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64" r:id="rId3"/>
    <p:sldId id="258" r:id="rId4"/>
    <p:sldId id="257" r:id="rId5"/>
    <p:sldId id="259" r:id="rId6"/>
    <p:sldId id="260" r:id="rId7"/>
    <p:sldId id="265" r:id="rId8"/>
    <p:sldId id="261" r:id="rId9"/>
    <p:sldId id="262" r:id="rId10"/>
    <p:sldId id="263" r:id="rId1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0362"/>
    <a:srgbClr val="81A613"/>
    <a:srgbClr val="0087A4"/>
    <a:srgbClr val="1B7FA4"/>
    <a:srgbClr val="0088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27"/>
    <p:restoredTop sz="94656"/>
  </p:normalViewPr>
  <p:slideViewPr>
    <p:cSldViewPr snapToGrid="0">
      <p:cViewPr>
        <p:scale>
          <a:sx n="67" d="100"/>
          <a:sy n="67" d="100"/>
        </p:scale>
        <p:origin x="2056" y="16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FBDB99-1C54-BF42-8E4C-362B6FBF04A9}" type="datetimeFigureOut">
              <a:rPr lang="de-DE" smtClean="0"/>
              <a:t>27.02.25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DA53A4-6794-D04C-96BF-31F31CAC83D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4192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Mit dieser Slide kannst du erklären, wie du im Wegweiser vorgegangen bist. Die Präsentationsvorlage ist nach dem selben Prinzip aufgebaut.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DA53A4-6794-D04C-96BF-31F31CAC83DE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14416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- Verwende die Data </a:t>
            </a:r>
            <a:r>
              <a:rPr lang="de-DE" sz="12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Governance</a:t>
            </a:r>
            <a:r>
              <a:rPr lang="de-DE" sz="12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Rollen, um zu erklären, wer welche Funktion im Maßnahmenprozess trägt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DA53A4-6794-D04C-96BF-31F31CAC83DE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5897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D811B9-C5A0-5325-AA87-DA9ABC4ED4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F12B0C6-D920-FD28-6F54-13E9D4ABFD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53E057A-736B-4B4C-ADA5-A0F3FF012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8EC9-C77A-0D4C-A4C0-E89BC6B9CD3A}" type="datetimeFigureOut">
              <a:rPr lang="de-DE" smtClean="0"/>
              <a:t>27.02.25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CA85CA7-95D1-DAA2-5B4E-93B16256A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1687A2B-D0B0-92C8-C5A6-93705AEC6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187A-2CE0-1D42-BE99-AA115538E3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5636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B8FB69-5FD2-919E-78E1-91565148F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A5FEE51-9519-16F6-27B3-2A240E2AAE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EEBBC7-8D56-638A-6BD6-05E7F25A7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8EC9-C77A-0D4C-A4C0-E89BC6B9CD3A}" type="datetimeFigureOut">
              <a:rPr lang="de-DE" smtClean="0"/>
              <a:t>27.02.25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DF5DCFF-F7CD-639F-6B1C-C641555BC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8B8336-ED3F-46C4-6031-9CBCCBEF2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187A-2CE0-1D42-BE99-AA115538E3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5524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B40E1B-2275-01D3-342B-88C81C66E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4A42DDB-9D6B-23FF-D0A6-8D14C4276B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7BEA125-BF99-DAA7-2D00-4D953A52E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8EC9-C77A-0D4C-A4C0-E89BC6B9CD3A}" type="datetimeFigureOut">
              <a:rPr lang="de-DE" smtClean="0"/>
              <a:t>27.02.25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209FFCE-84BA-0644-8962-53C195FA5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C5E3588-BDC3-8A49-76DD-59EC853D7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187A-2CE0-1D42-BE99-AA115538E3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2473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C72CC4-A99D-71BF-83B1-B76598387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FAB5F31-566E-AE62-3F34-1166757A98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99C3E1A-5469-4271-7010-07EF553082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D14FC4A-97C6-4DEB-6DAC-3BBBA67CD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8EC9-C77A-0D4C-A4C0-E89BC6B9CD3A}" type="datetimeFigureOut">
              <a:rPr lang="de-DE" smtClean="0"/>
              <a:t>27.02.25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390477F-C489-AD47-F02C-F3E2B0A2E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51A04D2-28EB-B782-AAFA-97408567B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187A-2CE0-1D42-BE99-AA115538E3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5096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20D9F7-591F-5F42-E118-DF3452230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9101C55-6E87-3429-0DAA-6CF049FE01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821F110-006E-306B-9DCD-936BCE9754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0EF8E52-A654-22F5-0F9A-9C0AE4F53E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7BF57497-E220-7D76-268C-66C12F324D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5AC682C8-2534-70A6-D300-3EAE921BB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8EC9-C77A-0D4C-A4C0-E89BC6B9CD3A}" type="datetimeFigureOut">
              <a:rPr lang="de-DE" smtClean="0"/>
              <a:t>27.02.25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3D1EAAC-DA32-D3FF-B4D2-35346F607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5559806-9A18-2DF0-EEB2-F7B78CD54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187A-2CE0-1D42-BE99-AA115538E3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29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662A5D-E266-A76F-184E-F5E4DDECA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F392917-9625-D056-0707-CC4E8A7BF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8EC9-C77A-0D4C-A4C0-E89BC6B9CD3A}" type="datetimeFigureOut">
              <a:rPr lang="de-DE" smtClean="0"/>
              <a:t>27.02.25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CBE30A-0633-4C4B-0E5F-5EA2158E2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79BEED0-33BF-CCA5-A221-372C5DCA1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187A-2CE0-1D42-BE99-AA115538E3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2283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7E05653-1700-6056-26B1-115BDE121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8EC9-C77A-0D4C-A4C0-E89BC6B9CD3A}" type="datetimeFigureOut">
              <a:rPr lang="de-DE" smtClean="0"/>
              <a:t>27.02.25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501D787-6D54-693E-5AD2-DCB38D858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9519459-50D9-49C2-4C6F-62D10317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187A-2CE0-1D42-BE99-AA115538E3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5446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710980-C3DD-0F9F-0499-063A0CF9E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76FEC64-4201-7EB8-7C33-140A47043A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1DE0534-D9B1-F31D-6283-B96D64413F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CD66BB7-DDE3-FE9C-91DE-AFB7094D0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8EC9-C77A-0D4C-A4C0-E89BC6B9CD3A}" type="datetimeFigureOut">
              <a:rPr lang="de-DE" smtClean="0"/>
              <a:t>27.02.25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D08FA10-BCB2-0896-8323-067A8D388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B5CC1EE-8BAB-850B-C69E-6ADD54C0A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187A-2CE0-1D42-BE99-AA115538E3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9926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0FE051-135E-F97A-0E6B-53AFE6A52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E683583C-7A15-C6CF-D4FF-FDC5A23541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172687C-E041-ACF1-F84F-95A58076E3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A3A0126-A3FC-81AD-3ECB-3D4568C4A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8EC9-C77A-0D4C-A4C0-E89BC6B9CD3A}" type="datetimeFigureOut">
              <a:rPr lang="de-DE" smtClean="0"/>
              <a:t>27.02.25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192FB56-4EC6-9885-4322-A666BDC63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8997435-73DA-E486-6693-F17429BE5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187A-2CE0-1D42-BE99-AA115538E3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5730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AC0927-C956-1BF7-BDF5-2F88873AD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75972F5-F34B-B472-7C19-E1FFF2F23B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795036B-D388-441A-646F-E749F1CE2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8EC9-C77A-0D4C-A4C0-E89BC6B9CD3A}" type="datetimeFigureOut">
              <a:rPr lang="de-DE" smtClean="0"/>
              <a:t>27.02.25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CF8B3DD-645F-C784-4C98-37CEF5DB9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EDC61D8-AE31-0CDA-2EC6-59F18DE84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187A-2CE0-1D42-BE99-AA115538E3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6940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67DCDAE-24CE-5FCB-C394-CFE670B7AB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E4FE027-5559-3C5A-D1FE-021AA14454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2D217A8-4004-1B55-186C-7266F9942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8EC9-C77A-0D4C-A4C0-E89BC6B9CD3A}" type="datetimeFigureOut">
              <a:rPr lang="de-DE" smtClean="0"/>
              <a:t>27.02.25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831C395-6E4C-24E9-BF90-341773697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37F6F97-B644-0856-D697-7850389EE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187A-2CE0-1D42-BE99-AA115538E3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2613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B2B99BE9-58FB-F90C-B1E0-69AAB7E67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35F2366-F0E1-122A-AFF0-91E4C16BF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BE610C0-E1F6-7EE0-24F5-318F8E54B2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AE8EC9-C77A-0D4C-A4C0-E89BC6B9CD3A}" type="datetimeFigureOut">
              <a:rPr lang="de-DE" smtClean="0"/>
              <a:t>27.02.25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C31488A-ABC1-54CF-D103-9E4D973735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C03E510-B327-DB2F-5E17-909058BA64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84187A-2CE0-1D42-BE99-AA115538E3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9202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7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A58DCB-D7A0-EBEB-C03F-49823A553E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2541" y="3429000"/>
            <a:ext cx="9144000" cy="915758"/>
          </a:xfrm>
        </p:spPr>
        <p:txBody>
          <a:bodyPr>
            <a:normAutofit/>
          </a:bodyPr>
          <a:lstStyle/>
          <a:p>
            <a:pPr algn="l"/>
            <a:r>
              <a:rPr lang="de-DE" b="1" dirty="0">
                <a:solidFill>
                  <a:schemeClr val="bg1"/>
                </a:solidFill>
                <a:latin typeface="PT Sans" panose="020B0503020203020204" pitchFamily="34" charset="77"/>
              </a:rPr>
              <a:t>Titel deiner Maßnahme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AF0939D-756E-18FE-B62B-87D44D4B4E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541" y="4903185"/>
            <a:ext cx="9144000" cy="1655762"/>
          </a:xfrm>
        </p:spPr>
        <p:txBody>
          <a:bodyPr/>
          <a:lstStyle/>
          <a:p>
            <a:pPr algn="l"/>
            <a:r>
              <a:rPr lang="de-DE" dirty="0">
                <a:solidFill>
                  <a:schemeClr val="bg1"/>
                </a:solidFill>
                <a:latin typeface="PT Sans" panose="020B0503020203020204" pitchFamily="34" charset="77"/>
              </a:rPr>
              <a:t>Untertitel</a:t>
            </a:r>
          </a:p>
        </p:txBody>
      </p:sp>
      <p:cxnSp>
        <p:nvCxnSpPr>
          <p:cNvPr id="6" name="Gerade Verbindung 5">
            <a:extLst>
              <a:ext uri="{FF2B5EF4-FFF2-40B4-BE49-F238E27FC236}">
                <a16:creationId xmlns:a16="http://schemas.microsoft.com/office/drawing/2014/main" id="{F71EE396-4BAE-9EE3-6019-1610342E2A54}"/>
              </a:ext>
            </a:extLst>
          </p:cNvPr>
          <p:cNvCxnSpPr/>
          <p:nvPr/>
        </p:nvCxnSpPr>
        <p:spPr>
          <a:xfrm>
            <a:off x="352541" y="4525857"/>
            <a:ext cx="8879594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0258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C7C0B8-CBDC-E752-AA22-7798B474F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164" y="332074"/>
            <a:ext cx="9559636" cy="1325563"/>
          </a:xfrm>
        </p:spPr>
        <p:txBody>
          <a:bodyPr>
            <a:normAutofit/>
          </a:bodyPr>
          <a:lstStyle/>
          <a:p>
            <a:r>
              <a:rPr lang="de-DE" sz="2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PT Sans" panose="020B0503020203020204" pitchFamily="34" charset="77"/>
              </a:rPr>
              <a:t>Inhalt der Präsentation/Vorgehen im Wegweiser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0F4AF41-6CC4-9726-BD44-C07C96CE5C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2771" y="1297970"/>
            <a:ext cx="11083065" cy="2683096"/>
          </a:xfrm>
          <a:prstGeom prst="rect">
            <a:avLst/>
          </a:prstGeom>
        </p:spPr>
      </p:pic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107EA312-FDAC-3E8E-CD4F-D1951A002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6" y="3697325"/>
            <a:ext cx="2907535" cy="38876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de-DE" sz="2200" b="1" dirty="0">
                <a:solidFill>
                  <a:srgbClr val="FFC000"/>
                </a:solidFill>
              </a:rPr>
              <a:t>Prozess verstehen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C0B0FCCF-4442-3E94-14B8-0698D91514A5}"/>
              </a:ext>
            </a:extLst>
          </p:cNvPr>
          <p:cNvSpPr txBox="1">
            <a:spLocks/>
          </p:cNvSpPr>
          <p:nvPr/>
        </p:nvSpPr>
        <p:spPr>
          <a:xfrm>
            <a:off x="4032175" y="4082915"/>
            <a:ext cx="2907535" cy="3887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de-DE" sz="2200" b="1" dirty="0">
                <a:solidFill>
                  <a:srgbClr val="81A613"/>
                </a:solidFill>
              </a:rPr>
              <a:t>Daten nutzen</a:t>
            </a: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65A39DDD-F45D-2EED-FE9A-D84B097132DA}"/>
              </a:ext>
            </a:extLst>
          </p:cNvPr>
          <p:cNvSpPr txBox="1">
            <a:spLocks/>
          </p:cNvSpPr>
          <p:nvPr/>
        </p:nvSpPr>
        <p:spPr>
          <a:xfrm>
            <a:off x="7811877" y="3697325"/>
            <a:ext cx="2907535" cy="38876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de-DE" b="1" dirty="0">
                <a:solidFill>
                  <a:srgbClr val="940362"/>
                </a:solidFill>
              </a:rPr>
              <a:t>Veränderung anstoßen</a:t>
            </a: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3A3B7B26-971C-9C55-174A-714A8F751436}"/>
              </a:ext>
            </a:extLst>
          </p:cNvPr>
          <p:cNvSpPr txBox="1">
            <a:spLocks/>
          </p:cNvSpPr>
          <p:nvPr/>
        </p:nvSpPr>
        <p:spPr>
          <a:xfrm>
            <a:off x="194634" y="4086090"/>
            <a:ext cx="2544896" cy="3887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de-DE" sz="1800" dirty="0">
                <a:solidFill>
                  <a:schemeClr val="bg2">
                    <a:lumMod val="25000"/>
                  </a:schemeClr>
                </a:solidFill>
              </a:rPr>
              <a:t>Wie wird die Maßnahme bislang umgesetzt? Wie kann sie umgesetzt werden?</a:t>
            </a:r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5422728A-0D6D-A157-72CE-6CC084679C39}"/>
              </a:ext>
            </a:extLst>
          </p:cNvPr>
          <p:cNvSpPr txBox="1">
            <a:spLocks/>
          </p:cNvSpPr>
          <p:nvPr/>
        </p:nvSpPr>
        <p:spPr>
          <a:xfrm>
            <a:off x="4185493" y="4479522"/>
            <a:ext cx="2544896" cy="3887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de-DE" sz="1800" dirty="0">
                <a:solidFill>
                  <a:schemeClr val="bg2">
                    <a:lumMod val="25000"/>
                  </a:schemeClr>
                </a:solidFill>
              </a:rPr>
              <a:t>Welche </a:t>
            </a:r>
            <a:r>
              <a:rPr lang="de-DE" sz="1800" dirty="0" err="1">
                <a:solidFill>
                  <a:schemeClr val="bg2">
                    <a:lumMod val="25000"/>
                  </a:schemeClr>
                </a:solidFill>
              </a:rPr>
              <a:t>Datenästze</a:t>
            </a:r>
            <a:r>
              <a:rPr lang="de-DE" sz="1800" dirty="0">
                <a:solidFill>
                  <a:schemeClr val="bg2">
                    <a:lumMod val="25000"/>
                  </a:schemeClr>
                </a:solidFill>
              </a:rPr>
              <a:t> können die Umsetzung unterstützen?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de-DE" sz="1800" dirty="0">
                <a:solidFill>
                  <a:schemeClr val="bg2">
                    <a:lumMod val="25000"/>
                  </a:schemeClr>
                </a:solidFill>
              </a:rPr>
              <a:t>Was muss ich beim Nutzen der Daten beachten? </a:t>
            </a: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CC559BCB-DD46-3960-0D42-7A114970E3F2}"/>
              </a:ext>
            </a:extLst>
          </p:cNvPr>
          <p:cNvSpPr txBox="1">
            <a:spLocks/>
          </p:cNvSpPr>
          <p:nvPr/>
        </p:nvSpPr>
        <p:spPr>
          <a:xfrm>
            <a:off x="7987229" y="4082915"/>
            <a:ext cx="2544896" cy="3887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de-DE" sz="1800" dirty="0">
                <a:solidFill>
                  <a:schemeClr val="bg2">
                    <a:lumMod val="25000"/>
                  </a:schemeClr>
                </a:solidFill>
              </a:rPr>
              <a:t>Was muss verändert werden, um die Maßnahme umzusetzen?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de-DE" sz="1800" dirty="0">
                <a:solidFill>
                  <a:schemeClr val="bg2">
                    <a:lumMod val="25000"/>
                  </a:schemeClr>
                </a:solidFill>
              </a:rPr>
              <a:t>Wer muss in den Prozess einbezogen werden?</a:t>
            </a:r>
          </a:p>
        </p:txBody>
      </p:sp>
    </p:spTree>
    <p:extLst>
      <p:ext uri="{BB962C8B-B14F-4D97-AF65-F5344CB8AC3E}">
        <p14:creationId xmlns:p14="http://schemas.microsoft.com/office/powerpoint/2010/main" val="3159272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AD2543C-BD0B-C1F2-A749-4EF4A9521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2000" dirty="0">
                <a:solidFill>
                  <a:schemeClr val="bg2">
                    <a:lumMod val="25000"/>
                  </a:schemeClr>
                </a:solidFill>
              </a:rPr>
              <a:t>Welche Vision verfolgt die Maßnahme?</a:t>
            </a:r>
          </a:p>
          <a:p>
            <a:r>
              <a:rPr lang="de-DE" sz="2000" dirty="0">
                <a:solidFill>
                  <a:schemeClr val="bg2">
                    <a:lumMod val="25000"/>
                  </a:schemeClr>
                </a:solidFill>
              </a:rPr>
              <a:t>Welches Ziel hat deine Maßnahme?</a:t>
            </a:r>
          </a:p>
          <a:p>
            <a:r>
              <a:rPr lang="de-DE" sz="2000" dirty="0">
                <a:solidFill>
                  <a:schemeClr val="bg2">
                    <a:lumMod val="25000"/>
                  </a:schemeClr>
                </a:solidFill>
              </a:rPr>
              <a:t>An welche kommunalen Strategien knüpft deine Maßnahme?</a:t>
            </a:r>
          </a:p>
          <a:p>
            <a:pPr marL="0" indent="0">
              <a:buNone/>
            </a:pPr>
            <a:endParaRPr lang="de-DE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5D9B14CA-E2D7-3BEB-4205-39D29EBF8A53}"/>
              </a:ext>
            </a:extLst>
          </p:cNvPr>
          <p:cNvSpPr txBox="1">
            <a:spLocks/>
          </p:cNvSpPr>
          <p:nvPr/>
        </p:nvSpPr>
        <p:spPr>
          <a:xfrm>
            <a:off x="271749" y="0"/>
            <a:ext cx="95596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PT Sans" panose="020B0503020203020204" pitchFamily="34" charset="77"/>
              </a:rPr>
              <a:t>Ziel deiner Maßnahme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77A7BCA3-C1FF-A6EC-C123-ED13FEB3C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6651" y="210344"/>
            <a:ext cx="21336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27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DDA612A-AE93-0728-F79B-DB1A666174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Füge ein Bild des Maßnahmenprozesses aus Kapitel I ein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C463B301-BFF8-5CBF-C289-683B2E8FB666}"/>
              </a:ext>
            </a:extLst>
          </p:cNvPr>
          <p:cNvSpPr txBox="1">
            <a:spLocks/>
          </p:cNvSpPr>
          <p:nvPr/>
        </p:nvSpPr>
        <p:spPr>
          <a:xfrm>
            <a:off x="271749" y="0"/>
            <a:ext cx="95596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500" b="1" dirty="0">
                <a:solidFill>
                  <a:schemeClr val="bg2">
                    <a:lumMod val="25000"/>
                  </a:schemeClr>
                </a:solidFill>
                <a:latin typeface="PT Sans" panose="020B0503020203020204" pitchFamily="34" charset="77"/>
              </a:rPr>
              <a:t>Umsetzungsprozess: Status Quo</a:t>
            </a:r>
            <a:endParaRPr lang="de-DE" sz="2500" b="1" dirty="0">
              <a:solidFill>
                <a:schemeClr val="tx1">
                  <a:lumMod val="75000"/>
                  <a:lumOff val="25000"/>
                </a:schemeClr>
              </a:solidFill>
              <a:latin typeface="PT Sans" panose="020B0503020203020204" pitchFamily="34" charset="77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69F3B21-F90C-4106-4924-6C03B2F5B8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6651" y="210344"/>
            <a:ext cx="21336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596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A828B73A-B99A-4539-4992-19395DF92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Füge ein Bild des Maßnahmenprozesses aus Kapitel I ein – Markiere an welcher Stelle es aktuell zu Problemen kommt und an welchen Stellen Daten den Prozess erleichtern könnten. 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F5963452-1B10-BA2F-1F57-A849971C3D03}"/>
              </a:ext>
            </a:extLst>
          </p:cNvPr>
          <p:cNvSpPr txBox="1">
            <a:spLocks/>
          </p:cNvSpPr>
          <p:nvPr/>
        </p:nvSpPr>
        <p:spPr>
          <a:xfrm>
            <a:off x="271749" y="0"/>
            <a:ext cx="95596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500" b="1" dirty="0">
                <a:solidFill>
                  <a:schemeClr val="bg2">
                    <a:lumMod val="25000"/>
                  </a:schemeClr>
                </a:solidFill>
                <a:latin typeface="PT Sans" panose="020B0503020203020204" pitchFamily="34" charset="77"/>
              </a:rPr>
              <a:t>Umsetzungsprozess: Status Quo</a:t>
            </a:r>
            <a:endParaRPr lang="de-DE" sz="2500" b="1" dirty="0">
              <a:solidFill>
                <a:schemeClr val="tx1">
                  <a:lumMod val="75000"/>
                  <a:lumOff val="25000"/>
                </a:schemeClr>
              </a:solidFill>
              <a:latin typeface="PT Sans" panose="020B0503020203020204" pitchFamily="34" charset="77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EC6FF12-57AC-B238-331C-BB6BBFD003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6651" y="210344"/>
            <a:ext cx="21336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322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0CF19CCB-2CAD-F35E-A2B2-68FF8B4000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- Beschreibe, welche Daten du einsetzen willst und welche Anpassungen am Prozessmodell dafür vorgenommen werden müssen. Orientiere dich dafür an deiner ausgefüllten Datensatz-Matrix. 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BE532C8F-2B28-F172-EB3D-51CF2DA7A7A5}"/>
              </a:ext>
            </a:extLst>
          </p:cNvPr>
          <p:cNvSpPr txBox="1">
            <a:spLocks/>
          </p:cNvSpPr>
          <p:nvPr/>
        </p:nvSpPr>
        <p:spPr>
          <a:xfrm>
            <a:off x="271749" y="0"/>
            <a:ext cx="95596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500" b="1" dirty="0">
                <a:solidFill>
                  <a:schemeClr val="bg2">
                    <a:lumMod val="25000"/>
                  </a:schemeClr>
                </a:solidFill>
                <a:latin typeface="PT Sans" panose="020B0503020203020204" pitchFamily="34" charset="77"/>
              </a:rPr>
              <a:t>Daten nutzen</a:t>
            </a:r>
            <a:endParaRPr lang="de-DE" sz="2500" b="1" dirty="0">
              <a:solidFill>
                <a:schemeClr val="tx1">
                  <a:lumMod val="75000"/>
                  <a:lumOff val="25000"/>
                </a:schemeClr>
              </a:solidFill>
              <a:latin typeface="PT Sans" panose="020B0503020203020204" pitchFamily="34" charset="77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2597608B-4151-D22C-B51D-CEAF36CD0C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6651" y="199649"/>
            <a:ext cx="2133600" cy="645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286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10BD47FE-6925-9AA7-B748-54D139B135A7}"/>
              </a:ext>
            </a:extLst>
          </p:cNvPr>
          <p:cNvSpPr txBox="1">
            <a:spLocks/>
          </p:cNvSpPr>
          <p:nvPr/>
        </p:nvSpPr>
        <p:spPr>
          <a:xfrm>
            <a:off x="271749" y="0"/>
            <a:ext cx="95596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500" b="1" dirty="0">
                <a:solidFill>
                  <a:schemeClr val="bg2">
                    <a:lumMod val="25000"/>
                  </a:schemeClr>
                </a:solidFill>
                <a:latin typeface="PT Sans" panose="020B0503020203020204" pitchFamily="34" charset="77"/>
              </a:rPr>
              <a:t>Data </a:t>
            </a:r>
            <a:r>
              <a:rPr lang="de-DE" sz="2500" b="1" dirty="0" err="1">
                <a:solidFill>
                  <a:schemeClr val="bg2">
                    <a:lumMod val="25000"/>
                  </a:schemeClr>
                </a:solidFill>
                <a:latin typeface="PT Sans" panose="020B0503020203020204" pitchFamily="34" charset="77"/>
              </a:rPr>
              <a:t>Governance</a:t>
            </a:r>
            <a:r>
              <a:rPr lang="de-DE" sz="2500" b="1" dirty="0">
                <a:solidFill>
                  <a:schemeClr val="bg2">
                    <a:lumMod val="25000"/>
                  </a:schemeClr>
                </a:solidFill>
                <a:latin typeface="PT Sans" panose="020B0503020203020204" pitchFamily="34" charset="77"/>
              </a:rPr>
              <a:t>-Rollen</a:t>
            </a:r>
            <a:endParaRPr lang="de-DE" sz="2500" b="1" dirty="0">
              <a:solidFill>
                <a:schemeClr val="tx1">
                  <a:lumMod val="75000"/>
                  <a:lumOff val="25000"/>
                </a:schemeClr>
              </a:solidFill>
              <a:latin typeface="PT Sans" panose="020B0503020203020204" pitchFamily="34" charset="77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6D9FE26-2DF8-CD9C-42DC-3C0D665BA6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6651" y="199649"/>
            <a:ext cx="2133600" cy="6350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C732F07E-2855-7E25-A132-745993DD50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0703" y="834649"/>
            <a:ext cx="7650593" cy="6023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312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1AD632A7-5B1D-C3D8-91BF-08ECFF0A74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- Füge dein Prozessmodell aus Kapitel III ein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1F503861-43EC-1CF3-AB71-8E8720A9F14F}"/>
              </a:ext>
            </a:extLst>
          </p:cNvPr>
          <p:cNvSpPr txBox="1">
            <a:spLocks/>
          </p:cNvSpPr>
          <p:nvPr/>
        </p:nvSpPr>
        <p:spPr>
          <a:xfrm>
            <a:off x="271749" y="0"/>
            <a:ext cx="95596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500" b="1" dirty="0">
                <a:solidFill>
                  <a:schemeClr val="bg2">
                    <a:lumMod val="25000"/>
                  </a:schemeClr>
                </a:solidFill>
                <a:latin typeface="PT Sans" panose="020B0503020203020204" pitchFamily="34" charset="77"/>
              </a:rPr>
              <a:t>Finales Prozessmodell</a:t>
            </a:r>
            <a:endParaRPr lang="de-DE" sz="2500" b="1" dirty="0">
              <a:solidFill>
                <a:schemeClr val="tx1">
                  <a:lumMod val="75000"/>
                  <a:lumOff val="25000"/>
                </a:schemeClr>
              </a:solidFill>
              <a:latin typeface="PT Sans" panose="020B0503020203020204" pitchFamily="34" charset="77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24D146F7-4921-6C9F-8167-B6253709CC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6651" y="199649"/>
            <a:ext cx="21336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20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2D90431B-BD6D-0F5C-9F7B-60AA2E196772}"/>
              </a:ext>
            </a:extLst>
          </p:cNvPr>
          <p:cNvSpPr txBox="1">
            <a:spLocks/>
          </p:cNvSpPr>
          <p:nvPr/>
        </p:nvSpPr>
        <p:spPr>
          <a:xfrm>
            <a:off x="271749" y="0"/>
            <a:ext cx="95596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500" b="1" dirty="0">
                <a:solidFill>
                  <a:schemeClr val="bg2">
                    <a:lumMod val="25000"/>
                  </a:schemeClr>
                </a:solidFill>
                <a:latin typeface="PT Sans" panose="020B0503020203020204" pitchFamily="34" charset="77"/>
              </a:rPr>
              <a:t>Erfüllung des Ziels</a:t>
            </a:r>
            <a:endParaRPr lang="de-DE" sz="2500" b="1" dirty="0">
              <a:solidFill>
                <a:schemeClr val="tx1">
                  <a:lumMod val="75000"/>
                  <a:lumOff val="25000"/>
                </a:schemeClr>
              </a:solidFill>
              <a:latin typeface="PT Sans" panose="020B0503020203020204" pitchFamily="34" charset="77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E0DD5D8-6808-C2D2-0E17-4AB40D7AF5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6651" y="199649"/>
            <a:ext cx="2133600" cy="635000"/>
          </a:xfrm>
          <a:prstGeom prst="rect">
            <a:avLst/>
          </a:prstGeom>
        </p:spPr>
      </p:pic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D154A12E-2F56-E70D-0E34-591D2CC01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3811" y="1834325"/>
            <a:ext cx="391193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NOTIERE HIER DEIN ZIEL</a:t>
            </a: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74929A40-0319-A393-403C-B1988B16FD80}"/>
              </a:ext>
            </a:extLst>
          </p:cNvPr>
          <p:cNvSpPr txBox="1">
            <a:spLocks/>
          </p:cNvSpPr>
          <p:nvPr/>
        </p:nvSpPr>
        <p:spPr>
          <a:xfrm>
            <a:off x="6096000" y="1834325"/>
            <a:ext cx="545572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Notiere hier deine Lösungswege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Wie erreicht deine Maßnahme das Ziel?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Wie kannst du das Messen?</a:t>
            </a:r>
            <a:endParaRPr lang="de-DE"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de-DE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Welche Vorkehrungen triffst du im Prozess, um dein Ziel (messbar) zu erreichen?</a:t>
            </a:r>
          </a:p>
        </p:txBody>
      </p:sp>
      <p:sp>
        <p:nvSpPr>
          <p:cNvPr id="12" name="Richtungspfeil 11">
            <a:extLst>
              <a:ext uri="{FF2B5EF4-FFF2-40B4-BE49-F238E27FC236}">
                <a16:creationId xmlns:a16="http://schemas.microsoft.com/office/drawing/2014/main" id="{196B1D88-4C5F-3041-4335-2068658DD92E}"/>
              </a:ext>
            </a:extLst>
          </p:cNvPr>
          <p:cNvSpPr/>
          <p:nvPr/>
        </p:nvSpPr>
        <p:spPr>
          <a:xfrm>
            <a:off x="5774961" y="1965799"/>
            <a:ext cx="321039" cy="113642"/>
          </a:xfrm>
          <a:prstGeom prst="homePlate">
            <a:avLst/>
          </a:prstGeom>
          <a:solidFill>
            <a:srgbClr val="9403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ichtungspfeil 12">
            <a:extLst>
              <a:ext uri="{FF2B5EF4-FFF2-40B4-BE49-F238E27FC236}">
                <a16:creationId xmlns:a16="http://schemas.microsoft.com/office/drawing/2014/main" id="{1D5E59D1-FA49-D067-186E-EF32622053C9}"/>
              </a:ext>
            </a:extLst>
          </p:cNvPr>
          <p:cNvSpPr/>
          <p:nvPr/>
        </p:nvSpPr>
        <p:spPr>
          <a:xfrm>
            <a:off x="5774961" y="2358601"/>
            <a:ext cx="321039" cy="113642"/>
          </a:xfrm>
          <a:prstGeom prst="homePlate">
            <a:avLst/>
          </a:prstGeom>
          <a:solidFill>
            <a:srgbClr val="9403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ichtungspfeil 13">
            <a:extLst>
              <a:ext uri="{FF2B5EF4-FFF2-40B4-BE49-F238E27FC236}">
                <a16:creationId xmlns:a16="http://schemas.microsoft.com/office/drawing/2014/main" id="{FDD0AE8D-6B4E-1228-3A7E-CBE48A924C30}"/>
              </a:ext>
            </a:extLst>
          </p:cNvPr>
          <p:cNvSpPr/>
          <p:nvPr/>
        </p:nvSpPr>
        <p:spPr>
          <a:xfrm>
            <a:off x="5774961" y="2784758"/>
            <a:ext cx="321039" cy="113642"/>
          </a:xfrm>
          <a:prstGeom prst="homePlate">
            <a:avLst/>
          </a:prstGeom>
          <a:solidFill>
            <a:srgbClr val="9403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ichtungspfeil 14">
            <a:extLst>
              <a:ext uri="{FF2B5EF4-FFF2-40B4-BE49-F238E27FC236}">
                <a16:creationId xmlns:a16="http://schemas.microsoft.com/office/drawing/2014/main" id="{30A5012E-9A43-1E9F-5DD4-7797B4F20717}"/>
              </a:ext>
            </a:extLst>
          </p:cNvPr>
          <p:cNvSpPr/>
          <p:nvPr/>
        </p:nvSpPr>
        <p:spPr>
          <a:xfrm>
            <a:off x="5774961" y="3190409"/>
            <a:ext cx="321039" cy="113642"/>
          </a:xfrm>
          <a:prstGeom prst="homePlate">
            <a:avLst/>
          </a:prstGeom>
          <a:solidFill>
            <a:srgbClr val="9403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8868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7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nhaltsplatzhalter 12">
            <a:extLst>
              <a:ext uri="{FF2B5EF4-FFF2-40B4-BE49-F238E27FC236}">
                <a16:creationId xmlns:a16="http://schemas.microsoft.com/office/drawing/2014/main" id="{EB0DF19D-B312-8541-759C-98F13218F5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2541" y="5167312"/>
            <a:ext cx="3029265" cy="1325563"/>
          </a:xfrm>
        </p:spPr>
      </p:pic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8EF0869F-FBE7-2322-2FFC-2BCE623927A8}"/>
              </a:ext>
            </a:extLst>
          </p:cNvPr>
          <p:cNvCxnSpPr/>
          <p:nvPr/>
        </p:nvCxnSpPr>
        <p:spPr>
          <a:xfrm>
            <a:off x="352541" y="4792557"/>
            <a:ext cx="8879594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5125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255</Words>
  <Application>Microsoft Macintosh PowerPoint</Application>
  <PresentationFormat>Breitbild</PresentationFormat>
  <Paragraphs>34</Paragraphs>
  <Slides>10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PT Sans</vt:lpstr>
      <vt:lpstr>Office</vt:lpstr>
      <vt:lpstr>Titel deiner Maßnahme</vt:lpstr>
      <vt:lpstr>Inhalt der Präsentation/Vorgehen im Wegweiser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deiner Maßnahme</dc:title>
  <dc:creator>Alexandra Auer</dc:creator>
  <cp:lastModifiedBy>Alexandra Auer</cp:lastModifiedBy>
  <cp:revision>5</cp:revision>
  <dcterms:created xsi:type="dcterms:W3CDTF">2025-02-27T12:20:26Z</dcterms:created>
  <dcterms:modified xsi:type="dcterms:W3CDTF">2025-02-27T15:04:12Z</dcterms:modified>
</cp:coreProperties>
</file>