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997"/>
    <p:restoredTop sz="89637"/>
  </p:normalViewPr>
  <p:slideViewPr>
    <p:cSldViewPr snapToGrid="0">
      <p:cViewPr varScale="1">
        <p:scale>
          <a:sx n="120" d="100"/>
          <a:sy n="120" d="100"/>
        </p:scale>
        <p:origin x="944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19E6F8-A9DD-314C-8AA8-607C76B57D2A}" type="datetimeFigureOut">
              <a:rPr lang="en-US" smtClean="0"/>
              <a:t>9/9/25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550C4D-198C-394C-ADB9-6DA81949D5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573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A) Check compliance and invoice for retrospective price corrections (unbilled users, products, modules etc)</a:t>
            </a:r>
          </a:p>
          <a:p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B) Separate additional functionality from the core product and charge for the additional functionality as a module</a:t>
            </a:r>
          </a:p>
          <a:p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C) Operate on longer term contract with CPI+ annual indexation increases, use additional modules to provide added value</a:t>
            </a:r>
          </a:p>
          <a:p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D) Consider a forced module sale where the customer is ‘compensated’ for the price increase with an additional (pre-existing) module (works best with retrospective increases)</a:t>
            </a:r>
          </a:p>
          <a:p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E) Communicate the value gap between what is provided and value contracted to the customer, introduce rate cards to redefine the new pricing scheme</a:t>
            </a:r>
          </a:p>
          <a:p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F) Unilateral annual price increases(CPI+) without any additional value through products (separate to item ‘C’ as this is associated with new contracts and modules</a:t>
            </a:r>
          </a:p>
          <a:p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G) Change the price carrier to an appropriate one that captures the value, consider users, transactions, locations, modules, code complexity etc</a:t>
            </a:r>
          </a:p>
          <a:p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H) Unilateral termination of existing contracts to enable renegotiation of better contract terms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50C4D-198C-394C-ADB9-6DA81949D5F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9472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97AF4-46DD-38DE-711A-289FE0D05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C95200-5E04-419E-B37D-D307660547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9D98FF-8CA7-EFB8-9484-5F6C9489AD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A) Check compliance and invoice for retrospective price corrections (unbilled users, products, modules etc)</a:t>
            </a:r>
          </a:p>
          <a:p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B) Separate additional functionality from the core product and charge for the additional functionality as a module</a:t>
            </a:r>
          </a:p>
          <a:p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C) Operate on longer term contract with CPI+ annual indexation increases, use additional modules to provide added value</a:t>
            </a:r>
          </a:p>
          <a:p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D) Consider a forced module sale where the customer is ‘compensated’ for the price increase with an additional (pre-existing) module (works best with retrospective increases)</a:t>
            </a:r>
          </a:p>
          <a:p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E) Communicate the value gap between what is provided and value contracted to the customer, introduce rate cards to redefine the new pricing scheme</a:t>
            </a:r>
          </a:p>
          <a:p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F) Unilateral annual price increases(CPI+) without any additional value through products (separate to item ‘C’ as this is associated with new contracts and modules</a:t>
            </a:r>
          </a:p>
          <a:p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G) Change the price carrier to an appropriate one that captures the value, consider users, transactions, locations, modules, code complexity etc</a:t>
            </a:r>
          </a:p>
          <a:p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H) Unilateral termination of existing contracts to enable renegotiation of better contract terms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151E75-CE07-A557-4976-78564803EB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50C4D-198C-394C-ADB9-6DA81949D5F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342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50C4D-198C-394C-ADB9-6DA81949D5F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261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71F94-CA58-0F05-5698-FBAB065D97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EEB5AE-F3F1-40AB-BF46-73AA345F7F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1E0F79-7CAF-812C-AA9A-1A210B738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60AF9-C142-B54F-A5AA-6791ED945244}" type="datetimeFigureOut">
              <a:rPr lang="en-US" smtClean="0"/>
              <a:t>9/9/25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AE1452-6881-1826-2B6E-DB8E1D31E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4CAFE9-998D-2A84-2B98-7E3516A92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79405-0852-8C44-851C-272198403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963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4CFB5-C803-C7BB-1B76-B2E15DA5F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99BC01-C4DB-A6C6-84C4-A164BBE7F8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366042-48AC-7CD3-1FB7-5CEBFCFC6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60AF9-C142-B54F-A5AA-6791ED945244}" type="datetimeFigureOut">
              <a:rPr lang="en-US" smtClean="0"/>
              <a:t>9/9/25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B174A6-F12B-2A07-FC9C-3511EB63A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BE638C-298A-03C8-2232-5E700A1E3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79405-0852-8C44-851C-272198403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35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3F1BC-E8A6-6772-F2F7-4D980DBE9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BE7A0D-1197-9419-0387-2D3875B1CC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4C73E7-6B28-2857-3DA8-007CA831B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60AF9-C142-B54F-A5AA-6791ED945244}" type="datetimeFigureOut">
              <a:rPr lang="en-US" smtClean="0"/>
              <a:t>9/9/25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2BF98F-EACD-8185-D1F3-4F2BDB624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C6415D-8B68-87A7-9A97-2BA67B1CA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79405-0852-8C44-851C-272198403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473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F7BE3-A80D-51CB-0EDE-D79475409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B7D524-FD6A-C3E4-FBFB-E042F14B11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57936A-F205-C659-BEC9-9FF49238AA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83CFB0-144E-F988-8EFC-A314879A9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60AF9-C142-B54F-A5AA-6791ED945244}" type="datetimeFigureOut">
              <a:rPr lang="en-US" smtClean="0"/>
              <a:t>9/9/25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6426F5-60D6-1972-350E-2251CCFC7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5BA7E4-C9E4-8A79-3BC8-648BBD93A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79405-0852-8C44-851C-272198403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320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7CF56-7323-560E-649E-3010FE19A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76D8D0-40D1-7C56-ABC7-60D1DB0CE7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89AA14-F3B4-582A-0807-DCC7AAE1C1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ECEFF2-2462-EC48-7FD3-606C53A5CD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BB4E49-F4AA-124C-AD55-AAD5EA59E8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83845D5-C304-18B5-5F17-D2509F412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60AF9-C142-B54F-A5AA-6791ED945244}" type="datetimeFigureOut">
              <a:rPr lang="en-US" smtClean="0"/>
              <a:t>9/9/25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0E5508-7C8B-0F2F-FE1C-28D27DE83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8F64D9-0132-54E0-6490-C9DFAEA2C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79405-0852-8C44-851C-272198403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640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D815A-FD81-C300-2EF6-FE7F755DD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107425-A6CF-E513-DF68-40AE89B57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60AF9-C142-B54F-A5AA-6791ED945244}" type="datetimeFigureOut">
              <a:rPr lang="en-US" smtClean="0"/>
              <a:t>9/9/25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271400-7E8D-05BB-719F-850CC853F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55F354-104C-915B-97C8-A9C42113E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79405-0852-8C44-851C-272198403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02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DE10A8-4104-3BFC-4E14-1F9CEFD1C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60AF9-C142-B54F-A5AA-6791ED945244}" type="datetimeFigureOut">
              <a:rPr lang="en-US" smtClean="0"/>
              <a:t>9/9/25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5164E5-570B-017C-038B-347B457E8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A56BA1-F279-F8BB-1622-299CDF272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79405-0852-8C44-851C-272198403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399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2287C-1ACB-31AA-B58F-2BFEF90D6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7D8E39-A22D-378B-88F5-32900D0FE2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3FDE6C-3DF3-9077-307E-77A45C3C99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5144B9-3C68-1BF4-9956-E930869E2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60AF9-C142-B54F-A5AA-6791ED945244}" type="datetimeFigureOut">
              <a:rPr lang="en-US" smtClean="0"/>
              <a:t>9/9/25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30B068-BF56-4C18-2AFB-A68531C88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4128F4-4220-D64D-637C-294F3F00B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79405-0852-8C44-851C-272198403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124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42C84-2D04-4315-BB94-6E0513AC9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136690-513A-DC24-43EE-72EBDFC9DC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265C48-6798-2C4D-04C6-8F7D2CC6BB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A9B3C3-6AE9-0090-88AC-D4BC7481A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60AF9-C142-B54F-A5AA-6791ED945244}" type="datetimeFigureOut">
              <a:rPr lang="en-US" smtClean="0"/>
              <a:t>9/9/25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857C91-AB63-D5AF-D9C9-E1B988B7D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7DF514-99CE-3EF0-B71D-A9CDD599C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79405-0852-8C44-851C-272198403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655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546B0-A7B9-11A6-AD01-A51C99C72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4C954F-22F9-A12E-0988-3C2300CDD0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11FEC5-2DF2-320A-2190-AFED162D4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60AF9-C142-B54F-A5AA-6791ED945244}" type="datetimeFigureOut">
              <a:rPr lang="en-US" smtClean="0"/>
              <a:t>9/9/25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AB1223-D6E4-51EA-7368-DFA78FD8F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6C07F5-5574-CEA5-B81B-FC5B55D2D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79405-0852-8C44-851C-272198403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69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DC9C84-9743-1FB7-9C95-06B37B9F57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C31694-B753-9C49-03F8-295A65F80E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058774-2A37-A7C8-24A1-83A80A054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60AF9-C142-B54F-A5AA-6791ED945244}" type="datetimeFigureOut">
              <a:rPr lang="en-US" smtClean="0"/>
              <a:t>9/9/25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AEDBED-FAAF-2478-1FFF-23DB29E27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C6185-9147-BFE7-BB9F-B91598A58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79405-0852-8C44-851C-272198403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874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D9D9F4-1AAF-DFBF-6529-423926919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2E3E2C-9A27-E4BC-DEE3-A72481156E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BAD0D4-DD5F-17D6-9967-87E235F89B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3B60AF9-C142-B54F-A5AA-6791ED945244}" type="datetimeFigureOut">
              <a:rPr lang="en-US" smtClean="0"/>
              <a:t>9/9/25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1C126A-A2AD-8119-CF35-7878ABEDF2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25BF7A-FB87-FB4D-9867-866F28F1A7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279405-0852-8C44-851C-272198403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894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AF740-B0DE-3379-78DC-1250A3275E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605642"/>
          </a:xfrm>
        </p:spPr>
        <p:txBody>
          <a:bodyPr>
            <a:noAutofit/>
          </a:bodyPr>
          <a:lstStyle/>
          <a:p>
            <a:pPr algn="l"/>
            <a:r>
              <a:rPr lang="en-US" sz="3200" dirty="0"/>
              <a:t>Principals / Approaches to VBP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588E0644-5BD5-F7AF-3E50-C4756109D976}"/>
              </a:ext>
            </a:extLst>
          </p:cNvPr>
          <p:cNvCxnSpPr>
            <a:cxnSpLocks/>
          </p:cNvCxnSpPr>
          <p:nvPr/>
        </p:nvCxnSpPr>
        <p:spPr>
          <a:xfrm>
            <a:off x="5642043" y="1104530"/>
            <a:ext cx="0" cy="4877981"/>
          </a:xfrm>
          <a:prstGeom prst="straightConnector1">
            <a:avLst/>
          </a:prstGeom>
          <a:ln w="127000"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B0557DA-16D2-E683-5722-FBB640CD3409}"/>
              </a:ext>
            </a:extLst>
          </p:cNvPr>
          <p:cNvCxnSpPr>
            <a:cxnSpLocks/>
          </p:cNvCxnSpPr>
          <p:nvPr/>
        </p:nvCxnSpPr>
        <p:spPr>
          <a:xfrm flipH="1">
            <a:off x="1455906" y="3450077"/>
            <a:ext cx="8534400" cy="0"/>
          </a:xfrm>
          <a:prstGeom prst="straightConnector1">
            <a:avLst/>
          </a:prstGeom>
          <a:ln w="127000"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DA589151-06CF-DE9E-8A25-BC7048A79683}"/>
              </a:ext>
            </a:extLst>
          </p:cNvPr>
          <p:cNvSpPr txBox="1"/>
          <p:nvPr/>
        </p:nvSpPr>
        <p:spPr>
          <a:xfrm>
            <a:off x="9990306" y="3080745"/>
            <a:ext cx="166342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High</a:t>
            </a:r>
            <a:r>
              <a:rPr lang="en-US" sz="1400" dirty="0"/>
              <a:t> chance of customer agreement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2CE0BC2-0F92-5B51-2589-E0875FB6867B}"/>
              </a:ext>
            </a:extLst>
          </p:cNvPr>
          <p:cNvSpPr txBox="1"/>
          <p:nvPr/>
        </p:nvSpPr>
        <p:spPr>
          <a:xfrm>
            <a:off x="220493" y="3080745"/>
            <a:ext cx="166342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Low</a:t>
            </a:r>
            <a:r>
              <a:rPr lang="en-US" sz="1400" dirty="0"/>
              <a:t> chance of customer agreement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D4CE576-E5EB-1B3F-CF70-8F9B27DC6933}"/>
              </a:ext>
            </a:extLst>
          </p:cNvPr>
          <p:cNvSpPr txBox="1"/>
          <p:nvPr/>
        </p:nvSpPr>
        <p:spPr>
          <a:xfrm>
            <a:off x="4140740" y="796753"/>
            <a:ext cx="31647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High</a:t>
            </a:r>
            <a:r>
              <a:rPr lang="en-US" sz="1400" dirty="0"/>
              <a:t> repeatability (annual or more)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0135B3C-5C70-FC2D-6FAF-69C7D0873099}"/>
              </a:ext>
            </a:extLst>
          </p:cNvPr>
          <p:cNvSpPr txBox="1"/>
          <p:nvPr/>
        </p:nvSpPr>
        <p:spPr>
          <a:xfrm>
            <a:off x="3049724" y="6324586"/>
            <a:ext cx="5199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Low</a:t>
            </a:r>
            <a:r>
              <a:rPr lang="en-US" sz="1400" dirty="0"/>
              <a:t> repeatability (once or infrequent after extended periods)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0E98DBB-6174-9404-0A63-3D0D3A43678D}"/>
              </a:ext>
            </a:extLst>
          </p:cNvPr>
          <p:cNvSpPr txBox="1"/>
          <p:nvPr/>
        </p:nvSpPr>
        <p:spPr>
          <a:xfrm>
            <a:off x="7562851" y="1590675"/>
            <a:ext cx="1343024" cy="52322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A) </a:t>
            </a:r>
            <a:r>
              <a:rPr lang="en-US" sz="1400" dirty="0"/>
              <a:t>Compliance Check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B6A016A-4349-14D8-6109-B64755DAC091}"/>
              </a:ext>
            </a:extLst>
          </p:cNvPr>
          <p:cNvSpPr txBox="1"/>
          <p:nvPr/>
        </p:nvSpPr>
        <p:spPr>
          <a:xfrm>
            <a:off x="7143346" y="2258766"/>
            <a:ext cx="1467249" cy="52322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B) </a:t>
            </a:r>
            <a:r>
              <a:rPr lang="en-US" sz="1400" dirty="0"/>
              <a:t>Functionality carve out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F46DE55-809E-0D34-040D-FD3B04A3ECFC}"/>
              </a:ext>
            </a:extLst>
          </p:cNvPr>
          <p:cNvSpPr txBox="1"/>
          <p:nvPr/>
        </p:nvSpPr>
        <p:spPr>
          <a:xfrm>
            <a:off x="8057140" y="2832205"/>
            <a:ext cx="1663425" cy="52322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C) </a:t>
            </a:r>
            <a:r>
              <a:rPr lang="en-US" sz="1400" dirty="0"/>
              <a:t>Contracted CPI+ increase WAV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FF1BF32-12B7-7763-92F5-91225D0A204B}"/>
              </a:ext>
            </a:extLst>
          </p:cNvPr>
          <p:cNvSpPr txBox="1"/>
          <p:nvPr/>
        </p:nvSpPr>
        <p:spPr>
          <a:xfrm>
            <a:off x="3749811" y="3819409"/>
            <a:ext cx="1343024" cy="52322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D) </a:t>
            </a:r>
            <a:r>
              <a:rPr lang="en-US" sz="1400" dirty="0"/>
              <a:t>Forced module sale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5CCFA9D-22AE-9D3D-ABAD-7A8CC44015B3}"/>
              </a:ext>
            </a:extLst>
          </p:cNvPr>
          <p:cNvSpPr txBox="1"/>
          <p:nvPr/>
        </p:nvSpPr>
        <p:spPr>
          <a:xfrm>
            <a:off x="3581400" y="4365274"/>
            <a:ext cx="1511435" cy="52322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E) </a:t>
            </a:r>
            <a:r>
              <a:rPr lang="en-US" sz="1400" dirty="0"/>
              <a:t>Rate card update/balance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CC6110C-BECA-E777-1B43-2F197C124503}"/>
              </a:ext>
            </a:extLst>
          </p:cNvPr>
          <p:cNvSpPr txBox="1"/>
          <p:nvPr/>
        </p:nvSpPr>
        <p:spPr>
          <a:xfrm>
            <a:off x="3123389" y="4911139"/>
            <a:ext cx="1343024" cy="738664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F) </a:t>
            </a:r>
            <a:r>
              <a:rPr lang="en-US" sz="1400" dirty="0"/>
              <a:t>Price increase CPI+ NAV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64B2116-6401-B540-5B4F-3D0ECA40D202}"/>
              </a:ext>
            </a:extLst>
          </p:cNvPr>
          <p:cNvSpPr txBox="1"/>
          <p:nvPr/>
        </p:nvSpPr>
        <p:spPr>
          <a:xfrm>
            <a:off x="6287212" y="4173499"/>
            <a:ext cx="1343024" cy="52322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G) </a:t>
            </a:r>
            <a:r>
              <a:rPr lang="en-US" sz="1400" dirty="0"/>
              <a:t>Change the price carrier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9D1571E-9F3E-BBB7-BFE2-8F0044E51571}"/>
              </a:ext>
            </a:extLst>
          </p:cNvPr>
          <p:cNvSpPr txBox="1"/>
          <p:nvPr/>
        </p:nvSpPr>
        <p:spPr>
          <a:xfrm>
            <a:off x="2378212" y="5635824"/>
            <a:ext cx="1343024" cy="52322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H) </a:t>
            </a:r>
            <a:r>
              <a:rPr lang="en-US" sz="1400" dirty="0"/>
              <a:t>Contract termination 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1AF8397-4ED2-816F-B92F-8ED2DEBA0256}"/>
              </a:ext>
            </a:extLst>
          </p:cNvPr>
          <p:cNvSpPr txBox="1"/>
          <p:nvPr/>
        </p:nvSpPr>
        <p:spPr>
          <a:xfrm>
            <a:off x="9501085" y="5184196"/>
            <a:ext cx="2152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u="sng" dirty="0"/>
              <a:t>Key</a:t>
            </a:r>
          </a:p>
          <a:p>
            <a:pPr marL="285750" indent="-285750">
              <a:buFontTx/>
              <a:buChar char="-"/>
            </a:pPr>
            <a:r>
              <a:rPr lang="en-US" sz="1200" dirty="0"/>
              <a:t>WAV = With Added Value </a:t>
            </a:r>
          </a:p>
          <a:p>
            <a:pPr marL="285750" indent="-285750">
              <a:buFontTx/>
              <a:buChar char="-"/>
            </a:pPr>
            <a:r>
              <a:rPr lang="en-US" sz="1200" dirty="0"/>
              <a:t>NAV = No added value</a:t>
            </a:r>
          </a:p>
        </p:txBody>
      </p:sp>
    </p:spTree>
    <p:extLst>
      <p:ext uri="{BB962C8B-B14F-4D97-AF65-F5344CB8AC3E}">
        <p14:creationId xmlns:p14="http://schemas.microsoft.com/office/powerpoint/2010/main" val="266912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03E4D8-3A7F-073D-81EB-56629E0272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9B838-31EB-771C-C212-98B0176C1D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605642"/>
          </a:xfrm>
        </p:spPr>
        <p:txBody>
          <a:bodyPr>
            <a:noAutofit/>
          </a:bodyPr>
          <a:lstStyle/>
          <a:p>
            <a:pPr algn="l"/>
            <a:r>
              <a:rPr lang="en-US" sz="3200" dirty="0"/>
              <a:t>Selecting the Correct VBP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D566A40-9C3A-C820-8047-D7E7915605CF}"/>
              </a:ext>
            </a:extLst>
          </p:cNvPr>
          <p:cNvSpPr txBox="1"/>
          <p:nvPr/>
        </p:nvSpPr>
        <p:spPr>
          <a:xfrm>
            <a:off x="9049053" y="1205808"/>
            <a:ext cx="1343024" cy="52322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A) </a:t>
            </a:r>
            <a:r>
              <a:rPr lang="en-US" sz="1400" dirty="0"/>
              <a:t>Compliance Check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57CC517-61DA-9D94-E78A-91273DEF9E94}"/>
              </a:ext>
            </a:extLst>
          </p:cNvPr>
          <p:cNvSpPr txBox="1"/>
          <p:nvPr/>
        </p:nvSpPr>
        <p:spPr>
          <a:xfrm>
            <a:off x="9049053" y="1802802"/>
            <a:ext cx="1467249" cy="52322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B) </a:t>
            </a:r>
            <a:r>
              <a:rPr lang="en-US" sz="1400" dirty="0"/>
              <a:t>Functionality carve out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BCB1A6C-959E-4492-C824-533D93D13731}"/>
              </a:ext>
            </a:extLst>
          </p:cNvPr>
          <p:cNvSpPr txBox="1"/>
          <p:nvPr/>
        </p:nvSpPr>
        <p:spPr>
          <a:xfrm>
            <a:off x="9049053" y="2405345"/>
            <a:ext cx="1663425" cy="52322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C) </a:t>
            </a:r>
            <a:r>
              <a:rPr lang="en-US" sz="1400" dirty="0"/>
              <a:t>Contracted CPI+ increase WAV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2DAE937-7E32-0D3E-302E-D7571D446C10}"/>
              </a:ext>
            </a:extLst>
          </p:cNvPr>
          <p:cNvSpPr txBox="1"/>
          <p:nvPr/>
        </p:nvSpPr>
        <p:spPr>
          <a:xfrm>
            <a:off x="9049053" y="3007888"/>
            <a:ext cx="1343024" cy="52322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D) </a:t>
            </a:r>
            <a:r>
              <a:rPr lang="en-US" sz="1400" dirty="0"/>
              <a:t>Forced module sale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ED67EA3-EF6A-258E-8C42-7F1B6FAA6ECC}"/>
              </a:ext>
            </a:extLst>
          </p:cNvPr>
          <p:cNvSpPr txBox="1"/>
          <p:nvPr/>
        </p:nvSpPr>
        <p:spPr>
          <a:xfrm>
            <a:off x="9049053" y="3616808"/>
            <a:ext cx="1511435" cy="52322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E) </a:t>
            </a:r>
            <a:r>
              <a:rPr lang="en-US" sz="1400" dirty="0"/>
              <a:t>Rate card update/balance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04CB7A0-E6E4-4AEE-4357-5EC4D82B3170}"/>
              </a:ext>
            </a:extLst>
          </p:cNvPr>
          <p:cNvSpPr txBox="1"/>
          <p:nvPr/>
        </p:nvSpPr>
        <p:spPr>
          <a:xfrm>
            <a:off x="9049053" y="4225728"/>
            <a:ext cx="1343024" cy="738664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F) </a:t>
            </a:r>
            <a:r>
              <a:rPr lang="en-US" sz="1400" dirty="0"/>
              <a:t>Price increase CPI+ NAV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7AF7FA7-E973-D949-9A93-323B03570130}"/>
              </a:ext>
            </a:extLst>
          </p:cNvPr>
          <p:cNvSpPr txBox="1"/>
          <p:nvPr/>
        </p:nvSpPr>
        <p:spPr>
          <a:xfrm>
            <a:off x="9049053" y="5050092"/>
            <a:ext cx="1343024" cy="52322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G) </a:t>
            </a:r>
            <a:r>
              <a:rPr lang="en-US" sz="1400" dirty="0"/>
              <a:t>Change the price carrier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667A9B8-36BE-9BE3-3D57-BD89751E4751}"/>
              </a:ext>
            </a:extLst>
          </p:cNvPr>
          <p:cNvSpPr txBox="1"/>
          <p:nvPr/>
        </p:nvSpPr>
        <p:spPr>
          <a:xfrm>
            <a:off x="9049053" y="5664057"/>
            <a:ext cx="1343024" cy="52322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H) </a:t>
            </a:r>
            <a:r>
              <a:rPr lang="en-US" sz="1400" dirty="0"/>
              <a:t>Contract termination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61AEE2-6FAF-CE90-9130-B30BBCD6E9F3}"/>
              </a:ext>
            </a:extLst>
          </p:cNvPr>
          <p:cNvSpPr txBox="1"/>
          <p:nvPr/>
        </p:nvSpPr>
        <p:spPr>
          <a:xfrm>
            <a:off x="808522" y="1467418"/>
            <a:ext cx="74788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1) Are there differences between the customers consumption of the product and the contract?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6131834-B1EA-77EC-A274-7895188E3250}"/>
              </a:ext>
            </a:extLst>
          </p:cNvPr>
          <p:cNvCxnSpPr/>
          <p:nvPr/>
        </p:nvCxnSpPr>
        <p:spPr>
          <a:xfrm>
            <a:off x="1572120" y="2024894"/>
            <a:ext cx="67376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893EF31-ADC0-5813-9A82-F4A255BE94B6}"/>
              </a:ext>
            </a:extLst>
          </p:cNvPr>
          <p:cNvCxnSpPr>
            <a:cxnSpLocks/>
          </p:cNvCxnSpPr>
          <p:nvPr/>
        </p:nvCxnSpPr>
        <p:spPr>
          <a:xfrm>
            <a:off x="1572122" y="1775531"/>
            <a:ext cx="0" cy="52385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95FA3E5-3050-9A0F-EACF-C1C9B38F57EE}"/>
              </a:ext>
            </a:extLst>
          </p:cNvPr>
          <p:cNvSpPr txBox="1"/>
          <p:nvPr/>
        </p:nvSpPr>
        <p:spPr>
          <a:xfrm>
            <a:off x="1572122" y="1787413"/>
            <a:ext cx="5390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Yes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9FBA9FD-BED3-F52F-80BD-92B3C1D781A7}"/>
              </a:ext>
            </a:extLst>
          </p:cNvPr>
          <p:cNvSpPr txBox="1"/>
          <p:nvPr/>
        </p:nvSpPr>
        <p:spPr>
          <a:xfrm>
            <a:off x="1187274" y="1914180"/>
            <a:ext cx="5390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637F73B-B871-F95D-EC44-7B73FB9BD3B5}"/>
              </a:ext>
            </a:extLst>
          </p:cNvPr>
          <p:cNvSpPr txBox="1"/>
          <p:nvPr/>
        </p:nvSpPr>
        <p:spPr>
          <a:xfrm>
            <a:off x="2222104" y="1821847"/>
            <a:ext cx="481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60D4C9-D5D3-A0F6-B9A4-A280272D89F9}"/>
              </a:ext>
            </a:extLst>
          </p:cNvPr>
          <p:cNvSpPr txBox="1"/>
          <p:nvPr/>
        </p:nvSpPr>
        <p:spPr>
          <a:xfrm>
            <a:off x="801706" y="2514035"/>
            <a:ext cx="72478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2) Is there more structural value being delivered by the supplier i.e. development, consultancy or maintenance/customer services than originally agreed with the customer?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E82F04-32DB-E47E-007B-37E0972AD822}"/>
              </a:ext>
            </a:extLst>
          </p:cNvPr>
          <p:cNvSpPr txBox="1"/>
          <p:nvPr/>
        </p:nvSpPr>
        <p:spPr>
          <a:xfrm>
            <a:off x="1226549" y="3180466"/>
            <a:ext cx="5390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No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F7EA4E3-9A9D-5E2B-4A91-66AB766C2A05}"/>
              </a:ext>
            </a:extLst>
          </p:cNvPr>
          <p:cNvCxnSpPr>
            <a:cxnSpLocks/>
          </p:cNvCxnSpPr>
          <p:nvPr/>
        </p:nvCxnSpPr>
        <p:spPr>
          <a:xfrm>
            <a:off x="1565699" y="3037255"/>
            <a:ext cx="0" cy="52385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267E04C-E319-F5E0-B7AE-AEDC52AF4F3E}"/>
              </a:ext>
            </a:extLst>
          </p:cNvPr>
          <p:cNvSpPr txBox="1"/>
          <p:nvPr/>
        </p:nvSpPr>
        <p:spPr>
          <a:xfrm>
            <a:off x="1602600" y="3056364"/>
            <a:ext cx="5390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Yes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FFC777A-73B1-8182-B526-9538891FA68B}"/>
              </a:ext>
            </a:extLst>
          </p:cNvPr>
          <p:cNvCxnSpPr/>
          <p:nvPr/>
        </p:nvCxnSpPr>
        <p:spPr>
          <a:xfrm>
            <a:off x="1565699" y="3283517"/>
            <a:ext cx="67376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AF6C30C-7F9E-F3C9-7BE3-DE7A6BC9F4F2}"/>
              </a:ext>
            </a:extLst>
          </p:cNvPr>
          <p:cNvSpPr txBox="1"/>
          <p:nvPr/>
        </p:nvSpPr>
        <p:spPr>
          <a:xfrm>
            <a:off x="2178513" y="3106123"/>
            <a:ext cx="820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B/D/E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1F66ED6-2A33-109C-7F13-AA163BE32EC8}"/>
              </a:ext>
            </a:extLst>
          </p:cNvPr>
          <p:cNvSpPr txBox="1"/>
          <p:nvPr/>
        </p:nvSpPr>
        <p:spPr>
          <a:xfrm>
            <a:off x="801706" y="3831611"/>
            <a:ext cx="67376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3) Does the existing contract allow for CPI+ price corrections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9D928F9-2845-0D65-6F80-99703D616F12}"/>
              </a:ext>
            </a:extLst>
          </p:cNvPr>
          <p:cNvSpPr txBox="1"/>
          <p:nvPr/>
        </p:nvSpPr>
        <p:spPr>
          <a:xfrm>
            <a:off x="1226549" y="5329890"/>
            <a:ext cx="5390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No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7C6C61-E019-BDC2-F188-0007BC507B96}"/>
              </a:ext>
            </a:extLst>
          </p:cNvPr>
          <p:cNvSpPr txBox="1"/>
          <p:nvPr/>
        </p:nvSpPr>
        <p:spPr>
          <a:xfrm>
            <a:off x="1226549" y="4280377"/>
            <a:ext cx="5390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No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B1F3577-561B-AFE7-5FD4-6C1B9A8BD5CD}"/>
              </a:ext>
            </a:extLst>
          </p:cNvPr>
          <p:cNvCxnSpPr>
            <a:cxnSpLocks/>
          </p:cNvCxnSpPr>
          <p:nvPr/>
        </p:nvCxnSpPr>
        <p:spPr>
          <a:xfrm>
            <a:off x="1565699" y="4164971"/>
            <a:ext cx="0" cy="52385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32BA256-FB09-66D4-E084-9069E19D5D68}"/>
              </a:ext>
            </a:extLst>
          </p:cNvPr>
          <p:cNvCxnSpPr>
            <a:cxnSpLocks/>
          </p:cNvCxnSpPr>
          <p:nvPr/>
        </p:nvCxnSpPr>
        <p:spPr>
          <a:xfrm>
            <a:off x="1601252" y="5220791"/>
            <a:ext cx="0" cy="52385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8622DBFB-F5E8-DA11-4739-E6B168BA6C12}"/>
              </a:ext>
            </a:extLst>
          </p:cNvPr>
          <p:cNvSpPr txBox="1"/>
          <p:nvPr/>
        </p:nvSpPr>
        <p:spPr>
          <a:xfrm>
            <a:off x="1602600" y="4192655"/>
            <a:ext cx="5390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Yes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A7CBE5C-E768-E8E8-8F23-67017D5DCA5E}"/>
              </a:ext>
            </a:extLst>
          </p:cNvPr>
          <p:cNvSpPr txBox="1"/>
          <p:nvPr/>
        </p:nvSpPr>
        <p:spPr>
          <a:xfrm>
            <a:off x="1639498" y="6326947"/>
            <a:ext cx="5390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Yes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EFC1262-CB00-8ABE-3A27-D6EF58D4F25D}"/>
              </a:ext>
            </a:extLst>
          </p:cNvPr>
          <p:cNvSpPr txBox="1"/>
          <p:nvPr/>
        </p:nvSpPr>
        <p:spPr>
          <a:xfrm>
            <a:off x="1608310" y="5233388"/>
            <a:ext cx="5390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Yes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8EFFA397-8331-854F-48C3-92B1B0BBE101}"/>
              </a:ext>
            </a:extLst>
          </p:cNvPr>
          <p:cNvCxnSpPr/>
          <p:nvPr/>
        </p:nvCxnSpPr>
        <p:spPr>
          <a:xfrm>
            <a:off x="1578194" y="4411262"/>
            <a:ext cx="67376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C949FD49-D971-071A-5F21-82C8FDB0660B}"/>
              </a:ext>
            </a:extLst>
          </p:cNvPr>
          <p:cNvCxnSpPr/>
          <p:nvPr/>
        </p:nvCxnSpPr>
        <p:spPr>
          <a:xfrm>
            <a:off x="1619417" y="6605434"/>
            <a:ext cx="67376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F207F4CC-1F5D-AA6F-F0D1-D4953A69F64F}"/>
              </a:ext>
            </a:extLst>
          </p:cNvPr>
          <p:cNvCxnSpPr/>
          <p:nvPr/>
        </p:nvCxnSpPr>
        <p:spPr>
          <a:xfrm>
            <a:off x="1601252" y="5459855"/>
            <a:ext cx="67376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98DB1EFC-B448-C2AC-ABE6-2842F38087C3}"/>
              </a:ext>
            </a:extLst>
          </p:cNvPr>
          <p:cNvSpPr txBox="1"/>
          <p:nvPr/>
        </p:nvSpPr>
        <p:spPr>
          <a:xfrm>
            <a:off x="2222104" y="4218769"/>
            <a:ext cx="820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D/F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3CFB59E-48FB-5E70-BE49-1F3F22D1395D}"/>
              </a:ext>
            </a:extLst>
          </p:cNvPr>
          <p:cNvSpPr txBox="1"/>
          <p:nvPr/>
        </p:nvSpPr>
        <p:spPr>
          <a:xfrm>
            <a:off x="853100" y="4947749"/>
            <a:ext cx="67376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4) Is there a fixed contract duration with renewal terms due soon?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CF28154-25FB-DFFE-A82B-F1F4C6824CC4}"/>
              </a:ext>
            </a:extLst>
          </p:cNvPr>
          <p:cNvSpPr txBox="1"/>
          <p:nvPr/>
        </p:nvSpPr>
        <p:spPr>
          <a:xfrm>
            <a:off x="853100" y="5988502"/>
            <a:ext cx="67376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5) Is the contract on annual renewal?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EB8F37F-E1C6-2560-50EF-532F9B35BE8E}"/>
              </a:ext>
            </a:extLst>
          </p:cNvPr>
          <p:cNvSpPr txBox="1"/>
          <p:nvPr/>
        </p:nvSpPr>
        <p:spPr>
          <a:xfrm>
            <a:off x="2235763" y="5283723"/>
            <a:ext cx="1032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C/E/F/G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9FD4FEA-CC9A-58A9-FC64-48A4E29CC97A}"/>
              </a:ext>
            </a:extLst>
          </p:cNvPr>
          <p:cNvSpPr txBox="1"/>
          <p:nvPr/>
        </p:nvSpPr>
        <p:spPr>
          <a:xfrm>
            <a:off x="2293186" y="6397179"/>
            <a:ext cx="820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963FB2F-19A4-C92A-58AE-A912D4C2A29E}"/>
              </a:ext>
            </a:extLst>
          </p:cNvPr>
          <p:cNvSpPr txBox="1"/>
          <p:nvPr/>
        </p:nvSpPr>
        <p:spPr>
          <a:xfrm>
            <a:off x="731520" y="895149"/>
            <a:ext cx="6468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Follow the below systematic review steps</a:t>
            </a:r>
          </a:p>
        </p:txBody>
      </p:sp>
    </p:spTree>
    <p:extLst>
      <p:ext uri="{BB962C8B-B14F-4D97-AF65-F5344CB8AC3E}">
        <p14:creationId xmlns:p14="http://schemas.microsoft.com/office/powerpoint/2010/main" val="1545688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B7CA94-4ACF-0F19-67D6-739ABEB6F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180" y="1071244"/>
            <a:ext cx="10717530" cy="5363845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A) Check compliance and invoice for retrospective price corrections (unbilled users, products, modules etc)</a:t>
            </a:r>
          </a:p>
          <a:p>
            <a:r>
              <a:rPr lang="en-GB" dirty="0"/>
              <a:t>B) Separate additional functionality from the core product and charge for the additional functionality as a module</a:t>
            </a:r>
          </a:p>
          <a:p>
            <a:r>
              <a:rPr lang="en-GB" dirty="0"/>
              <a:t>C) Operate on longer term contract with CPI+ annual indexation increases, use additional modules to provide added value</a:t>
            </a:r>
          </a:p>
          <a:p>
            <a:r>
              <a:rPr lang="en-GB" dirty="0"/>
              <a:t>D) Consider a forced module sale where the customer is ‘compensated’ for the price increase with an additional (pre-existing) module (works best with retrospective increases)</a:t>
            </a:r>
          </a:p>
          <a:p>
            <a:r>
              <a:rPr lang="en-GB" dirty="0"/>
              <a:t>E) Communicate the value gap between what is provided and value contracted to the customer, introduce rate cards to redefine the new pricing scheme</a:t>
            </a:r>
          </a:p>
          <a:p>
            <a:r>
              <a:rPr lang="en-GB" dirty="0"/>
              <a:t>F) Unilateral annual price increases(CPI+) without any additional value through products (separate to item ‘C’ as this is associated with new contracts and modules</a:t>
            </a:r>
          </a:p>
          <a:p>
            <a:r>
              <a:rPr lang="en-GB" dirty="0"/>
              <a:t>G) Change the price carrier to an appropriate one that captures the value, consider users, transactions, locations, modules, code complexity etc</a:t>
            </a:r>
          </a:p>
          <a:p>
            <a:r>
              <a:rPr lang="en-GB" dirty="0"/>
              <a:t>H) Unilateral termination of existing contracts to enable renegotiation of better contract terms</a:t>
            </a:r>
          </a:p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67DF83F-1F00-C418-5C84-6A65C2DDCCB8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6056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8 Principals &amp; Definitions</a:t>
            </a:r>
          </a:p>
        </p:txBody>
      </p:sp>
    </p:spTree>
    <p:extLst>
      <p:ext uri="{BB962C8B-B14F-4D97-AF65-F5344CB8AC3E}">
        <p14:creationId xmlns:p14="http://schemas.microsoft.com/office/powerpoint/2010/main" val="41889913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2933</TotalTime>
  <Words>822</Words>
  <Application>Microsoft Macintosh PowerPoint</Application>
  <PresentationFormat>Widescreen</PresentationFormat>
  <Paragraphs>73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Principals / Approaches to VBP</vt:lpstr>
      <vt:lpstr>Selecting the Correct VBP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Stuart Lowe</dc:creator>
  <cp:lastModifiedBy>Stuart Lowe</cp:lastModifiedBy>
  <cp:revision>3</cp:revision>
  <dcterms:created xsi:type="dcterms:W3CDTF">2025-09-09T08:35:52Z</dcterms:created>
  <dcterms:modified xsi:type="dcterms:W3CDTF">2025-09-11T09:28:53Z</dcterms:modified>
</cp:coreProperties>
</file>