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08" d="100"/>
          <a:sy n="208" d="100"/>
        </p:scale>
        <p:origin x="440" y="3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C049F-A881-4792-AC09-5C0A04CE3BC6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C837CD2-04F9-4133-B983-F7A7394A535D}">
      <dgm:prSet/>
      <dgm:spPr/>
      <dgm:t>
        <a:bodyPr/>
        <a:lstStyle/>
        <a:p>
          <a:r>
            <a:rPr lang="en-US" b="1"/>
            <a:t>APIs as Communication Bridges: </a:t>
          </a:r>
          <a:r>
            <a:rPr lang="en-US"/>
            <a:t>APIs facilitate interaction between diverse software applications, enabling seamless data exchange and functionality.</a:t>
          </a:r>
        </a:p>
      </dgm:t>
    </dgm:pt>
    <dgm:pt modelId="{903A8915-0CEF-42E2-9D9F-A701BF97660A}" type="parTrans" cxnId="{A0B15512-63DA-462F-8F66-23927F34E509}">
      <dgm:prSet/>
      <dgm:spPr/>
      <dgm:t>
        <a:bodyPr/>
        <a:lstStyle/>
        <a:p>
          <a:endParaRPr lang="en-US"/>
        </a:p>
      </dgm:t>
    </dgm:pt>
    <dgm:pt modelId="{1E818EF4-91A9-4363-A736-1D278816D212}" type="sibTrans" cxnId="{A0B15512-63DA-462F-8F66-23927F34E509}">
      <dgm:prSet/>
      <dgm:spPr/>
      <dgm:t>
        <a:bodyPr/>
        <a:lstStyle/>
        <a:p>
          <a:endParaRPr lang="en-US"/>
        </a:p>
      </dgm:t>
    </dgm:pt>
    <dgm:pt modelId="{AC52BA78-D1E5-4C69-8331-692156F2BC1E}">
      <dgm:prSet/>
      <dgm:spPr/>
      <dgm:t>
        <a:bodyPr/>
        <a:lstStyle/>
        <a:p>
          <a:r>
            <a:rPr lang="en-US" b="1"/>
            <a:t>Critical Role in Validation: </a:t>
          </a:r>
          <a:r>
            <a:rPr lang="en-US"/>
            <a:t>API testing is essential for validating service-layer functionality, ensuring all integrated components perform correctly.</a:t>
          </a:r>
        </a:p>
      </dgm:t>
    </dgm:pt>
    <dgm:pt modelId="{77134C0F-895D-40F3-8A61-E594C80EE4AA}" type="parTrans" cxnId="{EB756610-E392-4815-8CCB-227AE8EE891F}">
      <dgm:prSet/>
      <dgm:spPr/>
      <dgm:t>
        <a:bodyPr/>
        <a:lstStyle/>
        <a:p>
          <a:endParaRPr lang="en-US"/>
        </a:p>
      </dgm:t>
    </dgm:pt>
    <dgm:pt modelId="{D1957A2E-008A-4313-A155-98167862DB56}" type="sibTrans" cxnId="{EB756610-E392-4815-8CCB-227AE8EE891F}">
      <dgm:prSet/>
      <dgm:spPr/>
      <dgm:t>
        <a:bodyPr/>
        <a:lstStyle/>
        <a:p>
          <a:endParaRPr lang="en-US"/>
        </a:p>
      </dgm:t>
    </dgm:pt>
    <dgm:pt modelId="{136D454F-325D-4C51-8428-197F13E6A93A}">
      <dgm:prSet/>
      <dgm:spPr/>
      <dgm:t>
        <a:bodyPr/>
        <a:lstStyle/>
        <a:p>
          <a:r>
            <a:rPr lang="en-US" b="1"/>
            <a:t>Early Defect Detection: </a:t>
          </a:r>
          <a:r>
            <a:rPr lang="en-US"/>
            <a:t>Effective API testing allows teams to identify defects early, mitigating risks and reducing development costs significantly.</a:t>
          </a:r>
        </a:p>
      </dgm:t>
    </dgm:pt>
    <dgm:pt modelId="{82531160-BD1B-44D3-8314-27538010C49A}" type="parTrans" cxnId="{56B4335A-5E87-4612-B96F-78D3D92D05BA}">
      <dgm:prSet/>
      <dgm:spPr/>
      <dgm:t>
        <a:bodyPr/>
        <a:lstStyle/>
        <a:p>
          <a:endParaRPr lang="en-US"/>
        </a:p>
      </dgm:t>
    </dgm:pt>
    <dgm:pt modelId="{21AD9544-51D1-468D-BBD6-30671C803ECF}" type="sibTrans" cxnId="{56B4335A-5E87-4612-B96F-78D3D92D05BA}">
      <dgm:prSet/>
      <dgm:spPr/>
      <dgm:t>
        <a:bodyPr/>
        <a:lstStyle/>
        <a:p>
          <a:endParaRPr lang="en-US"/>
        </a:p>
      </dgm:t>
    </dgm:pt>
    <dgm:pt modelId="{2B4E3313-9929-45D5-901D-A4AD2F3687C2}" type="pres">
      <dgm:prSet presAssocID="{228C049F-A881-4792-AC09-5C0A04CE3BC6}" presName="compositeShape" presStyleCnt="0">
        <dgm:presLayoutVars>
          <dgm:chMax val="7"/>
          <dgm:dir/>
          <dgm:resizeHandles val="exact"/>
        </dgm:presLayoutVars>
      </dgm:prSet>
      <dgm:spPr/>
    </dgm:pt>
    <dgm:pt modelId="{2B6F877C-A5C8-4FD8-B25E-570083C6CDA2}" type="pres">
      <dgm:prSet presAssocID="{228C049F-A881-4792-AC09-5C0A04CE3BC6}" presName="wedge1" presStyleLbl="node1" presStyleIdx="0" presStyleCnt="3" custLinFactNeighborX="389" custLinFactNeighborY="-195"/>
      <dgm:spPr/>
    </dgm:pt>
    <dgm:pt modelId="{C5943884-1B82-4744-8B7B-A95D743598B4}" type="pres">
      <dgm:prSet presAssocID="{228C049F-A881-4792-AC09-5C0A04CE3BC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DDC880E-D02F-45CE-A745-CF71944403B9}" type="pres">
      <dgm:prSet presAssocID="{228C049F-A881-4792-AC09-5C0A04CE3BC6}" presName="wedge2" presStyleLbl="node1" presStyleIdx="1" presStyleCnt="3"/>
      <dgm:spPr/>
    </dgm:pt>
    <dgm:pt modelId="{F12933D9-5C1F-4F37-A49F-C7061A69FC97}" type="pres">
      <dgm:prSet presAssocID="{228C049F-A881-4792-AC09-5C0A04CE3BC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FC2C3A4-EDBA-4C29-97B6-B1C7CE8B276C}" type="pres">
      <dgm:prSet presAssocID="{228C049F-A881-4792-AC09-5C0A04CE3BC6}" presName="wedge3" presStyleLbl="node1" presStyleIdx="2" presStyleCnt="3"/>
      <dgm:spPr/>
    </dgm:pt>
    <dgm:pt modelId="{C714AABC-7368-4BC6-A701-0C17C16F7CFE}" type="pres">
      <dgm:prSet presAssocID="{228C049F-A881-4792-AC09-5C0A04CE3BC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B756610-E392-4815-8CCB-227AE8EE891F}" srcId="{228C049F-A881-4792-AC09-5C0A04CE3BC6}" destId="{AC52BA78-D1E5-4C69-8331-692156F2BC1E}" srcOrd="1" destOrd="0" parTransId="{77134C0F-895D-40F3-8A61-E594C80EE4AA}" sibTransId="{D1957A2E-008A-4313-A155-98167862DB56}"/>
    <dgm:cxn modelId="{A0B15512-63DA-462F-8F66-23927F34E509}" srcId="{228C049F-A881-4792-AC09-5C0A04CE3BC6}" destId="{7C837CD2-04F9-4133-B983-F7A7394A535D}" srcOrd="0" destOrd="0" parTransId="{903A8915-0CEF-42E2-9D9F-A701BF97660A}" sibTransId="{1E818EF4-91A9-4363-A736-1D278816D212}"/>
    <dgm:cxn modelId="{0542CE1D-0490-4845-BFAE-E582835EEDF2}" type="presOf" srcId="{228C049F-A881-4792-AC09-5C0A04CE3BC6}" destId="{2B4E3313-9929-45D5-901D-A4AD2F3687C2}" srcOrd="0" destOrd="0" presId="urn:microsoft.com/office/officeart/2005/8/layout/chart3"/>
    <dgm:cxn modelId="{AD506E5D-BF17-4952-9BB4-A698381884A6}" type="presOf" srcId="{136D454F-325D-4C51-8428-197F13E6A93A}" destId="{C714AABC-7368-4BC6-A701-0C17C16F7CFE}" srcOrd="1" destOrd="0" presId="urn:microsoft.com/office/officeart/2005/8/layout/chart3"/>
    <dgm:cxn modelId="{A7AB564D-9375-4247-A92F-DF593AE045EC}" type="presOf" srcId="{7C837CD2-04F9-4133-B983-F7A7394A535D}" destId="{2B6F877C-A5C8-4FD8-B25E-570083C6CDA2}" srcOrd="0" destOrd="0" presId="urn:microsoft.com/office/officeart/2005/8/layout/chart3"/>
    <dgm:cxn modelId="{EC579C50-BC48-48AB-9F23-55D1CEF12389}" type="presOf" srcId="{136D454F-325D-4C51-8428-197F13E6A93A}" destId="{9FC2C3A4-EDBA-4C29-97B6-B1C7CE8B276C}" srcOrd="0" destOrd="0" presId="urn:microsoft.com/office/officeart/2005/8/layout/chart3"/>
    <dgm:cxn modelId="{1DA5E050-5B91-4AC1-899E-7C939DD13354}" type="presOf" srcId="{AC52BA78-D1E5-4C69-8331-692156F2BC1E}" destId="{F12933D9-5C1F-4F37-A49F-C7061A69FC97}" srcOrd="1" destOrd="0" presId="urn:microsoft.com/office/officeart/2005/8/layout/chart3"/>
    <dgm:cxn modelId="{0ABA3851-0A9D-4410-8A19-13A37FC93A2A}" type="presOf" srcId="{7C837CD2-04F9-4133-B983-F7A7394A535D}" destId="{C5943884-1B82-4744-8B7B-A95D743598B4}" srcOrd="1" destOrd="0" presId="urn:microsoft.com/office/officeart/2005/8/layout/chart3"/>
    <dgm:cxn modelId="{56B4335A-5E87-4612-B96F-78D3D92D05BA}" srcId="{228C049F-A881-4792-AC09-5C0A04CE3BC6}" destId="{136D454F-325D-4C51-8428-197F13E6A93A}" srcOrd="2" destOrd="0" parTransId="{82531160-BD1B-44D3-8314-27538010C49A}" sibTransId="{21AD9544-51D1-468D-BBD6-30671C803ECF}"/>
    <dgm:cxn modelId="{8CE04DB5-624F-4522-A377-874024815266}" type="presOf" srcId="{AC52BA78-D1E5-4C69-8331-692156F2BC1E}" destId="{CDDC880E-D02F-45CE-A745-CF71944403B9}" srcOrd="0" destOrd="0" presId="urn:microsoft.com/office/officeart/2005/8/layout/chart3"/>
    <dgm:cxn modelId="{181A1AB5-DB8B-4D23-9497-98CD24C27E23}" type="presParOf" srcId="{2B4E3313-9929-45D5-901D-A4AD2F3687C2}" destId="{2B6F877C-A5C8-4FD8-B25E-570083C6CDA2}" srcOrd="0" destOrd="0" presId="urn:microsoft.com/office/officeart/2005/8/layout/chart3"/>
    <dgm:cxn modelId="{9A960EAC-D3EB-4F1C-814F-49A90DF4CF36}" type="presParOf" srcId="{2B4E3313-9929-45D5-901D-A4AD2F3687C2}" destId="{C5943884-1B82-4744-8B7B-A95D743598B4}" srcOrd="1" destOrd="0" presId="urn:microsoft.com/office/officeart/2005/8/layout/chart3"/>
    <dgm:cxn modelId="{0FC0C34D-477E-41AF-964E-6DB408B98153}" type="presParOf" srcId="{2B4E3313-9929-45D5-901D-A4AD2F3687C2}" destId="{CDDC880E-D02F-45CE-A745-CF71944403B9}" srcOrd="2" destOrd="0" presId="urn:microsoft.com/office/officeart/2005/8/layout/chart3"/>
    <dgm:cxn modelId="{48E08A8E-FFEC-41E0-9023-2391F10668FB}" type="presParOf" srcId="{2B4E3313-9929-45D5-901D-A4AD2F3687C2}" destId="{F12933D9-5C1F-4F37-A49F-C7061A69FC97}" srcOrd="3" destOrd="0" presId="urn:microsoft.com/office/officeart/2005/8/layout/chart3"/>
    <dgm:cxn modelId="{0C6885F0-AE04-4E0F-BA2D-D85DF8100DF0}" type="presParOf" srcId="{2B4E3313-9929-45D5-901D-A4AD2F3687C2}" destId="{9FC2C3A4-EDBA-4C29-97B6-B1C7CE8B276C}" srcOrd="4" destOrd="0" presId="urn:microsoft.com/office/officeart/2005/8/layout/chart3"/>
    <dgm:cxn modelId="{69448F93-923B-4331-B1E7-456D03F342C1}" type="presParOf" srcId="{2B4E3313-9929-45D5-901D-A4AD2F3687C2}" destId="{C714AABC-7368-4BC6-A701-0C17C16F7CF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9A0B76-FDDE-417B-91FA-82F92A784C5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C34B8CD-C40E-4FD4-B9F2-0113BBFAAD0C}">
      <dgm:prSet/>
      <dgm:spPr/>
      <dgm:t>
        <a:bodyPr/>
        <a:lstStyle/>
        <a:p>
          <a:r>
            <a:rPr lang="en-US" b="1"/>
            <a:t>HTTP/HTTPS Protocols: </a:t>
          </a:r>
          <a:r>
            <a:rPr lang="en-US"/>
            <a:t>HTTP and HTTPS are fundamental protocols for structuring requests and responses in web API communication.</a:t>
          </a:r>
        </a:p>
      </dgm:t>
    </dgm:pt>
    <dgm:pt modelId="{BE9E34E7-79CA-4BDE-9CDC-77ADBC6FFB9E}" type="parTrans" cxnId="{E6F6B13C-5E5E-4BCD-9D80-0FDD002A4C37}">
      <dgm:prSet/>
      <dgm:spPr/>
      <dgm:t>
        <a:bodyPr/>
        <a:lstStyle/>
        <a:p>
          <a:endParaRPr lang="en-US"/>
        </a:p>
      </dgm:t>
    </dgm:pt>
    <dgm:pt modelId="{1F938EF3-C703-4192-832F-4726553A4743}" type="sibTrans" cxnId="{E6F6B13C-5E5E-4BCD-9D80-0FDD002A4C37}">
      <dgm:prSet/>
      <dgm:spPr/>
      <dgm:t>
        <a:bodyPr/>
        <a:lstStyle/>
        <a:p>
          <a:endParaRPr lang="en-US"/>
        </a:p>
      </dgm:t>
    </dgm:pt>
    <dgm:pt modelId="{E5B2A823-CCF8-489F-96D6-42A9B97A6640}">
      <dgm:prSet/>
      <dgm:spPr/>
      <dgm:t>
        <a:bodyPr/>
        <a:lstStyle/>
        <a:p>
          <a:r>
            <a:rPr lang="en-US" b="1"/>
            <a:t>Request Components: </a:t>
          </a:r>
          <a:r>
            <a:rPr lang="en-US"/>
            <a:t>An API request consists of URL, method, headers, parameters, and an optional body for data.</a:t>
          </a:r>
        </a:p>
      </dgm:t>
    </dgm:pt>
    <dgm:pt modelId="{7D3D7EE4-4CAA-4ADE-8AEC-91EB2086A4C1}" type="parTrans" cxnId="{F4B53331-7133-4636-AFCF-505B815E9733}">
      <dgm:prSet/>
      <dgm:spPr/>
      <dgm:t>
        <a:bodyPr/>
        <a:lstStyle/>
        <a:p>
          <a:endParaRPr lang="en-US"/>
        </a:p>
      </dgm:t>
    </dgm:pt>
    <dgm:pt modelId="{666F85F8-8642-4AC5-BFBD-B7CDF1CA98EE}" type="sibTrans" cxnId="{F4B53331-7133-4636-AFCF-505B815E9733}">
      <dgm:prSet/>
      <dgm:spPr/>
      <dgm:t>
        <a:bodyPr/>
        <a:lstStyle/>
        <a:p>
          <a:endParaRPr lang="en-US"/>
        </a:p>
      </dgm:t>
    </dgm:pt>
    <dgm:pt modelId="{6E13691F-8A29-4EFE-953E-395645EEE8D6}">
      <dgm:prSet/>
      <dgm:spPr/>
      <dgm:t>
        <a:bodyPr/>
        <a:lstStyle/>
        <a:p>
          <a:r>
            <a:rPr lang="en-US" b="1"/>
            <a:t>Response Structure: </a:t>
          </a:r>
          <a:r>
            <a:rPr lang="en-US"/>
            <a:t>Responses generally include a status code, headers indicating metadata, and a body containing the response data.</a:t>
          </a:r>
        </a:p>
      </dgm:t>
    </dgm:pt>
    <dgm:pt modelId="{EC417C57-3DDA-48C9-8B84-6EEAF0C8A92B}" type="parTrans" cxnId="{01C00DDC-7E47-4D6E-B2E4-99C9CEBAF844}">
      <dgm:prSet/>
      <dgm:spPr/>
      <dgm:t>
        <a:bodyPr/>
        <a:lstStyle/>
        <a:p>
          <a:endParaRPr lang="en-US"/>
        </a:p>
      </dgm:t>
    </dgm:pt>
    <dgm:pt modelId="{A28AC083-9031-41ED-BF0A-50971C92B215}" type="sibTrans" cxnId="{01C00DDC-7E47-4D6E-B2E4-99C9CEBAF844}">
      <dgm:prSet/>
      <dgm:spPr/>
      <dgm:t>
        <a:bodyPr/>
        <a:lstStyle/>
        <a:p>
          <a:endParaRPr lang="en-US"/>
        </a:p>
      </dgm:t>
    </dgm:pt>
    <dgm:pt modelId="{43320262-F7D5-45BC-BA0F-FDFB4DB85C9A}" type="pres">
      <dgm:prSet presAssocID="{CB9A0B76-FDDE-417B-91FA-82F92A784C5F}" presName="root" presStyleCnt="0">
        <dgm:presLayoutVars>
          <dgm:dir/>
          <dgm:resizeHandles val="exact"/>
        </dgm:presLayoutVars>
      </dgm:prSet>
      <dgm:spPr/>
    </dgm:pt>
    <dgm:pt modelId="{5122645C-35B2-4266-A9E0-8622C31578D1}" type="pres">
      <dgm:prSet presAssocID="{EC34B8CD-C40E-4FD4-B9F2-0113BBFAAD0C}" presName="compNode" presStyleCnt="0"/>
      <dgm:spPr/>
    </dgm:pt>
    <dgm:pt modelId="{B49AF6B1-2738-4281-93B6-B8797C4DC9D4}" type="pres">
      <dgm:prSet presAssocID="{EC34B8CD-C40E-4FD4-B9F2-0113BBFAAD0C}" presName="bgRect" presStyleLbl="bgShp" presStyleIdx="0" presStyleCnt="3"/>
      <dgm:spPr/>
    </dgm:pt>
    <dgm:pt modelId="{9E2CDF04-BF25-4958-9A15-33D2EEC2DA36}" type="pres">
      <dgm:prSet presAssocID="{EC34B8CD-C40E-4FD4-B9F2-0113BBFAAD0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818D4A02-A373-4272-8269-BA5C6880E052}" type="pres">
      <dgm:prSet presAssocID="{EC34B8CD-C40E-4FD4-B9F2-0113BBFAAD0C}" presName="spaceRect" presStyleCnt="0"/>
      <dgm:spPr/>
    </dgm:pt>
    <dgm:pt modelId="{A22D86C5-F180-4999-A7C9-496B25096656}" type="pres">
      <dgm:prSet presAssocID="{EC34B8CD-C40E-4FD4-B9F2-0113BBFAAD0C}" presName="parTx" presStyleLbl="revTx" presStyleIdx="0" presStyleCnt="3">
        <dgm:presLayoutVars>
          <dgm:chMax val="0"/>
          <dgm:chPref val="0"/>
        </dgm:presLayoutVars>
      </dgm:prSet>
      <dgm:spPr/>
    </dgm:pt>
    <dgm:pt modelId="{2E6FAA60-54EE-42DA-9771-A1DE8A6D754B}" type="pres">
      <dgm:prSet presAssocID="{1F938EF3-C703-4192-832F-4726553A4743}" presName="sibTrans" presStyleCnt="0"/>
      <dgm:spPr/>
    </dgm:pt>
    <dgm:pt modelId="{F93C146B-C4DE-4C9B-8F18-58CD037A27F8}" type="pres">
      <dgm:prSet presAssocID="{E5B2A823-CCF8-489F-96D6-42A9B97A6640}" presName="compNode" presStyleCnt="0"/>
      <dgm:spPr/>
    </dgm:pt>
    <dgm:pt modelId="{C56CDA08-47EF-413C-BBBE-D69DF96CBE53}" type="pres">
      <dgm:prSet presAssocID="{E5B2A823-CCF8-489F-96D6-42A9B97A6640}" presName="bgRect" presStyleLbl="bgShp" presStyleIdx="1" presStyleCnt="3"/>
      <dgm:spPr/>
    </dgm:pt>
    <dgm:pt modelId="{EB4F526E-EB2B-4578-8D3E-854BBDCA8B41}" type="pres">
      <dgm:prSet presAssocID="{E5B2A823-CCF8-489F-96D6-42A9B97A664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F82BF2B2-0FBF-45A6-904A-22DF04001247}" type="pres">
      <dgm:prSet presAssocID="{E5B2A823-CCF8-489F-96D6-42A9B97A6640}" presName="spaceRect" presStyleCnt="0"/>
      <dgm:spPr/>
    </dgm:pt>
    <dgm:pt modelId="{5B9D427C-380A-4CD3-9270-4773C651A6E8}" type="pres">
      <dgm:prSet presAssocID="{E5B2A823-CCF8-489F-96D6-42A9B97A6640}" presName="parTx" presStyleLbl="revTx" presStyleIdx="1" presStyleCnt="3">
        <dgm:presLayoutVars>
          <dgm:chMax val="0"/>
          <dgm:chPref val="0"/>
        </dgm:presLayoutVars>
      </dgm:prSet>
      <dgm:spPr/>
    </dgm:pt>
    <dgm:pt modelId="{1726C20C-4FB7-4280-B6D0-0F493528259D}" type="pres">
      <dgm:prSet presAssocID="{666F85F8-8642-4AC5-BFBD-B7CDF1CA98EE}" presName="sibTrans" presStyleCnt="0"/>
      <dgm:spPr/>
    </dgm:pt>
    <dgm:pt modelId="{F2BC95A2-308D-4BDC-AF66-08EC4723081A}" type="pres">
      <dgm:prSet presAssocID="{6E13691F-8A29-4EFE-953E-395645EEE8D6}" presName="compNode" presStyleCnt="0"/>
      <dgm:spPr/>
    </dgm:pt>
    <dgm:pt modelId="{33FA8087-B9D3-455E-A02B-C132DA1ABE09}" type="pres">
      <dgm:prSet presAssocID="{6E13691F-8A29-4EFE-953E-395645EEE8D6}" presName="bgRect" presStyleLbl="bgShp" presStyleIdx="2" presStyleCnt="3"/>
      <dgm:spPr/>
    </dgm:pt>
    <dgm:pt modelId="{7F4F3A10-4CC9-43DE-A460-A94B32D3898E}" type="pres">
      <dgm:prSet presAssocID="{6E13691F-8A29-4EFE-953E-395645EEE8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7E3FDA0-0497-4AF7-AE73-D29DB18BC5D2}" type="pres">
      <dgm:prSet presAssocID="{6E13691F-8A29-4EFE-953E-395645EEE8D6}" presName="spaceRect" presStyleCnt="0"/>
      <dgm:spPr/>
    </dgm:pt>
    <dgm:pt modelId="{CF7CCF4E-FA55-4C65-A620-D73AE1911269}" type="pres">
      <dgm:prSet presAssocID="{6E13691F-8A29-4EFE-953E-395645EEE8D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4B53331-7133-4636-AFCF-505B815E9733}" srcId="{CB9A0B76-FDDE-417B-91FA-82F92A784C5F}" destId="{E5B2A823-CCF8-489F-96D6-42A9B97A6640}" srcOrd="1" destOrd="0" parTransId="{7D3D7EE4-4CAA-4ADE-8AEC-91EB2086A4C1}" sibTransId="{666F85F8-8642-4AC5-BFBD-B7CDF1CA98EE}"/>
    <dgm:cxn modelId="{E6F6B13C-5E5E-4BCD-9D80-0FDD002A4C37}" srcId="{CB9A0B76-FDDE-417B-91FA-82F92A784C5F}" destId="{EC34B8CD-C40E-4FD4-B9F2-0113BBFAAD0C}" srcOrd="0" destOrd="0" parTransId="{BE9E34E7-79CA-4BDE-9CDC-77ADBC6FFB9E}" sibTransId="{1F938EF3-C703-4192-832F-4726553A4743}"/>
    <dgm:cxn modelId="{F7470A65-296C-4438-BB8D-D7BFA48BD357}" type="presOf" srcId="{E5B2A823-CCF8-489F-96D6-42A9B97A6640}" destId="{5B9D427C-380A-4CD3-9270-4773C651A6E8}" srcOrd="0" destOrd="0" presId="urn:microsoft.com/office/officeart/2018/2/layout/IconVerticalSolidList"/>
    <dgm:cxn modelId="{DDA04691-820B-4B25-BEEE-EF914CDFD007}" type="presOf" srcId="{6E13691F-8A29-4EFE-953E-395645EEE8D6}" destId="{CF7CCF4E-FA55-4C65-A620-D73AE1911269}" srcOrd="0" destOrd="0" presId="urn:microsoft.com/office/officeart/2018/2/layout/IconVerticalSolidList"/>
    <dgm:cxn modelId="{CA4B82B0-1B89-441D-89B6-B9F0AF4BDAC6}" type="presOf" srcId="{EC34B8CD-C40E-4FD4-B9F2-0113BBFAAD0C}" destId="{A22D86C5-F180-4999-A7C9-496B25096656}" srcOrd="0" destOrd="0" presId="urn:microsoft.com/office/officeart/2018/2/layout/IconVerticalSolidList"/>
    <dgm:cxn modelId="{01C00DDC-7E47-4D6E-B2E4-99C9CEBAF844}" srcId="{CB9A0B76-FDDE-417B-91FA-82F92A784C5F}" destId="{6E13691F-8A29-4EFE-953E-395645EEE8D6}" srcOrd="2" destOrd="0" parTransId="{EC417C57-3DDA-48C9-8B84-6EEAF0C8A92B}" sibTransId="{A28AC083-9031-41ED-BF0A-50971C92B215}"/>
    <dgm:cxn modelId="{FD0407E2-4F00-4D20-A271-16806E61C058}" type="presOf" srcId="{CB9A0B76-FDDE-417B-91FA-82F92A784C5F}" destId="{43320262-F7D5-45BC-BA0F-FDFB4DB85C9A}" srcOrd="0" destOrd="0" presId="urn:microsoft.com/office/officeart/2018/2/layout/IconVerticalSolidList"/>
    <dgm:cxn modelId="{6948BF03-449B-44D2-A3C3-E8A56807203B}" type="presParOf" srcId="{43320262-F7D5-45BC-BA0F-FDFB4DB85C9A}" destId="{5122645C-35B2-4266-A9E0-8622C31578D1}" srcOrd="0" destOrd="0" presId="urn:microsoft.com/office/officeart/2018/2/layout/IconVerticalSolidList"/>
    <dgm:cxn modelId="{75DDC95D-4FCE-401E-BDB4-79A2FD161119}" type="presParOf" srcId="{5122645C-35B2-4266-A9E0-8622C31578D1}" destId="{B49AF6B1-2738-4281-93B6-B8797C4DC9D4}" srcOrd="0" destOrd="0" presId="urn:microsoft.com/office/officeart/2018/2/layout/IconVerticalSolidList"/>
    <dgm:cxn modelId="{02463AD3-A509-4402-BBB3-00D710415280}" type="presParOf" srcId="{5122645C-35B2-4266-A9E0-8622C31578D1}" destId="{9E2CDF04-BF25-4958-9A15-33D2EEC2DA36}" srcOrd="1" destOrd="0" presId="urn:microsoft.com/office/officeart/2018/2/layout/IconVerticalSolidList"/>
    <dgm:cxn modelId="{FC99DAFD-AF04-42CD-8297-96CAE2715A86}" type="presParOf" srcId="{5122645C-35B2-4266-A9E0-8622C31578D1}" destId="{818D4A02-A373-4272-8269-BA5C6880E052}" srcOrd="2" destOrd="0" presId="urn:microsoft.com/office/officeart/2018/2/layout/IconVerticalSolidList"/>
    <dgm:cxn modelId="{0FEC64DD-AC9C-47AB-B85F-3EE4BF611DB6}" type="presParOf" srcId="{5122645C-35B2-4266-A9E0-8622C31578D1}" destId="{A22D86C5-F180-4999-A7C9-496B25096656}" srcOrd="3" destOrd="0" presId="urn:microsoft.com/office/officeart/2018/2/layout/IconVerticalSolidList"/>
    <dgm:cxn modelId="{7969A423-E6A1-4450-8938-8C2973D53E71}" type="presParOf" srcId="{43320262-F7D5-45BC-BA0F-FDFB4DB85C9A}" destId="{2E6FAA60-54EE-42DA-9771-A1DE8A6D754B}" srcOrd="1" destOrd="0" presId="urn:microsoft.com/office/officeart/2018/2/layout/IconVerticalSolidList"/>
    <dgm:cxn modelId="{F676FF65-167A-42CE-B420-6BA28C6310E3}" type="presParOf" srcId="{43320262-F7D5-45BC-BA0F-FDFB4DB85C9A}" destId="{F93C146B-C4DE-4C9B-8F18-58CD037A27F8}" srcOrd="2" destOrd="0" presId="urn:microsoft.com/office/officeart/2018/2/layout/IconVerticalSolidList"/>
    <dgm:cxn modelId="{01B70BC8-58A5-45A8-AFE7-36E6EBB6AB1E}" type="presParOf" srcId="{F93C146B-C4DE-4C9B-8F18-58CD037A27F8}" destId="{C56CDA08-47EF-413C-BBBE-D69DF96CBE53}" srcOrd="0" destOrd="0" presId="urn:microsoft.com/office/officeart/2018/2/layout/IconVerticalSolidList"/>
    <dgm:cxn modelId="{AD0C623A-40CF-4909-BA86-04DD95104208}" type="presParOf" srcId="{F93C146B-C4DE-4C9B-8F18-58CD037A27F8}" destId="{EB4F526E-EB2B-4578-8D3E-854BBDCA8B41}" srcOrd="1" destOrd="0" presId="urn:microsoft.com/office/officeart/2018/2/layout/IconVerticalSolidList"/>
    <dgm:cxn modelId="{04CB6B7E-CBBB-4345-BDD6-4F7C604C5D83}" type="presParOf" srcId="{F93C146B-C4DE-4C9B-8F18-58CD037A27F8}" destId="{F82BF2B2-0FBF-45A6-904A-22DF04001247}" srcOrd="2" destOrd="0" presId="urn:microsoft.com/office/officeart/2018/2/layout/IconVerticalSolidList"/>
    <dgm:cxn modelId="{569D5088-E192-488F-AF44-21DCD9840BC1}" type="presParOf" srcId="{F93C146B-C4DE-4C9B-8F18-58CD037A27F8}" destId="{5B9D427C-380A-4CD3-9270-4773C651A6E8}" srcOrd="3" destOrd="0" presId="urn:microsoft.com/office/officeart/2018/2/layout/IconVerticalSolidList"/>
    <dgm:cxn modelId="{5D75BD5C-D837-407A-A697-486B6BC6A068}" type="presParOf" srcId="{43320262-F7D5-45BC-BA0F-FDFB4DB85C9A}" destId="{1726C20C-4FB7-4280-B6D0-0F493528259D}" srcOrd="3" destOrd="0" presId="urn:microsoft.com/office/officeart/2018/2/layout/IconVerticalSolidList"/>
    <dgm:cxn modelId="{65D13926-1091-4DA6-9320-590270095AE2}" type="presParOf" srcId="{43320262-F7D5-45BC-BA0F-FDFB4DB85C9A}" destId="{F2BC95A2-308D-4BDC-AF66-08EC4723081A}" srcOrd="4" destOrd="0" presId="urn:microsoft.com/office/officeart/2018/2/layout/IconVerticalSolidList"/>
    <dgm:cxn modelId="{61FAE68B-9794-4DB2-9355-90F788FE6628}" type="presParOf" srcId="{F2BC95A2-308D-4BDC-AF66-08EC4723081A}" destId="{33FA8087-B9D3-455E-A02B-C132DA1ABE09}" srcOrd="0" destOrd="0" presId="urn:microsoft.com/office/officeart/2018/2/layout/IconVerticalSolidList"/>
    <dgm:cxn modelId="{B5E4299D-AF15-4890-B972-1499F23803F4}" type="presParOf" srcId="{F2BC95A2-308D-4BDC-AF66-08EC4723081A}" destId="{7F4F3A10-4CC9-43DE-A460-A94B32D3898E}" srcOrd="1" destOrd="0" presId="urn:microsoft.com/office/officeart/2018/2/layout/IconVerticalSolidList"/>
    <dgm:cxn modelId="{4E0000DD-E8FF-4565-9724-062C9BDCBF7C}" type="presParOf" srcId="{F2BC95A2-308D-4BDC-AF66-08EC4723081A}" destId="{97E3FDA0-0497-4AF7-AE73-D29DB18BC5D2}" srcOrd="2" destOrd="0" presId="urn:microsoft.com/office/officeart/2018/2/layout/IconVerticalSolidList"/>
    <dgm:cxn modelId="{06115B66-462D-4134-A7C2-7137A7BBCC53}" type="presParOf" srcId="{F2BC95A2-308D-4BDC-AF66-08EC4723081A}" destId="{CF7CCF4E-FA55-4C65-A620-D73AE191126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8879E5-66F2-4DA3-A9E6-3F61665B2B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8E5C372-9391-407E-9467-6D97E0FA716B}">
      <dgm:prSet/>
      <dgm:spPr/>
      <dgm:t>
        <a:bodyPr/>
        <a:lstStyle/>
        <a:p>
          <a:r>
            <a:rPr lang="en-US" b="1"/>
            <a:t>Scope of API Testing: </a:t>
          </a:r>
          <a:r>
            <a:rPr lang="en-US"/>
            <a:t>API testing focuses on evaluating functionality, performance, and security aspects of APIs comprehensively.</a:t>
          </a:r>
        </a:p>
      </dgm:t>
    </dgm:pt>
    <dgm:pt modelId="{B40D5A0F-F372-4CF6-8375-434BAA2EF615}" type="parTrans" cxnId="{6F08F2E4-699A-470C-8296-CD2CA40D208B}">
      <dgm:prSet/>
      <dgm:spPr/>
      <dgm:t>
        <a:bodyPr/>
        <a:lstStyle/>
        <a:p>
          <a:endParaRPr lang="en-US"/>
        </a:p>
      </dgm:t>
    </dgm:pt>
    <dgm:pt modelId="{403F35B6-EBEA-4C4F-85F8-7A838C37A0FE}" type="sibTrans" cxnId="{6F08F2E4-699A-470C-8296-CD2CA40D208B}">
      <dgm:prSet/>
      <dgm:spPr/>
      <dgm:t>
        <a:bodyPr/>
        <a:lstStyle/>
        <a:p>
          <a:endParaRPr lang="en-US"/>
        </a:p>
      </dgm:t>
    </dgm:pt>
    <dgm:pt modelId="{E1447D74-9ECC-471B-831F-C038033186E3}">
      <dgm:prSet/>
      <dgm:spPr/>
      <dgm:t>
        <a:bodyPr/>
        <a:lstStyle/>
        <a:p>
          <a:r>
            <a:rPr lang="en-US" b="1"/>
            <a:t>Contract Testing Essentials: </a:t>
          </a:r>
          <a:r>
            <a:rPr lang="en-US"/>
            <a:t>Contract testing specifically ensures that APIs adhere to predefined contracts/interfaces for interoperability.</a:t>
          </a:r>
        </a:p>
      </dgm:t>
    </dgm:pt>
    <dgm:pt modelId="{2A383DBE-9111-4409-8BED-79DD50F7033F}" type="parTrans" cxnId="{45402F52-C7E3-4A07-AC50-5FB4F2A2DCD6}">
      <dgm:prSet/>
      <dgm:spPr/>
      <dgm:t>
        <a:bodyPr/>
        <a:lstStyle/>
        <a:p>
          <a:endParaRPr lang="en-US"/>
        </a:p>
      </dgm:t>
    </dgm:pt>
    <dgm:pt modelId="{DE2E751B-D96B-43ED-BC63-FEF8DA8FE0E4}" type="sibTrans" cxnId="{45402F52-C7E3-4A07-AC50-5FB4F2A2DCD6}">
      <dgm:prSet/>
      <dgm:spPr/>
      <dgm:t>
        <a:bodyPr/>
        <a:lstStyle/>
        <a:p>
          <a:endParaRPr lang="en-US"/>
        </a:p>
      </dgm:t>
    </dgm:pt>
    <dgm:pt modelId="{B36FABF5-7938-4859-9592-F32732D17C84}">
      <dgm:prSet/>
      <dgm:spPr/>
      <dgm:t>
        <a:bodyPr/>
        <a:lstStyle/>
        <a:p>
          <a:r>
            <a:rPr lang="en-US" b="1"/>
            <a:t>Coverage Differences: </a:t>
          </a:r>
          <a:r>
            <a:rPr lang="en-US"/>
            <a:t>While API testing reviews behavior and performance, contract testing prioritizes agreement adherence and communication efficacy.</a:t>
          </a:r>
        </a:p>
      </dgm:t>
    </dgm:pt>
    <dgm:pt modelId="{FED6C3CE-B3E7-4F9E-B79A-F4609EDD01AF}" type="parTrans" cxnId="{CD30BA93-35F6-4538-8D83-F03AB885DEA9}">
      <dgm:prSet/>
      <dgm:spPr/>
      <dgm:t>
        <a:bodyPr/>
        <a:lstStyle/>
        <a:p>
          <a:endParaRPr lang="en-US"/>
        </a:p>
      </dgm:t>
    </dgm:pt>
    <dgm:pt modelId="{B8311216-5449-4BC1-BF62-B96944326F54}" type="sibTrans" cxnId="{CD30BA93-35F6-4538-8D83-F03AB885DEA9}">
      <dgm:prSet/>
      <dgm:spPr/>
      <dgm:t>
        <a:bodyPr/>
        <a:lstStyle/>
        <a:p>
          <a:endParaRPr lang="en-US"/>
        </a:p>
      </dgm:t>
    </dgm:pt>
    <dgm:pt modelId="{392D2E4F-B0EB-4CBA-9730-19FF16DC2D21}" type="pres">
      <dgm:prSet presAssocID="{0E8879E5-66F2-4DA3-A9E6-3F61665B2B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AB66B3-D777-4623-8EF2-B84BE13DB55A}" type="pres">
      <dgm:prSet presAssocID="{D8E5C372-9391-407E-9467-6D97E0FA716B}" presName="hierRoot1" presStyleCnt="0"/>
      <dgm:spPr/>
    </dgm:pt>
    <dgm:pt modelId="{4F66C492-DBDB-45AA-969B-F065F4E36836}" type="pres">
      <dgm:prSet presAssocID="{D8E5C372-9391-407E-9467-6D97E0FA716B}" presName="composite" presStyleCnt="0"/>
      <dgm:spPr/>
    </dgm:pt>
    <dgm:pt modelId="{646EDE8B-DBEA-4DCB-876F-BB2A2C75297C}" type="pres">
      <dgm:prSet presAssocID="{D8E5C372-9391-407E-9467-6D97E0FA716B}" presName="background" presStyleLbl="node0" presStyleIdx="0" presStyleCnt="3"/>
      <dgm:spPr/>
    </dgm:pt>
    <dgm:pt modelId="{05A1DE22-26E7-49D8-822C-0397732364BE}" type="pres">
      <dgm:prSet presAssocID="{D8E5C372-9391-407E-9467-6D97E0FA716B}" presName="text" presStyleLbl="fgAcc0" presStyleIdx="0" presStyleCnt="3">
        <dgm:presLayoutVars>
          <dgm:chPref val="3"/>
        </dgm:presLayoutVars>
      </dgm:prSet>
      <dgm:spPr/>
    </dgm:pt>
    <dgm:pt modelId="{818DA5E1-18DF-4ABB-9C20-FA8101E82B52}" type="pres">
      <dgm:prSet presAssocID="{D8E5C372-9391-407E-9467-6D97E0FA716B}" presName="hierChild2" presStyleCnt="0"/>
      <dgm:spPr/>
    </dgm:pt>
    <dgm:pt modelId="{601EB37D-A60E-49CF-B8FD-863C8898F50E}" type="pres">
      <dgm:prSet presAssocID="{E1447D74-9ECC-471B-831F-C038033186E3}" presName="hierRoot1" presStyleCnt="0"/>
      <dgm:spPr/>
    </dgm:pt>
    <dgm:pt modelId="{B1A24047-EE00-4E84-8E01-107FD6463D3E}" type="pres">
      <dgm:prSet presAssocID="{E1447D74-9ECC-471B-831F-C038033186E3}" presName="composite" presStyleCnt="0"/>
      <dgm:spPr/>
    </dgm:pt>
    <dgm:pt modelId="{9176F1B3-7843-4E7A-8F02-097146C4A05B}" type="pres">
      <dgm:prSet presAssocID="{E1447D74-9ECC-471B-831F-C038033186E3}" presName="background" presStyleLbl="node0" presStyleIdx="1" presStyleCnt="3"/>
      <dgm:spPr/>
    </dgm:pt>
    <dgm:pt modelId="{A0DB0554-C807-4DC4-BC11-69B006324324}" type="pres">
      <dgm:prSet presAssocID="{E1447D74-9ECC-471B-831F-C038033186E3}" presName="text" presStyleLbl="fgAcc0" presStyleIdx="1" presStyleCnt="3">
        <dgm:presLayoutVars>
          <dgm:chPref val="3"/>
        </dgm:presLayoutVars>
      </dgm:prSet>
      <dgm:spPr/>
    </dgm:pt>
    <dgm:pt modelId="{A4AC54DF-0263-478D-9351-5B03D2364B0A}" type="pres">
      <dgm:prSet presAssocID="{E1447D74-9ECC-471B-831F-C038033186E3}" presName="hierChild2" presStyleCnt="0"/>
      <dgm:spPr/>
    </dgm:pt>
    <dgm:pt modelId="{B2D09684-67B3-4583-9CBD-59A769B6D925}" type="pres">
      <dgm:prSet presAssocID="{B36FABF5-7938-4859-9592-F32732D17C84}" presName="hierRoot1" presStyleCnt="0"/>
      <dgm:spPr/>
    </dgm:pt>
    <dgm:pt modelId="{7615B50F-DB3A-479C-9BE0-907929DBFE4A}" type="pres">
      <dgm:prSet presAssocID="{B36FABF5-7938-4859-9592-F32732D17C84}" presName="composite" presStyleCnt="0"/>
      <dgm:spPr/>
    </dgm:pt>
    <dgm:pt modelId="{5ACB485E-5F29-4D7A-AF89-04601524F434}" type="pres">
      <dgm:prSet presAssocID="{B36FABF5-7938-4859-9592-F32732D17C84}" presName="background" presStyleLbl="node0" presStyleIdx="2" presStyleCnt="3"/>
      <dgm:spPr/>
    </dgm:pt>
    <dgm:pt modelId="{150B03D2-7DEB-4D8B-9DE5-5FCBF28B2E0B}" type="pres">
      <dgm:prSet presAssocID="{B36FABF5-7938-4859-9592-F32732D17C84}" presName="text" presStyleLbl="fgAcc0" presStyleIdx="2" presStyleCnt="3">
        <dgm:presLayoutVars>
          <dgm:chPref val="3"/>
        </dgm:presLayoutVars>
      </dgm:prSet>
      <dgm:spPr/>
    </dgm:pt>
    <dgm:pt modelId="{3CFFD92D-3D2E-4BCC-B0CE-4928457F121C}" type="pres">
      <dgm:prSet presAssocID="{B36FABF5-7938-4859-9592-F32732D17C84}" presName="hierChild2" presStyleCnt="0"/>
      <dgm:spPr/>
    </dgm:pt>
  </dgm:ptLst>
  <dgm:cxnLst>
    <dgm:cxn modelId="{57DC580E-3526-4659-B66F-035876BAE220}" type="presOf" srcId="{E1447D74-9ECC-471B-831F-C038033186E3}" destId="{A0DB0554-C807-4DC4-BC11-69B006324324}" srcOrd="0" destOrd="0" presId="urn:microsoft.com/office/officeart/2005/8/layout/hierarchy1"/>
    <dgm:cxn modelId="{F69FA417-EB80-4CED-9EAB-20C3D3E6AB45}" type="presOf" srcId="{B36FABF5-7938-4859-9592-F32732D17C84}" destId="{150B03D2-7DEB-4D8B-9DE5-5FCBF28B2E0B}" srcOrd="0" destOrd="0" presId="urn:microsoft.com/office/officeart/2005/8/layout/hierarchy1"/>
    <dgm:cxn modelId="{57F9254B-E7B6-4284-AC4C-8264680D1F6F}" type="presOf" srcId="{D8E5C372-9391-407E-9467-6D97E0FA716B}" destId="{05A1DE22-26E7-49D8-822C-0397732364BE}" srcOrd="0" destOrd="0" presId="urn:microsoft.com/office/officeart/2005/8/layout/hierarchy1"/>
    <dgm:cxn modelId="{45402F52-C7E3-4A07-AC50-5FB4F2A2DCD6}" srcId="{0E8879E5-66F2-4DA3-A9E6-3F61665B2BDB}" destId="{E1447D74-9ECC-471B-831F-C038033186E3}" srcOrd="1" destOrd="0" parTransId="{2A383DBE-9111-4409-8BED-79DD50F7033F}" sibTransId="{DE2E751B-D96B-43ED-BC63-FEF8DA8FE0E4}"/>
    <dgm:cxn modelId="{CD30BA93-35F6-4538-8D83-F03AB885DEA9}" srcId="{0E8879E5-66F2-4DA3-A9E6-3F61665B2BDB}" destId="{B36FABF5-7938-4859-9592-F32732D17C84}" srcOrd="2" destOrd="0" parTransId="{FED6C3CE-B3E7-4F9E-B79A-F4609EDD01AF}" sibTransId="{B8311216-5449-4BC1-BF62-B96944326F54}"/>
    <dgm:cxn modelId="{88D72095-E5AC-4BFD-BDCD-6B35294B5AAD}" type="presOf" srcId="{0E8879E5-66F2-4DA3-A9E6-3F61665B2BDB}" destId="{392D2E4F-B0EB-4CBA-9730-19FF16DC2D21}" srcOrd="0" destOrd="0" presId="urn:microsoft.com/office/officeart/2005/8/layout/hierarchy1"/>
    <dgm:cxn modelId="{6F08F2E4-699A-470C-8296-CD2CA40D208B}" srcId="{0E8879E5-66F2-4DA3-A9E6-3F61665B2BDB}" destId="{D8E5C372-9391-407E-9467-6D97E0FA716B}" srcOrd="0" destOrd="0" parTransId="{B40D5A0F-F372-4CF6-8375-434BAA2EF615}" sibTransId="{403F35B6-EBEA-4C4F-85F8-7A838C37A0FE}"/>
    <dgm:cxn modelId="{588CCE6E-9AA2-4A1D-A363-1DA6DD09651F}" type="presParOf" srcId="{392D2E4F-B0EB-4CBA-9730-19FF16DC2D21}" destId="{D3AB66B3-D777-4623-8EF2-B84BE13DB55A}" srcOrd="0" destOrd="0" presId="urn:microsoft.com/office/officeart/2005/8/layout/hierarchy1"/>
    <dgm:cxn modelId="{46CF5E81-A94F-4BE7-9C63-1FFE8A79EF1B}" type="presParOf" srcId="{D3AB66B3-D777-4623-8EF2-B84BE13DB55A}" destId="{4F66C492-DBDB-45AA-969B-F065F4E36836}" srcOrd="0" destOrd="0" presId="urn:microsoft.com/office/officeart/2005/8/layout/hierarchy1"/>
    <dgm:cxn modelId="{5CFCDC40-6E20-46A6-B3A1-F9CBDD9ECC71}" type="presParOf" srcId="{4F66C492-DBDB-45AA-969B-F065F4E36836}" destId="{646EDE8B-DBEA-4DCB-876F-BB2A2C75297C}" srcOrd="0" destOrd="0" presId="urn:microsoft.com/office/officeart/2005/8/layout/hierarchy1"/>
    <dgm:cxn modelId="{F90F551D-9836-4AA6-8BD3-463B1132634D}" type="presParOf" srcId="{4F66C492-DBDB-45AA-969B-F065F4E36836}" destId="{05A1DE22-26E7-49D8-822C-0397732364BE}" srcOrd="1" destOrd="0" presId="urn:microsoft.com/office/officeart/2005/8/layout/hierarchy1"/>
    <dgm:cxn modelId="{6947491D-CDAA-4E33-8A87-1DF169570C64}" type="presParOf" srcId="{D3AB66B3-D777-4623-8EF2-B84BE13DB55A}" destId="{818DA5E1-18DF-4ABB-9C20-FA8101E82B52}" srcOrd="1" destOrd="0" presId="urn:microsoft.com/office/officeart/2005/8/layout/hierarchy1"/>
    <dgm:cxn modelId="{5A1B0918-AE87-464B-A8A3-739D4759E738}" type="presParOf" srcId="{392D2E4F-B0EB-4CBA-9730-19FF16DC2D21}" destId="{601EB37D-A60E-49CF-B8FD-863C8898F50E}" srcOrd="1" destOrd="0" presId="urn:microsoft.com/office/officeart/2005/8/layout/hierarchy1"/>
    <dgm:cxn modelId="{DCCB4E68-6AE5-4BBB-8B09-7463828ACBBE}" type="presParOf" srcId="{601EB37D-A60E-49CF-B8FD-863C8898F50E}" destId="{B1A24047-EE00-4E84-8E01-107FD6463D3E}" srcOrd="0" destOrd="0" presId="urn:microsoft.com/office/officeart/2005/8/layout/hierarchy1"/>
    <dgm:cxn modelId="{A9AD2322-55E4-4341-92A2-55C2ACD702E7}" type="presParOf" srcId="{B1A24047-EE00-4E84-8E01-107FD6463D3E}" destId="{9176F1B3-7843-4E7A-8F02-097146C4A05B}" srcOrd="0" destOrd="0" presId="urn:microsoft.com/office/officeart/2005/8/layout/hierarchy1"/>
    <dgm:cxn modelId="{6A319FBE-BC94-4EBE-8EC4-BDA990362BBD}" type="presParOf" srcId="{B1A24047-EE00-4E84-8E01-107FD6463D3E}" destId="{A0DB0554-C807-4DC4-BC11-69B006324324}" srcOrd="1" destOrd="0" presId="urn:microsoft.com/office/officeart/2005/8/layout/hierarchy1"/>
    <dgm:cxn modelId="{94668115-1A53-4D6F-8CEB-CE0031F28246}" type="presParOf" srcId="{601EB37D-A60E-49CF-B8FD-863C8898F50E}" destId="{A4AC54DF-0263-478D-9351-5B03D2364B0A}" srcOrd="1" destOrd="0" presId="urn:microsoft.com/office/officeart/2005/8/layout/hierarchy1"/>
    <dgm:cxn modelId="{0868522D-7E65-4382-A97D-C09894102096}" type="presParOf" srcId="{392D2E4F-B0EB-4CBA-9730-19FF16DC2D21}" destId="{B2D09684-67B3-4583-9CBD-59A769B6D925}" srcOrd="2" destOrd="0" presId="urn:microsoft.com/office/officeart/2005/8/layout/hierarchy1"/>
    <dgm:cxn modelId="{2C1FB6D6-B4CA-47A6-9876-2DDCE598CF9C}" type="presParOf" srcId="{B2D09684-67B3-4583-9CBD-59A769B6D925}" destId="{7615B50F-DB3A-479C-9BE0-907929DBFE4A}" srcOrd="0" destOrd="0" presId="urn:microsoft.com/office/officeart/2005/8/layout/hierarchy1"/>
    <dgm:cxn modelId="{97475C95-E6BE-4F5F-A93E-A64187C9FE29}" type="presParOf" srcId="{7615B50F-DB3A-479C-9BE0-907929DBFE4A}" destId="{5ACB485E-5F29-4D7A-AF89-04601524F434}" srcOrd="0" destOrd="0" presId="urn:microsoft.com/office/officeart/2005/8/layout/hierarchy1"/>
    <dgm:cxn modelId="{A0B8D911-67F1-493A-9859-F146EDA2014D}" type="presParOf" srcId="{7615B50F-DB3A-479C-9BE0-907929DBFE4A}" destId="{150B03D2-7DEB-4D8B-9DE5-5FCBF28B2E0B}" srcOrd="1" destOrd="0" presId="urn:microsoft.com/office/officeart/2005/8/layout/hierarchy1"/>
    <dgm:cxn modelId="{B4965108-2B92-4B8C-BE8F-F65C259CD012}" type="presParOf" srcId="{B2D09684-67B3-4583-9CBD-59A769B6D925}" destId="{3CFFD92D-3D2E-4BCC-B0CE-4928457F12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79FA08-4E5F-4B0B-B461-D399CD8725BC}" type="doc">
      <dgm:prSet loTypeId="urn:microsoft.com/office/officeart/2005/8/layout/chart3" loCatId="cycle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30C4530-513A-4B8B-B945-F6CC2E606DD8}">
      <dgm:prSet/>
      <dgm:spPr/>
      <dgm:t>
        <a:bodyPr/>
        <a:lstStyle/>
        <a:p>
          <a:r>
            <a:rPr lang="en-US" b="1"/>
            <a:t>Importance of API Testing: </a:t>
          </a:r>
          <a:r>
            <a:rPr lang="en-US"/>
            <a:t>API testing is crucial for maintaining software quality and ensures seamless interaction between application components.</a:t>
          </a:r>
        </a:p>
      </dgm:t>
    </dgm:pt>
    <dgm:pt modelId="{1BC17F8F-F3E9-4EBD-B418-89CE34605690}" type="parTrans" cxnId="{0EDD371C-CFE6-40EA-83E5-1423AA02E66C}">
      <dgm:prSet/>
      <dgm:spPr/>
      <dgm:t>
        <a:bodyPr/>
        <a:lstStyle/>
        <a:p>
          <a:endParaRPr lang="en-US"/>
        </a:p>
      </dgm:t>
    </dgm:pt>
    <dgm:pt modelId="{C9B54101-4F9A-41A1-8484-359A0D3752B7}" type="sibTrans" cxnId="{0EDD371C-CFE6-40EA-83E5-1423AA02E66C}">
      <dgm:prSet/>
      <dgm:spPr/>
      <dgm:t>
        <a:bodyPr/>
        <a:lstStyle/>
        <a:p>
          <a:endParaRPr lang="en-US"/>
        </a:p>
      </dgm:t>
    </dgm:pt>
    <dgm:pt modelId="{CB532C92-0014-4AAF-81ED-7EDD36DD4535}">
      <dgm:prSet/>
      <dgm:spPr/>
      <dgm:t>
        <a:bodyPr/>
        <a:lstStyle/>
        <a:p>
          <a:r>
            <a:rPr lang="en-US" b="1"/>
            <a:t>Combining Testing Types: </a:t>
          </a:r>
          <a:r>
            <a:rPr lang="en-US"/>
            <a:t>Integrating API and contract testing enhances validation, ensuring compliance with specifications and improving overall reliability.</a:t>
          </a:r>
        </a:p>
      </dgm:t>
    </dgm:pt>
    <dgm:pt modelId="{36743B74-E4EC-4AD1-A752-3706756018B8}" type="parTrans" cxnId="{E0BF646F-F942-47C1-8627-A53197401FD8}">
      <dgm:prSet/>
      <dgm:spPr/>
      <dgm:t>
        <a:bodyPr/>
        <a:lstStyle/>
        <a:p>
          <a:endParaRPr lang="en-US"/>
        </a:p>
      </dgm:t>
    </dgm:pt>
    <dgm:pt modelId="{5671DA95-CF03-48D2-BA43-44B14288E5E0}" type="sibTrans" cxnId="{E0BF646F-F942-47C1-8627-A53197401FD8}">
      <dgm:prSet/>
      <dgm:spPr/>
      <dgm:t>
        <a:bodyPr/>
        <a:lstStyle/>
        <a:p>
          <a:endParaRPr lang="en-US"/>
        </a:p>
      </dgm:t>
    </dgm:pt>
    <dgm:pt modelId="{6B3C2D2B-15D0-4D1C-9CFF-326FFDD56E86}">
      <dgm:prSet/>
      <dgm:spPr/>
      <dgm:t>
        <a:bodyPr/>
        <a:lstStyle/>
        <a:p>
          <a:r>
            <a:rPr lang="en-US" b="1" dirty="0"/>
            <a:t>Leading Testing Tools: </a:t>
          </a:r>
          <a:r>
            <a:rPr lang="en-US" dirty="0"/>
            <a:t>Top tools like SOAP UI, Postman, and Bruno streamline API testing processes, improving efficiency and collaboration.</a:t>
          </a:r>
        </a:p>
      </dgm:t>
    </dgm:pt>
    <dgm:pt modelId="{7923131D-88C4-4ACE-9FFF-DD3FDC10EF06}" type="parTrans" cxnId="{74FFA505-F412-47CE-8FA0-198C35CF059B}">
      <dgm:prSet/>
      <dgm:spPr/>
      <dgm:t>
        <a:bodyPr/>
        <a:lstStyle/>
        <a:p>
          <a:endParaRPr lang="en-US"/>
        </a:p>
      </dgm:t>
    </dgm:pt>
    <dgm:pt modelId="{310A31A2-C66A-4E94-82D0-1F9586566E03}" type="sibTrans" cxnId="{74FFA505-F412-47CE-8FA0-198C35CF059B}">
      <dgm:prSet/>
      <dgm:spPr/>
      <dgm:t>
        <a:bodyPr/>
        <a:lstStyle/>
        <a:p>
          <a:endParaRPr lang="en-US"/>
        </a:p>
      </dgm:t>
    </dgm:pt>
    <dgm:pt modelId="{06D25533-5048-4A72-AE71-74010236B8BC}" type="pres">
      <dgm:prSet presAssocID="{6179FA08-4E5F-4B0B-B461-D399CD8725BC}" presName="compositeShape" presStyleCnt="0">
        <dgm:presLayoutVars>
          <dgm:chMax val="7"/>
          <dgm:dir/>
          <dgm:resizeHandles val="exact"/>
        </dgm:presLayoutVars>
      </dgm:prSet>
      <dgm:spPr/>
    </dgm:pt>
    <dgm:pt modelId="{76B50D75-693B-43A5-BE00-C11797801A9A}" type="pres">
      <dgm:prSet presAssocID="{6179FA08-4E5F-4B0B-B461-D399CD8725BC}" presName="wedge1" presStyleLbl="node1" presStyleIdx="0" presStyleCnt="3" custLinFactNeighborY="-338"/>
      <dgm:spPr/>
    </dgm:pt>
    <dgm:pt modelId="{8B9A09D3-CDF6-4919-AEF2-6FA76D77B152}" type="pres">
      <dgm:prSet presAssocID="{6179FA08-4E5F-4B0B-B461-D399CD8725B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EC03830-4573-4807-BA27-B1D2A1511971}" type="pres">
      <dgm:prSet presAssocID="{6179FA08-4E5F-4B0B-B461-D399CD8725BC}" presName="wedge2" presStyleLbl="node1" presStyleIdx="1" presStyleCnt="3"/>
      <dgm:spPr/>
    </dgm:pt>
    <dgm:pt modelId="{C90F165B-5A55-4B8E-94FE-3F369AE58CFE}" type="pres">
      <dgm:prSet presAssocID="{6179FA08-4E5F-4B0B-B461-D399CD8725B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D6B7E5E-21E0-4C2B-B117-1B28784ACA92}" type="pres">
      <dgm:prSet presAssocID="{6179FA08-4E5F-4B0B-B461-D399CD8725BC}" presName="wedge3" presStyleLbl="node1" presStyleIdx="2" presStyleCnt="3"/>
      <dgm:spPr/>
    </dgm:pt>
    <dgm:pt modelId="{E894260A-C97C-4938-BA8F-2AB992DF7E7C}" type="pres">
      <dgm:prSet presAssocID="{6179FA08-4E5F-4B0B-B461-D399CD8725B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8F18A02-F9D8-4F5B-9F7A-A3D9F9319B32}" type="presOf" srcId="{F30C4530-513A-4B8B-B945-F6CC2E606DD8}" destId="{76B50D75-693B-43A5-BE00-C11797801A9A}" srcOrd="0" destOrd="0" presId="urn:microsoft.com/office/officeart/2005/8/layout/chart3"/>
    <dgm:cxn modelId="{74FFA505-F412-47CE-8FA0-198C35CF059B}" srcId="{6179FA08-4E5F-4B0B-B461-D399CD8725BC}" destId="{6B3C2D2B-15D0-4D1C-9CFF-326FFDD56E86}" srcOrd="2" destOrd="0" parTransId="{7923131D-88C4-4ACE-9FFF-DD3FDC10EF06}" sibTransId="{310A31A2-C66A-4E94-82D0-1F9586566E03}"/>
    <dgm:cxn modelId="{B87EB107-1886-4BD0-BB48-2C0E82C1C076}" type="presOf" srcId="{6B3C2D2B-15D0-4D1C-9CFF-326FFDD56E86}" destId="{E894260A-C97C-4938-BA8F-2AB992DF7E7C}" srcOrd="1" destOrd="0" presId="urn:microsoft.com/office/officeart/2005/8/layout/chart3"/>
    <dgm:cxn modelId="{0EDD371C-CFE6-40EA-83E5-1423AA02E66C}" srcId="{6179FA08-4E5F-4B0B-B461-D399CD8725BC}" destId="{F30C4530-513A-4B8B-B945-F6CC2E606DD8}" srcOrd="0" destOrd="0" parTransId="{1BC17F8F-F3E9-4EBD-B418-89CE34605690}" sibTransId="{C9B54101-4F9A-41A1-8484-359A0D3752B7}"/>
    <dgm:cxn modelId="{F84B422E-1E4A-4250-9C20-615AF4DF6778}" type="presOf" srcId="{F30C4530-513A-4B8B-B945-F6CC2E606DD8}" destId="{8B9A09D3-CDF6-4919-AEF2-6FA76D77B152}" srcOrd="1" destOrd="0" presId="urn:microsoft.com/office/officeart/2005/8/layout/chart3"/>
    <dgm:cxn modelId="{E0BF646F-F942-47C1-8627-A53197401FD8}" srcId="{6179FA08-4E5F-4B0B-B461-D399CD8725BC}" destId="{CB532C92-0014-4AAF-81ED-7EDD36DD4535}" srcOrd="1" destOrd="0" parTransId="{36743B74-E4EC-4AD1-A752-3706756018B8}" sibTransId="{5671DA95-CF03-48D2-BA43-44B14288E5E0}"/>
    <dgm:cxn modelId="{537415A2-D479-462E-B3B2-BDF500256F36}" type="presOf" srcId="{6179FA08-4E5F-4B0B-B461-D399CD8725BC}" destId="{06D25533-5048-4A72-AE71-74010236B8BC}" srcOrd="0" destOrd="0" presId="urn:microsoft.com/office/officeart/2005/8/layout/chart3"/>
    <dgm:cxn modelId="{253661A7-E769-44FC-BE84-5157C512AA99}" type="presOf" srcId="{CB532C92-0014-4AAF-81ED-7EDD36DD4535}" destId="{C90F165B-5A55-4B8E-94FE-3F369AE58CFE}" srcOrd="1" destOrd="0" presId="urn:microsoft.com/office/officeart/2005/8/layout/chart3"/>
    <dgm:cxn modelId="{1CB288C8-312A-470B-BCAD-7D53E4058874}" type="presOf" srcId="{CB532C92-0014-4AAF-81ED-7EDD36DD4535}" destId="{0EC03830-4573-4807-BA27-B1D2A1511971}" srcOrd="0" destOrd="0" presId="urn:microsoft.com/office/officeart/2005/8/layout/chart3"/>
    <dgm:cxn modelId="{42A8E9E0-9785-4387-A411-96ACA1E7345F}" type="presOf" srcId="{6B3C2D2B-15D0-4D1C-9CFF-326FFDD56E86}" destId="{DD6B7E5E-21E0-4C2B-B117-1B28784ACA92}" srcOrd="0" destOrd="0" presId="urn:microsoft.com/office/officeart/2005/8/layout/chart3"/>
    <dgm:cxn modelId="{BB08D3CD-0D86-4C1D-BB6D-15C2465246C5}" type="presParOf" srcId="{06D25533-5048-4A72-AE71-74010236B8BC}" destId="{76B50D75-693B-43A5-BE00-C11797801A9A}" srcOrd="0" destOrd="0" presId="urn:microsoft.com/office/officeart/2005/8/layout/chart3"/>
    <dgm:cxn modelId="{E9F6BCEB-03DB-4334-B7D4-4644CDC173FC}" type="presParOf" srcId="{06D25533-5048-4A72-AE71-74010236B8BC}" destId="{8B9A09D3-CDF6-4919-AEF2-6FA76D77B152}" srcOrd="1" destOrd="0" presId="urn:microsoft.com/office/officeart/2005/8/layout/chart3"/>
    <dgm:cxn modelId="{A3F38104-26F4-42B4-8B1B-13A388622939}" type="presParOf" srcId="{06D25533-5048-4A72-AE71-74010236B8BC}" destId="{0EC03830-4573-4807-BA27-B1D2A1511971}" srcOrd="2" destOrd="0" presId="urn:microsoft.com/office/officeart/2005/8/layout/chart3"/>
    <dgm:cxn modelId="{2F40B233-5ED6-48BC-AB84-763E5F23B5DD}" type="presParOf" srcId="{06D25533-5048-4A72-AE71-74010236B8BC}" destId="{C90F165B-5A55-4B8E-94FE-3F369AE58CFE}" srcOrd="3" destOrd="0" presId="urn:microsoft.com/office/officeart/2005/8/layout/chart3"/>
    <dgm:cxn modelId="{A94D5947-4BBB-4602-831F-79901A8CCE2C}" type="presParOf" srcId="{06D25533-5048-4A72-AE71-74010236B8BC}" destId="{DD6B7E5E-21E0-4C2B-B117-1B28784ACA92}" srcOrd="4" destOrd="0" presId="urn:microsoft.com/office/officeart/2005/8/layout/chart3"/>
    <dgm:cxn modelId="{3F425BFC-ABBD-4329-82F9-97F65F2AA7F1}" type="presParOf" srcId="{06D25533-5048-4A72-AE71-74010236B8BC}" destId="{E894260A-C97C-4938-BA8F-2AB992DF7E7C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F877C-A5C8-4FD8-B25E-570083C6CDA2}">
      <dsp:nvSpPr>
        <dsp:cNvPr id="0" name=""/>
        <dsp:cNvSpPr/>
      </dsp:nvSpPr>
      <dsp:spPr>
        <a:xfrm>
          <a:off x="431714" y="476590"/>
          <a:ext cx="3456432" cy="345643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APIs as Communication Bridges: </a:t>
          </a:r>
          <a:r>
            <a:rPr lang="en-US" sz="800" kern="1200"/>
            <a:t>APIs facilitate interaction between diverse software applications, enabling seamless data exchange and functionality.</a:t>
          </a:r>
        </a:p>
      </dsp:txBody>
      <dsp:txXfrm>
        <a:off x="2310944" y="1114384"/>
        <a:ext cx="1172718" cy="1152144"/>
      </dsp:txXfrm>
    </dsp:sp>
    <dsp:sp modelId="{CDDC880E-D02F-45CE-A745-CF71944403B9}">
      <dsp:nvSpPr>
        <dsp:cNvPr id="0" name=""/>
        <dsp:cNvSpPr/>
      </dsp:nvSpPr>
      <dsp:spPr>
        <a:xfrm>
          <a:off x="240098" y="586200"/>
          <a:ext cx="3456432" cy="345643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Critical Role in Validation: </a:t>
          </a:r>
          <a:r>
            <a:rPr lang="en-US" sz="800" kern="1200"/>
            <a:t>API testing is essential for validating service-layer functionality, ensuring all integrated components perform correctly.</a:t>
          </a:r>
        </a:p>
      </dsp:txBody>
      <dsp:txXfrm>
        <a:off x="1186502" y="2767044"/>
        <a:ext cx="1563624" cy="1069848"/>
      </dsp:txXfrm>
    </dsp:sp>
    <dsp:sp modelId="{9FC2C3A4-EDBA-4C29-97B6-B1C7CE8B276C}">
      <dsp:nvSpPr>
        <dsp:cNvPr id="0" name=""/>
        <dsp:cNvSpPr/>
      </dsp:nvSpPr>
      <dsp:spPr>
        <a:xfrm>
          <a:off x="240098" y="586200"/>
          <a:ext cx="3456432" cy="345643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Early Defect Detection: </a:t>
          </a:r>
          <a:r>
            <a:rPr lang="en-US" sz="800" kern="1200"/>
            <a:t>Effective API testing allows teams to identify defects early, mitigating risks and reducing development costs significantly.</a:t>
          </a:r>
        </a:p>
      </dsp:txBody>
      <dsp:txXfrm>
        <a:off x="610430" y="1265142"/>
        <a:ext cx="1172718" cy="1152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AF6B1-2738-4281-93B6-B8797C4DC9D4}">
      <dsp:nvSpPr>
        <dsp:cNvPr id="0" name=""/>
        <dsp:cNvSpPr/>
      </dsp:nvSpPr>
      <dsp:spPr>
        <a:xfrm>
          <a:off x="0" y="2549"/>
          <a:ext cx="4682994" cy="11222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CDF04-BF25-4958-9A15-33D2EEC2DA36}">
      <dsp:nvSpPr>
        <dsp:cNvPr id="0" name=""/>
        <dsp:cNvSpPr/>
      </dsp:nvSpPr>
      <dsp:spPr>
        <a:xfrm>
          <a:off x="339466" y="255045"/>
          <a:ext cx="617816" cy="6172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D86C5-F180-4999-A7C9-496B25096656}">
      <dsp:nvSpPr>
        <dsp:cNvPr id="0" name=""/>
        <dsp:cNvSpPr/>
      </dsp:nvSpPr>
      <dsp:spPr>
        <a:xfrm>
          <a:off x="1296750" y="2549"/>
          <a:ext cx="3346966" cy="1192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190" tIns="126190" rIns="126190" bIns="1261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HTTP/HTTPS Protocols: </a:t>
          </a:r>
          <a:r>
            <a:rPr lang="en-US" sz="1400" kern="1200"/>
            <a:t>HTTP and HTTPS are fundamental protocols for structuring requests and responses in web API communication.</a:t>
          </a:r>
        </a:p>
      </dsp:txBody>
      <dsp:txXfrm>
        <a:off x="1296750" y="2549"/>
        <a:ext cx="3346966" cy="1192342"/>
      </dsp:txXfrm>
    </dsp:sp>
    <dsp:sp modelId="{C56CDA08-47EF-413C-BBBE-D69DF96CBE53}">
      <dsp:nvSpPr>
        <dsp:cNvPr id="0" name=""/>
        <dsp:cNvSpPr/>
      </dsp:nvSpPr>
      <dsp:spPr>
        <a:xfrm>
          <a:off x="0" y="1492978"/>
          <a:ext cx="4682994" cy="11222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F526E-EB2B-4578-8D3E-854BBDCA8B41}">
      <dsp:nvSpPr>
        <dsp:cNvPr id="0" name=""/>
        <dsp:cNvSpPr/>
      </dsp:nvSpPr>
      <dsp:spPr>
        <a:xfrm>
          <a:off x="339466" y="1745474"/>
          <a:ext cx="617816" cy="6172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D427C-380A-4CD3-9270-4773C651A6E8}">
      <dsp:nvSpPr>
        <dsp:cNvPr id="0" name=""/>
        <dsp:cNvSpPr/>
      </dsp:nvSpPr>
      <dsp:spPr>
        <a:xfrm>
          <a:off x="1296750" y="1492978"/>
          <a:ext cx="3346966" cy="1192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190" tIns="126190" rIns="126190" bIns="1261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Request Components: </a:t>
          </a:r>
          <a:r>
            <a:rPr lang="en-US" sz="1400" kern="1200"/>
            <a:t>An API request consists of URL, method, headers, parameters, and an optional body for data.</a:t>
          </a:r>
        </a:p>
      </dsp:txBody>
      <dsp:txXfrm>
        <a:off x="1296750" y="1492978"/>
        <a:ext cx="3346966" cy="1192342"/>
      </dsp:txXfrm>
    </dsp:sp>
    <dsp:sp modelId="{33FA8087-B9D3-455E-A02B-C132DA1ABE09}">
      <dsp:nvSpPr>
        <dsp:cNvPr id="0" name=""/>
        <dsp:cNvSpPr/>
      </dsp:nvSpPr>
      <dsp:spPr>
        <a:xfrm>
          <a:off x="0" y="2983406"/>
          <a:ext cx="4682994" cy="112220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F3A10-4CC9-43DE-A460-A94B32D3898E}">
      <dsp:nvSpPr>
        <dsp:cNvPr id="0" name=""/>
        <dsp:cNvSpPr/>
      </dsp:nvSpPr>
      <dsp:spPr>
        <a:xfrm>
          <a:off x="339466" y="3235902"/>
          <a:ext cx="617816" cy="6172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CCF4E-FA55-4C65-A620-D73AE1911269}">
      <dsp:nvSpPr>
        <dsp:cNvPr id="0" name=""/>
        <dsp:cNvSpPr/>
      </dsp:nvSpPr>
      <dsp:spPr>
        <a:xfrm>
          <a:off x="1296750" y="2983406"/>
          <a:ext cx="3346966" cy="1192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190" tIns="126190" rIns="126190" bIns="1261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Response Structure: </a:t>
          </a:r>
          <a:r>
            <a:rPr lang="en-US" sz="1400" kern="1200"/>
            <a:t>Responses generally include a status code, headers indicating metadata, and a body containing the response data.</a:t>
          </a:r>
        </a:p>
      </dsp:txBody>
      <dsp:txXfrm>
        <a:off x="1296750" y="2983406"/>
        <a:ext cx="3346966" cy="1192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EDE8B-DBEA-4DCB-876F-BB2A2C75297C}">
      <dsp:nvSpPr>
        <dsp:cNvPr id="0" name=""/>
        <dsp:cNvSpPr/>
      </dsp:nvSpPr>
      <dsp:spPr>
        <a:xfrm>
          <a:off x="0" y="496575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1DE22-26E7-49D8-822C-0397732364BE}">
      <dsp:nvSpPr>
        <dsp:cNvPr id="0" name=""/>
        <dsp:cNvSpPr/>
      </dsp:nvSpPr>
      <dsp:spPr>
        <a:xfrm>
          <a:off x="232171" y="717139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Scope of API Testing: </a:t>
          </a:r>
          <a:r>
            <a:rPr lang="en-US" sz="1100" kern="1200"/>
            <a:t>API testing focuses on evaluating functionality, performance, and security aspects of APIs comprehensively.</a:t>
          </a:r>
        </a:p>
      </dsp:txBody>
      <dsp:txXfrm>
        <a:off x="271033" y="756001"/>
        <a:ext cx="2011822" cy="1249138"/>
      </dsp:txXfrm>
    </dsp:sp>
    <dsp:sp modelId="{9176F1B3-7843-4E7A-8F02-097146C4A05B}">
      <dsp:nvSpPr>
        <dsp:cNvPr id="0" name=""/>
        <dsp:cNvSpPr/>
      </dsp:nvSpPr>
      <dsp:spPr>
        <a:xfrm>
          <a:off x="2553890" y="496575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DB0554-C807-4DC4-BC11-69B006324324}">
      <dsp:nvSpPr>
        <dsp:cNvPr id="0" name=""/>
        <dsp:cNvSpPr/>
      </dsp:nvSpPr>
      <dsp:spPr>
        <a:xfrm>
          <a:off x="2786062" y="717139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Contract Testing Essentials: </a:t>
          </a:r>
          <a:r>
            <a:rPr lang="en-US" sz="1100" kern="1200"/>
            <a:t>Contract testing specifically ensures that APIs adhere to predefined contracts/interfaces for interoperability.</a:t>
          </a:r>
        </a:p>
      </dsp:txBody>
      <dsp:txXfrm>
        <a:off x="2824924" y="756001"/>
        <a:ext cx="2011822" cy="1249138"/>
      </dsp:txXfrm>
    </dsp:sp>
    <dsp:sp modelId="{5ACB485E-5F29-4D7A-AF89-04601524F434}">
      <dsp:nvSpPr>
        <dsp:cNvPr id="0" name=""/>
        <dsp:cNvSpPr/>
      </dsp:nvSpPr>
      <dsp:spPr>
        <a:xfrm>
          <a:off x="5107781" y="496575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0B03D2-7DEB-4D8B-9DE5-5FCBF28B2E0B}">
      <dsp:nvSpPr>
        <dsp:cNvPr id="0" name=""/>
        <dsp:cNvSpPr/>
      </dsp:nvSpPr>
      <dsp:spPr>
        <a:xfrm>
          <a:off x="5339953" y="717139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Coverage Differences: </a:t>
          </a:r>
          <a:r>
            <a:rPr lang="en-US" sz="1100" kern="1200"/>
            <a:t>While API testing reviews behavior and performance, contract testing prioritizes agreement adherence and communication efficacy.</a:t>
          </a:r>
        </a:p>
      </dsp:txBody>
      <dsp:txXfrm>
        <a:off x="5378815" y="756001"/>
        <a:ext cx="2011822" cy="12491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50D75-693B-43A5-BE00-C11797801A9A}">
      <dsp:nvSpPr>
        <dsp:cNvPr id="0" name=""/>
        <dsp:cNvSpPr/>
      </dsp:nvSpPr>
      <dsp:spPr>
        <a:xfrm>
          <a:off x="3451001" y="282368"/>
          <a:ext cx="3668214" cy="3668214"/>
        </a:xfrm>
        <a:prstGeom prst="pie">
          <a:avLst>
            <a:gd name="adj1" fmla="val 16200000"/>
            <a:gd name="adj2" fmla="val 1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Importance of API Testing: </a:t>
          </a:r>
          <a:r>
            <a:rPr lang="en-US" sz="900" kern="1200"/>
            <a:t>API testing is crucial for maintaining software quality and ensures seamless interaction between application components.</a:t>
          </a:r>
        </a:p>
      </dsp:txBody>
      <dsp:txXfrm>
        <a:off x="5445374" y="959241"/>
        <a:ext cx="1244572" cy="1222738"/>
      </dsp:txXfrm>
    </dsp:sp>
    <dsp:sp modelId="{0EC03830-4573-4807-BA27-B1D2A1511971}">
      <dsp:nvSpPr>
        <dsp:cNvPr id="0" name=""/>
        <dsp:cNvSpPr/>
      </dsp:nvSpPr>
      <dsp:spPr>
        <a:xfrm>
          <a:off x="3261913" y="403940"/>
          <a:ext cx="3668214" cy="3668214"/>
        </a:xfrm>
        <a:prstGeom prst="pie">
          <a:avLst>
            <a:gd name="adj1" fmla="val 1800000"/>
            <a:gd name="adj2" fmla="val 90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Combining Testing Types: </a:t>
          </a:r>
          <a:r>
            <a:rPr lang="en-US" sz="900" kern="1200"/>
            <a:t>Integrating API and contract testing enhances validation, ensuring compliance with specifications and improving overall reliability.</a:t>
          </a:r>
        </a:p>
      </dsp:txBody>
      <dsp:txXfrm>
        <a:off x="4266305" y="2718408"/>
        <a:ext cx="1659430" cy="1135399"/>
      </dsp:txXfrm>
    </dsp:sp>
    <dsp:sp modelId="{DD6B7E5E-21E0-4C2B-B117-1B28784ACA92}">
      <dsp:nvSpPr>
        <dsp:cNvPr id="0" name=""/>
        <dsp:cNvSpPr/>
      </dsp:nvSpPr>
      <dsp:spPr>
        <a:xfrm>
          <a:off x="3261913" y="403940"/>
          <a:ext cx="3668214" cy="3668214"/>
        </a:xfrm>
        <a:prstGeom prst="pie">
          <a:avLst>
            <a:gd name="adj1" fmla="val 90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Leading Testing Tools: </a:t>
          </a:r>
          <a:r>
            <a:rPr lang="en-US" sz="900" kern="1200" dirty="0"/>
            <a:t>Top tools like SOAP UI, Postman, and Bruno streamline API testing processes, improving efficiency and collaboration.</a:t>
          </a:r>
        </a:p>
      </dsp:txBody>
      <dsp:txXfrm>
        <a:off x="3654936" y="1124482"/>
        <a:ext cx="1244572" cy="1222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457201"/>
            <a:ext cx="6507167" cy="2400300"/>
          </a:xfrm>
        </p:spPr>
        <p:txBody>
          <a:bodyPr anchor="b">
            <a:normAutofit/>
          </a:bodyPr>
          <a:lstStyle>
            <a:lvl1pPr algn="ctr">
              <a:defRPr sz="3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0"/>
            <a:ext cx="6507167" cy="1428750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7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4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260" y="2481436"/>
            <a:ext cx="6515100" cy="1101600"/>
          </a:xfrm>
        </p:spPr>
        <p:txBody>
          <a:bodyPr anchor="b"/>
          <a:lstStyle>
            <a:lvl1pPr algn="r">
              <a:defRPr sz="3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259" y="3583036"/>
            <a:ext cx="651510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6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9" y="2000250"/>
            <a:ext cx="3657600" cy="234315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959" y="2000250"/>
            <a:ext cx="3657600" cy="23431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9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1961" y="1993900"/>
            <a:ext cx="344169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9" y="2432447"/>
            <a:ext cx="3657600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2350" y="2000250"/>
            <a:ext cx="345321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9" y="2432447"/>
            <a:ext cx="3657601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5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0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2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2661841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859" y="457201"/>
            <a:ext cx="4457701" cy="38862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2661841" cy="13716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1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4000501" cy="10287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5300" y="-13716"/>
            <a:ext cx="2457449" cy="517779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4000501" cy="137160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9409" y="4412457"/>
            <a:ext cx="685800" cy="273844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56059" y="4412457"/>
            <a:ext cx="382905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56960" y="4412457"/>
            <a:ext cx="241925" cy="273844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2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3549649"/>
            <a:ext cx="7429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7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60" y="3974702"/>
            <a:ext cx="7429500" cy="370284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0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343149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5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78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2481436"/>
            <a:ext cx="7429500" cy="11016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3036"/>
            <a:ext cx="7429501" cy="6453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914650"/>
            <a:ext cx="7429500" cy="6667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1400"/>
            <a:ext cx="7429500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26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0573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628900"/>
            <a:ext cx="74295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07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95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673" y="457200"/>
            <a:ext cx="1657886" cy="3886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9" y="457200"/>
            <a:ext cx="565785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96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000250"/>
            <a:ext cx="7429499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8209" y="4412457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465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5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3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3992171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649480"/>
            <a:ext cx="6507166" cy="2732867"/>
          </a:xfrm>
        </p:spPr>
        <p:txBody>
          <a:bodyPr anchor="ctr">
            <a:normAutofit/>
          </a:bodyPr>
          <a:lstStyle/>
          <a:p>
            <a:pPr>
              <a:defRPr sz="5200"/>
            </a:pPr>
            <a:r>
              <a:rPr lang="en-US" sz="4600"/>
              <a:t>Comprehensive Guide to API Testing Techniques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457200"/>
            <a:ext cx="5057825" cy="1428750"/>
          </a:xfrm>
        </p:spPr>
        <p:txBody>
          <a:bodyPr>
            <a:normAutofit/>
          </a:bodyPr>
          <a:lstStyle/>
          <a:p>
            <a:r>
              <a:rPr lang="en-US"/>
              <a:t>Comprehensive Guide to API Testing Techniques</a:t>
            </a:r>
          </a:p>
        </p:txBody>
      </p:sp>
      <p:pic>
        <p:nvPicPr>
          <p:cNvPr id="5" name="Picture 4" descr="D-I-Y tools and crafts">
            <a:extLst>
              <a:ext uri="{FF2B5EF4-FFF2-40B4-BE49-F238E27FC236}">
                <a16:creationId xmlns:a16="http://schemas.microsoft.com/office/drawing/2014/main" id="{FEE9FF1D-C032-C011-6B95-725B8DEB4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96" r="57437"/>
          <a:stretch/>
        </p:blipFill>
        <p:spPr>
          <a:xfrm>
            <a:off x="193192" y="10"/>
            <a:ext cx="2609642" cy="51434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000249"/>
            <a:ext cx="5285133" cy="25618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/>
              <a:t>Introduction</a:t>
            </a:r>
          </a:p>
          <a:p>
            <a:pPr>
              <a:lnSpc>
                <a:spcPct val="90000"/>
              </a:lnSpc>
            </a:pPr>
            <a:r>
              <a:rPr lang="en-US" sz="1100"/>
              <a:t>Historical Background</a:t>
            </a:r>
          </a:p>
          <a:p>
            <a:pPr>
              <a:lnSpc>
                <a:spcPct val="90000"/>
              </a:lnSpc>
            </a:pPr>
            <a:r>
              <a:rPr lang="en-US" sz="1100"/>
              <a:t>Types of APIs (1 of 2)</a:t>
            </a:r>
          </a:p>
          <a:p>
            <a:pPr>
              <a:lnSpc>
                <a:spcPct val="90000"/>
              </a:lnSpc>
            </a:pPr>
            <a:r>
              <a:rPr lang="en-US" sz="1100"/>
              <a:t>Types of APIs (2 of 2)</a:t>
            </a:r>
          </a:p>
          <a:p>
            <a:pPr>
              <a:lnSpc>
                <a:spcPct val="90000"/>
              </a:lnSpc>
            </a:pPr>
            <a:r>
              <a:rPr lang="en-US" sz="1100"/>
              <a:t>How API Requests Work</a:t>
            </a:r>
          </a:p>
          <a:p>
            <a:pPr>
              <a:lnSpc>
                <a:spcPct val="90000"/>
              </a:lnSpc>
            </a:pPr>
            <a:r>
              <a:rPr lang="en-US" sz="1100"/>
              <a:t>API Testing vs. Contract Testing</a:t>
            </a:r>
          </a:p>
          <a:p>
            <a:pPr>
              <a:lnSpc>
                <a:spcPct val="90000"/>
              </a:lnSpc>
            </a:pPr>
            <a:r>
              <a:rPr lang="en-US" sz="1100"/>
              <a:t>Common HTTP Methods</a:t>
            </a:r>
          </a:p>
          <a:p>
            <a:pPr>
              <a:lnSpc>
                <a:spcPct val="90000"/>
              </a:lnSpc>
            </a:pPr>
            <a:r>
              <a:rPr lang="en-US" sz="1100"/>
              <a:t>HTTP Status Codes (Quick Overview)</a:t>
            </a:r>
          </a:p>
          <a:p>
            <a:pPr>
              <a:lnSpc>
                <a:spcPct val="90000"/>
              </a:lnSpc>
            </a:pPr>
            <a:r>
              <a:rPr lang="en-US" sz="1100"/>
              <a:t>API Testing Tools (1 of 2)</a:t>
            </a:r>
          </a:p>
          <a:p>
            <a:pPr>
              <a:lnSpc>
                <a:spcPct val="90000"/>
              </a:lnSpc>
            </a:pPr>
            <a:r>
              <a:rPr lang="en-US" sz="1100"/>
              <a:t>API Testing Tools (2 of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200"/>
              <a:t>Introduction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00D62A0-BB88-A0AC-8959-38B1BD9F62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112925"/>
              </p:ext>
            </p:extLst>
          </p:nvPr>
        </p:nvGraphicFramePr>
        <p:xfrm>
          <a:off x="597877" y="920273"/>
          <a:ext cx="411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9220" y="1600200"/>
            <a:ext cx="2880359" cy="2880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457200"/>
            <a:ext cx="5057825" cy="1428750"/>
          </a:xfrm>
        </p:spPr>
        <p:txBody>
          <a:bodyPr>
            <a:normAutofit/>
          </a:bodyPr>
          <a:lstStyle/>
          <a:p>
            <a:r>
              <a:rPr lang="en-US"/>
              <a:t>Historical Background</a:t>
            </a:r>
          </a:p>
        </p:txBody>
      </p:sp>
      <p:pic>
        <p:nvPicPr>
          <p:cNvPr id="5" name="Picture 4" descr="Abstract background">
            <a:extLst>
              <a:ext uri="{FF2B5EF4-FFF2-40B4-BE49-F238E27FC236}">
                <a16:creationId xmlns:a16="http://schemas.microsoft.com/office/drawing/2014/main" id="{E899D29A-E642-D7FE-4FB7-349B1C2A4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556" r="15002" b="-1"/>
          <a:stretch/>
        </p:blipFill>
        <p:spPr>
          <a:xfrm>
            <a:off x="193192" y="10"/>
            <a:ext cx="2609642" cy="51434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000249"/>
            <a:ext cx="5285133" cy="2561812"/>
          </a:xfrm>
        </p:spPr>
        <p:txBody>
          <a:bodyPr>
            <a:normAutofit/>
          </a:bodyPr>
          <a:lstStyle/>
          <a:p>
            <a:r>
              <a:rPr lang="en-US" b="1"/>
              <a:t>Pre-2000 API Complexity: </a:t>
            </a:r>
            <a:r>
              <a:rPr lang="en-US"/>
              <a:t>Before 2000, APIs primarily relied on complex protocols like SOAP, hindering integration and development.</a:t>
            </a:r>
          </a:p>
          <a:p>
            <a:r>
              <a:rPr lang="en-US" b="1"/>
              <a:t>Introduction of REST: </a:t>
            </a:r>
            <a:r>
              <a:rPr lang="en-US"/>
              <a:t>In 2000, Roy Fielding introduced REST, simplifying API design principles and facilitating broader adoption across platforms.</a:t>
            </a:r>
          </a:p>
          <a:p>
            <a:r>
              <a:rPr lang="en-US" b="1"/>
              <a:t>Impact on Development: </a:t>
            </a:r>
            <a:r>
              <a:rPr lang="en-US"/>
              <a:t>The adoption of REST accelerated software development practices, promoting agility and interoperability in applications.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mputer script on a screen">
            <a:extLst>
              <a:ext uri="{FF2B5EF4-FFF2-40B4-BE49-F238E27FC236}">
                <a16:creationId xmlns:a16="http://schemas.microsoft.com/office/drawing/2014/main" id="{74991C77-4BD9-B032-C6AA-361046EE59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t="5981" b="9750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Types of APIs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000249"/>
            <a:ext cx="7429499" cy="2343151"/>
          </a:xfrm>
        </p:spPr>
        <p:txBody>
          <a:bodyPr>
            <a:normAutofit/>
          </a:bodyPr>
          <a:lstStyle/>
          <a:p>
            <a:r>
              <a:rPr lang="en-US" b="1"/>
              <a:t>REST Architecture: </a:t>
            </a:r>
            <a:r>
              <a:rPr lang="en-US"/>
              <a:t>REST is a stateless, HTTP-based architecture that efficiently handles data in JSON or XML formats.</a:t>
            </a:r>
          </a:p>
          <a:p>
            <a:r>
              <a:rPr lang="en-US" b="1"/>
              <a:t>SOAP Protocol: </a:t>
            </a:r>
            <a:r>
              <a:rPr lang="en-US"/>
              <a:t>SOAP is an XML-based protocol offering WSDL for service definitions, error handling, and enhanced security.</a:t>
            </a:r>
          </a:p>
          <a:p>
            <a:r>
              <a:rPr lang="en-US" b="1"/>
              <a:t>Scalability Features: </a:t>
            </a:r>
            <a:r>
              <a:rPr lang="en-US"/>
              <a:t>REST's scalability allows it to efficiently manage increasing loads and enhances performance of distributed systems.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alphaModFix amt="15000"/>
          </a:blip>
          <a:srcRect t="14144" b="29607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Types of APIs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000249"/>
            <a:ext cx="7429499" cy="2343151"/>
          </a:xfrm>
        </p:spPr>
        <p:txBody>
          <a:bodyPr>
            <a:normAutofit/>
          </a:bodyPr>
          <a:lstStyle/>
          <a:p>
            <a:r>
              <a:rPr lang="en-US" b="1" err="1"/>
              <a:t>GraphQL</a:t>
            </a:r>
            <a:r>
              <a:rPr lang="en-US" b="1"/>
              <a:t> Efficiency: </a:t>
            </a:r>
            <a:r>
              <a:rPr lang="en-US" err="1"/>
              <a:t>GraphQL</a:t>
            </a:r>
            <a:r>
              <a:rPr lang="en-US"/>
              <a:t> enables precise data retrieval based on queries, minimizing over-fetching and under-fetching of information.</a:t>
            </a:r>
          </a:p>
          <a:p>
            <a:r>
              <a:rPr lang="en-US" b="1"/>
              <a:t>WebSocket Communication: </a:t>
            </a:r>
            <a:r>
              <a:rPr lang="en-US"/>
              <a:t>WebSocket permits two-way communication, supporting real-time updates, making it ideal for interactive applications.</a:t>
            </a:r>
          </a:p>
          <a:p>
            <a:r>
              <a:rPr lang="en-US" b="1"/>
              <a:t>Applications of WebSocket: </a:t>
            </a:r>
            <a:r>
              <a:rPr lang="en-US"/>
              <a:t>Utilized in dynamic dashboards and chat applications, WebSocket provides instantaneous data transmission for enhanced user experience.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901" y="482599"/>
            <a:ext cx="2357907" cy="4178299"/>
          </a:xfrm>
        </p:spPr>
        <p:txBody>
          <a:bodyPr anchor="ctr">
            <a:normAutofit/>
          </a:bodyPr>
          <a:lstStyle/>
          <a:p>
            <a:r>
              <a:rPr lang="en-US" sz="2700"/>
              <a:t>How API Requests Work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49126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931050" y="2396848"/>
            <a:ext cx="5143500" cy="349805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3112815" y="2571750"/>
            <a:ext cx="51435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C6B4F3-1776-F2EF-036B-99A228DED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096074"/>
              </p:ext>
            </p:extLst>
          </p:nvPr>
        </p:nvGraphicFramePr>
        <p:xfrm>
          <a:off x="482600" y="482600"/>
          <a:ext cx="4682994" cy="4178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101436"/>
          </a:xfrm>
        </p:spPr>
        <p:txBody>
          <a:bodyPr>
            <a:normAutofit/>
          </a:bodyPr>
          <a:lstStyle/>
          <a:p>
            <a:r>
              <a:rPr lang="en-US"/>
              <a:t>API Testing vs. Contract Testing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9DCA3C-0D64-9E2D-8CA6-BF64B1669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269574"/>
              </p:ext>
            </p:extLst>
          </p:nvPr>
        </p:nvGraphicFramePr>
        <p:xfrm>
          <a:off x="856059" y="1714500"/>
          <a:ext cx="7429500" cy="2540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457200"/>
            <a:ext cx="5057825" cy="1428750"/>
          </a:xfrm>
        </p:spPr>
        <p:txBody>
          <a:bodyPr>
            <a:normAutofit/>
          </a:bodyPr>
          <a:lstStyle/>
          <a:p>
            <a:r>
              <a:rPr lang="en-US"/>
              <a:t>Common HTTP Methods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rcRect l="20388" r="28876" b="2"/>
          <a:stretch/>
        </p:blipFill>
        <p:spPr>
          <a:xfrm>
            <a:off x="193192" y="10"/>
            <a:ext cx="2609642" cy="51434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000249"/>
            <a:ext cx="5285133" cy="2561812"/>
          </a:xfrm>
        </p:spPr>
        <p:txBody>
          <a:bodyPr>
            <a:normAutofit/>
          </a:bodyPr>
          <a:lstStyle/>
          <a:p>
            <a:r>
              <a:rPr lang="en-US" b="1"/>
              <a:t>GET Method: </a:t>
            </a:r>
            <a:r>
              <a:rPr lang="en-US"/>
              <a:t>GET retrieves data from the server, commonly used for fetching resources without altering server state.</a:t>
            </a:r>
          </a:p>
          <a:p>
            <a:r>
              <a:rPr lang="en-US" b="1"/>
              <a:t>POST Method: </a:t>
            </a:r>
            <a:r>
              <a:rPr lang="en-US"/>
              <a:t>POST sends data to the server for processing, ideal for creating new resources or submitting forms.</a:t>
            </a:r>
          </a:p>
          <a:p>
            <a:r>
              <a:rPr lang="en-US" b="1"/>
              <a:t>DELETE Method: </a:t>
            </a:r>
            <a:r>
              <a:rPr lang="en-US"/>
              <a:t>DELETE removes specific resources from the server, vital for resource management and cleanup operations.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gramming data on computer monitor">
            <a:extLst>
              <a:ext uri="{FF2B5EF4-FFF2-40B4-BE49-F238E27FC236}">
                <a16:creationId xmlns:a16="http://schemas.microsoft.com/office/drawing/2014/main" id="{21249C86-8B56-873C-0F94-3BFF80C10F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</a:blip>
          <a:srcRect t="6675" b="9055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HTTP Status Codes (Quick 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000249"/>
            <a:ext cx="7429499" cy="2343151"/>
          </a:xfrm>
        </p:spPr>
        <p:txBody>
          <a:bodyPr>
            <a:normAutofit/>
          </a:bodyPr>
          <a:lstStyle/>
          <a:p>
            <a:r>
              <a:rPr lang="en-US" b="1"/>
              <a:t>1xx Informational Codes: </a:t>
            </a:r>
            <a:r>
              <a:rPr lang="en-US"/>
              <a:t>These status codes indicate that the request has been received and the process is ongoing.</a:t>
            </a:r>
          </a:p>
          <a:p>
            <a:r>
              <a:rPr lang="en-US" b="1"/>
              <a:t>2xx Success Codes: </a:t>
            </a:r>
            <a:r>
              <a:rPr lang="en-US"/>
              <a:t>Codes like 200 OK and 201 Created confirm successful request processing and resource creation respectively.</a:t>
            </a:r>
          </a:p>
          <a:p>
            <a:r>
              <a:rPr lang="en-US" b="1"/>
              <a:t>3xx Redirection Codes: </a:t>
            </a:r>
            <a:r>
              <a:rPr lang="en-US"/>
              <a:t>These codes, such as 301 Moved Permanently, inform clients about resource location changes requiring redirection.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457200"/>
            <a:ext cx="5057825" cy="1428750"/>
          </a:xfrm>
        </p:spPr>
        <p:txBody>
          <a:bodyPr>
            <a:normAutofit/>
          </a:bodyPr>
          <a:lstStyle/>
          <a:p>
            <a:r>
              <a:rPr lang="en-US"/>
              <a:t>API Testing Tools (1 of 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22B3C-E39E-047B-ECA7-A52E5C4D17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21" r="49740"/>
          <a:stretch/>
        </p:blipFill>
        <p:spPr>
          <a:xfrm>
            <a:off x="193192" y="10"/>
            <a:ext cx="2609642" cy="51434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000249"/>
            <a:ext cx="5285133" cy="2561812"/>
          </a:xfrm>
        </p:spPr>
        <p:txBody>
          <a:bodyPr>
            <a:normAutofit/>
          </a:bodyPr>
          <a:lstStyle/>
          <a:p>
            <a:r>
              <a:rPr lang="en-US" b="1"/>
              <a:t>SOAP UI Overview: </a:t>
            </a:r>
            <a:r>
              <a:rPr lang="en-US"/>
              <a:t>SOAP UI is a versatile tool catering to both SOAP and REST APIs, enhancing testing efficiency.</a:t>
            </a:r>
          </a:p>
          <a:p>
            <a:r>
              <a:rPr lang="en-US" b="1"/>
              <a:t>WSDL Support: </a:t>
            </a:r>
            <a:r>
              <a:rPr lang="en-US"/>
              <a:t>It provides robust WSDL support, enabling seamless integration with SOAP services through automatic generation.</a:t>
            </a:r>
          </a:p>
          <a:p>
            <a:r>
              <a:rPr lang="en-US" b="1"/>
              <a:t>CI/CD Integration: </a:t>
            </a:r>
            <a:r>
              <a:rPr lang="en-US"/>
              <a:t>SOAP UI can seamlessly integrate into CI/CD pipelines, allowing for continuous testing throughout the development lifecycle.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alphaModFix amt="15000"/>
          </a:blip>
          <a:srcRect t="17453" b="26298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API Testing Tools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000249"/>
            <a:ext cx="7429499" cy="2343151"/>
          </a:xfrm>
        </p:spPr>
        <p:txBody>
          <a:bodyPr>
            <a:normAutofit/>
          </a:bodyPr>
          <a:lstStyle/>
          <a:p>
            <a:r>
              <a:rPr lang="en-US" b="1"/>
              <a:t>Postman Introduction: </a:t>
            </a:r>
            <a:r>
              <a:rPr lang="en-US"/>
              <a:t>Postman is a user-friendly API testing tool that simplifies workflows for developers and testers alike.</a:t>
            </a:r>
          </a:p>
          <a:p>
            <a:r>
              <a:rPr lang="en-US" b="1"/>
              <a:t>Scripting Capabilities: </a:t>
            </a:r>
            <a:r>
              <a:rPr lang="en-US"/>
              <a:t>It includes powerful scripting capabilities, allowing automated tests to validate API responses and enhance reliability.</a:t>
            </a:r>
          </a:p>
          <a:p>
            <a:r>
              <a:rPr lang="en-US" b="1"/>
              <a:t>Collaboration Features: </a:t>
            </a:r>
            <a:r>
              <a:rPr lang="en-US"/>
              <a:t>Postman facilitates team collaboration through shared workspaces, improving efficiency and communication on API projects.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w angle view of building corner against the clear blue sky">
            <a:extLst>
              <a:ext uri="{FF2B5EF4-FFF2-40B4-BE49-F238E27FC236}">
                <a16:creationId xmlns:a16="http://schemas.microsoft.com/office/drawing/2014/main" id="{AF00F0AC-1B36-7D28-1F96-2601438B48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t="17273" b="7727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Bruno – An Open Source Alternative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000249"/>
            <a:ext cx="7429499" cy="2343151"/>
          </a:xfrm>
        </p:spPr>
        <p:txBody>
          <a:bodyPr>
            <a:normAutofit/>
          </a:bodyPr>
          <a:lstStyle/>
          <a:p>
            <a:r>
              <a:rPr lang="en-US" b="1"/>
              <a:t>Bruno Overview: </a:t>
            </a:r>
            <a:r>
              <a:rPr lang="en-US"/>
              <a:t>Bruno is an open-source API testing tool, enhancing collaboration and efficiency without incurring costs.</a:t>
            </a:r>
          </a:p>
          <a:p>
            <a:r>
              <a:rPr lang="en-US" b="1"/>
              <a:t>Lightweight Design: </a:t>
            </a:r>
            <a:r>
              <a:rPr lang="en-US"/>
              <a:t>Bruno's lightweight architecture ensures fast operation, making it suitable for various testing needs and environments.</a:t>
            </a:r>
          </a:p>
          <a:p>
            <a:r>
              <a:rPr lang="en-US" b="1"/>
              <a:t>Git Collaboration Support: </a:t>
            </a:r>
            <a:r>
              <a:rPr lang="en-US"/>
              <a:t>Bruno integrates with Git, enabling seamless version control and collaborative development for API testing projects.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457200"/>
            <a:ext cx="5057825" cy="1428750"/>
          </a:xfrm>
        </p:spPr>
        <p:txBody>
          <a:bodyPr>
            <a:normAutofit/>
          </a:bodyPr>
          <a:lstStyle/>
          <a:p>
            <a:r>
              <a:rPr lang="en-US"/>
              <a:t>Other Notable Open Source Tools</a:t>
            </a:r>
          </a:p>
        </p:txBody>
      </p:sp>
      <p:pic>
        <p:nvPicPr>
          <p:cNvPr id="5" name="Picture 4" descr="Financial graphs on a dark display">
            <a:extLst>
              <a:ext uri="{FF2B5EF4-FFF2-40B4-BE49-F238E27FC236}">
                <a16:creationId xmlns:a16="http://schemas.microsoft.com/office/drawing/2014/main" id="{9CEF91A4-1C6C-3F79-539B-C38856B79C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40" r="37049"/>
          <a:stretch/>
        </p:blipFill>
        <p:spPr>
          <a:xfrm>
            <a:off x="193192" y="10"/>
            <a:ext cx="2609642" cy="51434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000249"/>
            <a:ext cx="5285133" cy="2561812"/>
          </a:xfrm>
        </p:spPr>
        <p:txBody>
          <a:bodyPr>
            <a:normAutofit/>
          </a:bodyPr>
          <a:lstStyle/>
          <a:p>
            <a:r>
              <a:rPr lang="en-US" b="1"/>
              <a:t>Hoppscotch Overview: </a:t>
            </a:r>
            <a:r>
              <a:rPr lang="en-US"/>
              <a:t>Hoppscotch is a browser-based API testing tool supporting REST, GraphQL, and WebSocket protocols efficiently.</a:t>
            </a:r>
          </a:p>
          <a:p>
            <a:r>
              <a:rPr lang="en-US" b="1"/>
              <a:t>Insomnia's Features: </a:t>
            </a:r>
            <a:r>
              <a:rPr lang="en-US"/>
              <a:t>Insomnia offers cross-platform capabilities with GraphQL support and environment management for seamless testing experiences.</a:t>
            </a:r>
          </a:p>
          <a:p>
            <a:r>
              <a:rPr lang="en-US" b="1"/>
              <a:t>HTTPie Innovation: </a:t>
            </a:r>
            <a:r>
              <a:rPr lang="en-US"/>
              <a:t>HTTPie provides a user-friendly CLI and web UI, incorporating AI features for intelligent request management.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</a:blip>
          <a:srcRect t="4296" b="39454"/>
          <a:stretch/>
        </p:blipFill>
        <p:spPr>
          <a:xfrm>
            <a:off x="-24777" y="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>
            <a:normAutofit/>
          </a:bodyPr>
          <a:lstStyle/>
          <a:p>
            <a:r>
              <a:rPr lang="en-US"/>
              <a:t>Summary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87C1095-433C-DD67-8344-375FEDD5FD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593804"/>
              </p:ext>
            </p:extLst>
          </p:nvPr>
        </p:nvGraphicFramePr>
        <p:xfrm>
          <a:off x="-1004336" y="181433"/>
          <a:ext cx="10381129" cy="4366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9</TotalTime>
  <Words>937</Words>
  <Application>Microsoft Office PowerPoint</Application>
  <PresentationFormat>On-screen Show (16:9)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Mesh</vt:lpstr>
      <vt:lpstr>Comprehensive Guide to API Testing Techniques</vt:lpstr>
      <vt:lpstr>Comprehensive Guide to API Testing Techniques</vt:lpstr>
      <vt:lpstr>Introduction</vt:lpstr>
      <vt:lpstr>Historical Background</vt:lpstr>
      <vt:lpstr>Types of APIs (1 of 2)</vt:lpstr>
      <vt:lpstr>Types of APIs (2 of 2)</vt:lpstr>
      <vt:lpstr>How API Requests Work</vt:lpstr>
      <vt:lpstr>API Testing vs. Contract Testing</vt:lpstr>
      <vt:lpstr>Common HTTP Methods</vt:lpstr>
      <vt:lpstr>HTTP Status Codes (Quick Overview)</vt:lpstr>
      <vt:lpstr>API Testing Tools (1 of 2)</vt:lpstr>
      <vt:lpstr>API Testing Tools (2 of 2)</vt:lpstr>
      <vt:lpstr>Bruno – An Open Source Alternative</vt:lpstr>
      <vt:lpstr>Other Notable Open Source Tools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Csaba Gajdos</cp:lastModifiedBy>
  <cp:revision>2</cp:revision>
  <dcterms:created xsi:type="dcterms:W3CDTF">2013-01-27T09:14:16Z</dcterms:created>
  <dcterms:modified xsi:type="dcterms:W3CDTF">2025-04-16T08:03:16Z</dcterms:modified>
  <cp:category/>
</cp:coreProperties>
</file>