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slideMasters/slideMaster81.xml" ContentType="application/vnd.openxmlformats-officedocument.presentationml.slideMaster+xml"/>
  <Override PartName="/ppt/slides/slide81.xml" ContentType="application/vnd.openxmlformats-officedocument.presentationml.slide+xml"/>
  <Override PartName="/ppt/slideMasters/slideMaster82.xml" ContentType="application/vnd.openxmlformats-officedocument.presentationml.slideMaster+xml"/>
  <Override PartName="/ppt/slides/slide82.xml" ContentType="application/vnd.openxmlformats-officedocument.presentationml.slide+xml"/>
  <Override PartName="/ppt/slideMasters/slideMaster83.xml" ContentType="application/vnd.openxmlformats-officedocument.presentationml.slideMaster+xml"/>
  <Override PartName="/ppt/slides/slide83.xml" ContentType="application/vnd.openxmlformats-officedocument.presentationml.slide+xml"/>
  <Override PartName="/ppt/slideMasters/slideMaster84.xml" ContentType="application/vnd.openxmlformats-officedocument.presentationml.slideMaster+xml"/>
  <Override PartName="/ppt/slides/slide84.xml" ContentType="application/vnd.openxmlformats-officedocument.presentationml.slide+xml"/>
  <Override PartName="/ppt/slideMasters/slideMaster85.xml" ContentType="application/vnd.openxmlformats-officedocument.presentationml.slideMaster+xml"/>
  <Override PartName="/ppt/slides/slide85.xml" ContentType="application/vnd.openxmlformats-officedocument.presentationml.slide+xml"/>
  <Override PartName="/ppt/slideMasters/slideMaster86.xml" ContentType="application/vnd.openxmlformats-officedocument.presentationml.slideMaster+xml"/>
  <Override PartName="/ppt/slides/slide86.xml" ContentType="application/vnd.openxmlformats-officedocument.presentationml.slide+xml"/>
  <Override PartName="/ppt/slideMasters/slideMaster87.xml" ContentType="application/vnd.openxmlformats-officedocument.presentationml.slideMaster+xml"/>
  <Override PartName="/ppt/slides/slide87.xml" ContentType="application/vnd.openxmlformats-officedocument.presentationml.slide+xml"/>
  <Override PartName="/ppt/slideMasters/slideMaster88.xml" ContentType="application/vnd.openxmlformats-officedocument.presentationml.slideMaster+xml"/>
  <Override PartName="/ppt/slides/slide88.xml" ContentType="application/vnd.openxmlformats-officedocument.presentationml.slide+xml"/>
  <Override PartName="/ppt/slideMasters/slideMaster89.xml" ContentType="application/vnd.openxmlformats-officedocument.presentationml.slideMaster+xml"/>
  <Override PartName="/ppt/slides/slide89.xml" ContentType="application/vnd.openxmlformats-officedocument.presentationml.slide+xml"/>
  <Override PartName="/ppt/slideMasters/slideMaster90.xml" ContentType="application/vnd.openxmlformats-officedocument.presentationml.slideMaster+xml"/>
  <Override PartName="/ppt/slides/slide90.xml" ContentType="application/vnd.openxmlformats-officedocument.presentationml.slide+xml"/>
  <Override PartName="/ppt/slideMasters/slideMaster91.xml" ContentType="application/vnd.openxmlformats-officedocument.presentationml.slideMaster+xml"/>
  <Override PartName="/ppt/slides/slide9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</p:sldIdLst>
  <p:notesMasterIdLst>
    <p:notesMasterId r:id="rId9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notesMaster" Target="notesMasters/notesMaster1.xml"/><Relationship Id="rId94" Type="http://schemas.openxmlformats.org/officeDocument/2006/relationships/presProps" Target="presProps.xml"/><Relationship Id="rId95" Type="http://schemas.openxmlformats.org/officeDocument/2006/relationships/viewProps" Target="viewProps.xml"/><Relationship Id="rId96" Type="http://schemas.openxmlformats.org/officeDocument/2006/relationships/theme" Target="theme/theme1.xml"/><Relationship Id="rId9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_rels/notesSlide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2.xml"/>
		</Relationships>
</file>

<file path=ppt/notesSlides/_rels/notesSlide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3.xml"/>
		</Relationships>
</file>

<file path=ppt/notesSlides/_rels/notesSlide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4.xml"/>
		</Relationships>
</file>

<file path=ppt/notesSlides/_rels/notesSlide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5.xml"/>
		</Relationships>
</file>

<file path=ppt/notesSlides/_rels/notesSlide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6.xml"/>
		</Relationships>
</file>

<file path=ppt/notesSlides/_rels/notesSlide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7.xml"/>
		</Relationships>
</file>

<file path=ppt/notesSlides/_rels/notesSlide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8.xml"/>
		</Relationships>
</file>

<file path=ppt/notesSlides/_rels/notesSlide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9.xml"/>
		</Relationships>
</file>

<file path=ppt/notesSlides/_rels/notesSlide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0.xml"/>
		</Relationships>
</file>

<file path=ppt/notesSlides/_rels/notesSlide9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82880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HOMEOSTASIS OF ECF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548640" y="2743200"/>
            <a:ext cx="1109441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Tonicity, Volume &amp; Ionic Composition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621792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Lecture-based outline converted from provided notes (no content omitted).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Picture (Why this matters)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ECF = internal environment of cells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 depends on constant ECF tonicity, volume, and ionic composition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regulators: kidneys → water + electrolyte handling; lungs → acid–base (CO₂ removal)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Interstitial fluid = immediate environment of cells (“internal sea”)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Defense of ECF Tonicity (Core Concept)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body osmolality ∝ (Total Na⁺ + Total K⁺) / Total body water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Tonicity changes when water intake/loss ≠ electrolyte intake/loss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Defenders of Tonicity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Vasopressin (ADH)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Thirst mechanism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act together to correct plasma osmolality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Osmotic Control of Vasopressin &amp; Thirst (Hypertonic)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Effective osmotic pressure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↑ Vasopressin secretion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↑ Thirst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Water retention + increased intake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Plasma diluted → osmolality falls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Osmotic Control of Vasopressin (Hypotonic)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Vasopressin secretion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Excretion of solute-free water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Urine becomes dilute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Plasma osmolality rises back to normal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Plasma Osmolality (Set Point)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range: 280–295 mOsm/kg H₂O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set point: ~285 mOsm/kg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Vasopressin secretion: maximally inhibited at 285; stimulated above 285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~1% change in osmolality → significant ADH response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Tight feedback keeps plasma osmolality very close to 285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Vasopressin Receptors (Mechanism Matters)</a:t>
            </a:r>
            <a:endParaRPr lang="en-US" sz="3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34440"/>
          <a:ext cx="11094415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926080"/>
                <a:gridCol w="2743200"/>
                <a:gridCol w="38404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Receptor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Location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Signaling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Effect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V1A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Vessels, liver, brain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Gq → IP₃/DAG → ↑ Ca²⁺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Vasoconstriction, glycogenolysis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V1B (V3)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Anterior pituitary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Gq → ↑ Ca²⁺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↑ ACTH release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Kidney collecting ducts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Gs → ↑ cAMP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Antidiuresis (water retention)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 are GPCRs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Renal Effects of Vasopressin (Key Exam Core)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Acts on V2 receptors in principal cells of collecting ducts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Causes insertion of Aquaporin-2 (AQP2) into apical membrane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AQP2 stored in intracellular endosomes; vasopressin → rapid translocation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 of Vasopressin in Kidney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Water permeability in collecting duct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moves into hypertonic medullary interstitium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Urine becomes concentrated; urine volume decreases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retention of water &gt; solute → ↓ plasma osmolality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Absence of Vasopressin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Collecting ducts impermeable to water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Urine hypotonic and large in volume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water loss → plasma osmolality rises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Vascular &amp; Extra-renal Effects of Vasopressin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Vasoconstriction via V1A: potent in vitro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vivo BP rise requires large amounts because vasopressin also reduces cardiac output via brain action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action: acts on area postrema (circumventricular organ) and modulates cardiovascular response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Hemorrhage strongly stimulates vasopressin; blocking V1 pressor effect → greater BP fall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Also: liver glycogenolysis; brain/spinal cord neurotransmitter roles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Vasopressin Metabolism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Rapidly inactivated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Mainly by liver and kidneys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Half-life ≈ 18 minutes in humans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Osmoreceptors Controlling Vasopressin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Located in anterior hypothalamus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the BBB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Mainly in circumventricular organs, especially OVLT (organum vasculosum of lamina terminalis)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or closely related receptors likely mediate vasopressin release and thirst (exact identity uncertain)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Control of Vasopressin (Non-osmotic)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Vasopressin secretion increases when ECF volume decreases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Vasopressin secretion decreases when ECF volume increases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Sensors for Vasopressin Control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Low-pressure receptors (primary): great veins, right &amp; left atria, pulmonary vessels (sense vascular fullness)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High-pressure receptors: carotid sinus and aortic arch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Neural Pathway for Volume Control (↓ ECF volume → ↑ ADH)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Stretch receptor firing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Afferents travel via vagus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Nucleus tractus solitarius (NTS)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NTS → inhibitory pathway to CVLM (caudal ventrolateral medulla)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CVLM → excitatory input to hypothalamus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↑ Vasopressin secretion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of Angiotensin II in ADH Control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Acts on circumventricular organs (especially OVLT)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Reinforces vasopressin release during hypovolemia and hypotension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Hypovolemia Effects on Osmotic Control of ADH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Severe hypovolemia (e.g., hemorrhage) → massive vasopressin release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Osmotic response curve shifts left and becomes steeper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Result: water retention → ↓ plasma osmolality → dilutional hyponatremia (Na⁺ main effective osmole)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Stimuli Affecting Vasopressin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531860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 vasopressin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6324448" y="1234440"/>
            <a:ext cx="531860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Decrease vasopressin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" y="1737360"/>
            <a:ext cx="5318608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79400" indent="-279400">
              <a:lnSpc>
                <a:spcPct val="112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Pain</a:t>
            </a:r>
            <a:endParaRPr lang="en-US" sz="1800" dirty="0"/>
          </a:p>
          <a:p>
            <a:pPr marL="279400" indent="-279400">
              <a:lnSpc>
                <a:spcPct val="112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Nausea (very strong stimulus)</a:t>
            </a:r>
            <a:endParaRPr lang="en-US" sz="1800" dirty="0"/>
          </a:p>
          <a:p>
            <a:pPr marL="279400" indent="-279400">
              <a:lnSpc>
                <a:spcPct val="112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Vomiting</a:t>
            </a:r>
            <a:endParaRPr lang="en-US" sz="1800" dirty="0"/>
          </a:p>
          <a:p>
            <a:pPr marL="279400" indent="-279400">
              <a:lnSpc>
                <a:spcPct val="112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Surgical stress</a:t>
            </a:r>
            <a:endParaRPr lang="en-US" sz="1800" dirty="0"/>
          </a:p>
          <a:p>
            <a:pPr marL="279400" indent="-279400">
              <a:lnSpc>
                <a:spcPct val="112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</a:t>
            </a:r>
            <a:endParaRPr lang="en-US" sz="1800" dirty="0"/>
          </a:p>
          <a:p>
            <a:pPr marL="279400" indent="-279400">
              <a:lnSpc>
                <a:spcPct val="112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Emotional stress</a:t>
            </a:r>
            <a:endParaRPr lang="en-US" sz="1800" dirty="0"/>
          </a:p>
          <a:p>
            <a:pPr marL="279400" indent="-279400">
              <a:lnSpc>
                <a:spcPct val="112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Standing</a:t>
            </a:r>
            <a:endParaRPr lang="en-US" sz="1800" dirty="0"/>
          </a:p>
          <a:p>
            <a:pPr marL="279400" indent="-279400">
              <a:lnSpc>
                <a:spcPct val="112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Drugs: clofibrate, carbamazepine</a:t>
            </a:r>
            <a:endParaRPr lang="en-US" sz="1800" dirty="0"/>
          </a:p>
          <a:p>
            <a:pPr marL="279400" indent="-279400">
              <a:lnSpc>
                <a:spcPct val="112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Angiotensin II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24448" y="1737360"/>
            <a:ext cx="5318608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79400" indent="-279400">
              <a:lnSpc>
                <a:spcPct val="112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Plasma osmolality</a:t>
            </a:r>
            <a:endParaRPr lang="en-US" sz="1800" dirty="0"/>
          </a:p>
          <a:p>
            <a:pPr marL="279400" indent="-279400">
              <a:lnSpc>
                <a:spcPct val="112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ECF volume</a:t>
            </a:r>
            <a:endParaRPr lang="en-US" sz="1800" dirty="0"/>
          </a:p>
          <a:p>
            <a:pPr marL="279400" indent="-279400">
              <a:lnSpc>
                <a:spcPct val="112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Alcohol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Biasing of Vasopressin Control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Non-osmotic stimuli can override osmotic control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post-surgical patients (pain + hypovolemia) → ↑ ADH → ↓ plasma osmolality → dilutional hyponatremia</a:t>
            </a:r>
            <a:endParaRPr lang="en-US" sz="2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Diabetes Insipidus (DI)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Definition: inability to concentrate urine due to ↓ vasopressin (central DI) or renal unresponsiveness (nephrogenic DI)</a:t>
            </a:r>
            <a:endParaRPr lang="en-US" sz="2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Diabetes Insipidus — Causes &amp; Distribution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Causes: supraoptic/paraventricular nuclei disease; hypothalamo-hypophyseal tract lesions; posterior pituitary disease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Distribution: ~30% neoplastic; ~30% post-traumatic; ~30% idiopathic; remainder vascular lesions, infections, sarcoidosis, genetic mutations (prepropressophysin)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Post-surgical DI often temporary (axons can regenerate and re-establish secretion)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Nephrogenic Diabetes Insipidus — Types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1: V2 receptor mutation (X-linked recessive) → receptor unresponsive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2: Aquaporin-2 mutation (autosomal recessive) → nonfunctional AQP2; many fail to reach apical membrane</a:t>
            </a:r>
            <a:endParaRPr lang="en-US" sz="2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Symptoms of DI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Polyuria (large volumes of dilute urine)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Polydipsia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Thirst is protective; if thirst impaired → severe dehydration → death</a:t>
            </a:r>
            <a:endParaRPr lang="en-US" sz="2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SIADH (Syndrome of Inappropriate ADH)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feature: vasopressin inappropriately high relative to osmolality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Causes dilutional hyponatremia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Urinary sodium loss occurs because ECF expansion suppresses aldosterone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Seen in: cerebral disease (“cerebral salt wasting”); pulmonary disease (“pulmonary salt wasting”); lung cancers and other tumors (ectopic ADH)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Mechanism in lung disease: interrupted inhibitory vagal input from atrial stretch receptors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Vasopressin Escape (Protective Mechanism)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Chronic high ADH → ↓ aquaporin-2 expression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Leads to sudden ↑ urine flow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Limits severity of hyponatremia (demonstrated in animal studies)</a:t>
            </a:r>
            <a:endParaRPr lang="en-US" sz="2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Therapeutic Highlights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Demeclocycline reduces renal response to vasopressin (used in SIADH)</a:t>
            </a:r>
            <a:endParaRPr lang="en-US" sz="2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Synthetic Vasopressin Analogue: Desmopressin (dDAVP)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Modified peptide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antidiuretic effect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Minimal pressor activity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for treating central diabetes insipidus</a:t>
            </a:r>
            <a:endParaRPr lang="en-US" sz="2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EXAM LOCK (Tonicity)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Plasma osmolality is defended primarily by vasopressin and thirst.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Vasopressin acts via V2 receptors to insert aquaporin-2 into collecting ducts.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status and non-osmotic stimuli can override osmotic control, producing SIADH or diabetes insipidus.</a:t>
            </a:r>
            <a:endParaRPr lang="en-US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94560"/>
            <a:ext cx="110944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Defense of ECF Volume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548640" y="320040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Na⁺ balance is the dominant determinant of ECF volume.</a:t>
            </a:r>
            <a:endParaRPr lang="en-US" sz="2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Determinant of ECF Volume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ECF volume depends on total osmotically active solute in ECF (not water alone).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Na⁺ and Cl⁻ are the dominant osmoles in ECF.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Cl⁻ changes largely follow Na⁺ → Na⁺ content is the primary determinant of ECF volume.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Mechanisms controlling Na⁺ balance are the main defense of ECF volume.</a:t>
            </a:r>
            <a:endParaRPr lang="en-US" sz="2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Hormonal Control Linking Volume and Water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Although Na⁺ is primary, water excretion is also volume-regulated.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ECF volume → inhibits vasopressin.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ECF volume → increases vasopressin.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signals override osmotic control of vasopressin.</a:t>
            </a:r>
            <a:endParaRPr lang="en-US" sz="2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Role of Angiotensin II in Hypovolemia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Angiotensin II stimulates: aldosterone secretion; vasopressin; thirst; vasoconstriction.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effects help maintain blood pressure and volume in hypovolemia.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Angiotensin II is a key hormone in volume depletion responses.</a:t>
            </a:r>
            <a:endParaRPr lang="en-US" sz="2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Natriuretic Peptides in Volume Expansion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ECF expansion → increased cardiac stretch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 releases ANP and BNP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Effects: natriuresis (Na⁺ excretion) and diuresis (water excretion)</a:t>
            </a:r>
            <a:endParaRPr lang="en-US" sz="2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Disease States Affecting ECF Volume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Pure water loss (dehydration): water lost from ICF + ECF → only moderate ECF volume reduction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Na⁺ loss (diarrhea, severe acidosis, adrenal insufficiency, heat prostration): marked ECF volume loss → can progress to shock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Shock compensation prioritizes intravascular volume and alters Na⁺ balance</a:t>
            </a:r>
            <a:endParaRPr lang="en-US" sz="2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Adrenal Insufficiency — Special Mechanism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ECF volume falls due to urinary Na⁺ loss and shift of Na⁺ into cells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Reinforces that Na⁺ is central to volume homeostasis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redundant Na⁺-control mechanisms exist</a:t>
            </a:r>
            <a:endParaRPr lang="en-US" sz="2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94560"/>
            <a:ext cx="110944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Kidney Role in Na⁺ &amp; Volume Control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548640" y="320040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Hemodynamics + tubular transport + hormones.</a:t>
            </a:r>
            <a:endParaRPr lang="en-US" sz="2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Hemodynamic Effects During ECF Volume Depletion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ECF volume → ↓ blood pressure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BP → ↓ glomerular capillary pressure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pressure → ↓ GFR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GFR → ↓ Na⁺ filtered</a:t>
            </a:r>
            <a:endParaRPr lang="en-US" sz="2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Tubular Na⁺ Reabsorption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Na⁺ reabsorption increases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Partly due to ↑ aldosterone secretion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Aldosterone secretion is regulated by ↓ mean intravascular pressure</a:t>
            </a:r>
            <a:endParaRPr lang="en-US" sz="2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Na⁺ Retention Independent of Aldosterone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Postural change (supine → standing): aldosterone increases, and Na⁺ excretion decreases within minutes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occurs even in adrenalectomized subjects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Therefore cannot be explained by aldosterone alone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Likely due to hemodynamic changes and possibly ↓ ANP secretion</a:t>
            </a:r>
            <a:endParaRPr lang="en-US" sz="18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Hormones Related to Na⁺ Balance (Kidney &amp; Others)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Kidneys produce: 1,25-dihydroxycholecalciferol; renin; erythropoietin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Natriuretic substances: ANP &amp; BNP increase Na⁺ excretion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Endogenous ouabain inhibits Na⁺/K⁺-ATPase</a:t>
            </a:r>
            <a:endParaRPr lang="en-US" sz="2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94560"/>
            <a:ext cx="110944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Renin–Angiotensin System (RAS)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548640" y="320040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Renin → Ang I → ACE → Ang II → multi-system responses</a:t>
            </a:r>
            <a:endParaRPr lang="en-US" sz="22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Renin — Structure &amp; Synthesis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Renin is an acid protease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weight: 37,326 Da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lobes with an active-site cleft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Asp104 + Asp292 essential (aspartyl protease)</a:t>
            </a:r>
            <a:endParaRPr lang="en-US" sz="22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Renin Biosynthesis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Synthesized as preprorenin (406 aa) → prorenin (383 aa) → renin (340 aa)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Prorenin has little/no biological activity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renin formed in JG cell secretory granules</a:t>
            </a:r>
            <a:endParaRPr lang="en-US" sz="22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Renin vs Prorenin Secretion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Prorenin: secreted constitutively; also produced by ovaries and other tissues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renin: produced almost exclusively by kidneys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nephrectomy: prorenin remains; active renin ≈ zero</a:t>
            </a:r>
            <a:endParaRPr lang="en-US" sz="22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 &amp; Kinetics of Renin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Half-life: ≤ 80 minutes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function: cleaves angiotensin I (decapeptide) from angiotensinogen</a:t>
            </a:r>
            <a:endParaRPr lang="en-US" sz="22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Angiotensinogen — Properties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Plasma α₂-globulin; 453 amino acids; 13% carbohydrate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Synthesized in liver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Levels increase with: glucocorticoids, thyroid hormones, estrogens, cytokines, angiotensin II</a:t>
            </a:r>
            <a:endParaRPr lang="en-US" sz="2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 Actions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Converts angiotensin I → angiotensin II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Inactivates bradykinin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 inhibition → ↑ bradykinin → cough</a:t>
            </a:r>
            <a:endParaRPr lang="en-US" sz="22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 Structure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Somatic ACE: 170 kDa with two active sites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Germinal ACE: 90 kDa with one active site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from the same gene via different promoters</a:t>
            </a:r>
            <a:endParaRPr lang="en-US" sz="22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Angiotensin II Metabolism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Half-life: 1–2 minutes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Metabolized by aminopeptidases: Ang II → Ang III → Ang IV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 III: ~40% pressor, ~100% aldosterone-stimulating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other fragments are inactive</a:t>
            </a:r>
            <a:endParaRPr lang="en-US" sz="22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(PRA &amp; PRC)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PRA: angiotensin I generation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PRC: renin concentration (angiotensinogen added)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Normal: PRA ≈ 1 ng/mL/hr; Ang II ≈ 25 pg/mL</a:t>
            </a:r>
            <a:endParaRPr lang="en-US" sz="22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Actions of Angiotensin II — Vascular &amp; Renal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Powerful arteriolar vasoconstrictor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Sensitivity decreases in Na⁺ depletion due to receptor down-regulation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Stimulates aldosterone and sympathetic norepinephrine release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Mesangial contraction → ↓ GFR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tubular Na⁺ reabsorption (PCT NHE3)</a:t>
            </a:r>
            <a:endParaRPr lang="en-US" sz="18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Actions of Angiotensin II — CNS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Acts via circumventricular organs (does not cross BBB)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baroreflex sensitivity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thirst (SFO + OVLT)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vasopressin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ACTH</a:t>
            </a:r>
            <a:endParaRPr lang="en-US" sz="22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Tissue (Local) Renin–Angiotensin Systems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in vessels, uterus/placenta/fetal membranes, heart, brain, pancreas, fat, adrenal, gonads, pituitary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Minimal contribution to circulating renin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Angiotensin II acts as a growth factor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Explains benefits of ACE inhibitors/ARBs in heart failure</a:t>
            </a:r>
            <a:endParaRPr lang="en-US" sz="18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Angiotensin II Receptors — AT1 vs AT2</a:t>
            </a:r>
            <a:endParaRPr lang="en-US" sz="3600" dirty="0"/>
          </a:p>
        </p:txBody>
      </p:sp>
      <p:graphicFrame>
        <p:nvGraphicFramePr>
          <p:cNvPr id="5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34440"/>
          <a:ext cx="11094415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572000"/>
                <a:gridCol w="49377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AT1 Receptor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AT2 Receptor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Primary role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Mediates most physiological effects of Ang 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Counter-regulatory / modulatory effects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G-protein / signaling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Gq-coupled → ↑ IP₃/DAG → ↑ intracellular Ca²⁺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Activates phosphatases; opens K⁺ channels; ↑ NO → cGMP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Physiological effects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Vasoconstriction, aldosterone release, Na⁺ reabsorption, thirst, ADH release, sympathetic activation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Vasodilation, anti-proliferative, anti-growth, apoptosis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Subtypes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AT1A (vessels, brain); AT1B (adrenal, pituitary)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major functional subtypes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Chromosomal location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Chromosome 3 (humans)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 chromosome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Developmental expression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Dominant in adult physiology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Prominent in fetal life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Adult persistence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Widespread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Persists mainly in adult brain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Response to ↑ Ang 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Down-regulated in vessels; up-regulated in adrenal cortex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Less clearly regulated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Differential Regulation with ↑ Angiotensin II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Down-regulates vascular AT1A receptors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Up-regulates adrenal AT1B receptors</a:t>
            </a:r>
            <a:endParaRPr lang="en-US" sz="22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Regulation of Renin Secretion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531860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Stimulators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6324448" y="1234440"/>
            <a:ext cx="531860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Inhibitors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" y="1737360"/>
            <a:ext cx="5318608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79400" indent="-279400">
              <a:lnSpc>
                <a:spcPct val="112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afferent arteriolar pressure</a:t>
            </a:r>
            <a:endParaRPr lang="en-US" sz="1800" dirty="0"/>
          </a:p>
          <a:p>
            <a:pPr marL="279400" indent="-279400">
              <a:lnSpc>
                <a:spcPct val="112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NaCl at macula densa</a:t>
            </a:r>
            <a:endParaRPr lang="en-US" sz="1800" dirty="0"/>
          </a:p>
          <a:p>
            <a:pPr marL="279400" indent="-279400">
              <a:lnSpc>
                <a:spcPct val="112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sympathetic activity (β₁ → ↑ cAMP)</a:t>
            </a:r>
            <a:endParaRPr lang="en-US" sz="1800" dirty="0"/>
          </a:p>
          <a:p>
            <a:pPr marL="279400" indent="-279400">
              <a:lnSpc>
                <a:spcPct val="112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Prostaglandins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24448" y="1737360"/>
            <a:ext cx="5318608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79400" indent="-279400">
              <a:lnSpc>
                <a:spcPct val="112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Angiotensin II</a:t>
            </a:r>
            <a:endParaRPr lang="en-US" sz="1800" dirty="0"/>
          </a:p>
          <a:p>
            <a:pPr marL="279400" indent="-279400">
              <a:lnSpc>
                <a:spcPct val="112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Vasopressin</a:t>
            </a:r>
            <a:endParaRPr lang="en-US" sz="1800" dirty="0"/>
          </a:p>
          <a:p>
            <a:pPr marL="279400" indent="-279400">
              <a:lnSpc>
                <a:spcPct val="112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NaCl delivery</a:t>
            </a:r>
            <a:endParaRPr lang="en-US" sz="1800" dirty="0"/>
          </a:p>
          <a:p>
            <a:pPr marL="279400" indent="-279400">
              <a:lnSpc>
                <a:spcPct val="112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afferent pressure</a:t>
            </a:r>
            <a:endParaRPr lang="en-US" sz="18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Conditions that Increase Renin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Na⁺ depletion; diuretics; hypotension; hemorrhage; upright posture; dehydration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Cardiac failure; cirrhosis; renal artery stenosis; psychological stress</a:t>
            </a:r>
            <a:endParaRPr lang="en-US" sz="20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Renin &amp; Hypertension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Goldblatt hypertension: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Two-kidney-one-clip → ↑ renin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One-kidney-one-clip → renin often normal (volume-dependent HTN)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hypertensive patients respond to ACE inhibitors and AT1 blockers even with normal renin</a:t>
            </a:r>
            <a:endParaRPr lang="en-US" sz="18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94560"/>
            <a:ext cx="110944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Hormones of the Heart &amp; Natriuretic Factors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548640" y="320040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ANP, BNP, CNP and other natriuretic substances.</a:t>
            </a:r>
            <a:endParaRPr lang="en-US" sz="22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Natriuretic Hormones Exist (Big Picture)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Counter-regulatory system to oppose salt and water retention, volume expansion, and high BP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 acts as an endocrine organ sensing stretch/volume load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Promotes natriuresis; reduces ECF volume; lowers BP; opposes RAAS and catecholamines</a:t>
            </a:r>
            <a:endParaRPr lang="en-US" sz="20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Basis: How the Heart Makes Hormones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Atrial myocytes (mainly) and ventricular myocytes (less) contain secretory granules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Granules increase when NaCl intake rises and when ECF volume expands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Atrial extracts cause natriuresis → proves hormonal activity</a:t>
            </a:r>
            <a:endParaRPr lang="en-US" sz="20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Atrial Natriuretic Peptide (ANP) — Structure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Polypeptide hormone with characteristic 17–amino-acid ring (disulfide bond between two cysteines)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Circulating ANP: 28 amino acids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Synthesized from precursor (151 aa) including 24-aa signal peptide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present in brain (shorter forms than circulating ANP)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Ring structure is essential for biological activity</a:t>
            </a:r>
            <a:endParaRPr lang="en-US" sz="18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B-type Natriuretic Peptide (BNP)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isolated from porcine brain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humans: present in brain but much higher concentration in heart (especially ventricles)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Circulating BNP: 32 amino acids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Shares conserved 17-aa ring with ANP but different sequence within the ring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Reflects ventricular stretch → major clinical role in heart failure</a:t>
            </a:r>
            <a:endParaRPr lang="en-US" sz="18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C-type Natriuretic Peptide (CNP)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Exists as 22-aa and 53-aa forms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Contains conserved ring structure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 in brain, pituitary, kidneys, vascular endothelial cells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little in heart or circulation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Acts mainly as a paracrine hormone (not major circulating natriuretic hormone)</a:t>
            </a:r>
            <a:endParaRPr lang="en-US" sz="18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Renal Actions of Natriuretic Peptides (Exam Core)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Hemodynamic: dilate afferent arterioles and relax mesangial cells → ↑ GFR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Tubular: direct inhibition of Na⁺ reabsorption in renal tubules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Net: ↑ Na⁺ excretion + ↑ water excretion → ↓ ECF volume</a:t>
            </a:r>
            <a:endParaRPr lang="en-US" sz="20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Vascular &amp; Systemic Actions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 capillary permeability → fluid shifts from intravascular to interstitial space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Relax vascular smooth muscle: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Arterioles → ↓ peripheral resistance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Venules → ↓ venous return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CNP causes stronger venodilation than ANP or BNP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effect: ↓ blood pressure</a:t>
            </a:r>
            <a:endParaRPr lang="en-US" sz="18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Interaction with Other Hormonal Systems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Inhibit renin secretion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Oppose actions of angiotensin II and catecholamines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Physiological antagonists of RAAS</a:t>
            </a:r>
            <a:endParaRPr lang="en-US" sz="22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Nervous System Actions of ANP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ANP present in neurons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ANP pathway: anteromedial hypothalamus → lower brainstem cardiovascular centers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CNS effects oppose angiotensin II, counteract vasopressin, and promote natriuresis</a:t>
            </a:r>
            <a:endParaRPr lang="en-US" sz="20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Natriuretic Peptide Receptors (NPR)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NPR-A: transmembrane receptor with intracellular guanylyl cyclase; highest affinity for ANP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NPR-B: similar; guanylyl cyclase; highest affinity for CNP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NPR-C: binds ANP/BNP/CNP; truncated cytoplasmic domain; signaling + strong evidence as clearance receptor</a:t>
            </a:r>
            <a:endParaRPr lang="en-US" sz="18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NPR-C — Two Proposed Roles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Signaling role via G-proteins: activates phospholipase C; inhibits adenylyl cyclase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Clearance receptor (strong evidence): removes natriuretic peptides from blood; can release later; stabilizes plasma levels</a:t>
            </a:r>
            <a:endParaRPr lang="en-US" sz="20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Secretion Patterns &amp; Physiology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Basal plasma ANP ≈ 5 fmol/mL (moderate salt intake)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Stimuli: ANP → atrial stretch/↑ CVP/↑ ECF volume; BNP → ventricular stretch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Neck-level water immersion: ↑ CVP/atrial stretch → ↑ ANP and ↓ renin/aldosterone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Standing from supine: ↓ CVP → ↓ plasma ANP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ANP and BNP elevated in heart failure; BNP measurement widely used diagnostically</a:t>
            </a:r>
            <a:endParaRPr lang="en-US" sz="18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of ANP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plasma half-life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Broken down by neutral endopeptidase (NEP)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Thiorphan inhibits NEP → ↑ circulating ANP levels</a:t>
            </a:r>
            <a:endParaRPr lang="en-US" sz="22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Na⁺,K⁺-ATPase–Inhibiting Natriuretic Factor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Another circulating natriuretic substance exists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Mechanism: inhibits Na⁺,K⁺-ATPase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Effects: natriuresis and raises blood pressure (unlike ANP/BNP)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Likely identity: digitalis-like steroid (ouabain)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adrenal glands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Physiological role remains uncertain</a:t>
            </a:r>
            <a:endParaRPr lang="en-US" sz="18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Natriuretic Hormones &amp; Related Factors (Table) — Part 1</a:t>
            </a:r>
            <a:endParaRPr lang="en-US" sz="3600" dirty="0"/>
          </a:p>
        </p:txBody>
      </p:sp>
      <p:graphicFrame>
        <p:nvGraphicFramePr>
          <p:cNvPr id="7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34440"/>
          <a:ext cx="11094415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377440"/>
                <a:gridCol w="2377440"/>
                <a:gridCol w="2377440"/>
                <a:gridCol w="30175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BNP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CNP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Na⁺,K⁺-ATPase Inhibitor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Primary source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Atrial myocytes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Ventricular myocytes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Endothelium/brain/pituitary/kidney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Adrenal glands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Trigger for secretion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Atrial stretch, ↑ CVP, ↑ ECF volume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Ventricular stretch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Paracrine (not stretch-driven)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Volume expansion (uncertain)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Major circulating role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(minimal)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 (low-level)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Active form length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 aa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 aa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 aa &amp; 53 aa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Steroid-like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Ring structure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17-aa ring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17-aa ring (different seq.)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17-aa ring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Presence in brain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 (shorter forms)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Natriuretic Hormones &amp; Related Factors (Table) — Part 2</a:t>
            </a:r>
            <a:endParaRPr lang="en-US" sz="3600" dirty="0"/>
          </a:p>
        </p:txBody>
      </p:sp>
      <p:graphicFrame>
        <p:nvGraphicFramePr>
          <p:cNvPr id="7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34440"/>
          <a:ext cx="11094415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377440"/>
                <a:gridCol w="2377440"/>
                <a:gridCol w="2377440"/>
                <a:gridCol w="30175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BNP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CNP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Na⁺,K⁺-ATPase Inhibitor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 renal hemodynamic effect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↑ GFR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↑ GFR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Minimal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via GFR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Tubular Na⁺ effect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↓ Na⁺ reabsorption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↓ Na⁺ reabsorption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Minimal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↓ Na⁺ reabsorption (pump inhibition)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Effect on ECF volume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↓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↓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Minimal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Vascular action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Vasodilation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Vasodilation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Strong venodilation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Vasoconstrictive tendency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Effect on BP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↓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↓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↓ (local)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Effect on RAAS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↓ Renin, ↓ Aldosterone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↓ Renin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Minimal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Receptor affinity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NPR-A (highest)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NPR-A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NPR-B (highest)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NPR-mediated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Metabolism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Unknown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Clinical relevance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Volume regulation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Heart failure marker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Vascular tone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Experimental/uncertain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Receptor Summary (Quick Recall)</a:t>
            </a:r>
            <a:endParaRPr lang="en-US" sz="3600" dirty="0"/>
          </a:p>
        </p:txBody>
      </p:sp>
      <p:graphicFrame>
        <p:nvGraphicFramePr>
          <p:cNvPr id="7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34440"/>
          <a:ext cx="11094415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377440"/>
                <a:gridCol w="3291840"/>
                <a:gridCol w="45720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Receptor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Ligand preference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Mechanism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Core function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NPR-A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ANP &gt; BNP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Guanylyl cyclase → ↑ cGMP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Natriuresis, vasodilation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NPR-B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CNP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Guanylyl cyclase → ↑ cGMP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Local vascular effects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NPR-C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ANP = BNP = CNP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G-protein signaling + clearance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Hormone removal &amp; level stabilization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One-Line Exam Locks (Natriuretic System)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ANP = atrial stretch → natriuresis + ↓ RAAS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BNP = ventricular stretch → heart failure marker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CNP = endothelial, paracrine, venodilator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NPR-C = clearance receptor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Na⁺,K⁺-ATPase inhibitor = natriuresis + ↑ BP (digitalis-like)</a:t>
            </a:r>
            <a:endParaRPr lang="en-US" sz="22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94560"/>
            <a:ext cx="110944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Erythropoietin (EPO)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548640" y="320040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Regulates RBC mass to match tissue oxygen needs.</a:t>
            </a:r>
            <a:endParaRPr lang="en-US" sz="22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EPO — Core Function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Matches oxygen-carrying capacity to tissue needs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Increases RBC production with blood loss or hypoxia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Suppressed when RBC mass is excessive</a:t>
            </a:r>
            <a:endParaRPr lang="en-US" sz="22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EPO — Structure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Glycoprotein hormone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165 amino acids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oligosaccharide chains (essential for in-vivo activity)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Plasma level rises markedly in anemia</a:t>
            </a:r>
            <a:endParaRPr lang="en-US" sz="220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EPO — Bone Marrow Action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Acts on erythropoietin-sensitive committed stem cells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Increases survival (anti-apoptotic), proliferation, and differentiation into erythrocytes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Receptor: single-pass transmembrane; cytokine receptor superfamily; has tyrosine kinase activity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Activates downstream serine/threonine kinases → ↓ apoptosis → ↑ RBC maturation</a:t>
            </a:r>
            <a:endParaRPr lang="en-US" sz="180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EPO — Metabolism &amp; Timing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inactivation site: liver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Plasma half-life: ~5 hours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Rise in circulating RBCs appears after 2–3 days (slow maturation)</a:t>
            </a:r>
            <a:endParaRPr lang="en-US" sz="2200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of EPO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Adults: kidneys ~85%; liver ~15%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Kidney cellular source: interstitial cells of peritubular capillary bed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Liver cellular source: perivenous hepatocytes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sites: brain (neuroprotection), uterus/oviducts (estrogen-induced; angiogenesis)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 of renal mass → liver cannot compensate → anemia in chronic kidney disease</a:t>
            </a:r>
            <a:endParaRPr lang="en-US" sz="180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Use of EPO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EPO gene cloned; recombinant epoetin alfa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in anemia of chronic kidney disease and dialysis patients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for autologous blood donation before elective surgery</a:t>
            </a:r>
            <a:endParaRPr lang="en-US" sz="220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Regulation of EPO Secretion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stimulus: hypoxia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stimulants: cobalt salts; androgens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Oxygen-sensing mechanism likely a heme protein: deoxy form stimulates EPO gene transcription; oxy form inhibits</a:t>
            </a:r>
            <a:endParaRPr lang="en-US" sz="18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facilitators: alkalosis at high altitude; catecholamines via β-adrenergic mechanism</a:t>
            </a:r>
            <a:endParaRPr lang="en-US" sz="1800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 Exam Distinction (EPO vs RAS)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Renin–angiotensin system is separate from erythropoietin regulation</a:t>
            </a:r>
            <a:endParaRPr lang="en-US" sz="22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direct regulatory overlap with EPO</a:t>
            </a:r>
            <a:endParaRPr lang="en-US" sz="2200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EPO — Consolidated Table (Part 1)</a:t>
            </a:r>
            <a:endParaRPr lang="en-US" sz="3600" dirty="0"/>
          </a:p>
        </p:txBody>
      </p:sp>
      <p:graphicFrame>
        <p:nvGraphicFramePr>
          <p:cNvPr id="9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34440"/>
          <a:ext cx="11094415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83210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Aspect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Key details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Core function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Matches oxygen-carrying capacity to tissue needs; increases RBC production during hypoxia/blood loss; suppressed when RBC mass excessive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Hormone type / structure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Glycoprotein; 165 aa; 4 oligosaccharide chains (essential in vivo); levels rise markedly in anemia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Primary target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EPO-sensitive committed stem cells in bone marrow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Bone marrow actions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↑ survival (anti-apoptotic), ↑ proliferation, ↑ differentiation into erythrocytes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Receptor &amp; signaling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Single-pass transmembrane cytokine receptor; tyrosine kinase activity; downstream serine/threonine kinases; final ↓ apoptosis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EPO — Consolidated Table (Part 2)</a:t>
            </a:r>
            <a:endParaRPr lang="en-US" sz="3600" dirty="0"/>
          </a:p>
        </p:txBody>
      </p:sp>
      <p:graphicFrame>
        <p:nvGraphicFramePr>
          <p:cNvPr id="9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34440"/>
          <a:ext cx="11094415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83210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Aspect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Key details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Metabolism / half-life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Inactivated mainly in liver; plasma half-life ~5 hours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Time to effect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Rise in circulating RBCs after 2–3 days (slow maturation)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Production (adults)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Kidney ~85%; liver ~15%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Cellular sources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Kidney: interstitial cells of peritubular capillary bed; liver: perivenous hepatocytes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Other sites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Brain (neuroprotection); uterus/oviducts (estrogen-induced angiogenesis)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Clinical correlation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Loss of renal mass → liver cannot compensate → anemia in CKD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Therapeutic form / uses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Epoetin alfa; CKD anemia; dialysis; autologous donation before surgery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Primary regulator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Hypoxia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Other stimulants &amp; facilitators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Cobalt salts; androgens; alkalosis at altitude; catecholamines via β-adrenergic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 distinction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RAS is separate; no direct regulatory overlap with EPO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B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Integrated Recap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94415" cy="5074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Tonicity: defended by ADH + thirst (V2 → AQP2); overridden by volume/non-osmotic stimuli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ECF volume: primarily determined by total Na⁺ content; RAAS retains Na⁺; natriuretic peptides oppose RAAS</a:t>
            </a:r>
            <a:endParaRPr lang="en-US" sz="2000" dirty="0"/>
          </a:p>
          <a:p>
            <a:pPr marL="304800" indent="-304800">
              <a:lnSpc>
                <a:spcPct val="115000"/>
              </a:lnSpc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O₂ carrying capacity: EPO increases RBC production in hypoxia; major source is kidney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91</Slides>
  <Notes>91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size="9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Homeostasis of ECF: Tonicity, Volume &amp; Ionic Composition</dc:title>
  <dc:subject>PptxGenJS Presentation</dc:subject>
  <dc:creator>ChatGPT</dc:creator>
  <cp:lastModifiedBy>ChatGPT</cp:lastModifiedBy>
  <cp:revision>1</cp:revision>
  <dcterms:created xsi:type="dcterms:W3CDTF">2026-01-21T06:22:46Z</dcterms:created>
  <dcterms:modified xsi:type="dcterms:W3CDTF">2026-01-21T06:22:46Z</dcterms:modified>
</cp:coreProperties>
</file>