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notesMasterIdLst>
    <p:notesMasterId r:id="rId4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Orderly sequence of contraction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sequence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Atrial systole → atria contract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Ventricular systole → ventricles contract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Diastole → all four chambers relaxed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60604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order matters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3017520"/>
            <a:ext cx="10774375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contraction tops up ventricular filling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contraction then ejects blood efficiently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Diastole allows coronary perfusion + filling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Why the heart beats rhythmically (core logic)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heartbeat does not start randomly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originates from a specialized conduction system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 impulses spread in a fixed pathway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 contraction follows electrical activation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Components of the cardiac conduction system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order of impulse flow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85800" y="164592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Sinoatrial (SA) node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Internodal atrial pathways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Atrioventricular (AV) node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Bundle of His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Right &amp; left bundle branches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Purkinje system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Ventricular myocardium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Why SA node is the pacemaker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2148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cardiac cells can discharge spontaneously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But: SA node fires fastest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depolarization reaches others before they fire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Therefore: SA node suppresses all other pacemakers (overdrive suppression)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40080" y="3474720"/>
            <a:ext cx="10911535" cy="1143000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3584448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80" y="3858768"/>
            <a:ext cx="1045433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node sets heart rate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Electrical activity → ECG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cardiac cell type has a distinct action potential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sum of all electrical activity recorded on the body surface = ECG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 reflects timing, sequence, and spread of depolarization and repolarization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Location of key structures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node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Junction of superior vena cava and right atrium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37744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node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788920"/>
            <a:ext cx="107743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posterior interatrial septum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3703320"/>
            <a:ext cx="10911535" cy="1143000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813048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Schematic placeholder (original slide had an image)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8680" y="4087368"/>
            <a:ext cx="1045433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SA node: near SVC–RA junction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AV node: posterior interatrial septum (right side)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heart diagram here if you have one available.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Atrial conduction pathways (why atria conduct fast)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specialized tracts (Purkinje-type fibers)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Anterior tract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Middle tract → Tract of Wenckebach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Posterior tract → Tract of Thorel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" y="246888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Conduction also occurs via atrial myocytes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conduction is faster in these bundles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429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Bachmann bundle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77240" y="3840480"/>
            <a:ext cx="10774375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 of anterior internodal tract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right atrium → left atrium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Explains synchronous atrial contraction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AV node → His → bundle branches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node continues as the bundle of His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top of the interventricular septum: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off left bundle branch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Continues as right bundle branch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(cont.). Left bundle branch → fascicles → Purkinje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bundle branch divides into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Anterior fascicle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Posterior fascicle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" y="2514600"/>
            <a:ext cx="10774375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run subendocardially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the Purkinje system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Purkinje fibers distribute excitation to the entire ventricular myocardium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Histology of the conduction system (logic of speed)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principle: conduction system = modified cardiac muscle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Purkinje fibers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" y="2423160"/>
            <a:ext cx="10774375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cells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 mitochondria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 striations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for rapid conduction, not contraction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402336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&amp; AV nodal cells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77240" y="4434840"/>
            <a:ext cx="10774375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Sparsely striated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internal resistance → slow conduction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conduction is important for AV nodal delay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Electrical insulation between atria &amp; ventricles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Fibrous ring separates atrial and ventricular muscle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Prevents random spread of impulses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normal conducting bridge: bundle of His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Prevents atrial impulses from directly stimulating ventricles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Embryologic basis of autonomic control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node → right-sided embryologic origin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node → left-sided origin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56032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 autonomic pattern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971800"/>
            <a:ext cx="1077437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vagus → mainly SA node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vagus → mainly AV node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sidedness for sympathetic supply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420624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fibers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4617720"/>
            <a:ext cx="1077437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Originate mainly from stellate ganglion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Noradrenergic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Epicardial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(cont.). Parasympathetic fibers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 fibers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Vagal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Endocardial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Reciprocal autonomic inhibition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Acetylcholine inhibits norepinephrine release presynaptically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Neuropeptide Y (from sympathetic endings) inhibits acetylcholine release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Explains fine autonomic balance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 Resting membrane potential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Myocardial fibers: ~ −90 mV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Cells connected by gap junctions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electrically like a functional syncytium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 Ventricular action potential phases (logic)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143000"/>
            <a:ext cx="10911535" cy="1143000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252728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placeholder (original slide had an action potential figure)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68680" y="1527048"/>
            <a:ext cx="1045433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Phases 0–4: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 rapid depolarization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 initial repolarization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 plateau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 repolarization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 resting potential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2468880"/>
            <a:ext cx="1091153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subsequent slides for phase-by-phase ionic logic.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 Action Potentials — Logic Framework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video: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46304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https://www.youtube.com/watch?v=usccss-soQA&amp;list=PLt6qWFRjtfTt4TV_hszr23a4HSBbeH-Kl&amp;index=16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20574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picture logic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468880"/>
            <a:ext cx="10774375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myocardium (atria/ventricles) → built for forceful contraction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Pacemaker tissue (SA/AV node) → built for automatic rhythm generation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Therefore: muscle cells need a plateau; nodal cells need spontaneous depolarisation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Ventricular (Cardiac Muscle) Action Potential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(Phases 0–4 present)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" y="224028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Strong, synchronized contraction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 tetany → allow filling time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 — Resting potential (~ −90 mV)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stable?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K⁺ permeability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697480"/>
            <a:ext cx="107743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IK₁ (inward rectifier K⁺ channels) → open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352044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3931920"/>
            <a:ext cx="1077437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K⁺ leak out slowly → keeps membrane very negative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 is electrically quiet until stimulated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0 — Rapid depolarisation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Incoming impulse from conduction system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69748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voltage-gated Na⁺ channels open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Massive Na⁺ influx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370332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4114800"/>
            <a:ext cx="1077437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Sudden positive shift → sharp upstroke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Defines conduction velocity (fast)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— Initial repolarisation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brief dip?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channels inactivate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Transient outward K⁺ current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60604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3017520"/>
            <a:ext cx="1077437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Ito (transient K⁺ efflux)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374904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4160520"/>
            <a:ext cx="1077437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repolarisation before plateau starts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— Plateau (key cardiac feature)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plateau exists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between inward Ca²⁺ and outward K⁺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37744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788920"/>
            <a:ext cx="1077437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L-type Ca²⁺ channels open → Ca²⁺ influx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Delayed rectifier K⁺ channels partially open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393192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4343400"/>
            <a:ext cx="1077437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Ca²⁺ entry maintains depolarisation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Triggers Ca-induced Ca release → contraction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Plateau = long refractory period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40080" y="5669280"/>
            <a:ext cx="10911535" cy="1143000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5779008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lock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8680" y="6053328"/>
            <a:ext cx="1045433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Plateau prevents tetanic contraction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— Repolarisation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Ca²⁺ channels close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K⁺ efflux dominates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60604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3017520"/>
            <a:ext cx="1077437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IKr, IKs (delayed rectifier K⁺ channels)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38862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4297680"/>
            <a:ext cx="1077437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to resting membrane potential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 ECG logic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 = summed extracellular electrical activity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 reflects contributions from different regions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timings of depolarization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 Why pacemaker cells fire automatically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each action potential, membrane does not stay flat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slowly depolarizes again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slow depolarization = prepotential / pacemaker potential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17. Pacemaker action potentials (SA/AV node)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143000"/>
            <a:ext cx="10911535" cy="1143000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252728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placeholder (original slide had pacemaker potential figures)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68680" y="1527048"/>
            <a:ext cx="1045433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Nodal cells: phases 0, 3, 4 only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automatic rhythm generation (not force production)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 — Pacemaker potential (unstable)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difference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true resting potential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697480"/>
            <a:ext cx="10774375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(funny current / HCN channels) → Na⁺ influx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K⁺ efflux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T-type Ca²⁺ channels open late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402336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443484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Slow, spontaneous depolarisation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Determines heart rate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0080" y="539496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Autonomic control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77240" y="580644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→ ↑ If slope → ↑ HR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 → ↓ If slope → ↓ HR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0 — Slow depolarisation (nodal)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slow?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fast Na⁺ channels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697480"/>
            <a:ext cx="1077437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L-type Ca²⁺ channels open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3429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3840480"/>
            <a:ext cx="1077437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Ca²⁺-mediated upstroke → slower conduction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node delay is physiological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— Repolarisation (nodal)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K⁺ channels open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697480"/>
            <a:ext cx="107743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Repolarisation → cycle repeats automatically</a:t>
            </a:r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Comparison Table (Exam Gold)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143000"/>
            <a:ext cx="10911535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350002" y="1143000"/>
            <a:ext cx="0" cy="393192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950809" y="1143000"/>
            <a:ext cx="0" cy="393192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704703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266406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828109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3389811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0080" y="3951514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4513217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1143000"/>
            <a:ext cx="10911535" cy="561703"/>
          </a:xfrm>
          <a:prstGeom prst="rect">
            <a:avLst/>
          </a:prstGeom>
          <a:solidFill>
            <a:srgbClr val="F3F6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49808" y="1216152"/>
            <a:ext cx="3490466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59730" y="1216152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Muscle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060537" y="1216152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Pacemaker Cell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49808" y="1777855"/>
            <a:ext cx="3490466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Resting potential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59730" y="1777855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(−90 mV)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60537" y="1777855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Unstable (~ −60 mV)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9808" y="2339558"/>
            <a:ext cx="3490466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0 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459730" y="2339558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060537" y="2339558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Ca²⁺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9808" y="2901261"/>
            <a:ext cx="3490466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Plateau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59730" y="2901261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(Phase 2)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060537" y="2901261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49808" y="3462963"/>
            <a:ext cx="3490466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Automaticity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459730" y="3462963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060537" y="3462963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49808" y="4024666"/>
            <a:ext cx="3490466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Conduction speed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4459730" y="4024666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060537" y="4024666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49808" y="4586369"/>
            <a:ext cx="3490466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role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459730" y="4586369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Contraction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060537" y="4586369"/>
            <a:ext cx="3381351" cy="415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Rhythm generation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One-line Memory Logic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cells contract → need Ca²⁺ plateau</a:t>
            </a:r>
            <a:endParaRPr lang="en-US" sz="22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Nodes fire rhythm → need funny Na⁺ drift</a:t>
            </a:r>
            <a:endParaRPr lang="en-US" sz="22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Na⁺ = speed</a:t>
            </a:r>
            <a:endParaRPr lang="en-US" sz="22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Ca²⁺ = timing</a:t>
            </a:r>
            <a:endParaRPr lang="en-US" sz="2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 Nodal vs myocardial action potentials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143000"/>
            <a:ext cx="10911535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350002" y="1143000"/>
            <a:ext cx="0" cy="210312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950809" y="1143000"/>
            <a:ext cx="0" cy="210312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563624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984248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404872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2825496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0080" y="1143000"/>
            <a:ext cx="10911535" cy="420624"/>
          </a:xfrm>
          <a:prstGeom prst="rect">
            <a:avLst/>
          </a:prstGeom>
          <a:solidFill>
            <a:srgbClr val="F3F6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49808" y="1216152"/>
            <a:ext cx="3490466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459730" y="1216152"/>
            <a:ext cx="3381351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/ AV node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060537" y="1216152"/>
            <a:ext cx="3381351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&amp; ventricular muscle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49808" y="1636776"/>
            <a:ext cx="3490466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0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59730" y="1636776"/>
            <a:ext cx="3381351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Ca²⁺-dependent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060537" y="1636776"/>
            <a:ext cx="3381351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Na⁺-dependent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49808" y="2057400"/>
            <a:ext cx="3490466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spike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59730" y="2057400"/>
            <a:ext cx="3381351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060537" y="2057400"/>
            <a:ext cx="3381351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9808" y="2478024"/>
            <a:ext cx="3490466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Prepotential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59730" y="2478024"/>
            <a:ext cx="3381351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060537" y="2478024"/>
            <a:ext cx="3381351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49808" y="2898648"/>
            <a:ext cx="3490466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Automaticity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459730" y="2898648"/>
            <a:ext cx="3381351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060537" y="2898648"/>
            <a:ext cx="3381351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(normally)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19. Latent pacemakers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in: AV node, bundle branches, Purkinje system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Normally suppressed by SA node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over when SA node fails or conduction is blocked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 Effect of vagal stimulation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Acetylcholine → M2 receptors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βγ subunit opens IKACh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K⁺ conductance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78892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3200400"/>
            <a:ext cx="10774375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Membrane hyperpolarization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slope of pacemaker potential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cAMP → ↓ Ca²⁺ channel opening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911535" cy="1143000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4544568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8680" y="4818888"/>
            <a:ext cx="1045433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firing rate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stimulation → temporary arrest</a:t>
            </a:r>
            <a:endParaRPr lang="en-US" sz="1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21. Effect of sympathetic stimulation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Norepinephrine → β1 receptors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cAMP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56032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971800"/>
            <a:ext cx="10774375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Ih depolarization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ICa via L-type channels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phase 0 in nodal cells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206240"/>
            <a:ext cx="10911535" cy="1143000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4315968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8680" y="4590288"/>
            <a:ext cx="1045433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heart rate</a:t>
            </a:r>
            <a:endParaRPr lang="en-US" sz="1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22. Other modifiers of pacemaker rate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↑ → ↑ firing rate (fever tachycardia)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Digitalis: depresses nodal tissue; vagal-like effect; especially on AV node</a:t>
            </a:r>
            <a:endParaRPr lang="en-US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23. Atrial depolarization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Starts at SA node</a:t>
            </a:r>
            <a:endParaRPr lang="en-US" sz="22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Spreads radially through atria</a:t>
            </a:r>
            <a:endParaRPr lang="en-US" sz="22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 in ~0.1 s</a:t>
            </a:r>
            <a:endParaRPr lang="en-US" sz="2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 AV nodal delay (why it exists)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node conducts slowly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 ≈ 0.1 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important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" y="260604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Allows complete atrial emptying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Allows proper ventricular filling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61188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Modifiers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77240" y="402336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→ shortens delay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Vagal → lengthens delay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25. Importance of Na⁺ current for conduction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of INa in phase 0 → marked conduction slowing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Explains why AV node (Ca²⁺-based) conducts slowly</a:t>
            </a:r>
            <a:endParaRPr lang="en-US" sz="2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26. Ventricular depolarization sequence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Time: 0.08–0.1 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85800" y="196596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Left side of interventricular septum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Rightward across mid septum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Down septum to apex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Up ventricular walls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Endocardium → epicardium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429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areas to depolarize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77240" y="3840480"/>
            <a:ext cx="1077437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Posterobasal LV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Pulmonary conus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 septum</a:t>
            </a:r>
            <a:endParaRPr lang="en-US" sz="1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27. Digitalis — source &amp; basic action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foxglove plant</a:t>
            </a:r>
            <a:endParaRPr lang="en-US" sz="2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Inhibits Na⁺/K⁺ ATPase</a:t>
            </a:r>
            <a:endParaRPr lang="en-US" sz="2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28. Digitalis — mechanical effect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2148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Na⁺ extrusion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intracellular Na⁺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Ca²⁺ extrusion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intracellular Ca²⁺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Ca²⁺ release during contraction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40080" y="3474720"/>
            <a:ext cx="10911535" cy="1143000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3584448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80" y="3858768"/>
            <a:ext cx="1045433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 contraction (positive inotropy)</a:t>
            </a:r>
            <a:endParaRPr lang="en-US" sz="1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29. Digitalis — electrical effect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AV nodal conduction velocity</a:t>
            </a:r>
            <a:endParaRPr lang="en-US" sz="2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number of impulses reaching ventricles</a:t>
            </a:r>
            <a:endParaRPr lang="en-US" sz="2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30. Digitalis — therapeutic uses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430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Systolic heart failure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1077437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contractility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cardiac output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ventricular filling pressure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69748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fibrillation / flutter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3108960"/>
            <a:ext cx="107743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Slows AV conduction</a:t>
            </a:r>
            <a:endParaRPr lang="en-US" sz="18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Provides rate control</a:t>
            </a:r>
            <a:endParaRPr lang="en-US" sz="1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 Digitalis — modern perspective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05840"/>
            <a:ext cx="10911535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43000"/>
            <a:ext cx="1077437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reduced due to narrow therapeutic window and availability of safer alternatives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important with careful dosing and proper understanding of toxicity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Cardiac Conduction &amp; Action Potentials</dc:title>
  <dc:subject>Cardiac Conduction &amp; Action Potentials</dc:subject>
  <dc:creator>ChatGPT</dc:creator>
  <cp:lastModifiedBy>ChatGPT</cp:lastModifiedBy>
  <cp:revision>1</cp:revision>
  <dcterms:created xsi:type="dcterms:W3CDTF">2026-01-21T06:48:36Z</dcterms:created>
  <dcterms:modified xsi:type="dcterms:W3CDTF">2026-01-21T06:48:36Z</dcterms:modified>
</cp:coreProperties>
</file>