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91" r:id="rId24"/>
    <p:sldId id="278" r:id="rId25"/>
    <p:sldId id="279" r:id="rId26"/>
    <p:sldId id="280" r:id="rId27"/>
    <p:sldId id="281" r:id="rId28"/>
    <p:sldId id="282" r:id="rId29"/>
    <p:sldId id="290" r:id="rId30"/>
    <p:sldId id="283" r:id="rId31"/>
    <p:sldId id="284" r:id="rId32"/>
    <p:sldId id="285" r:id="rId33"/>
    <p:sldId id="286" r:id="rId34"/>
    <p:sldId id="287" r:id="rId35"/>
    <p:sldId id="288" r:id="rId36"/>
    <p:sldId id="289" r:id="rId3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34"/>
    <p:restoredTop sz="94610"/>
  </p:normalViewPr>
  <p:slideViewPr>
    <p:cSldViewPr snapToGrid="0" snapToObjects="1">
      <p:cViewPr varScale="1">
        <p:scale>
          <a:sx n="151" d="100"/>
          <a:sy n="151" d="100"/>
        </p:scale>
        <p:origin x="712" y="4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7506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video" Target="https://www.youtube.com/embed/X2LwIiKhczo?feature=oembed"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video" Target="https://www.youtube.com/embed/cebFWOlx848?feature=oembed"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sp>
        <p:nvSpPr>
          <p:cNvPr id="3" name="Text 1"/>
          <p:cNvSpPr/>
          <p:nvPr/>
        </p:nvSpPr>
        <p:spPr>
          <a:xfrm>
            <a:off x="731520" y="1097280"/>
            <a:ext cx="7680960" cy="1097280"/>
          </a:xfrm>
          <a:prstGeom prst="rect">
            <a:avLst/>
          </a:prstGeom>
          <a:noFill/>
          <a:ln/>
        </p:spPr>
        <p:txBody>
          <a:bodyPr wrap="square" lIns="0" tIns="0" rIns="0" bIns="0" rtlCol="0" anchor="ctr"/>
          <a:lstStyle/>
          <a:p>
            <a:pPr marL="0" indent="0" algn="l">
              <a:buNone/>
            </a:pPr>
            <a:r>
              <a:rPr lang="en-US" sz="4400" b="1" kern="0" spc="400" dirty="0">
                <a:solidFill>
                  <a:srgbClr val="E8A838"/>
                </a:solidFill>
                <a:latin typeface="Georgia" pitchFamily="34" charset="0"/>
                <a:ea typeface="Georgia" pitchFamily="34" charset="-122"/>
                <a:cs typeface="Georgia" pitchFamily="34" charset="-120"/>
              </a:rPr>
              <a:t>THE FIRST NUMBER WINS</a:t>
            </a:r>
            <a:endParaRPr lang="en-US" sz="4400" dirty="0"/>
          </a:p>
        </p:txBody>
      </p:sp>
      <p:sp>
        <p:nvSpPr>
          <p:cNvPr id="4" name="Text 2"/>
          <p:cNvSpPr/>
          <p:nvPr/>
        </p:nvSpPr>
        <p:spPr>
          <a:xfrm>
            <a:off x="731520" y="2286000"/>
            <a:ext cx="7315200" cy="457200"/>
          </a:xfrm>
          <a:prstGeom prst="rect">
            <a:avLst/>
          </a:prstGeom>
          <a:noFill/>
          <a:ln/>
        </p:spPr>
        <p:txBody>
          <a:bodyPr wrap="square" lIns="0" tIns="0" rIns="0" bIns="0" rtlCol="0" anchor="ctr"/>
          <a:lstStyle/>
          <a:p>
            <a:pPr marL="0" indent="0" algn="l">
              <a:buNone/>
            </a:pPr>
            <a:r>
              <a:rPr lang="en-US" sz="1800" i="1" dirty="0">
                <a:solidFill>
                  <a:srgbClr val="8B8FA3"/>
                </a:solidFill>
                <a:latin typeface="Calibri" pitchFamily="34" charset="0"/>
                <a:ea typeface="Calibri" pitchFamily="34" charset="-122"/>
                <a:cs typeface="Calibri" pitchFamily="34" charset="-120"/>
              </a:rPr>
              <a:t>Anchoring Bias and Framing Effects</a:t>
            </a:r>
            <a:endParaRPr lang="en-US" sz="1800" dirty="0"/>
          </a:p>
        </p:txBody>
      </p:sp>
      <p:sp>
        <p:nvSpPr>
          <p:cNvPr id="5" name="Text 3"/>
          <p:cNvSpPr/>
          <p:nvPr/>
        </p:nvSpPr>
        <p:spPr>
          <a:xfrm>
            <a:off x="731520" y="2926080"/>
            <a:ext cx="7315200" cy="365760"/>
          </a:xfrm>
          <a:prstGeom prst="rect">
            <a:avLst/>
          </a:prstGeom>
          <a:noFill/>
          <a:ln/>
        </p:spPr>
        <p:txBody>
          <a:bodyPr wrap="square" lIns="0" tIns="0" rIns="0" bIns="0" rtlCol="0" anchor="ctr"/>
          <a:lstStyle/>
          <a:p>
            <a:pPr marL="0" indent="0" algn="l">
              <a:buNone/>
            </a:pPr>
            <a:r>
              <a:rPr lang="en-US" sz="1400" dirty="0">
                <a:solidFill>
                  <a:srgbClr val="8B8FA3"/>
                </a:solidFill>
                <a:latin typeface="Calibri" pitchFamily="34" charset="0"/>
                <a:ea typeface="Calibri" pitchFamily="34" charset="-122"/>
                <a:cs typeface="Calibri" pitchFamily="34" charset="-120"/>
              </a:rPr>
              <a:t>Contemporary Problem Solving — Lesson 2</a:t>
            </a:r>
            <a:endParaRPr lang="en-US" sz="1400" dirty="0"/>
          </a:p>
        </p:txBody>
      </p:sp>
      <p:sp>
        <p:nvSpPr>
          <p:cNvPr id="6" name="Text 4"/>
          <p:cNvSpPr/>
          <p:nvPr/>
        </p:nvSpPr>
        <p:spPr>
          <a:xfrm>
            <a:off x="731520" y="3383280"/>
            <a:ext cx="7315200" cy="365760"/>
          </a:xfrm>
          <a:prstGeom prst="rect">
            <a:avLst/>
          </a:prstGeom>
          <a:noFill/>
          <a:ln/>
        </p:spPr>
        <p:txBody>
          <a:bodyPr wrap="square" lIns="0" tIns="0" rIns="0" bIns="0" rtlCol="0" anchor="ctr"/>
          <a:lstStyle/>
          <a:p>
            <a:pPr marL="0" indent="0" algn="l">
              <a:buNone/>
            </a:pPr>
            <a:r>
              <a:rPr lang="en-US" sz="1200" dirty="0">
                <a:solidFill>
                  <a:srgbClr val="8B8FA3"/>
                </a:solidFill>
                <a:latin typeface="Calibri" pitchFamily="34" charset="0"/>
                <a:ea typeface="Calibri" pitchFamily="34" charset="-122"/>
                <a:cs typeface="Calibri" pitchFamily="34" charset="-120"/>
              </a:rPr>
              <a:t>Dr. Amir Konigsberg  •  Tel Aviv University</a:t>
            </a:r>
            <a:endParaRPr lang="en-US" sz="1200" dirty="0"/>
          </a:p>
        </p:txBody>
      </p:sp>
      <p:sp>
        <p:nvSpPr>
          <p:cNvPr id="7" name="Shape 5"/>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Where We Left Off</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Last week we discovered three invisible prisons your brain builds without your permission:</a:t>
            </a:r>
            <a:endParaRPr lang="en-US" sz="1400" dirty="0"/>
          </a:p>
          <a:p>
            <a:pPr marL="0" indent="0">
              <a:lnSpc>
                <a:spcPct val="130000"/>
              </a:lnSpc>
              <a:buNone/>
            </a:pPr>
            <a:endParaRPr lang="en-US" sz="1400" dirty="0"/>
          </a:p>
          <a:p>
            <a:pPr marL="0" indent="0">
              <a:lnSpc>
                <a:spcPct val="130000"/>
              </a:lnSpc>
              <a:buNone/>
            </a:pPr>
            <a:r>
              <a:rPr lang="en-US" sz="1400" dirty="0">
                <a:solidFill>
                  <a:srgbClr val="333333"/>
                </a:solidFill>
                <a:latin typeface="Calibri" pitchFamily="34" charset="0"/>
                <a:ea typeface="Calibri" pitchFamily="34" charset="-122"/>
                <a:cs typeface="Calibri" pitchFamily="34" charset="-120"/>
              </a:rPr>
              <a:t>•  Visual constraints — the Nine Dots Puzzle showed your brain invents boundaries that don’t exist.</a:t>
            </a:r>
            <a:endParaRPr lang="en-US" sz="1400" dirty="0"/>
          </a:p>
          <a:p>
            <a:pPr marL="0" indent="0">
              <a:lnSpc>
                <a:spcPct val="130000"/>
              </a:lnSpc>
              <a:buNone/>
            </a:pPr>
            <a:r>
              <a:rPr lang="en-US" sz="1400" dirty="0">
                <a:solidFill>
                  <a:srgbClr val="333333"/>
                </a:solidFill>
                <a:latin typeface="Calibri" pitchFamily="34" charset="0"/>
                <a:ea typeface="Calibri" pitchFamily="34" charset="-122"/>
                <a:cs typeface="Calibri" pitchFamily="34" charset="-120"/>
              </a:rPr>
              <a:t>•  Functional constraints — the Candle Problem showed your brain locks objects into single roles.</a:t>
            </a:r>
            <a:endParaRPr lang="en-US" sz="1400" dirty="0"/>
          </a:p>
          <a:p>
            <a:pPr marL="0" indent="0">
              <a:lnSpc>
                <a:spcPct val="130000"/>
              </a:lnSpc>
              <a:buNone/>
            </a:pPr>
            <a:r>
              <a:rPr lang="en-US" sz="1400" dirty="0">
                <a:solidFill>
                  <a:srgbClr val="333333"/>
                </a:solidFill>
                <a:latin typeface="Calibri" pitchFamily="34" charset="0"/>
                <a:ea typeface="Calibri" pitchFamily="34" charset="-122"/>
                <a:cs typeface="Calibri" pitchFamily="34" charset="-120"/>
              </a:rPr>
              <a:t>•  Logical constraints — the Wason Task showed your brain seeks confirmation, not truth.</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Today we go one level deeper. Last week was about the shape of your thinking. This week is about the starting point. Because it turns out that even when you’re trying to think clearly, the very first piece of information you encounter silently distorts everything that follows.</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The biases stack. And this one might be the most dangerous of all.</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What This Lesson Is About</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Anchoring is the tendency for the first piece of information we encounter to disproportionately influence all subsequent judgments — even when that first piece of information is completely irrelevant.</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It operates in every negotiation, every valuation, every estimate, every sentencing decision, and every medical diagnosis. It affects novices and experts equally. And it works even when you know it’s happening.</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Today’s lesson has four parts:</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1.  A live experiment that demonstrates anchoring on you, right now</a:t>
            </a: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2.  The science behind why it works</a:t>
            </a: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3.  A case study — WeWork — showing anchoring at institutional scale</a:t>
            </a: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4.  Framing effects: anchoring’s close cousin, and how to defend against both</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914400"/>
            <a:ext cx="1097280" cy="1097280"/>
          </a:xfrm>
          <a:prstGeom prst="rect">
            <a:avLst/>
          </a:prstGeom>
        </p:spPr>
      </p:pic>
      <p:sp>
        <p:nvSpPr>
          <p:cNvPr id="4" name="Text 1"/>
          <p:cNvSpPr/>
          <p:nvPr/>
        </p:nvSpPr>
        <p:spPr>
          <a:xfrm>
            <a:off x="914400" y="2103120"/>
            <a:ext cx="7315200" cy="914400"/>
          </a:xfrm>
          <a:prstGeom prst="rect">
            <a:avLst/>
          </a:prstGeom>
          <a:noFill/>
          <a:ln/>
        </p:spPr>
        <p:txBody>
          <a:bodyPr wrap="square" lIns="0" tIns="0" rIns="0" bIns="0" rtlCol="0" anchor="ctr"/>
          <a:lstStyle/>
          <a:p>
            <a:pPr marL="0" indent="0" algn="ctr">
              <a:buNone/>
            </a:pPr>
            <a:r>
              <a:rPr lang="en-US" sz="3800" b="1" dirty="0">
                <a:solidFill>
                  <a:srgbClr val="E8A838"/>
                </a:solidFill>
                <a:latin typeface="Georgia" pitchFamily="34" charset="0"/>
                <a:ea typeface="Georgia" pitchFamily="34" charset="-122"/>
                <a:cs typeface="Georgia" pitchFamily="34" charset="-120"/>
              </a:rPr>
              <a:t>THE EXPERIMENT</a:t>
            </a:r>
            <a:endParaRPr lang="en-US" sz="3800" dirty="0"/>
          </a:p>
        </p:txBody>
      </p:sp>
      <p:sp>
        <p:nvSpPr>
          <p:cNvPr id="5" name="Text 2"/>
          <p:cNvSpPr/>
          <p:nvPr/>
        </p:nvSpPr>
        <p:spPr>
          <a:xfrm>
            <a:off x="1097280" y="3108960"/>
            <a:ext cx="6949440" cy="73152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Let’s see if your brain can resist a number it knows is irrelevant.</a:t>
            </a:r>
            <a:endParaRPr lang="en-US" sz="1600" dirty="0"/>
          </a:p>
        </p:txBody>
      </p:sp>
      <p:sp>
        <p:nvSpPr>
          <p:cNvPr id="6"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3EE"/>
        </a:solidFill>
        <a:effectLst/>
      </p:bgPr>
    </p:bg>
    <p:spTree>
      <p:nvGrpSpPr>
        <p:cNvPr id="1" name=""/>
        <p:cNvGrpSpPr/>
        <p:nvPr/>
      </p:nvGrpSpPr>
      <p:grpSpPr>
        <a:xfrm>
          <a:off x="0" y="0"/>
          <a:ext cx="0" cy="0"/>
          <a:chOff x="0" y="0"/>
          <a:chExt cx="0" cy="0"/>
        </a:xfrm>
      </p:grpSpPr>
      <p:sp>
        <p:nvSpPr>
          <p:cNvPr id="2" name="Text 0"/>
          <p:cNvSpPr/>
          <p:nvPr/>
        </p:nvSpPr>
        <p:spPr>
          <a:xfrm>
            <a:off x="640080" y="320040"/>
            <a:ext cx="7315200" cy="548640"/>
          </a:xfrm>
          <a:prstGeom prst="rect">
            <a:avLst/>
          </a:prstGeom>
          <a:noFill/>
          <a:ln/>
        </p:spPr>
        <p:txBody>
          <a:bodyPr wrap="square" lIns="0" tIns="0" rIns="0" bIns="0" rtlCol="0" anchor="ctr"/>
          <a:lstStyle/>
          <a:p>
            <a:pPr marL="0" indent="0">
              <a:buNone/>
            </a:pPr>
            <a:r>
              <a:rPr lang="en-US" sz="2800" b="1" dirty="0">
                <a:solidFill>
                  <a:srgbClr val="1E2337"/>
                </a:solidFill>
                <a:latin typeface="Georgia" pitchFamily="34" charset="0"/>
                <a:ea typeface="Georgia" pitchFamily="34" charset="-122"/>
                <a:cs typeface="Georgia" pitchFamily="34" charset="-120"/>
              </a:rPr>
              <a:t>A QUICK EXPERIMENT</a:t>
            </a:r>
            <a:endParaRPr lang="en-US" sz="2800" dirty="0"/>
          </a:p>
        </p:txBody>
      </p:sp>
      <p:sp>
        <p:nvSpPr>
          <p:cNvPr id="3" name="Shape 1"/>
          <p:cNvSpPr/>
          <p:nvPr/>
        </p:nvSpPr>
        <p:spPr>
          <a:xfrm>
            <a:off x="640080" y="1005840"/>
            <a:ext cx="7863840" cy="3108960"/>
          </a:xfrm>
          <a:prstGeom prst="rect">
            <a:avLst/>
          </a:prstGeom>
          <a:solidFill>
            <a:srgbClr val="FFFFFF"/>
          </a:solidFill>
          <a:ln/>
          <a:effectLst>
            <a:outerShdw blurRad="101600" dist="38100" dir="8100000" algn="bl" rotWithShape="0">
              <a:srgbClr val="000000">
                <a:alpha val="20000"/>
              </a:srgbClr>
            </a:outerShdw>
          </a:effectLst>
        </p:spPr>
        <p:txBody>
          <a:bodyPr/>
          <a:lstStyle/>
          <a:p>
            <a:endParaRPr lang="en-IL"/>
          </a:p>
        </p:txBody>
      </p:sp>
      <p:sp>
        <p:nvSpPr>
          <p:cNvPr id="4" name="Text 2"/>
          <p:cNvSpPr/>
          <p:nvPr/>
        </p:nvSpPr>
        <p:spPr>
          <a:xfrm>
            <a:off x="1005840" y="1143000"/>
            <a:ext cx="7132320" cy="2834640"/>
          </a:xfrm>
          <a:prstGeom prst="rect">
            <a:avLst/>
          </a:prstGeom>
          <a:noFill/>
          <a:ln/>
        </p:spPr>
        <p:txBody>
          <a:bodyPr wrap="square" lIns="0" tIns="0" rIns="0" bIns="0" rtlCol="0" anchor="ctr"/>
          <a:lstStyle/>
          <a:p>
            <a:pPr marL="0" indent="0">
              <a:lnSpc>
                <a:spcPct val="115000"/>
              </a:lnSpc>
              <a:buNone/>
            </a:pPr>
            <a:r>
              <a:rPr lang="en-US" sz="1600" dirty="0">
                <a:solidFill>
                  <a:srgbClr val="1E2337"/>
                </a:solidFill>
                <a:latin typeface="Calibri" pitchFamily="34" charset="0"/>
                <a:ea typeface="Calibri" pitchFamily="34" charset="-122"/>
                <a:cs typeface="Calibri" pitchFamily="34" charset="-120"/>
              </a:rPr>
              <a:t>We’re going to split into two groups.</a:t>
            </a:r>
            <a:endParaRPr lang="en-US" sz="1600" dirty="0"/>
          </a:p>
          <a:p>
            <a:pPr marL="0" indent="0">
              <a:lnSpc>
                <a:spcPct val="115000"/>
              </a:lnSpc>
              <a:buNone/>
            </a:pPr>
            <a:endParaRPr lang="en-US" sz="1600" dirty="0"/>
          </a:p>
          <a:p>
            <a:pPr marL="0" indent="0">
              <a:lnSpc>
                <a:spcPct val="115000"/>
              </a:lnSpc>
              <a:buNone/>
            </a:pPr>
            <a:r>
              <a:rPr lang="en-US" sz="1500" b="1" dirty="0">
                <a:solidFill>
                  <a:srgbClr val="444444"/>
                </a:solidFill>
                <a:latin typeface="Calibri" pitchFamily="34" charset="0"/>
                <a:ea typeface="Calibri" pitchFamily="34" charset="-122"/>
                <a:cs typeface="Calibri" pitchFamily="34" charset="-120"/>
              </a:rPr>
              <a:t>If your birthday is January through June → you are Group A.</a:t>
            </a:r>
            <a:endParaRPr lang="en-US" sz="1600" dirty="0"/>
          </a:p>
          <a:p>
            <a:pPr marL="0" indent="0">
              <a:lnSpc>
                <a:spcPct val="115000"/>
              </a:lnSpc>
              <a:buNone/>
            </a:pPr>
            <a:r>
              <a:rPr lang="en-US" sz="1500" b="1" dirty="0">
                <a:solidFill>
                  <a:srgbClr val="444444"/>
                </a:solidFill>
                <a:latin typeface="Calibri" pitchFamily="34" charset="0"/>
                <a:ea typeface="Calibri" pitchFamily="34" charset="-122"/>
                <a:cs typeface="Calibri" pitchFamily="34" charset="-120"/>
              </a:rPr>
              <a:t>If your birthday is July through December → you are Group B.</a:t>
            </a:r>
            <a:endParaRPr lang="en-US" sz="1600" dirty="0"/>
          </a:p>
          <a:p>
            <a:pPr marL="0" indent="0">
              <a:lnSpc>
                <a:spcPct val="115000"/>
              </a:lnSpc>
              <a:buNone/>
            </a:pPr>
            <a:endParaRPr lang="en-US" sz="1600" dirty="0"/>
          </a:p>
          <a:p>
            <a:pPr marL="0" indent="0">
              <a:lnSpc>
                <a:spcPct val="115000"/>
              </a:lnSpc>
              <a:buNone/>
            </a:pPr>
            <a:r>
              <a:rPr lang="en-US" sz="1400" dirty="0">
                <a:solidFill>
                  <a:srgbClr val="444444"/>
                </a:solidFill>
                <a:latin typeface="Calibri" pitchFamily="34" charset="0"/>
                <a:ea typeface="Calibri" pitchFamily="34" charset="-122"/>
                <a:cs typeface="Calibri" pitchFamily="34" charset="-120"/>
              </a:rPr>
              <a:t>In a moment I’ll show a slide for Group A. If you’re in Group B, close your eyes or look away. Then we’ll do the same for Group B.</a:t>
            </a:r>
            <a:endParaRPr lang="en-US" sz="1600" dirty="0"/>
          </a:p>
          <a:p>
            <a:pPr marL="0" indent="0">
              <a:lnSpc>
                <a:spcPct val="115000"/>
              </a:lnSpc>
              <a:buNone/>
            </a:pPr>
            <a:endParaRPr lang="en-US" sz="1600" dirty="0"/>
          </a:p>
          <a:p>
            <a:pPr marL="0" indent="0">
              <a:lnSpc>
                <a:spcPct val="115000"/>
              </a:lnSpc>
              <a:buNone/>
            </a:pPr>
            <a:r>
              <a:rPr lang="en-US" sz="1400" dirty="0">
                <a:solidFill>
                  <a:srgbClr val="444444"/>
                </a:solidFill>
                <a:latin typeface="Calibri" pitchFamily="34" charset="0"/>
                <a:ea typeface="Calibri" pitchFamily="34" charset="-122"/>
                <a:cs typeface="Calibri" pitchFamily="34" charset="-120"/>
              </a:rPr>
              <a:t>Each group will see a question. Think of your best answer.</a:t>
            </a:r>
            <a:endParaRPr lang="en-US" sz="1600" dirty="0"/>
          </a:p>
          <a:p>
            <a:pPr marL="0" indent="0">
              <a:lnSpc>
                <a:spcPct val="115000"/>
              </a:lnSpc>
              <a:buNone/>
            </a:pPr>
            <a:endParaRPr lang="en-US" sz="1600" dirty="0"/>
          </a:p>
          <a:p>
            <a:pPr marL="0" indent="0">
              <a:lnSpc>
                <a:spcPct val="115000"/>
              </a:lnSpc>
              <a:buNone/>
            </a:pPr>
            <a:r>
              <a:rPr lang="en-US" sz="1500" b="1" dirty="0">
                <a:solidFill>
                  <a:srgbClr val="1E2337"/>
                </a:solidFill>
                <a:latin typeface="Calibri" pitchFamily="34" charset="0"/>
                <a:ea typeface="Calibri" pitchFamily="34" charset="-122"/>
                <a:cs typeface="Calibri" pitchFamily="34" charset="-120"/>
              </a:rPr>
              <a:t>When I say “go,” type your answer as a single number in the Zoom chat.</a:t>
            </a:r>
            <a:endParaRPr lang="en-US" sz="1600" dirty="0"/>
          </a:p>
          <a:p>
            <a:pPr marL="0" indent="0">
              <a:lnSpc>
                <a:spcPct val="115000"/>
              </a:lnSpc>
              <a:buNone/>
            </a:pPr>
            <a:r>
              <a:rPr lang="en-US" sz="1400" b="1" dirty="0">
                <a:solidFill>
                  <a:srgbClr val="C0392B"/>
                </a:solidFill>
                <a:latin typeface="Calibri" pitchFamily="34" charset="0"/>
                <a:ea typeface="Calibri" pitchFamily="34" charset="-122"/>
                <a:cs typeface="Calibri" pitchFamily="34" charset="-120"/>
              </a:rPr>
              <a:t>Do NOT send it until I say go. Do NOT discuss. Just your number.</a:t>
            </a:r>
            <a:endParaRPr lang="en-US" sz="1600" dirty="0"/>
          </a:p>
        </p:txBody>
      </p:sp>
      <p:sp>
        <p:nvSpPr>
          <p:cNvPr id="5" name="Shape 3"/>
          <p:cNvSpPr/>
          <p:nvPr/>
        </p:nvSpPr>
        <p:spPr>
          <a:xfrm>
            <a:off x="0" y="4663440"/>
            <a:ext cx="9144000" cy="480060"/>
          </a:xfrm>
          <a:prstGeom prst="rect">
            <a:avLst/>
          </a:prstGeom>
          <a:solidFill>
            <a:srgbClr val="1E2337"/>
          </a:solidFill>
          <a:ln/>
        </p:spPr>
        <p:txBody>
          <a:bodyPr/>
          <a:lstStyle/>
          <a:p>
            <a:endParaRPr lang="en-IL"/>
          </a:p>
        </p:txBody>
      </p:sp>
      <p:sp>
        <p:nvSpPr>
          <p:cNvPr id="6" name="Text 4"/>
          <p:cNvSpPr/>
          <p:nvPr/>
        </p:nvSpPr>
        <p:spPr>
          <a:xfrm>
            <a:off x="731520" y="4663440"/>
            <a:ext cx="8229600" cy="480060"/>
          </a:xfrm>
          <a:prstGeom prst="rect">
            <a:avLst/>
          </a:prstGeom>
          <a:noFill/>
          <a:ln/>
        </p:spPr>
        <p:txBody>
          <a:bodyPr wrap="square" lIns="0" tIns="0" rIns="0" bIns="0" rtlCol="0" anchor="ctr"/>
          <a:lstStyle/>
          <a:p>
            <a:pPr marL="0" indent="0">
              <a:buNone/>
            </a:pPr>
            <a:r>
              <a:rPr lang="en-US" sz="1300" b="1" kern="0" spc="200" dirty="0">
                <a:solidFill>
                  <a:srgbClr val="E8A838"/>
                </a:solidFill>
                <a:latin typeface="Calibri" pitchFamily="34" charset="0"/>
                <a:ea typeface="Calibri" pitchFamily="34" charset="-122"/>
                <a:cs typeface="Calibri" pitchFamily="34" charset="-120"/>
              </a:rPr>
              <a:t>GROUP A: GET READY  —  GROUP B: CLOSE YOUR EYES</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914400" y="274320"/>
            <a:ext cx="7315200" cy="457200"/>
          </a:xfrm>
          <a:prstGeom prst="rect">
            <a:avLst/>
          </a:prstGeom>
          <a:noFill/>
          <a:ln/>
        </p:spPr>
        <p:txBody>
          <a:bodyPr wrap="square" lIns="0" tIns="0" rIns="0" bIns="0" rtlCol="0" anchor="ctr"/>
          <a:lstStyle/>
          <a:p>
            <a:pPr marL="0" indent="0" algn="ctr">
              <a:buNone/>
            </a:pPr>
            <a:r>
              <a:rPr lang="en-US" sz="1800" b="1" kern="0" spc="400" dirty="0">
                <a:solidFill>
                  <a:srgbClr val="E8A838"/>
                </a:solidFill>
                <a:latin typeface="Calibri" pitchFamily="34" charset="0"/>
                <a:ea typeface="Calibri" pitchFamily="34" charset="-122"/>
                <a:cs typeface="Calibri" pitchFamily="34" charset="-120"/>
              </a:rPr>
              <a:t>GROUP A ONLY</a:t>
            </a:r>
            <a:endParaRPr lang="en-US" sz="1800" dirty="0"/>
          </a:p>
        </p:txBody>
      </p:sp>
      <p:sp>
        <p:nvSpPr>
          <p:cNvPr id="3" name="Text 1"/>
          <p:cNvSpPr/>
          <p:nvPr/>
        </p:nvSpPr>
        <p:spPr>
          <a:xfrm>
            <a:off x="914400" y="731520"/>
            <a:ext cx="7315200" cy="365760"/>
          </a:xfrm>
          <a:prstGeom prst="rect">
            <a:avLst/>
          </a:prstGeom>
          <a:noFill/>
          <a:ln/>
        </p:spPr>
        <p:txBody>
          <a:bodyPr wrap="square" lIns="0" tIns="0" rIns="0" bIns="0" rtlCol="0" anchor="ctr"/>
          <a:lstStyle/>
          <a:p>
            <a:pPr marL="0" indent="0" algn="ctr">
              <a:buNone/>
            </a:pPr>
            <a:r>
              <a:rPr lang="en-US" sz="1300" i="1" dirty="0">
                <a:solidFill>
                  <a:srgbClr val="8B8FA3"/>
                </a:solidFill>
                <a:latin typeface="Calibri" pitchFamily="34" charset="0"/>
                <a:ea typeface="Calibri" pitchFamily="34" charset="-122"/>
                <a:cs typeface="Calibri" pitchFamily="34" charset="-120"/>
              </a:rPr>
              <a:t>Group B — look away now.</a:t>
            </a:r>
            <a:endParaRPr lang="en-US" sz="1300" dirty="0"/>
          </a:p>
        </p:txBody>
      </p:sp>
      <p:sp>
        <p:nvSpPr>
          <p:cNvPr id="4" name="Shape 2"/>
          <p:cNvSpPr/>
          <p:nvPr/>
        </p:nvSpPr>
        <p:spPr>
          <a:xfrm>
            <a:off x="1371600" y="1371600"/>
            <a:ext cx="6400800" cy="2560320"/>
          </a:xfrm>
          <a:prstGeom prst="rect">
            <a:avLst/>
          </a:prstGeom>
          <a:solidFill>
            <a:srgbClr val="2A2E42"/>
          </a:solidFill>
          <a:ln/>
        </p:spPr>
        <p:txBody>
          <a:bodyPr/>
          <a:lstStyle/>
          <a:p>
            <a:endParaRPr lang="en-IL"/>
          </a:p>
        </p:txBody>
      </p:sp>
      <p:sp>
        <p:nvSpPr>
          <p:cNvPr id="5" name="Text 3"/>
          <p:cNvSpPr/>
          <p:nvPr/>
        </p:nvSpPr>
        <p:spPr>
          <a:xfrm>
            <a:off x="1737360" y="1645920"/>
            <a:ext cx="5669280" cy="2011680"/>
          </a:xfrm>
          <a:prstGeom prst="rect">
            <a:avLst/>
          </a:prstGeom>
          <a:noFill/>
          <a:ln/>
        </p:spPr>
        <p:txBody>
          <a:bodyPr wrap="square" lIns="0" tIns="0" rIns="0" bIns="0" rtlCol="0" anchor="ctr"/>
          <a:lstStyle/>
          <a:p>
            <a:pPr marL="0" indent="0">
              <a:lnSpc>
                <a:spcPct val="130000"/>
              </a:lnSpc>
              <a:buNone/>
            </a:pPr>
            <a:r>
              <a:rPr lang="en-US" sz="1800" dirty="0">
                <a:solidFill>
                  <a:srgbClr val="FFFFFF"/>
                </a:solidFill>
                <a:latin typeface="Calibri" pitchFamily="34" charset="0"/>
                <a:ea typeface="Calibri" pitchFamily="34" charset="-122"/>
                <a:cs typeface="Calibri" pitchFamily="34" charset="-120"/>
              </a:rPr>
              <a:t>The tallest redwood tree in the world is more than 1,200 feet tall.</a:t>
            </a:r>
            <a:endParaRPr lang="en-US" sz="1800" dirty="0"/>
          </a:p>
          <a:p>
            <a:pPr marL="0" indent="0">
              <a:lnSpc>
                <a:spcPct val="130000"/>
              </a:lnSpc>
              <a:buNone/>
            </a:pPr>
            <a:endParaRPr lang="en-US" sz="1800" dirty="0"/>
          </a:p>
          <a:p>
            <a:pPr marL="0" indent="0">
              <a:lnSpc>
                <a:spcPct val="130000"/>
              </a:lnSpc>
              <a:buNone/>
            </a:pPr>
            <a:r>
              <a:rPr lang="en-US" sz="2000" b="1" dirty="0">
                <a:solidFill>
                  <a:srgbClr val="E8A838"/>
                </a:solidFill>
                <a:latin typeface="Calibri" pitchFamily="34" charset="0"/>
                <a:ea typeface="Calibri" pitchFamily="34" charset="-122"/>
                <a:cs typeface="Calibri" pitchFamily="34" charset="-120"/>
              </a:rPr>
              <a:t>What is your best estimate of the average height of redwood trees?</a:t>
            </a:r>
            <a:endParaRPr lang="en-US" sz="1800" dirty="0"/>
          </a:p>
          <a:p>
            <a:pPr marL="0" indent="0">
              <a:lnSpc>
                <a:spcPct val="130000"/>
              </a:lnSpc>
              <a:buNone/>
            </a:pPr>
            <a:endParaRPr lang="en-US" sz="1800" dirty="0"/>
          </a:p>
          <a:p>
            <a:pPr marL="0" indent="0">
              <a:lnSpc>
                <a:spcPct val="130000"/>
              </a:lnSpc>
              <a:buNone/>
            </a:pPr>
            <a:r>
              <a:rPr lang="en-US" sz="1400" i="1" dirty="0">
                <a:solidFill>
                  <a:srgbClr val="8B8FA3"/>
                </a:solidFill>
                <a:latin typeface="Calibri" pitchFamily="34" charset="0"/>
                <a:ea typeface="Calibri" pitchFamily="34" charset="-122"/>
                <a:cs typeface="Calibri" pitchFamily="34" charset="-120"/>
              </a:rPr>
              <a:t>(Answer in feet. Remember your number — do NOT type it yet.)</a:t>
            </a:r>
            <a:endParaRPr lang="en-US" sz="1800" dirty="0"/>
          </a:p>
        </p:txBody>
      </p:sp>
      <p:sp>
        <p:nvSpPr>
          <p:cNvPr id="6" name="Shape 4"/>
          <p:cNvSpPr/>
          <p:nvPr/>
        </p:nvSpPr>
        <p:spPr>
          <a:xfrm>
            <a:off x="0" y="4663440"/>
            <a:ext cx="9144000" cy="480060"/>
          </a:xfrm>
          <a:prstGeom prst="rect">
            <a:avLst/>
          </a:prstGeom>
          <a:solidFill>
            <a:srgbClr val="1A1A2E"/>
          </a:solidFill>
          <a:ln/>
        </p:spPr>
        <p:txBody>
          <a:bodyPr/>
          <a:lstStyle/>
          <a:p>
            <a:endParaRPr lang="en-IL"/>
          </a:p>
        </p:txBody>
      </p:sp>
      <p:sp>
        <p:nvSpPr>
          <p:cNvPr id="7" name="Text 5"/>
          <p:cNvSpPr/>
          <p:nvPr/>
        </p:nvSpPr>
        <p:spPr>
          <a:xfrm>
            <a:off x="457200" y="4663440"/>
            <a:ext cx="8229600" cy="480060"/>
          </a:xfrm>
          <a:prstGeom prst="rect">
            <a:avLst/>
          </a:prstGeom>
          <a:noFill/>
          <a:ln/>
        </p:spPr>
        <p:txBody>
          <a:bodyPr wrap="square" lIns="0" tIns="0" rIns="0" bIns="0" rtlCol="0" anchor="ctr"/>
          <a:lstStyle/>
          <a:p>
            <a:pPr marL="0" indent="0">
              <a:buNone/>
            </a:pPr>
            <a:r>
              <a:rPr lang="en-US" sz="1100" dirty="0">
                <a:solidFill>
                  <a:srgbClr val="8B8FA3"/>
                </a:solidFill>
                <a:latin typeface="Calibri" pitchFamily="34" charset="0"/>
                <a:ea typeface="Calibri" pitchFamily="34" charset="-122"/>
                <a:cs typeface="Calibri" pitchFamily="34" charset="-120"/>
              </a:rPr>
              <a:t>GROUP A: REMEMBER YOUR NUMBER  —  GROUP B: KEEP LOOKING AWAY</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914400" y="274320"/>
            <a:ext cx="7315200" cy="457200"/>
          </a:xfrm>
          <a:prstGeom prst="rect">
            <a:avLst/>
          </a:prstGeom>
          <a:noFill/>
          <a:ln/>
        </p:spPr>
        <p:txBody>
          <a:bodyPr wrap="square" lIns="0" tIns="0" rIns="0" bIns="0" rtlCol="0" anchor="ctr"/>
          <a:lstStyle/>
          <a:p>
            <a:pPr marL="0" indent="0" algn="ctr">
              <a:buNone/>
            </a:pPr>
            <a:r>
              <a:rPr lang="en-US" sz="1800" b="1" kern="0" spc="400" dirty="0">
                <a:solidFill>
                  <a:srgbClr val="E8A838"/>
                </a:solidFill>
                <a:latin typeface="Calibri" pitchFamily="34" charset="0"/>
                <a:ea typeface="Calibri" pitchFamily="34" charset="-122"/>
                <a:cs typeface="Calibri" pitchFamily="34" charset="-120"/>
              </a:rPr>
              <a:t>GROUP B ONLY</a:t>
            </a:r>
            <a:endParaRPr lang="en-US" sz="1800" dirty="0"/>
          </a:p>
        </p:txBody>
      </p:sp>
      <p:sp>
        <p:nvSpPr>
          <p:cNvPr id="3" name="Text 1"/>
          <p:cNvSpPr/>
          <p:nvPr/>
        </p:nvSpPr>
        <p:spPr>
          <a:xfrm>
            <a:off x="914400" y="731520"/>
            <a:ext cx="7315200" cy="365760"/>
          </a:xfrm>
          <a:prstGeom prst="rect">
            <a:avLst/>
          </a:prstGeom>
          <a:noFill/>
          <a:ln/>
        </p:spPr>
        <p:txBody>
          <a:bodyPr wrap="square" lIns="0" tIns="0" rIns="0" bIns="0" rtlCol="0" anchor="ctr"/>
          <a:lstStyle/>
          <a:p>
            <a:pPr marL="0" indent="0" algn="ctr">
              <a:buNone/>
            </a:pPr>
            <a:r>
              <a:rPr lang="en-US" sz="1300" i="1" dirty="0">
                <a:solidFill>
                  <a:srgbClr val="8B8FA3"/>
                </a:solidFill>
                <a:latin typeface="Calibri" pitchFamily="34" charset="0"/>
                <a:ea typeface="Calibri" pitchFamily="34" charset="-122"/>
                <a:cs typeface="Calibri" pitchFamily="34" charset="-120"/>
              </a:rPr>
              <a:t>Group A — look away now.</a:t>
            </a:r>
            <a:endParaRPr lang="en-US" sz="1300" dirty="0"/>
          </a:p>
        </p:txBody>
      </p:sp>
      <p:sp>
        <p:nvSpPr>
          <p:cNvPr id="4" name="Shape 2"/>
          <p:cNvSpPr/>
          <p:nvPr/>
        </p:nvSpPr>
        <p:spPr>
          <a:xfrm>
            <a:off x="1371600" y="1371600"/>
            <a:ext cx="6400800" cy="2560320"/>
          </a:xfrm>
          <a:prstGeom prst="rect">
            <a:avLst/>
          </a:prstGeom>
          <a:solidFill>
            <a:srgbClr val="2A2E42"/>
          </a:solidFill>
          <a:ln/>
        </p:spPr>
        <p:txBody>
          <a:bodyPr/>
          <a:lstStyle/>
          <a:p>
            <a:endParaRPr lang="en-IL"/>
          </a:p>
        </p:txBody>
      </p:sp>
      <p:sp>
        <p:nvSpPr>
          <p:cNvPr id="5" name="Text 3"/>
          <p:cNvSpPr/>
          <p:nvPr/>
        </p:nvSpPr>
        <p:spPr>
          <a:xfrm>
            <a:off x="1737360" y="1645920"/>
            <a:ext cx="5669280" cy="2011680"/>
          </a:xfrm>
          <a:prstGeom prst="rect">
            <a:avLst/>
          </a:prstGeom>
          <a:noFill/>
          <a:ln/>
        </p:spPr>
        <p:txBody>
          <a:bodyPr wrap="square" lIns="0" tIns="0" rIns="0" bIns="0" rtlCol="0" anchor="ctr"/>
          <a:lstStyle/>
          <a:p>
            <a:pPr marL="0" indent="0">
              <a:lnSpc>
                <a:spcPct val="130000"/>
              </a:lnSpc>
              <a:buNone/>
            </a:pPr>
            <a:r>
              <a:rPr lang="en-US" sz="1800" dirty="0">
                <a:solidFill>
                  <a:srgbClr val="FFFFFF"/>
                </a:solidFill>
                <a:latin typeface="Calibri" pitchFamily="34" charset="0"/>
                <a:ea typeface="Calibri" pitchFamily="34" charset="-122"/>
                <a:cs typeface="Calibri" pitchFamily="34" charset="-120"/>
              </a:rPr>
              <a:t>The tallest redwood tree in the world is more than 85 feet tall.</a:t>
            </a:r>
            <a:endParaRPr lang="en-US" sz="1800" dirty="0"/>
          </a:p>
          <a:p>
            <a:pPr marL="0" indent="0">
              <a:lnSpc>
                <a:spcPct val="130000"/>
              </a:lnSpc>
              <a:buNone/>
            </a:pPr>
            <a:endParaRPr lang="en-US" sz="1800" dirty="0"/>
          </a:p>
          <a:p>
            <a:pPr marL="0" indent="0">
              <a:lnSpc>
                <a:spcPct val="130000"/>
              </a:lnSpc>
              <a:buNone/>
            </a:pPr>
            <a:r>
              <a:rPr lang="en-US" sz="2000" b="1" dirty="0">
                <a:solidFill>
                  <a:srgbClr val="E8A838"/>
                </a:solidFill>
                <a:latin typeface="Calibri" pitchFamily="34" charset="0"/>
                <a:ea typeface="Calibri" pitchFamily="34" charset="-122"/>
                <a:cs typeface="Calibri" pitchFamily="34" charset="-120"/>
              </a:rPr>
              <a:t>What is your best estimate of the average height of redwood trees?</a:t>
            </a:r>
            <a:endParaRPr lang="en-US" sz="1800" dirty="0"/>
          </a:p>
          <a:p>
            <a:pPr marL="0" indent="0">
              <a:lnSpc>
                <a:spcPct val="130000"/>
              </a:lnSpc>
              <a:buNone/>
            </a:pPr>
            <a:endParaRPr lang="en-US" sz="1800" dirty="0"/>
          </a:p>
          <a:p>
            <a:pPr marL="0" indent="0">
              <a:lnSpc>
                <a:spcPct val="130000"/>
              </a:lnSpc>
              <a:buNone/>
            </a:pPr>
            <a:r>
              <a:rPr lang="en-US" sz="1400" i="1" dirty="0">
                <a:solidFill>
                  <a:srgbClr val="8B8FA3"/>
                </a:solidFill>
                <a:latin typeface="Calibri" pitchFamily="34" charset="0"/>
                <a:ea typeface="Calibri" pitchFamily="34" charset="-122"/>
                <a:cs typeface="Calibri" pitchFamily="34" charset="-120"/>
              </a:rPr>
              <a:t>(Answer in feet. Remember your number — do NOT type it yet.)</a:t>
            </a:r>
            <a:endParaRPr lang="en-US" sz="1800" dirty="0"/>
          </a:p>
        </p:txBody>
      </p:sp>
      <p:sp>
        <p:nvSpPr>
          <p:cNvPr id="6" name="Shape 4"/>
          <p:cNvSpPr/>
          <p:nvPr/>
        </p:nvSpPr>
        <p:spPr>
          <a:xfrm>
            <a:off x="0" y="4663440"/>
            <a:ext cx="9144000" cy="480060"/>
          </a:xfrm>
          <a:prstGeom prst="rect">
            <a:avLst/>
          </a:prstGeom>
          <a:solidFill>
            <a:srgbClr val="1A1A2E"/>
          </a:solidFill>
          <a:ln/>
        </p:spPr>
        <p:txBody>
          <a:bodyPr/>
          <a:lstStyle/>
          <a:p>
            <a:endParaRPr lang="en-IL"/>
          </a:p>
        </p:txBody>
      </p:sp>
      <p:sp>
        <p:nvSpPr>
          <p:cNvPr id="7" name="Text 5"/>
          <p:cNvSpPr/>
          <p:nvPr/>
        </p:nvSpPr>
        <p:spPr>
          <a:xfrm>
            <a:off x="457200" y="4663440"/>
            <a:ext cx="8229600" cy="480060"/>
          </a:xfrm>
          <a:prstGeom prst="rect">
            <a:avLst/>
          </a:prstGeom>
          <a:noFill/>
          <a:ln/>
        </p:spPr>
        <p:txBody>
          <a:bodyPr wrap="square" lIns="0" tIns="0" rIns="0" bIns="0" rtlCol="0" anchor="ctr"/>
          <a:lstStyle/>
          <a:p>
            <a:pPr marL="0" indent="0">
              <a:buNone/>
            </a:pPr>
            <a:r>
              <a:rPr lang="en-US" sz="1100" dirty="0">
                <a:solidFill>
                  <a:srgbClr val="8B8FA3"/>
                </a:solidFill>
                <a:latin typeface="Calibri" pitchFamily="34" charset="0"/>
                <a:ea typeface="Calibri" pitchFamily="34" charset="-122"/>
                <a:cs typeface="Calibri" pitchFamily="34" charset="-120"/>
              </a:rPr>
              <a:t>GROUP B: REMEMBER YOUR NUMBER</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41729"/>
        </a:solidFill>
        <a:effectLst/>
      </p:bgPr>
    </p:bg>
    <p:spTree>
      <p:nvGrpSpPr>
        <p:cNvPr id="1" name=""/>
        <p:cNvGrpSpPr/>
        <p:nvPr/>
      </p:nvGrpSpPr>
      <p:grpSpPr>
        <a:xfrm>
          <a:off x="0" y="0"/>
          <a:ext cx="0" cy="0"/>
          <a:chOff x="0" y="0"/>
          <a:chExt cx="0" cy="0"/>
        </a:xfrm>
      </p:grpSpPr>
      <p:sp>
        <p:nvSpPr>
          <p:cNvPr id="2" name="Text 0"/>
          <p:cNvSpPr/>
          <p:nvPr/>
        </p:nvSpPr>
        <p:spPr>
          <a:xfrm>
            <a:off x="914400" y="731520"/>
            <a:ext cx="7315200" cy="457200"/>
          </a:xfrm>
          <a:prstGeom prst="rect">
            <a:avLst/>
          </a:prstGeom>
          <a:noFill/>
          <a:ln/>
        </p:spPr>
        <p:txBody>
          <a:bodyPr wrap="square" lIns="0" tIns="0" rIns="0" bIns="0" rtlCol="0" anchor="ctr"/>
          <a:lstStyle/>
          <a:p>
            <a:pPr marL="0" indent="0" algn="ctr">
              <a:buNone/>
            </a:pPr>
            <a:r>
              <a:rPr lang="en-US" sz="1600" kern="0" spc="400" dirty="0">
                <a:solidFill>
                  <a:srgbClr val="8B8FA3"/>
                </a:solidFill>
                <a:latin typeface="Calibri" pitchFamily="34" charset="0"/>
                <a:ea typeface="Calibri" pitchFamily="34" charset="-122"/>
                <a:cs typeface="Calibri" pitchFamily="34" charset="-120"/>
              </a:rPr>
              <a:t>EVERYONE</a:t>
            </a:r>
            <a:endParaRPr lang="en-US" sz="1600" dirty="0"/>
          </a:p>
        </p:txBody>
      </p:sp>
      <p:sp>
        <p:nvSpPr>
          <p:cNvPr id="3" name="Text 1"/>
          <p:cNvSpPr/>
          <p:nvPr/>
        </p:nvSpPr>
        <p:spPr>
          <a:xfrm>
            <a:off x="914400" y="1371600"/>
            <a:ext cx="7315200" cy="1828800"/>
          </a:xfrm>
          <a:prstGeom prst="rect">
            <a:avLst/>
          </a:prstGeom>
          <a:noFill/>
          <a:ln/>
        </p:spPr>
        <p:txBody>
          <a:bodyPr wrap="square" lIns="0" tIns="0" rIns="0" bIns="0" rtlCol="0" anchor="ctr"/>
          <a:lstStyle/>
          <a:p>
            <a:pPr marL="0" indent="0" algn="ctr">
              <a:lnSpc>
                <a:spcPct val="130000"/>
              </a:lnSpc>
              <a:buNone/>
            </a:pPr>
            <a:r>
              <a:rPr lang="en-US" sz="4000" b="1" dirty="0">
                <a:solidFill>
                  <a:srgbClr val="FFFFFF"/>
                </a:solidFill>
                <a:latin typeface="Georgia" pitchFamily="34" charset="0"/>
                <a:ea typeface="Georgia" pitchFamily="34" charset="-122"/>
                <a:cs typeface="Georgia" pitchFamily="34" charset="-120"/>
              </a:rPr>
              <a:t>TYPE YOUR NUMBER</a:t>
            </a:r>
            <a:endParaRPr lang="en-US" sz="4000" dirty="0"/>
          </a:p>
          <a:p>
            <a:pPr marL="0" indent="0" algn="ctr">
              <a:lnSpc>
                <a:spcPct val="130000"/>
              </a:lnSpc>
              <a:buNone/>
            </a:pPr>
            <a:r>
              <a:rPr lang="en-US" sz="4000" b="1" dirty="0">
                <a:solidFill>
                  <a:srgbClr val="FFFFFF"/>
                </a:solidFill>
                <a:latin typeface="Georgia" pitchFamily="34" charset="0"/>
                <a:ea typeface="Georgia" pitchFamily="34" charset="-122"/>
                <a:cs typeface="Georgia" pitchFamily="34" charset="-120"/>
              </a:rPr>
              <a:t>IN THE CHAT NOW.</a:t>
            </a:r>
            <a:endParaRPr lang="en-US" sz="4000" dirty="0"/>
          </a:p>
        </p:txBody>
      </p:sp>
      <p:sp>
        <p:nvSpPr>
          <p:cNvPr id="4" name="Text 2"/>
          <p:cNvSpPr/>
          <p:nvPr/>
        </p:nvSpPr>
        <p:spPr>
          <a:xfrm>
            <a:off x="914400" y="3291840"/>
            <a:ext cx="7315200" cy="45720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Just the number. Nothing else.</a:t>
            </a:r>
            <a:endParaRPr lang="en-US" sz="1600" dirty="0"/>
          </a:p>
        </p:txBody>
      </p:sp>
      <p:sp>
        <p:nvSpPr>
          <p:cNvPr id="5" name="Shape 3"/>
          <p:cNvSpPr/>
          <p:nvPr/>
        </p:nvSpPr>
        <p:spPr>
          <a:xfrm>
            <a:off x="0" y="4663440"/>
            <a:ext cx="9144000" cy="480060"/>
          </a:xfrm>
          <a:prstGeom prst="rect">
            <a:avLst/>
          </a:prstGeom>
          <a:solidFill>
            <a:srgbClr val="1A1A2E"/>
          </a:solidFill>
          <a:ln/>
        </p:spPr>
        <p:txBody>
          <a:bodyPr/>
          <a:lstStyle/>
          <a:p>
            <a:endParaRPr lang="en-IL"/>
          </a:p>
        </p:txBody>
      </p:sp>
      <p:sp>
        <p:nvSpPr>
          <p:cNvPr id="6" name="Text 4"/>
          <p:cNvSpPr/>
          <p:nvPr/>
        </p:nvSpPr>
        <p:spPr>
          <a:xfrm>
            <a:off x="457200" y="4663440"/>
            <a:ext cx="8229600" cy="480060"/>
          </a:xfrm>
          <a:prstGeom prst="rect">
            <a:avLst/>
          </a:prstGeom>
          <a:noFill/>
          <a:ln/>
        </p:spPr>
        <p:txBody>
          <a:bodyPr wrap="square" lIns="0" tIns="0" rIns="0" bIns="0" rtlCol="0" anchor="ctr"/>
          <a:lstStyle/>
          <a:p>
            <a:pPr marL="0" indent="0">
              <a:buNone/>
            </a:pPr>
            <a:r>
              <a:rPr lang="en-US" sz="1100" dirty="0">
                <a:solidFill>
                  <a:srgbClr val="E8A838"/>
                </a:solidFill>
                <a:latin typeface="Calibri" pitchFamily="34" charset="0"/>
                <a:ea typeface="Calibri" pitchFamily="34" charset="-122"/>
                <a:cs typeface="Calibri" pitchFamily="34" charset="-120"/>
              </a:rPr>
              <a:t>GROUP A (JAN–JUN): YOUR NUMBER   |   GROUP B (JUL–DEC): YOUR NUMBER</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457200"/>
          </a:xfrm>
          <a:prstGeom prst="rect">
            <a:avLst/>
          </a:prstGeom>
          <a:noFill/>
          <a:ln/>
        </p:spPr>
        <p:txBody>
          <a:bodyPr wrap="square" lIns="0" tIns="0" rIns="0" bIns="0" rtlCol="0" anchor="ctr"/>
          <a:lstStyle/>
          <a:p>
            <a:pPr marL="0" indent="0">
              <a:buNone/>
            </a:pPr>
            <a:r>
              <a:rPr lang="en-US" sz="2200" b="1" dirty="0">
                <a:solidFill>
                  <a:srgbClr val="E8A838"/>
                </a:solidFill>
                <a:latin typeface="Georgia" pitchFamily="34" charset="0"/>
                <a:ea typeface="Georgia" pitchFamily="34" charset="-122"/>
                <a:cs typeface="Georgia" pitchFamily="34" charset="-120"/>
              </a:rPr>
              <a:t>THE RESULTS</a:t>
            </a:r>
            <a:endParaRPr lang="en-US" sz="2200" dirty="0"/>
          </a:p>
        </p:txBody>
      </p:sp>
      <p:sp>
        <p:nvSpPr>
          <p:cNvPr id="3" name="Shape 1"/>
          <p:cNvSpPr/>
          <p:nvPr/>
        </p:nvSpPr>
        <p:spPr>
          <a:xfrm>
            <a:off x="640080" y="1005840"/>
            <a:ext cx="3657600" cy="2926080"/>
          </a:xfrm>
          <a:prstGeom prst="rect">
            <a:avLst/>
          </a:prstGeom>
          <a:solidFill>
            <a:srgbClr val="2A2E42"/>
          </a:solidFill>
          <a:ln/>
        </p:spPr>
        <p:txBody>
          <a:bodyPr/>
          <a:lstStyle/>
          <a:p>
            <a:endParaRPr lang="en-IL"/>
          </a:p>
        </p:txBody>
      </p:sp>
      <p:sp>
        <p:nvSpPr>
          <p:cNvPr id="4" name="Text 2"/>
          <p:cNvSpPr/>
          <p:nvPr/>
        </p:nvSpPr>
        <p:spPr>
          <a:xfrm>
            <a:off x="914400" y="1188720"/>
            <a:ext cx="3108960" cy="2560320"/>
          </a:xfrm>
          <a:prstGeom prst="rect">
            <a:avLst/>
          </a:prstGeom>
          <a:noFill/>
          <a:ln/>
        </p:spPr>
        <p:txBody>
          <a:bodyPr wrap="square" lIns="0" tIns="0" rIns="0" bIns="0" rtlCol="0" anchor="ctr"/>
          <a:lstStyle/>
          <a:p>
            <a:pPr marL="0" indent="0" algn="ctr">
              <a:lnSpc>
                <a:spcPct val="120000"/>
              </a:lnSpc>
              <a:buNone/>
            </a:pPr>
            <a:r>
              <a:rPr lang="en-US" sz="1300" b="1" kern="0" spc="200" dirty="0">
                <a:solidFill>
                  <a:srgbClr val="8B8FA3"/>
                </a:solidFill>
                <a:latin typeface="Calibri" pitchFamily="34" charset="0"/>
                <a:ea typeface="Calibri" pitchFamily="34" charset="-122"/>
                <a:cs typeface="Calibri" pitchFamily="34" charset="-120"/>
              </a:rPr>
              <a:t>GROUP A</a:t>
            </a:r>
            <a:endParaRPr lang="en-US" sz="1300" dirty="0"/>
          </a:p>
          <a:p>
            <a:pPr marL="0" indent="0" algn="ctr">
              <a:lnSpc>
                <a:spcPct val="120000"/>
              </a:lnSpc>
              <a:buNone/>
            </a:pPr>
            <a:r>
              <a:rPr lang="en-US" sz="1200" i="1" dirty="0">
                <a:solidFill>
                  <a:srgbClr val="8B8FA3"/>
                </a:solidFill>
                <a:latin typeface="Calibri" pitchFamily="34" charset="0"/>
                <a:ea typeface="Calibri" pitchFamily="34" charset="-122"/>
                <a:cs typeface="Calibri" pitchFamily="34" charset="-120"/>
              </a:rPr>
              <a:t>Saw: “...more than 1,200 feet...”</a:t>
            </a:r>
            <a:endParaRPr lang="en-US" sz="1300" dirty="0"/>
          </a:p>
          <a:p>
            <a:pPr marL="0" indent="0" algn="ctr">
              <a:lnSpc>
                <a:spcPct val="120000"/>
              </a:lnSpc>
              <a:buNone/>
            </a:pPr>
            <a:endParaRPr lang="en-US" sz="1300" dirty="0"/>
          </a:p>
          <a:p>
            <a:pPr marL="0" indent="0" algn="ctr">
              <a:lnSpc>
                <a:spcPct val="120000"/>
              </a:lnSpc>
              <a:buNone/>
            </a:pPr>
            <a:r>
              <a:rPr lang="en-US" sz="1600" dirty="0">
                <a:solidFill>
                  <a:srgbClr val="FFFFFF"/>
                </a:solidFill>
                <a:latin typeface="Calibri" pitchFamily="34" charset="0"/>
                <a:ea typeface="Calibri" pitchFamily="34" charset="-122"/>
                <a:cs typeface="Calibri" pitchFamily="34" charset="-120"/>
              </a:rPr>
              <a:t>Average estimate:</a:t>
            </a:r>
            <a:endParaRPr lang="en-US" sz="1300" dirty="0"/>
          </a:p>
          <a:p>
            <a:pPr marL="0" indent="0" algn="ctr">
              <a:lnSpc>
                <a:spcPct val="120000"/>
              </a:lnSpc>
              <a:buNone/>
            </a:pPr>
            <a:endParaRPr lang="en-US" sz="1300" dirty="0"/>
          </a:p>
          <a:p>
            <a:pPr marL="0" indent="0" algn="ctr">
              <a:lnSpc>
                <a:spcPct val="120000"/>
              </a:lnSpc>
              <a:buNone/>
            </a:pPr>
            <a:r>
              <a:rPr lang="en-US" sz="3600" b="1" dirty="0">
                <a:solidFill>
                  <a:srgbClr val="E8A838"/>
                </a:solidFill>
                <a:latin typeface="Calibri" pitchFamily="34" charset="0"/>
                <a:ea typeface="Calibri" pitchFamily="34" charset="-122"/>
                <a:cs typeface="Calibri" pitchFamily="34" charset="-120"/>
              </a:rPr>
              <a:t>___________</a:t>
            </a:r>
            <a:endParaRPr lang="en-US" sz="1300" dirty="0"/>
          </a:p>
        </p:txBody>
      </p:sp>
      <p:sp>
        <p:nvSpPr>
          <p:cNvPr id="5" name="Shape 3"/>
          <p:cNvSpPr/>
          <p:nvPr/>
        </p:nvSpPr>
        <p:spPr>
          <a:xfrm>
            <a:off x="4846320" y="1005840"/>
            <a:ext cx="3657600" cy="2926080"/>
          </a:xfrm>
          <a:prstGeom prst="rect">
            <a:avLst/>
          </a:prstGeom>
          <a:solidFill>
            <a:srgbClr val="2A2E42"/>
          </a:solidFill>
          <a:ln/>
        </p:spPr>
        <p:txBody>
          <a:bodyPr/>
          <a:lstStyle/>
          <a:p>
            <a:endParaRPr lang="en-IL"/>
          </a:p>
        </p:txBody>
      </p:sp>
      <p:sp>
        <p:nvSpPr>
          <p:cNvPr id="6" name="Text 4"/>
          <p:cNvSpPr/>
          <p:nvPr/>
        </p:nvSpPr>
        <p:spPr>
          <a:xfrm>
            <a:off x="5120640" y="1188720"/>
            <a:ext cx="3108960" cy="2560320"/>
          </a:xfrm>
          <a:prstGeom prst="rect">
            <a:avLst/>
          </a:prstGeom>
          <a:noFill/>
          <a:ln/>
        </p:spPr>
        <p:txBody>
          <a:bodyPr wrap="square" lIns="0" tIns="0" rIns="0" bIns="0" rtlCol="0" anchor="ctr"/>
          <a:lstStyle/>
          <a:p>
            <a:pPr marL="0" indent="0" algn="ctr">
              <a:lnSpc>
                <a:spcPct val="120000"/>
              </a:lnSpc>
              <a:buNone/>
            </a:pPr>
            <a:r>
              <a:rPr lang="en-US" sz="1300" b="1" kern="0" spc="200" dirty="0">
                <a:solidFill>
                  <a:srgbClr val="8B8FA3"/>
                </a:solidFill>
                <a:latin typeface="Calibri" pitchFamily="34" charset="0"/>
                <a:ea typeface="Calibri" pitchFamily="34" charset="-122"/>
                <a:cs typeface="Calibri" pitchFamily="34" charset="-120"/>
              </a:rPr>
              <a:t>GROUP B</a:t>
            </a:r>
            <a:endParaRPr lang="en-US" sz="1300" dirty="0"/>
          </a:p>
          <a:p>
            <a:pPr marL="0" indent="0" algn="ctr">
              <a:lnSpc>
                <a:spcPct val="120000"/>
              </a:lnSpc>
              <a:buNone/>
            </a:pPr>
            <a:r>
              <a:rPr lang="en-US" sz="1200" i="1" dirty="0">
                <a:solidFill>
                  <a:srgbClr val="8B8FA3"/>
                </a:solidFill>
                <a:latin typeface="Calibri" pitchFamily="34" charset="0"/>
                <a:ea typeface="Calibri" pitchFamily="34" charset="-122"/>
                <a:cs typeface="Calibri" pitchFamily="34" charset="-120"/>
              </a:rPr>
              <a:t>Saw: “...more than 85 feet...”</a:t>
            </a:r>
            <a:endParaRPr lang="en-US" sz="1300" dirty="0"/>
          </a:p>
          <a:p>
            <a:pPr marL="0" indent="0" algn="ctr">
              <a:lnSpc>
                <a:spcPct val="120000"/>
              </a:lnSpc>
              <a:buNone/>
            </a:pPr>
            <a:endParaRPr lang="en-US" sz="1300" dirty="0"/>
          </a:p>
          <a:p>
            <a:pPr marL="0" indent="0" algn="ctr">
              <a:lnSpc>
                <a:spcPct val="120000"/>
              </a:lnSpc>
              <a:buNone/>
            </a:pPr>
            <a:r>
              <a:rPr lang="en-US" sz="1600" dirty="0">
                <a:solidFill>
                  <a:srgbClr val="FFFFFF"/>
                </a:solidFill>
                <a:latin typeface="Calibri" pitchFamily="34" charset="0"/>
                <a:ea typeface="Calibri" pitchFamily="34" charset="-122"/>
                <a:cs typeface="Calibri" pitchFamily="34" charset="-120"/>
              </a:rPr>
              <a:t>Average estimate:</a:t>
            </a:r>
            <a:endParaRPr lang="en-US" sz="1300" dirty="0"/>
          </a:p>
          <a:p>
            <a:pPr marL="0" indent="0" algn="ctr">
              <a:lnSpc>
                <a:spcPct val="120000"/>
              </a:lnSpc>
              <a:buNone/>
            </a:pPr>
            <a:endParaRPr lang="en-US" sz="1300" dirty="0"/>
          </a:p>
          <a:p>
            <a:pPr marL="0" indent="0" algn="ctr">
              <a:lnSpc>
                <a:spcPct val="120000"/>
              </a:lnSpc>
              <a:buNone/>
            </a:pPr>
            <a:r>
              <a:rPr lang="en-US" sz="3600" b="1" dirty="0">
                <a:solidFill>
                  <a:srgbClr val="E8A838"/>
                </a:solidFill>
                <a:latin typeface="Calibri" pitchFamily="34" charset="0"/>
                <a:ea typeface="Calibri" pitchFamily="34" charset="-122"/>
                <a:cs typeface="Calibri" pitchFamily="34" charset="-120"/>
              </a:rPr>
              <a:t>___________</a:t>
            </a:r>
            <a:endParaRPr lang="en-US" sz="1300" dirty="0"/>
          </a:p>
        </p:txBody>
      </p:sp>
      <p:sp>
        <p:nvSpPr>
          <p:cNvPr id="7" name="Text 5"/>
          <p:cNvSpPr/>
          <p:nvPr/>
        </p:nvSpPr>
        <p:spPr>
          <a:xfrm>
            <a:off x="640080" y="4206240"/>
            <a:ext cx="786384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Same question. Different irrelevant number. Different answer.</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41729"/>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023360" y="457200"/>
            <a:ext cx="1097280" cy="1097280"/>
          </a:xfrm>
          <a:prstGeom prst="rect">
            <a:avLst/>
          </a:prstGeom>
        </p:spPr>
      </p:pic>
      <p:sp>
        <p:nvSpPr>
          <p:cNvPr id="3" name="Text 0"/>
          <p:cNvSpPr/>
          <p:nvPr/>
        </p:nvSpPr>
        <p:spPr>
          <a:xfrm>
            <a:off x="914400" y="1645920"/>
            <a:ext cx="7315200" cy="822960"/>
          </a:xfrm>
          <a:prstGeom prst="rect">
            <a:avLst/>
          </a:prstGeom>
          <a:noFill/>
          <a:ln/>
        </p:spPr>
        <p:txBody>
          <a:bodyPr wrap="square" lIns="0" tIns="0" rIns="0" bIns="0" rtlCol="0" anchor="ctr"/>
          <a:lstStyle/>
          <a:p>
            <a:pPr marL="0" indent="0" algn="ctr">
              <a:buNone/>
            </a:pPr>
            <a:r>
              <a:rPr lang="en-US" sz="4000" b="1" dirty="0">
                <a:solidFill>
                  <a:srgbClr val="FFFFFF"/>
                </a:solidFill>
                <a:latin typeface="Georgia" pitchFamily="34" charset="0"/>
                <a:ea typeface="Georgia" pitchFamily="34" charset="-122"/>
                <a:cs typeface="Georgia" pitchFamily="34" charset="-120"/>
              </a:rPr>
              <a:t>THE FIRST NUMBER WINS.</a:t>
            </a:r>
            <a:endParaRPr lang="en-US" sz="4000" dirty="0"/>
          </a:p>
        </p:txBody>
      </p:sp>
      <p:sp>
        <p:nvSpPr>
          <p:cNvPr id="4" name="Text 1"/>
          <p:cNvSpPr/>
          <p:nvPr/>
        </p:nvSpPr>
        <p:spPr>
          <a:xfrm>
            <a:off x="1097280" y="2651760"/>
            <a:ext cx="6949440" cy="1188720"/>
          </a:xfrm>
          <a:prstGeom prst="rect">
            <a:avLst/>
          </a:prstGeom>
          <a:noFill/>
          <a:ln/>
        </p:spPr>
        <p:txBody>
          <a:bodyPr wrap="square" lIns="0" tIns="0" rIns="0" bIns="0" rtlCol="0" anchor="ctr"/>
          <a:lstStyle/>
          <a:p>
            <a:pPr marL="0" indent="0" algn="ctr">
              <a:lnSpc>
                <a:spcPct val="135000"/>
              </a:lnSpc>
              <a:buNone/>
            </a:pPr>
            <a:r>
              <a:rPr lang="en-US" sz="1500" dirty="0">
                <a:solidFill>
                  <a:srgbClr val="8B8FA3"/>
                </a:solidFill>
                <a:latin typeface="Calibri" pitchFamily="34" charset="0"/>
                <a:ea typeface="Calibri" pitchFamily="34" charset="-122"/>
                <a:cs typeface="Calibri" pitchFamily="34" charset="-120"/>
              </a:rPr>
              <a:t>Both groups were asked the same question. The only difference was one irrelevant sentence — containing one irrelevant number. That number pulled your estimate toward it. Not because you chose to use it. Because your brain used it automatically, without asking your permission.</a:t>
            </a:r>
            <a:endParaRPr lang="en-US" sz="1500" dirty="0"/>
          </a:p>
        </p:txBody>
      </p:sp>
      <p:sp>
        <p:nvSpPr>
          <p:cNvPr id="5" name="Text 2"/>
          <p:cNvSpPr/>
          <p:nvPr/>
        </p:nvSpPr>
        <p:spPr>
          <a:xfrm>
            <a:off x="1097280" y="4023360"/>
            <a:ext cx="6949440" cy="457200"/>
          </a:xfrm>
          <a:prstGeom prst="rect">
            <a:avLst/>
          </a:prstGeom>
          <a:noFill/>
          <a:ln/>
        </p:spPr>
        <p:txBody>
          <a:bodyPr wrap="square" lIns="0" tIns="0" rIns="0" bIns="0" rtlCol="0" anchor="ctr"/>
          <a:lstStyle/>
          <a:p>
            <a:pPr marL="0" indent="0" algn="ctr">
              <a:buNone/>
            </a:pPr>
            <a:r>
              <a:rPr lang="en-US" sz="1500" b="1" dirty="0">
                <a:solidFill>
                  <a:srgbClr val="E8A838"/>
                </a:solidFill>
                <a:latin typeface="Calibri" pitchFamily="34" charset="0"/>
                <a:ea typeface="Calibri" pitchFamily="34" charset="-122"/>
                <a:cs typeface="Calibri" pitchFamily="34" charset="-120"/>
              </a:rPr>
              <a:t>This is anchoring. And it just happened to every single one of you.</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914400"/>
            <a:ext cx="1097280" cy="1097280"/>
          </a:xfrm>
          <a:prstGeom prst="rect">
            <a:avLst/>
          </a:prstGeom>
        </p:spPr>
      </p:pic>
      <p:sp>
        <p:nvSpPr>
          <p:cNvPr id="4" name="Text 1"/>
          <p:cNvSpPr/>
          <p:nvPr/>
        </p:nvSpPr>
        <p:spPr>
          <a:xfrm>
            <a:off x="914400" y="2103120"/>
            <a:ext cx="7315200" cy="914400"/>
          </a:xfrm>
          <a:prstGeom prst="rect">
            <a:avLst/>
          </a:prstGeom>
          <a:noFill/>
          <a:ln/>
        </p:spPr>
        <p:txBody>
          <a:bodyPr wrap="square" lIns="0" tIns="0" rIns="0" bIns="0" rtlCol="0" anchor="ctr"/>
          <a:lstStyle/>
          <a:p>
            <a:pPr marL="0" indent="0" algn="ctr">
              <a:buNone/>
            </a:pPr>
            <a:r>
              <a:rPr lang="en-US" sz="3800" b="1" dirty="0">
                <a:solidFill>
                  <a:srgbClr val="E8A838"/>
                </a:solidFill>
                <a:latin typeface="Georgia" pitchFamily="34" charset="0"/>
                <a:ea typeface="Georgia" pitchFamily="34" charset="-122"/>
                <a:cs typeface="Georgia" pitchFamily="34" charset="-120"/>
              </a:rPr>
              <a:t>THE SCIENCE</a:t>
            </a:r>
            <a:endParaRPr lang="en-US" sz="3800" dirty="0"/>
          </a:p>
        </p:txBody>
      </p:sp>
      <p:sp>
        <p:nvSpPr>
          <p:cNvPr id="5" name="Text 2"/>
          <p:cNvSpPr/>
          <p:nvPr/>
        </p:nvSpPr>
        <p:spPr>
          <a:xfrm>
            <a:off x="1097280" y="3108960"/>
            <a:ext cx="6949440" cy="73152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Why Anchoring Works — and Why You Can’t Simply “Decide” to Ignore It</a:t>
            </a:r>
            <a:endParaRPr lang="en-US" sz="1600" dirty="0"/>
          </a:p>
        </p:txBody>
      </p:sp>
      <p:sp>
        <p:nvSpPr>
          <p:cNvPr id="6"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The Discovery: Tversky &amp; Kahneman, 1974</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In their landmark 1974 paper in Science, Amos Tversky and Daniel Kahneman described a simple experiment. They spun a rigged wheel of fortune in front of subjects. The wheel was fixed to land on either 10 or 65.</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Then they asked: “What percentage of African countries are members of the United Nations?”</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Subjects who saw 65 estimated significantly higher than those who saw 10 — even though a random number from a wheel is obviously irrelevant to African geopolitics.</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Tversky and Kahneman proposed that when people make numerical estimates under uncertainty, they start from an initial value — the anchor — and adjust from it. The critical finding: the adjustment is almost always insufficient. People stop adjusting too early, leaving their final estimate biased toward the anchor.</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The anchor does not need to be relevant. It does not need to be plausible. It just needs to be there.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7863840" cy="457200"/>
          </a:xfrm>
          <a:prstGeom prst="rect">
            <a:avLst/>
          </a:prstGeom>
          <a:noFill/>
          <a:ln/>
        </p:spPr>
        <p:txBody>
          <a:bodyPr wrap="square" lIns="0" tIns="0" rIns="0" bIns="0" rtlCol="0" anchor="ctr"/>
          <a:lstStyle/>
          <a:p>
            <a:pPr marL="0" indent="0">
              <a:buNone/>
            </a:pPr>
            <a:r>
              <a:rPr lang="en-US" sz="2200" b="1" dirty="0">
                <a:solidFill>
                  <a:srgbClr val="E8A838"/>
                </a:solidFill>
                <a:latin typeface="Georgia" pitchFamily="34" charset="0"/>
                <a:ea typeface="Georgia" pitchFamily="34" charset="-122"/>
                <a:cs typeface="Georgia" pitchFamily="34" charset="-120"/>
              </a:rPr>
              <a:t>TWO MECHANISMS OF ANCHORING</a:t>
            </a:r>
            <a:endParaRPr lang="en-US" sz="2200" dirty="0"/>
          </a:p>
        </p:txBody>
      </p:sp>
      <p:sp>
        <p:nvSpPr>
          <p:cNvPr id="3" name="Shape 1"/>
          <p:cNvSpPr/>
          <p:nvPr/>
        </p:nvSpPr>
        <p:spPr>
          <a:xfrm>
            <a:off x="640080" y="1005840"/>
            <a:ext cx="3657600" cy="3474720"/>
          </a:xfrm>
          <a:prstGeom prst="rect">
            <a:avLst/>
          </a:prstGeom>
          <a:solidFill>
            <a:srgbClr val="2A2E42"/>
          </a:solidFill>
          <a:ln/>
        </p:spPr>
        <p:txBody>
          <a:bodyPr/>
          <a:lstStyle/>
          <a:p>
            <a:endParaRPr lang="en-IL"/>
          </a:p>
        </p:txBody>
      </p:sp>
      <p:sp>
        <p:nvSpPr>
          <p:cNvPr id="4" name="Text 2"/>
          <p:cNvSpPr/>
          <p:nvPr/>
        </p:nvSpPr>
        <p:spPr>
          <a:xfrm>
            <a:off x="914400" y="1188720"/>
            <a:ext cx="3108960" cy="3108960"/>
          </a:xfrm>
          <a:prstGeom prst="rect">
            <a:avLst/>
          </a:prstGeom>
          <a:noFill/>
          <a:ln/>
        </p:spPr>
        <p:txBody>
          <a:bodyPr wrap="square" lIns="0" tIns="0" rIns="0" bIns="0" rtlCol="0" anchor="ctr"/>
          <a:lstStyle/>
          <a:p>
            <a:pPr marL="0" indent="0">
              <a:lnSpc>
                <a:spcPct val="125000"/>
              </a:lnSpc>
              <a:buNone/>
            </a:pPr>
            <a:r>
              <a:rPr lang="en-US" sz="1200" b="1" kern="0" spc="200" dirty="0">
                <a:solidFill>
                  <a:srgbClr val="E8A838"/>
                </a:solidFill>
                <a:latin typeface="Calibri" pitchFamily="34" charset="0"/>
                <a:ea typeface="Calibri" pitchFamily="34" charset="-122"/>
                <a:cs typeface="Calibri" pitchFamily="34" charset="-120"/>
              </a:rPr>
              <a:t>ANCHORING &amp; ADJUSTMENT</a:t>
            </a:r>
            <a:endParaRPr lang="en-US" sz="1200" dirty="0"/>
          </a:p>
          <a:p>
            <a:pPr marL="0" indent="0">
              <a:lnSpc>
                <a:spcPct val="125000"/>
              </a:lnSpc>
              <a:buNone/>
            </a:pPr>
            <a:endParaRPr lang="en-US" sz="1200" dirty="0"/>
          </a:p>
          <a:p>
            <a:pPr marL="0" indent="0">
              <a:lnSpc>
                <a:spcPct val="125000"/>
              </a:lnSpc>
              <a:buNone/>
            </a:pPr>
            <a:r>
              <a:rPr lang="en-US" sz="1400" dirty="0">
                <a:solidFill>
                  <a:srgbClr val="FFFFFF"/>
                </a:solidFill>
                <a:latin typeface="Calibri" pitchFamily="34" charset="0"/>
                <a:ea typeface="Calibri" pitchFamily="34" charset="-122"/>
                <a:cs typeface="Calibri" pitchFamily="34" charset="-120"/>
              </a:rPr>
              <a:t>You start at the anchor and deliberately adjust away from it.</a:t>
            </a:r>
            <a:endParaRPr lang="en-US" sz="1200" dirty="0"/>
          </a:p>
          <a:p>
            <a:pPr marL="0" indent="0">
              <a:lnSpc>
                <a:spcPct val="125000"/>
              </a:lnSpc>
              <a:buNone/>
            </a:pPr>
            <a:endParaRPr lang="en-US" sz="1200" dirty="0"/>
          </a:p>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The problem: you stop adjusting too early.</a:t>
            </a:r>
            <a:endParaRPr lang="en-US" sz="1200" dirty="0"/>
          </a:p>
          <a:p>
            <a:pPr marL="0" indent="0">
              <a:lnSpc>
                <a:spcPct val="125000"/>
              </a:lnSpc>
              <a:buNone/>
            </a:pPr>
            <a:endParaRPr lang="en-US" sz="1200" dirty="0"/>
          </a:p>
          <a:p>
            <a:pPr marL="0" indent="0">
              <a:lnSpc>
                <a:spcPct val="125000"/>
              </a:lnSpc>
              <a:buNone/>
            </a:pPr>
            <a:r>
              <a:rPr lang="en-US" sz="1300" i="1" dirty="0">
                <a:solidFill>
                  <a:srgbClr val="8B8FA3"/>
                </a:solidFill>
                <a:latin typeface="Calibri" pitchFamily="34" charset="0"/>
                <a:ea typeface="Calibri" pitchFamily="34" charset="-122"/>
                <a:cs typeface="Calibri" pitchFamily="34" charset="-120"/>
              </a:rPr>
              <a:t>Example: “I know 1,200 feet is too high, so let me come down... 400 sounds right.” (It’s still pulled toward the anchor.)</a:t>
            </a:r>
            <a:endParaRPr lang="en-US" sz="1200" dirty="0"/>
          </a:p>
        </p:txBody>
      </p:sp>
      <p:sp>
        <p:nvSpPr>
          <p:cNvPr id="5" name="Shape 3"/>
          <p:cNvSpPr/>
          <p:nvPr/>
        </p:nvSpPr>
        <p:spPr>
          <a:xfrm>
            <a:off x="4846320" y="1005840"/>
            <a:ext cx="3657600" cy="3474720"/>
          </a:xfrm>
          <a:prstGeom prst="rect">
            <a:avLst/>
          </a:prstGeom>
          <a:solidFill>
            <a:srgbClr val="1A1A2E"/>
          </a:solidFill>
          <a:ln/>
        </p:spPr>
        <p:txBody>
          <a:bodyPr/>
          <a:lstStyle/>
          <a:p>
            <a:endParaRPr lang="en-IL"/>
          </a:p>
        </p:txBody>
      </p:sp>
      <p:sp>
        <p:nvSpPr>
          <p:cNvPr id="6" name="Shape 4"/>
          <p:cNvSpPr/>
          <p:nvPr/>
        </p:nvSpPr>
        <p:spPr>
          <a:xfrm>
            <a:off x="4846320" y="1005840"/>
            <a:ext cx="64008" cy="3474720"/>
          </a:xfrm>
          <a:prstGeom prst="rect">
            <a:avLst/>
          </a:prstGeom>
          <a:solidFill>
            <a:srgbClr val="E8A838"/>
          </a:solidFill>
          <a:ln/>
        </p:spPr>
        <p:txBody>
          <a:bodyPr/>
          <a:lstStyle/>
          <a:p>
            <a:endParaRPr lang="en-IL"/>
          </a:p>
        </p:txBody>
      </p:sp>
      <p:sp>
        <p:nvSpPr>
          <p:cNvPr id="7" name="Text 5"/>
          <p:cNvSpPr/>
          <p:nvPr/>
        </p:nvSpPr>
        <p:spPr>
          <a:xfrm>
            <a:off x="5212080" y="1188720"/>
            <a:ext cx="3017520" cy="3108960"/>
          </a:xfrm>
          <a:prstGeom prst="rect">
            <a:avLst/>
          </a:prstGeom>
          <a:noFill/>
          <a:ln/>
        </p:spPr>
        <p:txBody>
          <a:bodyPr wrap="square" lIns="0" tIns="0" rIns="0" bIns="0" rtlCol="0" anchor="ctr"/>
          <a:lstStyle/>
          <a:p>
            <a:pPr marL="0" indent="0">
              <a:lnSpc>
                <a:spcPct val="125000"/>
              </a:lnSpc>
              <a:buNone/>
            </a:pPr>
            <a:r>
              <a:rPr lang="en-US" sz="1200" b="1" kern="0" spc="200" dirty="0">
                <a:solidFill>
                  <a:srgbClr val="E8A838"/>
                </a:solidFill>
                <a:latin typeface="Calibri" pitchFamily="34" charset="0"/>
                <a:ea typeface="Calibri" pitchFamily="34" charset="-122"/>
                <a:cs typeface="Calibri" pitchFamily="34" charset="-120"/>
              </a:rPr>
              <a:t>SELECTIVE ACCESSIBILITY</a:t>
            </a:r>
            <a:endParaRPr lang="en-US" sz="1200" dirty="0"/>
          </a:p>
          <a:p>
            <a:pPr marL="0" indent="0">
              <a:lnSpc>
                <a:spcPct val="125000"/>
              </a:lnSpc>
              <a:buNone/>
            </a:pPr>
            <a:endParaRPr lang="en-US" sz="1200" dirty="0"/>
          </a:p>
          <a:p>
            <a:pPr marL="0" indent="0">
              <a:lnSpc>
                <a:spcPct val="125000"/>
              </a:lnSpc>
              <a:buNone/>
            </a:pPr>
            <a:r>
              <a:rPr lang="en-US" sz="1400" dirty="0">
                <a:solidFill>
                  <a:srgbClr val="FFFFFF"/>
                </a:solidFill>
                <a:latin typeface="Calibri" pitchFamily="34" charset="0"/>
                <a:ea typeface="Calibri" pitchFamily="34" charset="-122"/>
                <a:cs typeface="Calibri" pitchFamily="34" charset="-120"/>
              </a:rPr>
              <a:t>The anchor activates information in memory that is consistent with it.</a:t>
            </a:r>
            <a:endParaRPr lang="en-US" sz="1200" dirty="0"/>
          </a:p>
          <a:p>
            <a:pPr marL="0" indent="0">
              <a:lnSpc>
                <a:spcPct val="125000"/>
              </a:lnSpc>
              <a:buNone/>
            </a:pPr>
            <a:endParaRPr lang="en-US" sz="1200" dirty="0"/>
          </a:p>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The problem: the anchor primes your thinking, not just your number.</a:t>
            </a:r>
            <a:endParaRPr lang="en-US" sz="1200" dirty="0"/>
          </a:p>
          <a:p>
            <a:pPr marL="0" indent="0">
              <a:lnSpc>
                <a:spcPct val="125000"/>
              </a:lnSpc>
              <a:buNone/>
            </a:pPr>
            <a:endParaRPr lang="en-US" sz="1200" dirty="0"/>
          </a:p>
          <a:p>
            <a:pPr marL="0" indent="0">
              <a:lnSpc>
                <a:spcPct val="125000"/>
              </a:lnSpc>
              <a:buNone/>
            </a:pPr>
            <a:r>
              <a:rPr lang="en-US" sz="1300" i="1" dirty="0">
                <a:solidFill>
                  <a:srgbClr val="8B8FA3"/>
                </a:solidFill>
                <a:latin typeface="Calibri" pitchFamily="34" charset="0"/>
                <a:ea typeface="Calibri" pitchFamily="34" charset="-122"/>
                <a:cs typeface="Calibri" pitchFamily="34" charset="-120"/>
              </a:rPr>
              <a:t>Example: hear “$47 billion” and your brain automatically retrieves reasons a company might be worth that much. The anchor shapes what evidence you consider.</a:t>
            </a:r>
            <a:endParaRPr lang="en-US" sz="1200" dirty="0"/>
          </a:p>
        </p:txBody>
      </p:sp>
      <p:sp>
        <p:nvSpPr>
          <p:cNvPr id="8" name="Text 6"/>
          <p:cNvSpPr/>
          <p:nvPr/>
        </p:nvSpPr>
        <p:spPr>
          <a:xfrm>
            <a:off x="640080" y="4617720"/>
            <a:ext cx="7863840" cy="365760"/>
          </a:xfrm>
          <a:prstGeom prst="rect">
            <a:avLst/>
          </a:prstGeom>
          <a:noFill/>
          <a:ln/>
        </p:spPr>
        <p:txBody>
          <a:bodyPr wrap="square" lIns="0" tIns="0" rIns="0" bIns="0" rtlCol="0" anchor="ctr"/>
          <a:lstStyle/>
          <a:p>
            <a:pPr marL="0" indent="0" algn="ctr">
              <a:buNone/>
            </a:pPr>
            <a:r>
              <a:rPr lang="en-US" sz="1300" i="1" dirty="0">
                <a:solidFill>
                  <a:srgbClr val="8B8FA3"/>
                </a:solidFill>
                <a:latin typeface="Calibri" pitchFamily="34" charset="0"/>
                <a:ea typeface="Calibri" pitchFamily="34" charset="-122"/>
                <a:cs typeface="Calibri" pitchFamily="34" charset="-120"/>
              </a:rPr>
              <a:t>The second mechanism is why even people who “know about anchoring” are still anchored.</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Expertise Doesn’t Protect You</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One of the most important findings in anchoring research: it affects experts as much as novices.</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Judges:</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Englich, Mussweiler &amp; Strack (2006) gave German judges identical case files but different prosecution demands. Higher demands produced sentences that were 8 months longer — and the judges denied being influenced.</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Real estate agents:</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Northcraft &amp; Neale (1987) had professional agents appraise the same house after receiving different listing prices. The listing price shifted their “independent” valuations by $11,000 on average.</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Doctors:</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Brewer et al. (2007) found that physicians’ diagnostic estimates were anchored by initial probability estimates in the referral, even when those estimates were clearly unreliable.</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If judges, doctors, and real estate agents can’t resist it, neither can you.</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914400"/>
            <a:ext cx="1097280" cy="1097280"/>
          </a:xfrm>
          <a:prstGeom prst="rect">
            <a:avLst/>
          </a:prstGeom>
        </p:spPr>
      </p:pic>
      <p:sp>
        <p:nvSpPr>
          <p:cNvPr id="4" name="Text 1"/>
          <p:cNvSpPr/>
          <p:nvPr/>
        </p:nvSpPr>
        <p:spPr>
          <a:xfrm>
            <a:off x="914400" y="2103120"/>
            <a:ext cx="7315200" cy="914400"/>
          </a:xfrm>
          <a:prstGeom prst="rect">
            <a:avLst/>
          </a:prstGeom>
          <a:noFill/>
          <a:ln/>
        </p:spPr>
        <p:txBody>
          <a:bodyPr wrap="square" lIns="0" tIns="0" rIns="0" bIns="0" rtlCol="0" anchor="ctr"/>
          <a:lstStyle/>
          <a:p>
            <a:pPr marL="0" indent="0" algn="ctr">
              <a:buNone/>
            </a:pPr>
            <a:r>
              <a:rPr lang="en-US" sz="3800" b="1" dirty="0">
                <a:solidFill>
                  <a:srgbClr val="E8A838"/>
                </a:solidFill>
                <a:latin typeface="Georgia" pitchFamily="34" charset="0"/>
                <a:ea typeface="Georgia" pitchFamily="34" charset="-122"/>
                <a:cs typeface="Georgia" pitchFamily="34" charset="-120"/>
              </a:rPr>
              <a:t>CASE STUDY</a:t>
            </a:r>
            <a:endParaRPr lang="en-US" sz="3800" dirty="0"/>
          </a:p>
        </p:txBody>
      </p:sp>
      <p:sp>
        <p:nvSpPr>
          <p:cNvPr id="5" name="Text 2"/>
          <p:cNvSpPr/>
          <p:nvPr/>
        </p:nvSpPr>
        <p:spPr>
          <a:xfrm>
            <a:off x="1097280" y="3108960"/>
            <a:ext cx="6949440" cy="73152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WeWork and the $47 Billion Phantom</a:t>
            </a:r>
            <a:endParaRPr lang="en-US" sz="1600" dirty="0"/>
          </a:p>
        </p:txBody>
      </p:sp>
      <p:sp>
        <p:nvSpPr>
          <p:cNvPr id="6"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WeWork: The Setup</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Founded in 2010 by Adam Neumann and Miguel McKelvey. The core business: lease large office spaces on long-term contracts, subdivide them, and rent desks to freelancers and startups on short-term contracts.</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This is a real estate arbitrage business. Respectable. Potentially profitable. But fundamentally not a technology company.</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Yet by January 2019, WeWork was valued at $47 billion.</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Nine months later, its IPO was pulled, Neumann was ousted, and the valuation collapsed to roughly $8 billion. By 2023, WeWork filed for bankruptcy.</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The question is not “was Neumann a fraud?” The question is: how did so many smart people believe a co-working company was worth $47 billion?</a:t>
            </a:r>
            <a:endParaRPr lang="en-US" sz="1400" dirty="0"/>
          </a:p>
          <a:p>
            <a:pPr marL="0" indent="0">
              <a:lnSpc>
                <a:spcPct val="130000"/>
              </a:lnSpc>
              <a:buNone/>
            </a:pPr>
            <a:endParaRPr lang="en-US" sz="1400" dirty="0"/>
          </a:p>
          <a:p>
            <a:pPr marL="0" indent="0">
              <a:lnSpc>
                <a:spcPct val="130000"/>
              </a:lnSpc>
              <a:buNone/>
            </a:pPr>
            <a:r>
              <a:rPr lang="en-US" sz="1400" b="1" dirty="0">
                <a:solidFill>
                  <a:srgbClr val="B45309"/>
                </a:solidFill>
                <a:latin typeface="Calibri" pitchFamily="34" charset="0"/>
                <a:ea typeface="Calibri" pitchFamily="34" charset="-122"/>
                <a:cs typeface="Calibri" pitchFamily="34" charset="-120"/>
              </a:rPr>
              <a:t>The answer is anchoring.</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E233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3" name="Text 0"/>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E8A838"/>
                </a:solidFill>
                <a:latin typeface="Georgia" pitchFamily="34" charset="0"/>
                <a:ea typeface="Georgia" pitchFamily="34" charset="-122"/>
                <a:cs typeface="Georgia" pitchFamily="34" charset="-120"/>
              </a:rPr>
              <a:t>Anchor 1: The Tech Label</a:t>
            </a:r>
            <a:endParaRPr lang="en-US" sz="2600" dirty="0"/>
          </a:p>
        </p:txBody>
      </p:sp>
      <p:sp>
        <p:nvSpPr>
          <p:cNvPr id="4" name="Text 1"/>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Neumann’s first and most important move was linguistic.</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He never called WeWork a real estate company. He called it a “technology platform” and later a “community company” whose mission was to “elevate the world’s consciousness.”</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This is a framing anchor. By placing WeWork in the mental category of “tech,” he activated a completely different set of valuation expectations:</a:t>
            </a:r>
            <a:endParaRPr lang="en-US" sz="1400" dirty="0"/>
          </a:p>
          <a:p>
            <a:pPr marL="0" indent="0">
              <a:lnSpc>
                <a:spcPct val="130000"/>
              </a:lnSpc>
              <a:buNone/>
            </a:pPr>
            <a:endParaRPr lang="en-US" sz="1400" dirty="0"/>
          </a:p>
          <a:p>
            <a:pPr marL="0" indent="0">
              <a:lnSpc>
                <a:spcPct val="130000"/>
              </a:lnSpc>
              <a:buNone/>
            </a:pPr>
            <a:r>
              <a:rPr lang="en-US" sz="1400" dirty="0">
                <a:solidFill>
                  <a:srgbClr val="E8A838"/>
                </a:solidFill>
                <a:latin typeface="Calibri" pitchFamily="34" charset="0"/>
                <a:ea typeface="Calibri" pitchFamily="34" charset="-122"/>
                <a:cs typeface="Calibri" pitchFamily="34" charset="-120"/>
              </a:rPr>
              <a:t>•  Tech companies are valued at 10–20x revenue.</a:t>
            </a:r>
            <a:endParaRPr lang="en-US" sz="1400" dirty="0"/>
          </a:p>
          <a:p>
            <a:pPr marL="0" indent="0">
              <a:lnSpc>
                <a:spcPct val="130000"/>
              </a:lnSpc>
              <a:buNone/>
            </a:pPr>
            <a:r>
              <a:rPr lang="en-US" sz="1400" dirty="0">
                <a:solidFill>
                  <a:srgbClr val="E8A838"/>
                </a:solidFill>
                <a:latin typeface="Calibri" pitchFamily="34" charset="0"/>
                <a:ea typeface="Calibri" pitchFamily="34" charset="-122"/>
                <a:cs typeface="Calibri" pitchFamily="34" charset="-120"/>
              </a:rPr>
              <a:t>•  Real estate companies are valued at 1–2x revenue.</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The same company, with the same revenue, in two different categories, produces a 10x difference in perceived value. The word “tech” was the invisible anchor that made every subsequent number seem plausible.</a:t>
            </a:r>
            <a:endParaRPr lang="en-US" sz="1400" dirty="0"/>
          </a:p>
          <a:p>
            <a:pPr marL="0" indent="0">
              <a:lnSpc>
                <a:spcPct val="130000"/>
              </a:lnSpc>
              <a:buNone/>
            </a:pPr>
            <a:endParaRPr lang="en-US" sz="1400" dirty="0"/>
          </a:p>
          <a:p>
            <a:pPr marL="0" indent="0">
              <a:lnSpc>
                <a:spcPct val="130000"/>
              </a:lnSpc>
              <a:buNone/>
            </a:pPr>
            <a:r>
              <a:rPr lang="en-US" sz="1400" i="1" dirty="0">
                <a:solidFill>
                  <a:srgbClr val="8B8FA3"/>
                </a:solidFill>
                <a:latin typeface="Calibri" pitchFamily="34" charset="0"/>
                <a:ea typeface="Calibri" pitchFamily="34" charset="-122"/>
                <a:cs typeface="Calibri" pitchFamily="34" charset="-120"/>
              </a:rPr>
              <a:t>This is selective accessibility in action: the label “tech” activates a mental model where hypergrowth, winner-take-all dynamics, and massive multiples are normal.</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E233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3" name="Text 0"/>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E8A838"/>
                </a:solidFill>
                <a:latin typeface="Georgia" pitchFamily="34" charset="0"/>
                <a:ea typeface="Georgia" pitchFamily="34" charset="-122"/>
                <a:cs typeface="Georgia" pitchFamily="34" charset="-120"/>
              </a:rPr>
              <a:t>Anchor 2: SoftBank’s $4.4 Billion Investment</a:t>
            </a:r>
            <a:endParaRPr lang="en-US" sz="2600" dirty="0"/>
          </a:p>
        </p:txBody>
      </p:sp>
      <p:sp>
        <p:nvSpPr>
          <p:cNvPr id="4" name="Text 1"/>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In 2017, Masayoshi Son — founder of SoftBank, the largest technology investment fund in the world, backed by Saudi and Abu Dhabi sovereign wealth — invested $4.4 billion in WeWork at a $20 billion valuation.</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The implicit anchor:</a:t>
            </a:r>
            <a:endParaRPr lang="en-US" sz="1400" dirty="0"/>
          </a:p>
          <a:p>
            <a:pPr marL="0" indent="0">
              <a:lnSpc>
                <a:spcPct val="130000"/>
              </a:lnSpc>
              <a:buNone/>
            </a:pPr>
            <a:endParaRPr lang="en-US" sz="1400" dirty="0"/>
          </a:p>
          <a:p>
            <a:pPr marL="0" indent="0">
              <a:lnSpc>
                <a:spcPct val="130000"/>
              </a:lnSpc>
              <a:buNone/>
            </a:pPr>
            <a:r>
              <a:rPr lang="en-US" sz="1600" b="1" dirty="0">
                <a:solidFill>
                  <a:srgbClr val="FFFFFF"/>
                </a:solidFill>
                <a:latin typeface="Calibri" pitchFamily="34" charset="0"/>
                <a:ea typeface="Calibri" pitchFamily="34" charset="-122"/>
                <a:cs typeface="Calibri" pitchFamily="34" charset="-120"/>
              </a:rPr>
              <a:t>“If the most powerful tech investor on the planet thinks it’s worth $20 billion, who am I to disagree?”</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This is authority anchoring. The credibility of the source amplifies the anchor’s power. SoftBank’s involvement didn’t just set a number — it signaled to every subsequent investor that the number was legitimate.</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Each funding round after SoftBank used the previous round’s valuation as the new anchor. $20B became $35B became $47B. Every investor’s “independent” analysis started from the number that came before.</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E233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3" name="Text 0"/>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E8A838"/>
                </a:solidFill>
                <a:latin typeface="Georgia" pitchFamily="34" charset="0"/>
                <a:ea typeface="Georgia" pitchFamily="34" charset="-122"/>
                <a:cs typeface="Georgia" pitchFamily="34" charset="-120"/>
              </a:rPr>
              <a:t>Anchor 3: The Comp Set</a:t>
            </a:r>
            <a:endParaRPr lang="en-US" sz="2600" dirty="0"/>
          </a:p>
        </p:txBody>
      </p:sp>
      <p:sp>
        <p:nvSpPr>
          <p:cNvPr id="4" name="Text 1"/>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WeWork’s pitch deck compared the company not to IWG/Regus — its actual competitor, a profitable co-working business valued at roughly $4 billion — but to Amazon, Uber, and Salesforce.</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Every pitch deck is a framing exercise. This one was designed to anchor the investor’s mental model at tech-company multiples.</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By the time an investor sat down to do their own analysis, the frame was already set:</a:t>
            </a:r>
            <a:endParaRPr lang="en-US" sz="1400" dirty="0"/>
          </a:p>
          <a:p>
            <a:pPr marL="0" indent="0">
              <a:lnSpc>
                <a:spcPct val="130000"/>
              </a:lnSpc>
              <a:buNone/>
            </a:pPr>
            <a:endParaRPr lang="en-US" sz="1400" dirty="0"/>
          </a:p>
          <a:p>
            <a:pPr marL="0" indent="0">
              <a:lnSpc>
                <a:spcPct val="130000"/>
              </a:lnSpc>
              <a:buNone/>
            </a:pPr>
            <a:r>
              <a:rPr lang="en-US" sz="1400" dirty="0">
                <a:solidFill>
                  <a:srgbClr val="E8A838"/>
                </a:solidFill>
                <a:latin typeface="Calibri" pitchFamily="34" charset="0"/>
                <a:ea typeface="Calibri" pitchFamily="34" charset="-122"/>
                <a:cs typeface="Calibri" pitchFamily="34" charset="-120"/>
              </a:rPr>
              <a:t>•  Category: technology platform (not real estate)</a:t>
            </a:r>
            <a:endParaRPr lang="en-US" sz="1400" dirty="0"/>
          </a:p>
          <a:p>
            <a:pPr marL="0" indent="0">
              <a:lnSpc>
                <a:spcPct val="130000"/>
              </a:lnSpc>
              <a:buNone/>
            </a:pPr>
            <a:r>
              <a:rPr lang="en-US" sz="1400" dirty="0">
                <a:solidFill>
                  <a:srgbClr val="E8A838"/>
                </a:solidFill>
                <a:latin typeface="Calibri" pitchFamily="34" charset="0"/>
                <a:ea typeface="Calibri" pitchFamily="34" charset="-122"/>
                <a:cs typeface="Calibri" pitchFamily="34" charset="-120"/>
              </a:rPr>
              <a:t>•  Comparable companies: Amazon, Uber, Salesforce (not IWG)</a:t>
            </a:r>
            <a:endParaRPr lang="en-US" sz="1400" dirty="0"/>
          </a:p>
          <a:p>
            <a:pPr marL="0" indent="0">
              <a:lnSpc>
                <a:spcPct val="130000"/>
              </a:lnSpc>
              <a:buNone/>
            </a:pPr>
            <a:r>
              <a:rPr lang="en-US" sz="1400" dirty="0">
                <a:solidFill>
                  <a:srgbClr val="E8A838"/>
                </a:solidFill>
                <a:latin typeface="Calibri" pitchFamily="34" charset="0"/>
                <a:ea typeface="Calibri" pitchFamily="34" charset="-122"/>
                <a:cs typeface="Calibri" pitchFamily="34" charset="-120"/>
              </a:rPr>
              <a:t>•  Previous valuation: $20B+ (anchored by SoftBank)</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Their “independent” analysis was anything but independent. The anchors were already embedded in their starting assumptions.</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E233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3" name="Text 0"/>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E8A838"/>
                </a:solidFill>
                <a:latin typeface="Georgia" pitchFamily="34" charset="0"/>
                <a:ea typeface="Georgia" pitchFamily="34" charset="-122"/>
                <a:cs typeface="Georgia" pitchFamily="34" charset="-120"/>
              </a:rPr>
              <a:t>Anchor 4: Internal Culture as Reinforcing Loop</a:t>
            </a:r>
            <a:endParaRPr lang="en-US" sz="2600" dirty="0"/>
          </a:p>
        </p:txBody>
      </p:sp>
      <p:sp>
        <p:nvSpPr>
          <p:cNvPr id="4" name="Text 1"/>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Inside WeWork, the $47 billion valuation became the anchor for everything: employee expectations, hiring budgets, office leases, corporate spending.</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Neumann reportedly told employees the company would eventually be worth $10 trillion.</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This created a reinforcing loop:</a:t>
            </a:r>
            <a:endParaRPr lang="en-US" sz="1400" dirty="0"/>
          </a:p>
          <a:p>
            <a:pPr marL="0" indent="0">
              <a:lnSpc>
                <a:spcPct val="130000"/>
              </a:lnSpc>
              <a:buNone/>
            </a:pPr>
            <a:endParaRPr lang="en-US" sz="1400" dirty="0"/>
          </a:p>
          <a:p>
            <a:pPr marL="0" indent="0">
              <a:lnSpc>
                <a:spcPct val="130000"/>
              </a:lnSpc>
              <a:buNone/>
            </a:pPr>
            <a:r>
              <a:rPr lang="en-US" sz="1400" dirty="0">
                <a:solidFill>
                  <a:srgbClr val="E8A838"/>
                </a:solidFill>
                <a:latin typeface="Calibri" pitchFamily="34" charset="0"/>
                <a:ea typeface="Calibri" pitchFamily="34" charset="-122"/>
                <a:cs typeface="Calibri" pitchFamily="34" charset="-120"/>
              </a:rPr>
              <a:t>•  The valuation justified the spending</a:t>
            </a:r>
            <a:endParaRPr lang="en-US" sz="1400" dirty="0"/>
          </a:p>
          <a:p>
            <a:pPr marL="0" indent="0">
              <a:lnSpc>
                <a:spcPct val="130000"/>
              </a:lnSpc>
              <a:buNone/>
            </a:pPr>
            <a:r>
              <a:rPr lang="en-US" sz="1400" dirty="0">
                <a:solidFill>
                  <a:srgbClr val="E8A838"/>
                </a:solidFill>
                <a:latin typeface="Calibri" pitchFamily="34" charset="0"/>
                <a:ea typeface="Calibri" pitchFamily="34" charset="-122"/>
                <a:cs typeface="Calibri" pitchFamily="34" charset="-120"/>
              </a:rPr>
              <a:t>•  The spending “proved” the valuation was real</a:t>
            </a:r>
            <a:endParaRPr lang="en-US" sz="1400" dirty="0"/>
          </a:p>
          <a:p>
            <a:pPr marL="0" indent="0">
              <a:lnSpc>
                <a:spcPct val="130000"/>
              </a:lnSpc>
              <a:buNone/>
            </a:pPr>
            <a:r>
              <a:rPr lang="en-US" sz="1400" dirty="0">
                <a:solidFill>
                  <a:srgbClr val="E8A838"/>
                </a:solidFill>
                <a:latin typeface="Calibri" pitchFamily="34" charset="0"/>
                <a:ea typeface="Calibri" pitchFamily="34" charset="-122"/>
                <a:cs typeface="Calibri" pitchFamily="34" charset="-120"/>
              </a:rPr>
              <a:t>•  Anyone who questioned it was questioning the anchor</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By this point, the $47 billion number was woven into the identity of the organization. Questioning the valuation meant questioning your colleagues, your equity, your career bet, and your CEO’s vision.</a:t>
            </a:r>
            <a:endParaRPr lang="en-US" sz="1400" dirty="0"/>
          </a:p>
          <a:p>
            <a:pPr marL="0" indent="0">
              <a:lnSpc>
                <a:spcPct val="130000"/>
              </a:lnSpc>
              <a:buNone/>
            </a:pPr>
            <a:endParaRPr lang="en-US" sz="1400" dirty="0"/>
          </a:p>
          <a:p>
            <a:pPr marL="0" indent="0">
              <a:lnSpc>
                <a:spcPct val="130000"/>
              </a:lnSpc>
              <a:buNone/>
            </a:pPr>
            <a:r>
              <a:rPr lang="en-US" sz="1400" b="1" dirty="0">
                <a:solidFill>
                  <a:srgbClr val="FFFFFF"/>
                </a:solidFill>
                <a:latin typeface="Calibri" pitchFamily="34" charset="0"/>
                <a:ea typeface="Calibri" pitchFamily="34" charset="-122"/>
                <a:cs typeface="Calibri" pitchFamily="34" charset="-120"/>
              </a:rPr>
              <a:t>The anchor had become unfalsifiable.</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The Collapse: When the Anchor Broke</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In August 2019, WeWork filed its S-1 (IPO prospectus). For the first time, the public market — thousands of independent analysts evaluating simultaneously — looked at the numbers.</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They found: $1.9 billion in losses (2018), bizarre governance (Neumann had supermajority voting control), and no credible path to profitability. The “elevate the world’s consciousness” mission statement appeared in a financial filing.</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Within six weeks: valuation dropped from $47B to $8B. IPO pulled. Neumann ousted.</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The edifice collapsed not because new information appeared, but because the anchoring environment changed.</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In private markets, each investor’s valuation was anchored by the previous round. In public markets, thousands of analysts evaluated independently, breaking the anchoring chain.</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lesson: anchoring survives in closed systems. It breaks in open ones.</a:t>
            </a:r>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41729"/>
        </a:solidFill>
        <a:effectLst/>
      </p:bgPr>
    </p:bg>
    <p:spTree>
      <p:nvGrpSpPr>
        <p:cNvPr id="1" name=""/>
        <p:cNvGrpSpPr/>
        <p:nvPr/>
      </p:nvGrpSpPr>
      <p:grpSpPr>
        <a:xfrm>
          <a:off x="0" y="0"/>
          <a:ext cx="0" cy="0"/>
          <a:chOff x="0" y="0"/>
          <a:chExt cx="0" cy="0"/>
        </a:xfrm>
      </p:grpSpPr>
      <p:sp>
        <p:nvSpPr>
          <p:cNvPr id="2" name="Text 0"/>
          <p:cNvSpPr/>
          <p:nvPr/>
        </p:nvSpPr>
        <p:spPr>
          <a:xfrm>
            <a:off x="914400" y="365760"/>
            <a:ext cx="7315200" cy="457200"/>
          </a:xfrm>
          <a:prstGeom prst="rect">
            <a:avLst/>
          </a:prstGeom>
          <a:noFill/>
          <a:ln/>
        </p:spPr>
        <p:txBody>
          <a:bodyPr wrap="square" lIns="0" tIns="0" rIns="0" bIns="0" rtlCol="0" anchor="ctr"/>
          <a:lstStyle/>
          <a:p>
            <a:pPr marL="0" indent="0" algn="ctr">
              <a:buNone/>
            </a:pPr>
            <a:r>
              <a:rPr lang="en-US" sz="2400" b="1" dirty="0">
                <a:solidFill>
                  <a:srgbClr val="E8A838"/>
                </a:solidFill>
                <a:latin typeface="Georgia" pitchFamily="34" charset="0"/>
                <a:ea typeface="Georgia" pitchFamily="34" charset="-122"/>
                <a:cs typeface="Georgia" pitchFamily="34" charset="-120"/>
              </a:rPr>
              <a:t>THE WEWORK LESSON</a:t>
            </a:r>
            <a:endParaRPr lang="en-US" sz="2400" dirty="0"/>
          </a:p>
        </p:txBody>
      </p:sp>
      <p:sp>
        <p:nvSpPr>
          <p:cNvPr id="3" name="Text 1"/>
          <p:cNvSpPr/>
          <p:nvPr/>
        </p:nvSpPr>
        <p:spPr>
          <a:xfrm>
            <a:off x="914400" y="1097280"/>
            <a:ext cx="7315200" cy="914400"/>
          </a:xfrm>
          <a:prstGeom prst="rect">
            <a:avLst/>
          </a:prstGeom>
          <a:noFill/>
          <a:ln/>
        </p:spPr>
        <p:txBody>
          <a:bodyPr wrap="square" lIns="0" tIns="0" rIns="0" bIns="0" rtlCol="0" anchor="ctr"/>
          <a:lstStyle/>
          <a:p>
            <a:pPr marL="0" indent="0" algn="ctr">
              <a:lnSpc>
                <a:spcPct val="140000"/>
              </a:lnSpc>
              <a:buNone/>
            </a:pPr>
            <a:r>
              <a:rPr lang="en-US" sz="1800" b="1" dirty="0">
                <a:solidFill>
                  <a:srgbClr val="FFFFFF"/>
                </a:solidFill>
                <a:latin typeface="Georgia" pitchFamily="34" charset="0"/>
                <a:ea typeface="Georgia" pitchFamily="34" charset="-122"/>
                <a:cs typeface="Georgia" pitchFamily="34" charset="-120"/>
              </a:rPr>
              <a:t>WeWork is not a story about one crazy CEO.</a:t>
            </a:r>
            <a:endParaRPr lang="en-US" sz="1800" dirty="0"/>
          </a:p>
          <a:p>
            <a:pPr marL="0" indent="0" algn="ctr">
              <a:lnSpc>
                <a:spcPct val="140000"/>
              </a:lnSpc>
              <a:buNone/>
            </a:pPr>
            <a:r>
              <a:rPr lang="en-US" sz="1800" b="1" dirty="0">
                <a:solidFill>
                  <a:srgbClr val="FFFFFF"/>
                </a:solidFill>
                <a:latin typeface="Georgia" pitchFamily="34" charset="0"/>
                <a:ea typeface="Georgia" pitchFamily="34" charset="-122"/>
                <a:cs typeface="Georgia" pitchFamily="34" charset="-120"/>
              </a:rPr>
              <a:t>It is a story about anchoring at institutional scale.</a:t>
            </a:r>
            <a:endParaRPr lang="en-US" sz="1800" dirty="0"/>
          </a:p>
        </p:txBody>
      </p:sp>
      <p:sp>
        <p:nvSpPr>
          <p:cNvPr id="4" name="Shape 2"/>
          <p:cNvSpPr/>
          <p:nvPr/>
        </p:nvSpPr>
        <p:spPr>
          <a:xfrm>
            <a:off x="457200" y="2286000"/>
            <a:ext cx="1965960" cy="2011680"/>
          </a:xfrm>
          <a:prstGeom prst="rect">
            <a:avLst/>
          </a:prstGeom>
          <a:solidFill>
            <a:srgbClr val="2A2E42"/>
          </a:solidFill>
          <a:ln/>
        </p:spPr>
        <p:txBody>
          <a:bodyPr/>
          <a:lstStyle/>
          <a:p>
            <a:endParaRPr lang="en-IL"/>
          </a:p>
        </p:txBody>
      </p:sp>
      <p:sp>
        <p:nvSpPr>
          <p:cNvPr id="5" name="Shape 3"/>
          <p:cNvSpPr/>
          <p:nvPr/>
        </p:nvSpPr>
        <p:spPr>
          <a:xfrm>
            <a:off x="457200" y="2286000"/>
            <a:ext cx="1965960" cy="45720"/>
          </a:xfrm>
          <a:prstGeom prst="rect">
            <a:avLst/>
          </a:prstGeom>
          <a:solidFill>
            <a:srgbClr val="E8A838"/>
          </a:solidFill>
          <a:ln/>
        </p:spPr>
        <p:txBody>
          <a:bodyPr/>
          <a:lstStyle/>
          <a:p>
            <a:endParaRPr lang="en-IL"/>
          </a:p>
        </p:txBody>
      </p:sp>
      <p:sp>
        <p:nvSpPr>
          <p:cNvPr id="6" name="Text 4"/>
          <p:cNvSpPr/>
          <p:nvPr/>
        </p:nvSpPr>
        <p:spPr>
          <a:xfrm>
            <a:off x="594360" y="2468880"/>
            <a:ext cx="1691640" cy="1645920"/>
          </a:xfrm>
          <a:prstGeom prst="rect">
            <a:avLst/>
          </a:prstGeom>
          <a:noFill/>
          <a:ln/>
        </p:spPr>
        <p:txBody>
          <a:bodyPr wrap="square" lIns="0" tIns="0" rIns="0" bIns="0" rtlCol="0" anchor="ctr"/>
          <a:lstStyle/>
          <a:p>
            <a:pPr marL="0" indent="0">
              <a:lnSpc>
                <a:spcPct val="125000"/>
              </a:lnSpc>
              <a:buNone/>
            </a:pPr>
            <a:r>
              <a:rPr lang="en-US" sz="1000" b="1" kern="0" spc="100" dirty="0">
                <a:solidFill>
                  <a:srgbClr val="E8A838"/>
                </a:solidFill>
                <a:latin typeface="Calibri" pitchFamily="34" charset="0"/>
                <a:ea typeface="Calibri" pitchFamily="34" charset="-122"/>
                <a:cs typeface="Calibri" pitchFamily="34" charset="-120"/>
              </a:rPr>
              <a:t>LINGUISTIC ANCHOR</a:t>
            </a:r>
            <a:endParaRPr lang="en-US" sz="1000" dirty="0"/>
          </a:p>
          <a:p>
            <a:pPr marL="0" indent="0">
              <a:lnSpc>
                <a:spcPct val="125000"/>
              </a:lnSpc>
              <a:buNone/>
            </a:pPr>
            <a:endParaRPr lang="en-US" sz="1000" dirty="0"/>
          </a:p>
          <a:p>
            <a:pPr marL="0" indent="0">
              <a:lnSpc>
                <a:spcPct val="125000"/>
              </a:lnSpc>
              <a:buNone/>
            </a:pPr>
            <a:r>
              <a:rPr lang="en-US" sz="1200" dirty="0">
                <a:solidFill>
                  <a:srgbClr val="8B8FA3"/>
                </a:solidFill>
                <a:latin typeface="Calibri" pitchFamily="34" charset="0"/>
                <a:ea typeface="Calibri" pitchFamily="34" charset="-122"/>
                <a:cs typeface="Calibri" pitchFamily="34" charset="-120"/>
              </a:rPr>
              <a:t>“Tech company” set the frame</a:t>
            </a:r>
            <a:endParaRPr lang="en-US" sz="1000" dirty="0"/>
          </a:p>
        </p:txBody>
      </p:sp>
      <p:sp>
        <p:nvSpPr>
          <p:cNvPr id="7" name="Shape 5"/>
          <p:cNvSpPr/>
          <p:nvPr/>
        </p:nvSpPr>
        <p:spPr>
          <a:xfrm>
            <a:off x="2606040" y="2286000"/>
            <a:ext cx="1965960" cy="2011680"/>
          </a:xfrm>
          <a:prstGeom prst="rect">
            <a:avLst/>
          </a:prstGeom>
          <a:solidFill>
            <a:srgbClr val="2A2E42"/>
          </a:solidFill>
          <a:ln/>
        </p:spPr>
        <p:txBody>
          <a:bodyPr/>
          <a:lstStyle/>
          <a:p>
            <a:endParaRPr lang="en-IL"/>
          </a:p>
        </p:txBody>
      </p:sp>
      <p:sp>
        <p:nvSpPr>
          <p:cNvPr id="8" name="Shape 6"/>
          <p:cNvSpPr/>
          <p:nvPr/>
        </p:nvSpPr>
        <p:spPr>
          <a:xfrm>
            <a:off x="2606040" y="2286000"/>
            <a:ext cx="1965960" cy="45720"/>
          </a:xfrm>
          <a:prstGeom prst="rect">
            <a:avLst/>
          </a:prstGeom>
          <a:solidFill>
            <a:srgbClr val="E8A838"/>
          </a:solidFill>
          <a:ln/>
        </p:spPr>
        <p:txBody>
          <a:bodyPr/>
          <a:lstStyle/>
          <a:p>
            <a:endParaRPr lang="en-IL"/>
          </a:p>
        </p:txBody>
      </p:sp>
      <p:sp>
        <p:nvSpPr>
          <p:cNvPr id="9" name="Text 7"/>
          <p:cNvSpPr/>
          <p:nvPr/>
        </p:nvSpPr>
        <p:spPr>
          <a:xfrm>
            <a:off x="2743200" y="2468880"/>
            <a:ext cx="1691640" cy="1645920"/>
          </a:xfrm>
          <a:prstGeom prst="rect">
            <a:avLst/>
          </a:prstGeom>
          <a:noFill/>
          <a:ln/>
        </p:spPr>
        <p:txBody>
          <a:bodyPr wrap="square" lIns="0" tIns="0" rIns="0" bIns="0" rtlCol="0" anchor="ctr"/>
          <a:lstStyle/>
          <a:p>
            <a:pPr marL="0" indent="0">
              <a:lnSpc>
                <a:spcPct val="125000"/>
              </a:lnSpc>
              <a:buNone/>
            </a:pPr>
            <a:r>
              <a:rPr lang="en-US" sz="1000" b="1" kern="0" spc="100" dirty="0">
                <a:solidFill>
                  <a:srgbClr val="E8A838"/>
                </a:solidFill>
                <a:latin typeface="Calibri" pitchFamily="34" charset="0"/>
                <a:ea typeface="Calibri" pitchFamily="34" charset="-122"/>
                <a:cs typeface="Calibri" pitchFamily="34" charset="-120"/>
              </a:rPr>
              <a:t>FINANCIAL ANCHOR</a:t>
            </a:r>
            <a:endParaRPr lang="en-US" sz="1000" dirty="0"/>
          </a:p>
          <a:p>
            <a:pPr marL="0" indent="0">
              <a:lnSpc>
                <a:spcPct val="125000"/>
              </a:lnSpc>
              <a:buNone/>
            </a:pPr>
            <a:endParaRPr lang="en-US" sz="1000" dirty="0"/>
          </a:p>
          <a:p>
            <a:pPr marL="0" indent="0">
              <a:lnSpc>
                <a:spcPct val="125000"/>
              </a:lnSpc>
              <a:buNone/>
            </a:pPr>
            <a:r>
              <a:rPr lang="en-US" sz="1200" dirty="0">
                <a:solidFill>
                  <a:srgbClr val="8B8FA3"/>
                </a:solidFill>
                <a:latin typeface="Calibri" pitchFamily="34" charset="0"/>
                <a:ea typeface="Calibri" pitchFamily="34" charset="-122"/>
                <a:cs typeface="Calibri" pitchFamily="34" charset="-120"/>
              </a:rPr>
              <a:t>SoftBank’s $4.4B set the number</a:t>
            </a:r>
            <a:endParaRPr lang="en-US" sz="1000" dirty="0"/>
          </a:p>
        </p:txBody>
      </p:sp>
      <p:sp>
        <p:nvSpPr>
          <p:cNvPr id="10" name="Shape 8"/>
          <p:cNvSpPr/>
          <p:nvPr/>
        </p:nvSpPr>
        <p:spPr>
          <a:xfrm>
            <a:off x="4754880" y="2286000"/>
            <a:ext cx="1965960" cy="2011680"/>
          </a:xfrm>
          <a:prstGeom prst="rect">
            <a:avLst/>
          </a:prstGeom>
          <a:solidFill>
            <a:srgbClr val="2A2E42"/>
          </a:solidFill>
          <a:ln/>
        </p:spPr>
        <p:txBody>
          <a:bodyPr/>
          <a:lstStyle/>
          <a:p>
            <a:endParaRPr lang="en-IL"/>
          </a:p>
        </p:txBody>
      </p:sp>
      <p:sp>
        <p:nvSpPr>
          <p:cNvPr id="11" name="Shape 9"/>
          <p:cNvSpPr/>
          <p:nvPr/>
        </p:nvSpPr>
        <p:spPr>
          <a:xfrm>
            <a:off x="4754880" y="2286000"/>
            <a:ext cx="1965960" cy="45720"/>
          </a:xfrm>
          <a:prstGeom prst="rect">
            <a:avLst/>
          </a:prstGeom>
          <a:solidFill>
            <a:srgbClr val="E8A838"/>
          </a:solidFill>
          <a:ln/>
        </p:spPr>
        <p:txBody>
          <a:bodyPr/>
          <a:lstStyle/>
          <a:p>
            <a:endParaRPr lang="en-IL"/>
          </a:p>
        </p:txBody>
      </p:sp>
      <p:sp>
        <p:nvSpPr>
          <p:cNvPr id="12" name="Text 10"/>
          <p:cNvSpPr/>
          <p:nvPr/>
        </p:nvSpPr>
        <p:spPr>
          <a:xfrm>
            <a:off x="4892040" y="2468880"/>
            <a:ext cx="1691640" cy="1645920"/>
          </a:xfrm>
          <a:prstGeom prst="rect">
            <a:avLst/>
          </a:prstGeom>
          <a:noFill/>
          <a:ln/>
        </p:spPr>
        <p:txBody>
          <a:bodyPr wrap="square" lIns="0" tIns="0" rIns="0" bIns="0" rtlCol="0" anchor="ctr"/>
          <a:lstStyle/>
          <a:p>
            <a:pPr marL="0" indent="0">
              <a:lnSpc>
                <a:spcPct val="125000"/>
              </a:lnSpc>
              <a:buNone/>
            </a:pPr>
            <a:r>
              <a:rPr lang="en-US" sz="1000" b="1" kern="0" spc="100" dirty="0">
                <a:solidFill>
                  <a:srgbClr val="E8A838"/>
                </a:solidFill>
                <a:latin typeface="Calibri" pitchFamily="34" charset="0"/>
                <a:ea typeface="Calibri" pitchFamily="34" charset="-122"/>
                <a:cs typeface="Calibri" pitchFamily="34" charset="-120"/>
              </a:rPr>
              <a:t>SOCIAL ANCHOR</a:t>
            </a:r>
            <a:endParaRPr lang="en-US" sz="1000" dirty="0"/>
          </a:p>
          <a:p>
            <a:pPr marL="0" indent="0">
              <a:lnSpc>
                <a:spcPct val="125000"/>
              </a:lnSpc>
              <a:buNone/>
            </a:pPr>
            <a:endParaRPr lang="en-US" sz="1000" dirty="0"/>
          </a:p>
          <a:p>
            <a:pPr marL="0" indent="0">
              <a:lnSpc>
                <a:spcPct val="125000"/>
              </a:lnSpc>
              <a:buNone/>
            </a:pPr>
            <a:r>
              <a:rPr lang="en-US" sz="1200" dirty="0">
                <a:solidFill>
                  <a:srgbClr val="8B8FA3"/>
                </a:solidFill>
                <a:latin typeface="Calibri" pitchFamily="34" charset="0"/>
                <a:ea typeface="Calibri" pitchFamily="34" charset="-122"/>
                <a:cs typeface="Calibri" pitchFamily="34" charset="-120"/>
              </a:rPr>
              <a:t>Amazon/Uber comp set the expectations</a:t>
            </a:r>
            <a:endParaRPr lang="en-US" sz="1000" dirty="0"/>
          </a:p>
        </p:txBody>
      </p:sp>
      <p:sp>
        <p:nvSpPr>
          <p:cNvPr id="13" name="Shape 11"/>
          <p:cNvSpPr/>
          <p:nvPr/>
        </p:nvSpPr>
        <p:spPr>
          <a:xfrm>
            <a:off x="6903720" y="2286000"/>
            <a:ext cx="1965960" cy="2011680"/>
          </a:xfrm>
          <a:prstGeom prst="rect">
            <a:avLst/>
          </a:prstGeom>
          <a:solidFill>
            <a:srgbClr val="2A2E42"/>
          </a:solidFill>
          <a:ln/>
        </p:spPr>
        <p:txBody>
          <a:bodyPr/>
          <a:lstStyle/>
          <a:p>
            <a:endParaRPr lang="en-IL"/>
          </a:p>
        </p:txBody>
      </p:sp>
      <p:sp>
        <p:nvSpPr>
          <p:cNvPr id="14" name="Shape 12"/>
          <p:cNvSpPr/>
          <p:nvPr/>
        </p:nvSpPr>
        <p:spPr>
          <a:xfrm>
            <a:off x="6903720" y="2286000"/>
            <a:ext cx="1965960" cy="45720"/>
          </a:xfrm>
          <a:prstGeom prst="rect">
            <a:avLst/>
          </a:prstGeom>
          <a:solidFill>
            <a:srgbClr val="E8A838"/>
          </a:solidFill>
          <a:ln/>
        </p:spPr>
        <p:txBody>
          <a:bodyPr/>
          <a:lstStyle/>
          <a:p>
            <a:endParaRPr lang="en-IL"/>
          </a:p>
        </p:txBody>
      </p:sp>
      <p:sp>
        <p:nvSpPr>
          <p:cNvPr id="15" name="Text 13"/>
          <p:cNvSpPr/>
          <p:nvPr/>
        </p:nvSpPr>
        <p:spPr>
          <a:xfrm>
            <a:off x="7040880" y="2468880"/>
            <a:ext cx="1691640" cy="1645920"/>
          </a:xfrm>
          <a:prstGeom prst="rect">
            <a:avLst/>
          </a:prstGeom>
          <a:noFill/>
          <a:ln/>
        </p:spPr>
        <p:txBody>
          <a:bodyPr wrap="square" lIns="0" tIns="0" rIns="0" bIns="0" rtlCol="0" anchor="ctr"/>
          <a:lstStyle/>
          <a:p>
            <a:pPr marL="0" indent="0">
              <a:lnSpc>
                <a:spcPct val="125000"/>
              </a:lnSpc>
              <a:buNone/>
            </a:pPr>
            <a:r>
              <a:rPr lang="en-US" sz="1000" b="1" kern="0" spc="100" dirty="0">
                <a:solidFill>
                  <a:srgbClr val="E8A838"/>
                </a:solidFill>
                <a:latin typeface="Calibri" pitchFamily="34" charset="0"/>
                <a:ea typeface="Calibri" pitchFamily="34" charset="-122"/>
                <a:cs typeface="Calibri" pitchFamily="34" charset="-120"/>
              </a:rPr>
              <a:t>CULTURAL ANCHOR</a:t>
            </a:r>
            <a:endParaRPr lang="en-US" sz="1000" dirty="0"/>
          </a:p>
          <a:p>
            <a:pPr marL="0" indent="0">
              <a:lnSpc>
                <a:spcPct val="125000"/>
              </a:lnSpc>
              <a:buNone/>
            </a:pPr>
            <a:endParaRPr lang="en-US" sz="1000" dirty="0"/>
          </a:p>
          <a:p>
            <a:pPr marL="0" indent="0">
              <a:lnSpc>
                <a:spcPct val="125000"/>
              </a:lnSpc>
              <a:buNone/>
            </a:pPr>
            <a:r>
              <a:rPr lang="en-US" sz="1200" dirty="0">
                <a:solidFill>
                  <a:srgbClr val="8B8FA3"/>
                </a:solidFill>
                <a:latin typeface="Calibri" pitchFamily="34" charset="0"/>
                <a:ea typeface="Calibri" pitchFamily="34" charset="-122"/>
                <a:cs typeface="Calibri" pitchFamily="34" charset="-120"/>
              </a:rPr>
              <a:t>Internal valuation made it self-reinforcing</a:t>
            </a:r>
            <a:endParaRPr lang="en-US" sz="1000" dirty="0"/>
          </a:p>
        </p:txBody>
      </p:sp>
      <p:sp>
        <p:nvSpPr>
          <p:cNvPr id="16" name="Text 14"/>
          <p:cNvSpPr/>
          <p:nvPr/>
        </p:nvSpPr>
        <p:spPr>
          <a:xfrm>
            <a:off x="731520" y="4480560"/>
            <a:ext cx="7680960" cy="548640"/>
          </a:xfrm>
          <a:prstGeom prst="rect">
            <a:avLst/>
          </a:prstGeom>
          <a:noFill/>
          <a:ln/>
        </p:spPr>
        <p:txBody>
          <a:bodyPr wrap="square" lIns="0" tIns="0" rIns="0" bIns="0" rtlCol="0" anchor="ctr"/>
          <a:lstStyle/>
          <a:p>
            <a:pPr marL="0" indent="0" algn="ctr">
              <a:buNone/>
            </a:pPr>
            <a:r>
              <a:rPr lang="en-US" sz="1200" i="1" dirty="0">
                <a:solidFill>
                  <a:srgbClr val="8B8FA3"/>
                </a:solidFill>
                <a:latin typeface="Calibri" pitchFamily="34" charset="0"/>
                <a:ea typeface="Calibri" pitchFamily="34" charset="-122"/>
                <a:cs typeface="Calibri" pitchFamily="34" charset="-120"/>
              </a:rPr>
              <a:t>At every step, someone could have asked: “What is this company actually worth based on its cash flows?” But once the $47 billion was planted, every subsequent judgment orbited around it.</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999963" y="-1999641"/>
            <a:ext cx="51435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5143179"/>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737118" y="-1264380"/>
            <a:ext cx="3670923"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nline Media 1" descr="The Spectacular Rise and Fall of WeWork">
            <a:hlinkClick r:id="" action="ppaction://media"/>
            <a:extLst>
              <a:ext uri="{FF2B5EF4-FFF2-40B4-BE49-F238E27FC236}">
                <a16:creationId xmlns:a16="http://schemas.microsoft.com/office/drawing/2014/main" id="{ED4D71A8-327E-AB3B-F7BC-BA68F70D2FFC}"/>
              </a:ext>
            </a:extLst>
          </p:cNvPr>
          <p:cNvPicPr>
            <a:picLocks noRot="1" noChangeAspect="1"/>
          </p:cNvPicPr>
          <p:nvPr>
            <a:videoFile r:link="rId1"/>
          </p:nvPr>
        </p:nvPicPr>
        <p:blipFill>
          <a:blip r:embed="rId3"/>
          <a:stretch>
            <a:fillRect/>
          </a:stretch>
        </p:blipFill>
        <p:spPr>
          <a:xfrm>
            <a:off x="627133" y="342900"/>
            <a:ext cx="7889734" cy="4457700"/>
          </a:xfrm>
          <a:prstGeom prst="rect">
            <a:avLst/>
          </a:prstGeom>
        </p:spPr>
      </p:pic>
    </p:spTree>
    <p:extLst>
      <p:ext uri="{BB962C8B-B14F-4D97-AF65-F5344CB8AC3E}">
        <p14:creationId xmlns:p14="http://schemas.microsoft.com/office/powerpoint/2010/main" val="407485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914400"/>
            <a:ext cx="1097280" cy="1097280"/>
          </a:xfrm>
          <a:prstGeom prst="rect">
            <a:avLst/>
          </a:prstGeom>
        </p:spPr>
      </p:pic>
      <p:sp>
        <p:nvSpPr>
          <p:cNvPr id="4" name="Text 1"/>
          <p:cNvSpPr/>
          <p:nvPr/>
        </p:nvSpPr>
        <p:spPr>
          <a:xfrm>
            <a:off x="914400" y="2103120"/>
            <a:ext cx="7315200" cy="914400"/>
          </a:xfrm>
          <a:prstGeom prst="rect">
            <a:avLst/>
          </a:prstGeom>
          <a:noFill/>
          <a:ln/>
        </p:spPr>
        <p:txBody>
          <a:bodyPr wrap="square" lIns="0" tIns="0" rIns="0" bIns="0" rtlCol="0" anchor="ctr"/>
          <a:lstStyle/>
          <a:p>
            <a:pPr marL="0" indent="0" algn="ctr">
              <a:buNone/>
            </a:pPr>
            <a:r>
              <a:rPr lang="en-US" sz="3800" b="1" dirty="0">
                <a:solidFill>
                  <a:srgbClr val="E8A838"/>
                </a:solidFill>
                <a:latin typeface="Georgia" pitchFamily="34" charset="0"/>
                <a:ea typeface="Georgia" pitchFamily="34" charset="-122"/>
                <a:cs typeface="Georgia" pitchFamily="34" charset="-120"/>
              </a:rPr>
              <a:t>FRAMING EFFECTS</a:t>
            </a:r>
            <a:endParaRPr lang="en-US" sz="3800" dirty="0"/>
          </a:p>
        </p:txBody>
      </p:sp>
      <p:sp>
        <p:nvSpPr>
          <p:cNvPr id="5" name="Text 2"/>
          <p:cNvSpPr/>
          <p:nvPr/>
        </p:nvSpPr>
        <p:spPr>
          <a:xfrm>
            <a:off x="1097280" y="3108960"/>
            <a:ext cx="6949440" cy="73152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Same Data. Different Lens. Different Decision.</a:t>
            </a:r>
            <a:endParaRPr lang="en-US" sz="1600" dirty="0"/>
          </a:p>
        </p:txBody>
      </p:sp>
      <p:sp>
        <p:nvSpPr>
          <p:cNvPr id="6"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bg>
      <p:bgPr>
        <a:solidFill>
          <a:srgbClr val="F5F3EE"/>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50292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THE ASIAN DISEASE PROBLEM</a:t>
            </a:r>
            <a:endParaRPr lang="en-US" sz="2600" dirty="0"/>
          </a:p>
        </p:txBody>
      </p:sp>
      <p:sp>
        <p:nvSpPr>
          <p:cNvPr id="3" name="Text 1"/>
          <p:cNvSpPr/>
          <p:nvPr/>
        </p:nvSpPr>
        <p:spPr>
          <a:xfrm>
            <a:off x="640080" y="777240"/>
            <a:ext cx="7315200" cy="274320"/>
          </a:xfrm>
          <a:prstGeom prst="rect">
            <a:avLst/>
          </a:prstGeom>
          <a:noFill/>
          <a:ln/>
        </p:spPr>
        <p:txBody>
          <a:bodyPr wrap="square" lIns="0" tIns="0" rIns="0" bIns="0" rtlCol="0" anchor="ctr"/>
          <a:lstStyle/>
          <a:p>
            <a:pPr marL="0" indent="0">
              <a:buNone/>
            </a:pPr>
            <a:r>
              <a:rPr lang="en-US" sz="1200" i="1" dirty="0">
                <a:solidFill>
                  <a:srgbClr val="8B8FA3"/>
                </a:solidFill>
                <a:latin typeface="Calibri" pitchFamily="34" charset="0"/>
                <a:ea typeface="Calibri" pitchFamily="34" charset="-122"/>
                <a:cs typeface="Calibri" pitchFamily="34" charset="-120"/>
              </a:rPr>
              <a:t>Tversky &amp; Kahneman, 1981</a:t>
            </a:r>
            <a:endParaRPr lang="en-US" sz="1200" dirty="0"/>
          </a:p>
        </p:txBody>
      </p:sp>
      <p:sp>
        <p:nvSpPr>
          <p:cNvPr id="4" name="Shape 2"/>
          <p:cNvSpPr/>
          <p:nvPr/>
        </p:nvSpPr>
        <p:spPr>
          <a:xfrm>
            <a:off x="457200" y="1188720"/>
            <a:ext cx="3931920" cy="3200400"/>
          </a:xfrm>
          <a:prstGeom prst="rect">
            <a:avLst/>
          </a:prstGeom>
          <a:solidFill>
            <a:srgbClr val="FFFFFF"/>
          </a:solidFill>
          <a:ln/>
          <a:effectLst>
            <a:outerShdw blurRad="101600" dist="38100" dir="8100000" algn="bl" rotWithShape="0">
              <a:srgbClr val="000000">
                <a:alpha val="20000"/>
              </a:srgbClr>
            </a:outerShdw>
          </a:effectLst>
        </p:spPr>
        <p:txBody>
          <a:bodyPr/>
          <a:lstStyle/>
          <a:p>
            <a:endParaRPr lang="en-IL"/>
          </a:p>
        </p:txBody>
      </p:sp>
      <p:sp>
        <p:nvSpPr>
          <p:cNvPr id="5" name="Shape 3"/>
          <p:cNvSpPr/>
          <p:nvPr/>
        </p:nvSpPr>
        <p:spPr>
          <a:xfrm>
            <a:off x="457200" y="1188720"/>
            <a:ext cx="3931920" cy="45720"/>
          </a:xfrm>
          <a:prstGeom prst="rect">
            <a:avLst/>
          </a:prstGeom>
          <a:solidFill>
            <a:srgbClr val="2E8B57"/>
          </a:solidFill>
          <a:ln/>
        </p:spPr>
        <p:txBody>
          <a:bodyPr/>
          <a:lstStyle/>
          <a:p>
            <a:endParaRPr lang="en-IL"/>
          </a:p>
        </p:txBody>
      </p:sp>
      <p:sp>
        <p:nvSpPr>
          <p:cNvPr id="6" name="Text 4"/>
          <p:cNvSpPr/>
          <p:nvPr/>
        </p:nvSpPr>
        <p:spPr>
          <a:xfrm>
            <a:off x="685800" y="1371600"/>
            <a:ext cx="3474720" cy="2834640"/>
          </a:xfrm>
          <a:prstGeom prst="rect">
            <a:avLst/>
          </a:prstGeom>
          <a:noFill/>
          <a:ln/>
        </p:spPr>
        <p:txBody>
          <a:bodyPr wrap="square" lIns="0" tIns="0" rIns="0" bIns="0" rtlCol="0" anchor="ctr"/>
          <a:lstStyle/>
          <a:p>
            <a:pPr marL="0" indent="0">
              <a:lnSpc>
                <a:spcPct val="120000"/>
              </a:lnSpc>
              <a:buNone/>
            </a:pPr>
            <a:r>
              <a:rPr lang="en-US" sz="1200" b="1" kern="0" spc="200" dirty="0">
                <a:solidFill>
                  <a:srgbClr val="2E8B57"/>
                </a:solidFill>
                <a:latin typeface="Calibri" pitchFamily="34" charset="0"/>
                <a:ea typeface="Calibri" pitchFamily="34" charset="-122"/>
                <a:cs typeface="Calibri" pitchFamily="34" charset="-120"/>
              </a:rPr>
              <a:t>GAIN FRAME</a:t>
            </a:r>
            <a:endParaRPr lang="en-US" sz="1200" dirty="0"/>
          </a:p>
          <a:p>
            <a:pPr marL="0" indent="0">
              <a:lnSpc>
                <a:spcPct val="120000"/>
              </a:lnSpc>
              <a:buNone/>
            </a:pPr>
            <a:endParaRPr lang="en-US" sz="1200" dirty="0"/>
          </a:p>
          <a:p>
            <a:pPr marL="0" indent="0">
              <a:lnSpc>
                <a:spcPct val="120000"/>
              </a:lnSpc>
              <a:buNone/>
            </a:pPr>
            <a:r>
              <a:rPr lang="en-US" sz="1300" dirty="0">
                <a:solidFill>
                  <a:srgbClr val="444444"/>
                </a:solidFill>
                <a:latin typeface="Calibri" pitchFamily="34" charset="0"/>
                <a:ea typeface="Calibri" pitchFamily="34" charset="-122"/>
                <a:cs typeface="Calibri" pitchFamily="34" charset="-120"/>
              </a:rPr>
              <a:t>A disease is expected to kill 600 people. Two programs are proposed:</a:t>
            </a:r>
            <a:endParaRPr lang="en-US" sz="1200" dirty="0"/>
          </a:p>
          <a:p>
            <a:pPr marL="0" indent="0">
              <a:lnSpc>
                <a:spcPct val="120000"/>
              </a:lnSpc>
              <a:buNone/>
            </a:pPr>
            <a:endParaRPr lang="en-US" sz="1200" dirty="0"/>
          </a:p>
          <a:p>
            <a:pPr marL="0" indent="0">
              <a:lnSpc>
                <a:spcPct val="120000"/>
              </a:lnSpc>
              <a:buNone/>
            </a:pPr>
            <a:r>
              <a:rPr lang="en-US" sz="1300" b="1" dirty="0">
                <a:solidFill>
                  <a:srgbClr val="333333"/>
                </a:solidFill>
                <a:latin typeface="Calibri" pitchFamily="34" charset="0"/>
                <a:ea typeface="Calibri" pitchFamily="34" charset="-122"/>
                <a:cs typeface="Calibri" pitchFamily="34" charset="-120"/>
              </a:rPr>
              <a:t>Program A: 200 people will be saved.</a:t>
            </a:r>
            <a:endParaRPr lang="en-US" sz="1200" dirty="0"/>
          </a:p>
          <a:p>
            <a:pPr marL="0" indent="0">
              <a:lnSpc>
                <a:spcPct val="120000"/>
              </a:lnSpc>
              <a:buNone/>
            </a:pPr>
            <a:endParaRPr lang="en-US" sz="1200" dirty="0"/>
          </a:p>
          <a:p>
            <a:pPr marL="0" indent="0">
              <a:lnSpc>
                <a:spcPct val="120000"/>
              </a:lnSpc>
              <a:buNone/>
            </a:pPr>
            <a:r>
              <a:rPr lang="en-US" sz="1300" b="1" dirty="0">
                <a:solidFill>
                  <a:srgbClr val="333333"/>
                </a:solidFill>
                <a:latin typeface="Calibri" pitchFamily="34" charset="0"/>
                <a:ea typeface="Calibri" pitchFamily="34" charset="-122"/>
                <a:cs typeface="Calibri" pitchFamily="34" charset="-120"/>
              </a:rPr>
              <a:t>Program B: 1/3 chance that 600 will be saved, 2/3 chance that nobody will be saved.</a:t>
            </a:r>
            <a:endParaRPr lang="en-US" sz="1200" dirty="0"/>
          </a:p>
        </p:txBody>
      </p:sp>
      <p:sp>
        <p:nvSpPr>
          <p:cNvPr id="7" name="Shape 5"/>
          <p:cNvSpPr/>
          <p:nvPr/>
        </p:nvSpPr>
        <p:spPr>
          <a:xfrm>
            <a:off x="4754880" y="1188720"/>
            <a:ext cx="3931920" cy="3200400"/>
          </a:xfrm>
          <a:prstGeom prst="rect">
            <a:avLst/>
          </a:prstGeom>
          <a:solidFill>
            <a:srgbClr val="FFFFFF"/>
          </a:solidFill>
          <a:ln/>
          <a:effectLst>
            <a:outerShdw blurRad="101600" dist="38100" dir="8100000" algn="bl" rotWithShape="0">
              <a:srgbClr val="000000">
                <a:alpha val="20000"/>
              </a:srgbClr>
            </a:outerShdw>
          </a:effectLst>
        </p:spPr>
        <p:txBody>
          <a:bodyPr/>
          <a:lstStyle/>
          <a:p>
            <a:endParaRPr lang="en-IL"/>
          </a:p>
        </p:txBody>
      </p:sp>
      <p:sp>
        <p:nvSpPr>
          <p:cNvPr id="8" name="Shape 6"/>
          <p:cNvSpPr/>
          <p:nvPr/>
        </p:nvSpPr>
        <p:spPr>
          <a:xfrm>
            <a:off x="4754880" y="1188720"/>
            <a:ext cx="3931920" cy="45720"/>
          </a:xfrm>
          <a:prstGeom prst="rect">
            <a:avLst/>
          </a:prstGeom>
          <a:solidFill>
            <a:srgbClr val="C0392B"/>
          </a:solidFill>
          <a:ln/>
        </p:spPr>
        <p:txBody>
          <a:bodyPr/>
          <a:lstStyle/>
          <a:p>
            <a:endParaRPr lang="en-IL"/>
          </a:p>
        </p:txBody>
      </p:sp>
      <p:sp>
        <p:nvSpPr>
          <p:cNvPr id="9" name="Text 7"/>
          <p:cNvSpPr/>
          <p:nvPr/>
        </p:nvSpPr>
        <p:spPr>
          <a:xfrm>
            <a:off x="4983480" y="1371600"/>
            <a:ext cx="3474720" cy="2834640"/>
          </a:xfrm>
          <a:prstGeom prst="rect">
            <a:avLst/>
          </a:prstGeom>
          <a:noFill/>
          <a:ln/>
        </p:spPr>
        <p:txBody>
          <a:bodyPr wrap="square" lIns="0" tIns="0" rIns="0" bIns="0" rtlCol="0" anchor="ctr"/>
          <a:lstStyle/>
          <a:p>
            <a:pPr marL="0" indent="0">
              <a:lnSpc>
                <a:spcPct val="120000"/>
              </a:lnSpc>
              <a:buNone/>
            </a:pPr>
            <a:r>
              <a:rPr lang="en-US" sz="1200" b="1" kern="0" spc="200" dirty="0">
                <a:solidFill>
                  <a:srgbClr val="C0392B"/>
                </a:solidFill>
                <a:latin typeface="Calibri" pitchFamily="34" charset="0"/>
                <a:ea typeface="Calibri" pitchFamily="34" charset="-122"/>
                <a:cs typeface="Calibri" pitchFamily="34" charset="-120"/>
              </a:rPr>
              <a:t>LOSS FRAME</a:t>
            </a:r>
            <a:endParaRPr lang="en-US" sz="1200" dirty="0"/>
          </a:p>
          <a:p>
            <a:pPr marL="0" indent="0">
              <a:lnSpc>
                <a:spcPct val="120000"/>
              </a:lnSpc>
              <a:buNone/>
            </a:pPr>
            <a:endParaRPr lang="en-US" sz="1200" dirty="0"/>
          </a:p>
          <a:p>
            <a:pPr marL="0" indent="0">
              <a:lnSpc>
                <a:spcPct val="120000"/>
              </a:lnSpc>
              <a:buNone/>
            </a:pPr>
            <a:r>
              <a:rPr lang="en-US" sz="1300" dirty="0">
                <a:solidFill>
                  <a:srgbClr val="444444"/>
                </a:solidFill>
                <a:latin typeface="Calibri" pitchFamily="34" charset="0"/>
                <a:ea typeface="Calibri" pitchFamily="34" charset="-122"/>
                <a:cs typeface="Calibri" pitchFamily="34" charset="-120"/>
              </a:rPr>
              <a:t>A disease is expected to kill 600 people. Two programs are proposed:</a:t>
            </a:r>
            <a:endParaRPr lang="en-US" sz="1200" dirty="0"/>
          </a:p>
          <a:p>
            <a:pPr marL="0" indent="0">
              <a:lnSpc>
                <a:spcPct val="120000"/>
              </a:lnSpc>
              <a:buNone/>
            </a:pPr>
            <a:endParaRPr lang="en-US" sz="1200" dirty="0"/>
          </a:p>
          <a:p>
            <a:pPr marL="0" indent="0">
              <a:lnSpc>
                <a:spcPct val="120000"/>
              </a:lnSpc>
              <a:buNone/>
            </a:pPr>
            <a:r>
              <a:rPr lang="en-US" sz="1300" b="1" dirty="0">
                <a:solidFill>
                  <a:srgbClr val="333333"/>
                </a:solidFill>
                <a:latin typeface="Calibri" pitchFamily="34" charset="0"/>
                <a:ea typeface="Calibri" pitchFamily="34" charset="-122"/>
                <a:cs typeface="Calibri" pitchFamily="34" charset="-120"/>
              </a:rPr>
              <a:t>Program C: 400 people will die.</a:t>
            </a:r>
            <a:endParaRPr lang="en-US" sz="1200" dirty="0"/>
          </a:p>
          <a:p>
            <a:pPr marL="0" indent="0">
              <a:lnSpc>
                <a:spcPct val="120000"/>
              </a:lnSpc>
              <a:buNone/>
            </a:pPr>
            <a:endParaRPr lang="en-US" sz="1200" dirty="0"/>
          </a:p>
          <a:p>
            <a:pPr marL="0" indent="0">
              <a:lnSpc>
                <a:spcPct val="120000"/>
              </a:lnSpc>
              <a:buNone/>
            </a:pPr>
            <a:r>
              <a:rPr lang="en-US" sz="1300" b="1" dirty="0">
                <a:solidFill>
                  <a:srgbClr val="333333"/>
                </a:solidFill>
                <a:latin typeface="Calibri" pitchFamily="34" charset="0"/>
                <a:ea typeface="Calibri" pitchFamily="34" charset="-122"/>
                <a:cs typeface="Calibri" pitchFamily="34" charset="-120"/>
              </a:rPr>
              <a:t>Program D: 1/3 chance that nobody will die, 2/3 chance that 600 people will die.</a:t>
            </a:r>
            <a:endParaRPr lang="en-US" sz="1200" dirty="0"/>
          </a:p>
        </p:txBody>
      </p:sp>
      <p:sp>
        <p:nvSpPr>
          <p:cNvPr id="10" name="Text 8"/>
          <p:cNvSpPr/>
          <p:nvPr/>
        </p:nvSpPr>
        <p:spPr>
          <a:xfrm>
            <a:off x="457200" y="4572000"/>
            <a:ext cx="8229600" cy="365760"/>
          </a:xfrm>
          <a:prstGeom prst="rect">
            <a:avLst/>
          </a:prstGeom>
          <a:noFill/>
          <a:ln/>
        </p:spPr>
        <p:txBody>
          <a:bodyPr wrap="square" lIns="0" tIns="0" rIns="0" bIns="0" rtlCol="0" anchor="ctr"/>
          <a:lstStyle/>
          <a:p>
            <a:pPr marL="0" indent="0" algn="ctr">
              <a:buNone/>
            </a:pPr>
            <a:r>
              <a:rPr lang="en-US" sz="1300" dirty="0">
                <a:solidFill>
                  <a:srgbClr val="666666"/>
                </a:solidFill>
                <a:latin typeface="Calibri" pitchFamily="34" charset="0"/>
                <a:ea typeface="Calibri" pitchFamily="34" charset="-122"/>
                <a:cs typeface="Calibri" pitchFamily="34" charset="-120"/>
              </a:rPr>
              <a:t>Programs A and C are mathematically identical. So are B and D. But the choice flips.</a:t>
            </a:r>
            <a:endParaRPr lang="en-US" sz="13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457200"/>
          </a:xfrm>
          <a:prstGeom prst="rect">
            <a:avLst/>
          </a:prstGeom>
          <a:noFill/>
          <a:ln/>
        </p:spPr>
        <p:txBody>
          <a:bodyPr wrap="square" lIns="0" tIns="0" rIns="0" bIns="0" rtlCol="0" anchor="ctr"/>
          <a:lstStyle/>
          <a:p>
            <a:pPr marL="0" indent="0">
              <a:buNone/>
            </a:pPr>
            <a:r>
              <a:rPr lang="en-US" sz="2200" b="1" dirty="0">
                <a:solidFill>
                  <a:srgbClr val="E8A838"/>
                </a:solidFill>
                <a:latin typeface="Georgia" pitchFamily="34" charset="0"/>
                <a:ea typeface="Georgia" pitchFamily="34" charset="-122"/>
                <a:cs typeface="Georgia" pitchFamily="34" charset="-120"/>
              </a:rPr>
              <a:t>WHAT HAPPENS</a:t>
            </a:r>
            <a:endParaRPr lang="en-US" sz="2200" dirty="0"/>
          </a:p>
        </p:txBody>
      </p:sp>
      <p:sp>
        <p:nvSpPr>
          <p:cNvPr id="3" name="Shape 1"/>
          <p:cNvSpPr/>
          <p:nvPr/>
        </p:nvSpPr>
        <p:spPr>
          <a:xfrm>
            <a:off x="640080" y="914400"/>
            <a:ext cx="3657600" cy="2194560"/>
          </a:xfrm>
          <a:prstGeom prst="rect">
            <a:avLst/>
          </a:prstGeom>
          <a:solidFill>
            <a:srgbClr val="1A3A2E"/>
          </a:solidFill>
          <a:ln/>
        </p:spPr>
        <p:txBody>
          <a:bodyPr/>
          <a:lstStyle/>
          <a:p>
            <a:endParaRPr lang="en-IL"/>
          </a:p>
        </p:txBody>
      </p:sp>
      <p:sp>
        <p:nvSpPr>
          <p:cNvPr id="4" name="Text 2"/>
          <p:cNvSpPr/>
          <p:nvPr/>
        </p:nvSpPr>
        <p:spPr>
          <a:xfrm>
            <a:off x="914400" y="1051560"/>
            <a:ext cx="3108960" cy="1920240"/>
          </a:xfrm>
          <a:prstGeom prst="rect">
            <a:avLst/>
          </a:prstGeom>
          <a:noFill/>
          <a:ln/>
        </p:spPr>
        <p:txBody>
          <a:bodyPr wrap="square" lIns="0" tIns="0" rIns="0" bIns="0" rtlCol="0" anchor="ctr"/>
          <a:lstStyle/>
          <a:p>
            <a:pPr marL="0" indent="0">
              <a:lnSpc>
                <a:spcPct val="120000"/>
              </a:lnSpc>
              <a:buNone/>
            </a:pPr>
            <a:r>
              <a:rPr lang="en-US" sz="1200" b="1" kern="0" spc="200" dirty="0">
                <a:solidFill>
                  <a:srgbClr val="4ADE80"/>
                </a:solidFill>
                <a:latin typeface="Calibri" pitchFamily="34" charset="0"/>
                <a:ea typeface="Calibri" pitchFamily="34" charset="-122"/>
                <a:cs typeface="Calibri" pitchFamily="34" charset="-120"/>
              </a:rPr>
              <a:t>GAIN FRAME</a:t>
            </a:r>
            <a:endParaRPr lang="en-US" sz="1200" dirty="0"/>
          </a:p>
          <a:p>
            <a:pPr marL="0" indent="0">
              <a:lnSpc>
                <a:spcPct val="120000"/>
              </a:lnSpc>
              <a:buNone/>
            </a:pPr>
            <a:endParaRPr lang="en-US" sz="1200" dirty="0"/>
          </a:p>
          <a:p>
            <a:pPr marL="0" indent="0">
              <a:lnSpc>
                <a:spcPct val="120000"/>
              </a:lnSpc>
              <a:buNone/>
            </a:pPr>
            <a:r>
              <a:rPr lang="en-US" sz="2000" b="1" dirty="0">
                <a:solidFill>
                  <a:srgbClr val="FFFFFF"/>
                </a:solidFill>
                <a:latin typeface="Calibri" pitchFamily="34" charset="0"/>
                <a:ea typeface="Calibri" pitchFamily="34" charset="-122"/>
                <a:cs typeface="Calibri" pitchFamily="34" charset="-120"/>
              </a:rPr>
              <a:t>~72% choose Program A</a:t>
            </a:r>
            <a:endParaRPr lang="en-US" sz="1200" dirty="0"/>
          </a:p>
          <a:p>
            <a:pPr marL="0" indent="0">
              <a:lnSpc>
                <a:spcPct val="120000"/>
              </a:lnSpc>
              <a:buNone/>
            </a:pPr>
            <a:r>
              <a:rPr lang="en-US" sz="1400" dirty="0">
                <a:solidFill>
                  <a:srgbClr val="8B8FA3"/>
                </a:solidFill>
                <a:latin typeface="Calibri" pitchFamily="34" charset="0"/>
                <a:ea typeface="Calibri" pitchFamily="34" charset="-122"/>
                <a:cs typeface="Calibri" pitchFamily="34" charset="-120"/>
              </a:rPr>
              <a:t>(the certain option)</a:t>
            </a:r>
            <a:endParaRPr lang="en-US" sz="1200" dirty="0"/>
          </a:p>
          <a:p>
            <a:pPr marL="0" indent="0">
              <a:lnSpc>
                <a:spcPct val="120000"/>
              </a:lnSpc>
              <a:buNone/>
            </a:pPr>
            <a:endParaRPr lang="en-US" sz="1200" dirty="0"/>
          </a:p>
          <a:p>
            <a:pPr marL="0" indent="0">
              <a:lnSpc>
                <a:spcPct val="120000"/>
              </a:lnSpc>
              <a:buNone/>
            </a:pPr>
            <a:r>
              <a:rPr lang="en-US" sz="1300" dirty="0">
                <a:solidFill>
                  <a:srgbClr val="8B8FA3"/>
                </a:solidFill>
                <a:latin typeface="Calibri" pitchFamily="34" charset="0"/>
                <a:ea typeface="Calibri" pitchFamily="34" charset="-122"/>
                <a:cs typeface="Calibri" pitchFamily="34" charset="-120"/>
              </a:rPr>
              <a:t>People are risk-averse when thinking about gains. “Let’s save the 200 for sure.”</a:t>
            </a:r>
            <a:endParaRPr lang="en-US" sz="1200" dirty="0"/>
          </a:p>
        </p:txBody>
      </p:sp>
      <p:sp>
        <p:nvSpPr>
          <p:cNvPr id="5" name="Shape 3"/>
          <p:cNvSpPr/>
          <p:nvPr/>
        </p:nvSpPr>
        <p:spPr>
          <a:xfrm>
            <a:off x="4846320" y="914400"/>
            <a:ext cx="3657600" cy="2194560"/>
          </a:xfrm>
          <a:prstGeom prst="rect">
            <a:avLst/>
          </a:prstGeom>
          <a:solidFill>
            <a:srgbClr val="3A1A1A"/>
          </a:solidFill>
          <a:ln/>
        </p:spPr>
        <p:txBody>
          <a:bodyPr/>
          <a:lstStyle/>
          <a:p>
            <a:endParaRPr lang="en-IL"/>
          </a:p>
        </p:txBody>
      </p:sp>
      <p:sp>
        <p:nvSpPr>
          <p:cNvPr id="6" name="Text 4"/>
          <p:cNvSpPr/>
          <p:nvPr/>
        </p:nvSpPr>
        <p:spPr>
          <a:xfrm>
            <a:off x="5120640" y="1051560"/>
            <a:ext cx="3108960" cy="1920240"/>
          </a:xfrm>
          <a:prstGeom prst="rect">
            <a:avLst/>
          </a:prstGeom>
          <a:noFill/>
          <a:ln/>
        </p:spPr>
        <p:txBody>
          <a:bodyPr wrap="square" lIns="0" tIns="0" rIns="0" bIns="0" rtlCol="0" anchor="ctr"/>
          <a:lstStyle/>
          <a:p>
            <a:pPr marL="0" indent="0">
              <a:lnSpc>
                <a:spcPct val="120000"/>
              </a:lnSpc>
              <a:buNone/>
            </a:pPr>
            <a:r>
              <a:rPr lang="en-US" sz="1200" b="1" kern="0" spc="200" dirty="0">
                <a:solidFill>
                  <a:srgbClr val="F87171"/>
                </a:solidFill>
                <a:latin typeface="Calibri" pitchFamily="34" charset="0"/>
                <a:ea typeface="Calibri" pitchFamily="34" charset="-122"/>
                <a:cs typeface="Calibri" pitchFamily="34" charset="-120"/>
              </a:rPr>
              <a:t>LOSS FRAME</a:t>
            </a:r>
            <a:endParaRPr lang="en-US" sz="1200" dirty="0"/>
          </a:p>
          <a:p>
            <a:pPr marL="0" indent="0">
              <a:lnSpc>
                <a:spcPct val="120000"/>
              </a:lnSpc>
              <a:buNone/>
            </a:pPr>
            <a:endParaRPr lang="en-US" sz="1200" dirty="0"/>
          </a:p>
          <a:p>
            <a:pPr marL="0" indent="0">
              <a:lnSpc>
                <a:spcPct val="120000"/>
              </a:lnSpc>
              <a:buNone/>
            </a:pPr>
            <a:r>
              <a:rPr lang="en-US" sz="2000" b="1" dirty="0">
                <a:solidFill>
                  <a:srgbClr val="FFFFFF"/>
                </a:solidFill>
                <a:latin typeface="Calibri" pitchFamily="34" charset="0"/>
                <a:ea typeface="Calibri" pitchFamily="34" charset="-122"/>
                <a:cs typeface="Calibri" pitchFamily="34" charset="-120"/>
              </a:rPr>
              <a:t>~78% choose Program D</a:t>
            </a:r>
            <a:endParaRPr lang="en-US" sz="1200" dirty="0"/>
          </a:p>
          <a:p>
            <a:pPr marL="0" indent="0">
              <a:lnSpc>
                <a:spcPct val="120000"/>
              </a:lnSpc>
              <a:buNone/>
            </a:pPr>
            <a:r>
              <a:rPr lang="en-US" sz="1400" dirty="0">
                <a:solidFill>
                  <a:srgbClr val="8B8FA3"/>
                </a:solidFill>
                <a:latin typeface="Calibri" pitchFamily="34" charset="0"/>
                <a:ea typeface="Calibri" pitchFamily="34" charset="-122"/>
                <a:cs typeface="Calibri" pitchFamily="34" charset="-120"/>
              </a:rPr>
              <a:t>(the risky option)</a:t>
            </a:r>
            <a:endParaRPr lang="en-US" sz="1200" dirty="0"/>
          </a:p>
          <a:p>
            <a:pPr marL="0" indent="0">
              <a:lnSpc>
                <a:spcPct val="120000"/>
              </a:lnSpc>
              <a:buNone/>
            </a:pPr>
            <a:endParaRPr lang="en-US" sz="1200" dirty="0"/>
          </a:p>
          <a:p>
            <a:pPr marL="0" indent="0">
              <a:lnSpc>
                <a:spcPct val="120000"/>
              </a:lnSpc>
              <a:buNone/>
            </a:pPr>
            <a:r>
              <a:rPr lang="en-US" sz="1300" dirty="0">
                <a:solidFill>
                  <a:srgbClr val="8B8FA3"/>
                </a:solidFill>
                <a:latin typeface="Calibri" pitchFamily="34" charset="0"/>
                <a:ea typeface="Calibri" pitchFamily="34" charset="-122"/>
                <a:cs typeface="Calibri" pitchFamily="34" charset="-120"/>
              </a:rPr>
              <a:t>People are risk-seeking when trying to avoid losses. “Maybe we can save everyone.”</a:t>
            </a:r>
            <a:endParaRPr lang="en-US" sz="1200" dirty="0"/>
          </a:p>
        </p:txBody>
      </p:sp>
      <p:sp>
        <p:nvSpPr>
          <p:cNvPr id="7" name="Shape 5"/>
          <p:cNvSpPr/>
          <p:nvPr/>
        </p:nvSpPr>
        <p:spPr>
          <a:xfrm>
            <a:off x="640080" y="3383280"/>
            <a:ext cx="7863840" cy="1097280"/>
          </a:xfrm>
          <a:prstGeom prst="rect">
            <a:avLst/>
          </a:prstGeom>
          <a:solidFill>
            <a:srgbClr val="1A1A2E"/>
          </a:solidFill>
          <a:ln/>
        </p:spPr>
        <p:txBody>
          <a:bodyPr/>
          <a:lstStyle/>
          <a:p>
            <a:endParaRPr lang="en-IL"/>
          </a:p>
        </p:txBody>
      </p:sp>
      <p:sp>
        <p:nvSpPr>
          <p:cNvPr id="8" name="Text 6"/>
          <p:cNvSpPr/>
          <p:nvPr/>
        </p:nvSpPr>
        <p:spPr>
          <a:xfrm>
            <a:off x="914400" y="3520440"/>
            <a:ext cx="7315200" cy="822960"/>
          </a:xfrm>
          <a:prstGeom prst="rect">
            <a:avLst/>
          </a:prstGeom>
          <a:noFill/>
          <a:ln/>
        </p:spPr>
        <p:txBody>
          <a:bodyPr wrap="square" lIns="0" tIns="0" rIns="0" bIns="0" rtlCol="0" anchor="ctr"/>
          <a:lstStyle/>
          <a:p>
            <a:pPr marL="0" indent="0">
              <a:lnSpc>
                <a:spcPct val="120000"/>
              </a:lnSpc>
              <a:buNone/>
            </a:pPr>
            <a:r>
              <a:rPr lang="en-US" sz="1500" dirty="0">
                <a:solidFill>
                  <a:srgbClr val="FFFFFF"/>
                </a:solidFill>
                <a:latin typeface="Calibri" pitchFamily="34" charset="0"/>
                <a:ea typeface="Calibri" pitchFamily="34" charset="-122"/>
                <a:cs typeface="Calibri" pitchFamily="34" charset="-120"/>
              </a:rPr>
              <a:t>Same numbers. Same outcomes. Same expected value.</a:t>
            </a:r>
            <a:endParaRPr lang="en-US" sz="1500" dirty="0"/>
          </a:p>
          <a:p>
            <a:pPr marL="0" indent="0">
              <a:lnSpc>
                <a:spcPct val="120000"/>
              </a:lnSpc>
              <a:buNone/>
            </a:pPr>
            <a:r>
              <a:rPr lang="en-US" sz="1500" b="1" dirty="0">
                <a:solidFill>
                  <a:srgbClr val="E8A838"/>
                </a:solidFill>
                <a:latin typeface="Calibri" pitchFamily="34" charset="0"/>
                <a:ea typeface="Calibri" pitchFamily="34" charset="-122"/>
                <a:cs typeface="Calibri" pitchFamily="34" charset="-120"/>
              </a:rPr>
              <a:t>But the way it was described — the frame — flipped the preference.</a:t>
            </a:r>
            <a:endParaRPr lang="en-US" sz="1500" dirty="0"/>
          </a:p>
          <a:p>
            <a:pPr marL="0" indent="0">
              <a:lnSpc>
                <a:spcPct val="120000"/>
              </a:lnSpc>
              <a:buNone/>
            </a:pPr>
            <a:endParaRPr lang="en-US" sz="1500" dirty="0"/>
          </a:p>
          <a:p>
            <a:pPr marL="0" indent="0">
              <a:lnSpc>
                <a:spcPct val="120000"/>
              </a:lnSpc>
              <a:buNone/>
            </a:pPr>
            <a:r>
              <a:rPr lang="en-US" sz="1300" dirty="0">
                <a:solidFill>
                  <a:srgbClr val="8B8FA3"/>
                </a:solidFill>
                <a:latin typeface="Calibri" pitchFamily="34" charset="0"/>
                <a:ea typeface="Calibri" pitchFamily="34" charset="-122"/>
                <a:cs typeface="Calibri" pitchFamily="34" charset="-120"/>
              </a:rPr>
              <a:t>If a single sentence can reverse your decision about saving 600 lives, what does that say about every decision you make based on how someone else presents the options?</a:t>
            </a:r>
            <a:endParaRPr lang="en-US" sz="15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The Science: Prospect Theory</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Framing effects are explained by prospect theory (Kahneman &amp; Tversky, 1979), which won Kahneman the 2002 Nobel Prize in Economics.</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Three key principles:</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Reference dependence:</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People evaluate outcomes relative to a reference point (usually the status quo), not in absolute terms.</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Loss aversion:</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Losses loom larger than gains. Losing $100 feels about twice as painful as gaining $100 feels good.</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Diminishing sensitivity:</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difference between $0 and $100 feels much larger than the difference between $1,000 and $1,100 — even though both are $100.</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Together, these explain why framing works: by changing whether an outcome is presented as a gain or a loss relative to the reference point, you change how people evaluate it.</a:t>
            </a:r>
            <a:endParaRPr lang="en-US"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Framing Is Everywhere</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Medicine:</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“This surgery has a 90% survival rate” vs. “This surgery has a 10% mortality rate.” Same number. Different patient choices. McNeil et al. (1982) showed this affects both patients and doctors.</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Marketing:</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“95% fat-free” vs. “Contains 5% fat.” Same yogurt. Different purchase decisions.</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Politics:</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“Estate tax” vs. “Death tax.” Same policy. The label shifts public support by 10–15 percentage points in polling.</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Negotiation:</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Presenting a concession as something you’re “giving up” (loss frame) makes it feel more significant than presenting it as something you’re “offering” (gain frame). Skilled negotiators frame deliberately.</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Anchoring sets the number. Framing sets the lens. WeWork used both.</a:t>
            </a:r>
            <a:endParaRPr 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999963" y="-1999641"/>
            <a:ext cx="51435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5143179"/>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737118" y="-1264380"/>
            <a:ext cx="3670923"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nline Media 1" descr="The Illusion of Truth">
            <a:hlinkClick r:id="" action="ppaction://media"/>
            <a:extLst>
              <a:ext uri="{FF2B5EF4-FFF2-40B4-BE49-F238E27FC236}">
                <a16:creationId xmlns:a16="http://schemas.microsoft.com/office/drawing/2014/main" id="{5DC1D462-FA9F-B9D2-EE1F-5190A192F75E}"/>
              </a:ext>
            </a:extLst>
          </p:cNvPr>
          <p:cNvPicPr>
            <a:picLocks noRot="1" noChangeAspect="1"/>
          </p:cNvPicPr>
          <p:nvPr>
            <a:videoFile r:link="rId1"/>
          </p:nvPr>
        </p:nvPicPr>
        <p:blipFill>
          <a:blip r:embed="rId3"/>
          <a:stretch>
            <a:fillRect/>
          </a:stretch>
        </p:blipFill>
        <p:spPr>
          <a:xfrm>
            <a:off x="627133" y="342900"/>
            <a:ext cx="7889734" cy="4457700"/>
          </a:xfrm>
          <a:prstGeom prst="rect">
            <a:avLst/>
          </a:prstGeom>
        </p:spPr>
      </p:pic>
    </p:spTree>
    <p:extLst>
      <p:ext uri="{BB962C8B-B14F-4D97-AF65-F5344CB8AC3E}">
        <p14:creationId xmlns:p14="http://schemas.microsoft.com/office/powerpoint/2010/main" val="390009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name="Slide 28">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914400"/>
            <a:ext cx="1097280" cy="1097280"/>
          </a:xfrm>
          <a:prstGeom prst="rect">
            <a:avLst/>
          </a:prstGeom>
        </p:spPr>
      </p:pic>
      <p:sp>
        <p:nvSpPr>
          <p:cNvPr id="4" name="Text 1"/>
          <p:cNvSpPr/>
          <p:nvPr/>
        </p:nvSpPr>
        <p:spPr>
          <a:xfrm>
            <a:off x="914400" y="2103120"/>
            <a:ext cx="7315200" cy="914400"/>
          </a:xfrm>
          <a:prstGeom prst="rect">
            <a:avLst/>
          </a:prstGeom>
          <a:noFill/>
          <a:ln/>
        </p:spPr>
        <p:txBody>
          <a:bodyPr wrap="square" lIns="0" tIns="0" rIns="0" bIns="0" rtlCol="0" anchor="ctr"/>
          <a:lstStyle/>
          <a:p>
            <a:pPr marL="0" indent="0" algn="ctr">
              <a:buNone/>
            </a:pPr>
            <a:r>
              <a:rPr lang="en-US" sz="3800" b="1" dirty="0">
                <a:solidFill>
                  <a:srgbClr val="E8A838"/>
                </a:solidFill>
                <a:latin typeface="Georgia" pitchFamily="34" charset="0"/>
                <a:ea typeface="Georgia" pitchFamily="34" charset="-122"/>
                <a:cs typeface="Georgia" pitchFamily="34" charset="-120"/>
              </a:rPr>
              <a:t>SO WHAT DO WE DO?</a:t>
            </a:r>
            <a:endParaRPr lang="en-US" sz="3800" dirty="0"/>
          </a:p>
        </p:txBody>
      </p:sp>
      <p:sp>
        <p:nvSpPr>
          <p:cNvPr id="5" name="Text 2"/>
          <p:cNvSpPr/>
          <p:nvPr/>
        </p:nvSpPr>
        <p:spPr>
          <a:xfrm>
            <a:off x="1097280" y="3108960"/>
            <a:ext cx="6949440" cy="73152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Practical Defenses Against Anchoring</a:t>
            </a:r>
            <a:endParaRPr lang="en-US" sz="1600" dirty="0"/>
          </a:p>
        </p:txBody>
      </p:sp>
      <p:sp>
        <p:nvSpPr>
          <p:cNvPr id="6"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9">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Five Defenses Against Anchoring</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1.  Consider the opposite</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Before committing to an estimate, deliberately generate reasons it might be much higher or much lower. This forces adjustment beyond the anchor.</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2.  Generate your own anchor first</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Before entering a negotiation or valuation, do your own independent analysis. Your self-generated anchor partially immunizes you against external ones.</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3.  Ask: “Where did this number come from?”</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If the first number in any analysis came from someone else, treat it as contaminated. Start over from raw data.</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4.  Use ranges instead of point estimates</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Ranges force you to consider both directions, making any single anchor less dominant.</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5.  Change the process</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In critical decisions, withhold the anchor from the decision-maker. Some organizations have analysts prepare valuations before seeing the asking price. This is structural debiasing — the only truly reliable defense.</a:t>
            </a:r>
            <a:endParaRPr lang="en-US"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0">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Where Does Anchoring Show Up in Your Life?</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Salary negotiation:</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If your employer names a salary first, you’ve been anchored. The first number on the table determines the outcome more than any other factor. Always research market rates beforehand so you have your own anchor.</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Real estate:</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listing price shapes your perception of value, even when you know listing prices are strategic. This is why “over-asking” works: even if the final price is lower, it’s still pulled upward by the listing.</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Pricing:</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Every “original price” crossed out next to a sale price is an anchor. The sale looks like a bargain relative to it — even if the original price was never real.</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Your own decisions:</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Think of a major decision you made recently. What was the first piece of information you encountered? Did it shape everything that followed?</a:t>
            </a:r>
            <a:endParaRPr lang="en-US"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1">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Looking Ahead: Lesson 3</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Anchoring distorts the starting point of your thinking. But what happens when there is no specific starting number — when you have to judge based on whatever comes to mind?</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That is availability bias: the tendency to judge frequency and probability by how easily examples come to mind. If something is vivid, recent, or dramatic, your brain treats it as common — whether it is or not.</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Next week’s case study: in the year after September 11, 2001, an estimated 1,600 additional Americans died in car accidents — because fear of flying, driven by the availability of vivid media coverage, led them to drive instead.</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The bias that was supposed to protect them killed them.</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We’re building a catalog of the ways your brain betrays you. Anchoring is the starting point. Availability is the filter. Next week, we add the filter.</a:t>
            </a:r>
            <a:endParaRPr lang="en-US"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2">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sp>
        <p:nvSpPr>
          <p:cNvPr id="3" name="Text 1"/>
          <p:cNvSpPr/>
          <p:nvPr/>
        </p:nvSpPr>
        <p:spPr>
          <a:xfrm>
            <a:off x="914400" y="1463040"/>
            <a:ext cx="7315200" cy="731520"/>
          </a:xfrm>
          <a:prstGeom prst="rect">
            <a:avLst/>
          </a:prstGeom>
          <a:noFill/>
          <a:ln/>
        </p:spPr>
        <p:txBody>
          <a:bodyPr wrap="square" lIns="0" tIns="0" rIns="0" bIns="0" rtlCol="0" anchor="ctr"/>
          <a:lstStyle/>
          <a:p>
            <a:pPr marL="0" indent="0" algn="ctr">
              <a:buNone/>
            </a:pPr>
            <a:r>
              <a:rPr lang="en-US" sz="4400" i="1" dirty="0">
                <a:solidFill>
                  <a:srgbClr val="FFFFFF"/>
                </a:solidFill>
                <a:latin typeface="Georgia" pitchFamily="34" charset="0"/>
                <a:ea typeface="Georgia" pitchFamily="34" charset="-122"/>
                <a:cs typeface="Georgia" pitchFamily="34" charset="-120"/>
              </a:rPr>
              <a:t>The first number wins.</a:t>
            </a:r>
            <a:endParaRPr lang="en-US" sz="4400" dirty="0"/>
          </a:p>
        </p:txBody>
      </p:sp>
      <p:sp>
        <p:nvSpPr>
          <p:cNvPr id="4" name="Text 2"/>
          <p:cNvSpPr/>
          <p:nvPr/>
        </p:nvSpPr>
        <p:spPr>
          <a:xfrm>
            <a:off x="914400" y="2468880"/>
            <a:ext cx="7315200" cy="822960"/>
          </a:xfrm>
          <a:prstGeom prst="rect">
            <a:avLst/>
          </a:prstGeom>
          <a:noFill/>
          <a:ln/>
        </p:spPr>
        <p:txBody>
          <a:bodyPr wrap="square" lIns="0" tIns="0" rIns="0" bIns="0" rtlCol="0" anchor="ctr"/>
          <a:lstStyle/>
          <a:p>
            <a:pPr marL="0" indent="0" algn="ctr">
              <a:lnSpc>
                <a:spcPct val="140000"/>
              </a:lnSpc>
              <a:buNone/>
            </a:pPr>
            <a:r>
              <a:rPr lang="en-US" sz="2000" dirty="0">
                <a:solidFill>
                  <a:srgbClr val="8B8FA3"/>
                </a:solidFill>
                <a:latin typeface="Calibri" pitchFamily="34" charset="0"/>
                <a:ea typeface="Calibri" pitchFamily="34" charset="-122"/>
                <a:cs typeface="Calibri" pitchFamily="34" charset="-120"/>
              </a:rPr>
              <a:t>Know it. Name it.</a:t>
            </a:r>
            <a:endParaRPr lang="en-US" sz="2000" dirty="0"/>
          </a:p>
          <a:p>
            <a:pPr marL="0" indent="0" algn="ctr">
              <a:lnSpc>
                <a:spcPct val="140000"/>
              </a:lnSpc>
              <a:buNone/>
            </a:pPr>
            <a:r>
              <a:rPr lang="en-US" sz="2000" dirty="0">
                <a:solidFill>
                  <a:srgbClr val="8B8FA3"/>
                </a:solidFill>
                <a:latin typeface="Calibri" pitchFamily="34" charset="0"/>
                <a:ea typeface="Calibri" pitchFamily="34" charset="-122"/>
                <a:cs typeface="Calibri" pitchFamily="34" charset="-120"/>
              </a:rPr>
              <a:t>Build systems to defend against it.</a:t>
            </a:r>
            <a:endParaRPr lang="en-US" sz="2000" dirty="0"/>
          </a:p>
        </p:txBody>
      </p:sp>
      <p:sp>
        <p:nvSpPr>
          <p:cNvPr id="5"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3">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Reading for Next Week</a:t>
            </a:r>
            <a:endParaRPr lang="en-US" sz="2600" dirty="0"/>
          </a:p>
        </p:txBody>
      </p:sp>
      <p:sp>
        <p:nvSpPr>
          <p:cNvPr id="5" name="Text 2"/>
          <p:cNvSpPr/>
          <p:nvPr/>
        </p:nvSpPr>
        <p:spPr>
          <a:xfrm>
            <a:off x="640080" y="960120"/>
            <a:ext cx="7863840" cy="3931920"/>
          </a:xfrm>
          <a:prstGeom prst="rect">
            <a:avLst/>
          </a:prstGeom>
          <a:noFill/>
          <a:ln/>
        </p:spPr>
        <p:txBody>
          <a:bodyPr wrap="square" lIns="0" tIns="0" rIns="0" bIns="0" rtlCol="0" anchor="t"/>
          <a:lstStyle/>
          <a:p>
            <a:pPr marL="0" indent="0">
              <a:lnSpc>
                <a:spcPct val="120000"/>
              </a:lnSpc>
              <a:buNone/>
            </a:pPr>
            <a:r>
              <a:rPr lang="en-US" sz="1500" b="1" dirty="0">
                <a:solidFill>
                  <a:srgbClr val="B45309"/>
                </a:solidFill>
                <a:latin typeface="Calibri" pitchFamily="34" charset="0"/>
                <a:ea typeface="Calibri" pitchFamily="34" charset="-122"/>
                <a:cs typeface="Calibri" pitchFamily="34" charset="-120"/>
              </a:rPr>
              <a:t>Essential</a:t>
            </a:r>
            <a:endParaRPr lang="en-US" sz="1500" dirty="0"/>
          </a:p>
          <a:p>
            <a:pPr marL="0" indent="0">
              <a:lnSpc>
                <a:spcPct val="120000"/>
              </a:lnSpc>
              <a:buNone/>
            </a:pPr>
            <a:endParaRPr lang="en-US" sz="1500" dirty="0"/>
          </a:p>
          <a:p>
            <a:pPr marL="0" indent="0">
              <a:lnSpc>
                <a:spcPct val="120000"/>
              </a:lnSpc>
              <a:buNone/>
            </a:pPr>
            <a:r>
              <a:rPr lang="en-US" sz="1300" dirty="0">
                <a:solidFill>
                  <a:srgbClr val="444444"/>
                </a:solidFill>
                <a:latin typeface="Calibri" pitchFamily="34" charset="0"/>
                <a:ea typeface="Calibri" pitchFamily="34" charset="-122"/>
                <a:cs typeface="Calibri" pitchFamily="34" charset="-120"/>
              </a:rPr>
              <a:t>•  Daniel Kahneman, </a:t>
            </a:r>
            <a:r>
              <a:rPr lang="en-US" sz="1300" i="1" dirty="0">
                <a:solidFill>
                  <a:srgbClr val="444444"/>
                </a:solidFill>
                <a:latin typeface="Calibri" pitchFamily="34" charset="0"/>
                <a:ea typeface="Calibri" pitchFamily="34" charset="-122"/>
                <a:cs typeface="Calibri" pitchFamily="34" charset="-120"/>
              </a:rPr>
              <a:t>Thinking, Fast and Slow</a:t>
            </a:r>
            <a:r>
              <a:rPr lang="en-US" sz="1300" dirty="0">
                <a:solidFill>
                  <a:srgbClr val="444444"/>
                </a:solidFill>
                <a:latin typeface="Calibri" pitchFamily="34" charset="0"/>
                <a:ea typeface="Calibri" pitchFamily="34" charset="-122"/>
                <a:cs typeface="Calibri" pitchFamily="34" charset="-120"/>
              </a:rPr>
              <a:t> — Chapters 11–13 (Anchors, The Science of Availability, Availability and Affect).</a:t>
            </a:r>
            <a:endParaRPr lang="en-US" sz="1500" dirty="0"/>
          </a:p>
          <a:p>
            <a:pPr marL="0" indent="0">
              <a:lnSpc>
                <a:spcPct val="120000"/>
              </a:lnSpc>
              <a:buNone/>
            </a:pPr>
            <a:r>
              <a:rPr lang="en-US" sz="1300" i="1" dirty="0">
                <a:solidFill>
                  <a:srgbClr val="777777"/>
                </a:solidFill>
                <a:latin typeface="Calibri" pitchFamily="34" charset="0"/>
                <a:ea typeface="Calibri" pitchFamily="34" charset="-122"/>
                <a:cs typeface="Calibri" pitchFamily="34" charset="-120"/>
              </a:rPr>
              <a:t>   These three chapters cover today’s lesson and set up next week’s.</a:t>
            </a:r>
            <a:endParaRPr lang="en-US" sz="1500" dirty="0"/>
          </a:p>
          <a:p>
            <a:pPr marL="0" indent="0">
              <a:lnSpc>
                <a:spcPct val="120000"/>
              </a:lnSpc>
              <a:buNone/>
            </a:pPr>
            <a:endParaRPr lang="en-US" sz="1500" dirty="0"/>
          </a:p>
          <a:p>
            <a:pPr marL="0" indent="0">
              <a:lnSpc>
                <a:spcPct val="120000"/>
              </a:lnSpc>
              <a:buNone/>
            </a:pPr>
            <a:r>
              <a:rPr lang="en-US" sz="1300" dirty="0">
                <a:solidFill>
                  <a:srgbClr val="444444"/>
                </a:solidFill>
                <a:latin typeface="Calibri" pitchFamily="34" charset="0"/>
                <a:ea typeface="Calibri" pitchFamily="34" charset="-122"/>
                <a:cs typeface="Calibri" pitchFamily="34" charset="-120"/>
              </a:rPr>
              <a:t>•  Tversky &amp; Kahneman, “Judgment Under Uncertainty: Heuristics and Biases” (1974), </a:t>
            </a:r>
            <a:r>
              <a:rPr lang="en-US" sz="1300" i="1" dirty="0">
                <a:solidFill>
                  <a:srgbClr val="444444"/>
                </a:solidFill>
                <a:latin typeface="Calibri" pitchFamily="34" charset="0"/>
                <a:ea typeface="Calibri" pitchFamily="34" charset="-122"/>
                <a:cs typeface="Calibri" pitchFamily="34" charset="-120"/>
              </a:rPr>
              <a:t>Science.</a:t>
            </a:r>
            <a:r>
              <a:rPr lang="en-US" sz="1300" dirty="0">
                <a:solidFill>
                  <a:srgbClr val="444444"/>
                </a:solidFill>
                <a:latin typeface="Calibri" pitchFamily="34" charset="0"/>
                <a:ea typeface="Calibri" pitchFamily="34" charset="-122"/>
                <a:cs typeface="Calibri" pitchFamily="34" charset="-120"/>
              </a:rPr>
              <a:t> The original paper. 15 pages. Accessible and foundational.</a:t>
            </a:r>
            <a:endParaRPr lang="en-US" sz="1500" dirty="0"/>
          </a:p>
          <a:p>
            <a:pPr marL="0" indent="0">
              <a:lnSpc>
                <a:spcPct val="120000"/>
              </a:lnSpc>
              <a:buNone/>
            </a:pPr>
            <a:endParaRPr lang="en-US" sz="1500" dirty="0"/>
          </a:p>
          <a:p>
            <a:pPr marL="0" indent="0">
              <a:lnSpc>
                <a:spcPct val="120000"/>
              </a:lnSpc>
              <a:buNone/>
            </a:pPr>
            <a:r>
              <a:rPr lang="en-US" sz="1500" b="1" dirty="0">
                <a:solidFill>
                  <a:srgbClr val="B45309"/>
                </a:solidFill>
                <a:latin typeface="Calibri" pitchFamily="34" charset="0"/>
                <a:ea typeface="Calibri" pitchFamily="34" charset="-122"/>
                <a:cs typeface="Calibri" pitchFamily="34" charset="-120"/>
              </a:rPr>
              <a:t>Recommended</a:t>
            </a:r>
            <a:endParaRPr lang="en-US" sz="1500" dirty="0"/>
          </a:p>
          <a:p>
            <a:pPr marL="0" indent="0">
              <a:lnSpc>
                <a:spcPct val="120000"/>
              </a:lnSpc>
              <a:buNone/>
            </a:pPr>
            <a:endParaRPr lang="en-US" sz="1500" dirty="0"/>
          </a:p>
          <a:p>
            <a:pPr marL="0" indent="0">
              <a:lnSpc>
                <a:spcPct val="120000"/>
              </a:lnSpc>
              <a:buNone/>
            </a:pPr>
            <a:r>
              <a:rPr lang="en-US" sz="1300" dirty="0">
                <a:solidFill>
                  <a:srgbClr val="444444"/>
                </a:solidFill>
                <a:latin typeface="Calibri" pitchFamily="34" charset="0"/>
                <a:ea typeface="Calibri" pitchFamily="34" charset="-122"/>
                <a:cs typeface="Calibri" pitchFamily="34" charset="-120"/>
              </a:rPr>
              <a:t>•  Reeves Wiedeman, </a:t>
            </a:r>
            <a:r>
              <a:rPr lang="en-US" sz="1300" i="1" dirty="0">
                <a:solidFill>
                  <a:srgbClr val="444444"/>
                </a:solidFill>
                <a:latin typeface="Calibri" pitchFamily="34" charset="0"/>
                <a:ea typeface="Calibri" pitchFamily="34" charset="-122"/>
                <a:cs typeface="Calibri" pitchFamily="34" charset="-120"/>
              </a:rPr>
              <a:t>Billion Dollar Loser: The Epic Rise and Spectacular Fall of Adam Neumann and WeWork</a:t>
            </a:r>
            <a:r>
              <a:rPr lang="en-US" sz="1300" dirty="0">
                <a:solidFill>
                  <a:srgbClr val="444444"/>
                </a:solidFill>
                <a:latin typeface="Calibri" pitchFamily="34" charset="0"/>
                <a:ea typeface="Calibri" pitchFamily="34" charset="-122"/>
                <a:cs typeface="Calibri" pitchFamily="34" charset="-120"/>
              </a:rPr>
              <a:t> (2020).</a:t>
            </a:r>
            <a:endParaRPr lang="en-US" sz="1500" dirty="0"/>
          </a:p>
          <a:p>
            <a:pPr marL="0" indent="0">
              <a:lnSpc>
                <a:spcPct val="120000"/>
              </a:lnSpc>
              <a:buNone/>
            </a:pPr>
            <a:r>
              <a:rPr lang="en-US" sz="1300" i="1" dirty="0">
                <a:solidFill>
                  <a:srgbClr val="777777"/>
                </a:solidFill>
                <a:latin typeface="Calibri" pitchFamily="34" charset="0"/>
                <a:ea typeface="Calibri" pitchFamily="34" charset="-122"/>
                <a:cs typeface="Calibri" pitchFamily="34" charset="-120"/>
              </a:rPr>
              <a:t>   The full WeWork story. Reads like a thriller.</a:t>
            </a:r>
            <a:endParaRPr lang="en-US" sz="1500" dirty="0"/>
          </a:p>
          <a:p>
            <a:pPr marL="0" indent="0">
              <a:lnSpc>
                <a:spcPct val="120000"/>
              </a:lnSpc>
              <a:buNone/>
            </a:pPr>
            <a:endParaRPr lang="en-US" sz="1500" dirty="0"/>
          </a:p>
          <a:p>
            <a:pPr marL="0" indent="0">
              <a:lnSpc>
                <a:spcPct val="120000"/>
              </a:lnSpc>
              <a:buNone/>
            </a:pPr>
            <a:r>
              <a:rPr lang="en-US" sz="1300" dirty="0">
                <a:solidFill>
                  <a:srgbClr val="444444"/>
                </a:solidFill>
                <a:latin typeface="Calibri" pitchFamily="34" charset="0"/>
                <a:ea typeface="Calibri" pitchFamily="34" charset="-122"/>
                <a:cs typeface="Calibri" pitchFamily="34" charset="-120"/>
              </a:rPr>
              <a:t>•  Dan Ariely, </a:t>
            </a:r>
            <a:r>
              <a:rPr lang="en-US" sz="1300" i="1" dirty="0">
                <a:solidFill>
                  <a:srgbClr val="444444"/>
                </a:solidFill>
                <a:latin typeface="Calibri" pitchFamily="34" charset="0"/>
                <a:ea typeface="Calibri" pitchFamily="34" charset="-122"/>
                <a:cs typeface="Calibri" pitchFamily="34" charset="-120"/>
              </a:rPr>
              <a:t>Predictably Irrational</a:t>
            </a:r>
            <a:r>
              <a:rPr lang="en-US" sz="1300" dirty="0">
                <a:solidFill>
                  <a:srgbClr val="444444"/>
                </a:solidFill>
                <a:latin typeface="Calibri" pitchFamily="34" charset="0"/>
                <a:ea typeface="Calibri" pitchFamily="34" charset="-122"/>
                <a:cs typeface="Calibri" pitchFamily="34" charset="-120"/>
              </a:rPr>
              <a:t> — Chapter 1 (“The Truth About Relativity”).</a:t>
            </a:r>
            <a:endParaRPr lang="en-US" sz="1500" dirty="0"/>
          </a:p>
          <a:p>
            <a:pPr marL="0" indent="0">
              <a:lnSpc>
                <a:spcPct val="120000"/>
              </a:lnSpc>
              <a:buNone/>
            </a:pPr>
            <a:r>
              <a:rPr lang="en-US" sz="1300" i="1" dirty="0">
                <a:solidFill>
                  <a:srgbClr val="777777"/>
                </a:solidFill>
                <a:latin typeface="Calibri" pitchFamily="34" charset="0"/>
                <a:ea typeface="Calibri" pitchFamily="34" charset="-122"/>
                <a:cs typeface="Calibri" pitchFamily="34" charset="-120"/>
              </a:rPr>
              <a:t>   Anchoring in consumer pricing, told with brilliant experiments.</a:t>
            </a:r>
            <a:endParaRPr lang="en-US" sz="15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4">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Watching for Next Week</a:t>
            </a:r>
            <a:endParaRPr lang="en-US" sz="2600" dirty="0"/>
          </a:p>
        </p:txBody>
      </p:sp>
      <p:sp>
        <p:nvSpPr>
          <p:cNvPr id="5" name="Text 2"/>
          <p:cNvSpPr/>
          <p:nvPr/>
        </p:nvSpPr>
        <p:spPr>
          <a:xfrm>
            <a:off x="640080" y="960120"/>
            <a:ext cx="7863840" cy="3931920"/>
          </a:xfrm>
          <a:prstGeom prst="rect">
            <a:avLst/>
          </a:prstGeom>
          <a:noFill/>
          <a:ln/>
        </p:spPr>
        <p:txBody>
          <a:bodyPr wrap="square" lIns="0" tIns="0" rIns="0" bIns="0" rtlCol="0" anchor="t"/>
          <a:lstStyle/>
          <a:p>
            <a:pPr marL="0" indent="0">
              <a:lnSpc>
                <a:spcPct val="120000"/>
              </a:lnSpc>
              <a:buNone/>
            </a:pPr>
            <a:r>
              <a:rPr lang="en-US" sz="1500" b="1" dirty="0">
                <a:solidFill>
                  <a:srgbClr val="B45309"/>
                </a:solidFill>
                <a:latin typeface="Calibri" pitchFamily="34" charset="0"/>
                <a:ea typeface="Calibri" pitchFamily="34" charset="-122"/>
                <a:cs typeface="Calibri" pitchFamily="34" charset="-120"/>
              </a:rPr>
              <a:t>Documentary</a:t>
            </a:r>
            <a:endParaRPr lang="en-US" sz="1500" dirty="0"/>
          </a:p>
          <a:p>
            <a:pPr marL="0" indent="0">
              <a:lnSpc>
                <a:spcPct val="120000"/>
              </a:lnSpc>
              <a:buNone/>
            </a:pPr>
            <a:endParaRPr lang="en-US" sz="1500" dirty="0"/>
          </a:p>
          <a:p>
            <a:pPr marL="0" indent="0">
              <a:lnSpc>
                <a:spcPct val="120000"/>
              </a:lnSpc>
              <a:buNone/>
            </a:pPr>
            <a:r>
              <a:rPr lang="en-US" sz="1300" dirty="0">
                <a:solidFill>
                  <a:srgbClr val="444444"/>
                </a:solidFill>
                <a:latin typeface="Calibri" pitchFamily="34" charset="0"/>
                <a:ea typeface="Calibri" pitchFamily="34" charset="-122"/>
                <a:cs typeface="Calibri" pitchFamily="34" charset="-120"/>
              </a:rPr>
              <a:t>•  </a:t>
            </a:r>
            <a:r>
              <a:rPr lang="en-US" sz="1300" i="1" dirty="0">
                <a:solidFill>
                  <a:srgbClr val="444444"/>
                </a:solidFill>
                <a:latin typeface="Calibri" pitchFamily="34" charset="0"/>
                <a:ea typeface="Calibri" pitchFamily="34" charset="-122"/>
                <a:cs typeface="Calibri" pitchFamily="34" charset="-120"/>
              </a:rPr>
              <a:t>WeWork: Or the Making and Breaking of a $47 Billion Unicorn</a:t>
            </a:r>
            <a:r>
              <a:rPr lang="en-US" sz="1300" dirty="0">
                <a:solidFill>
                  <a:srgbClr val="444444"/>
                </a:solidFill>
                <a:latin typeface="Calibri" pitchFamily="34" charset="0"/>
                <a:ea typeface="Calibri" pitchFamily="34" charset="-122"/>
                <a:cs typeface="Calibri" pitchFamily="34" charset="-120"/>
              </a:rPr>
              <a:t> (Hulu, 2021). 90 minutes.</a:t>
            </a:r>
            <a:endParaRPr lang="en-US" sz="1500" dirty="0"/>
          </a:p>
          <a:p>
            <a:pPr marL="0" indent="0">
              <a:lnSpc>
                <a:spcPct val="120000"/>
              </a:lnSpc>
              <a:buNone/>
            </a:pPr>
            <a:r>
              <a:rPr lang="en-US" sz="1300" i="1" dirty="0">
                <a:solidFill>
                  <a:srgbClr val="777777"/>
                </a:solidFill>
                <a:latin typeface="Calibri" pitchFamily="34" charset="0"/>
                <a:ea typeface="Calibri" pitchFamily="34" charset="-122"/>
                <a:cs typeface="Calibri" pitchFamily="34" charset="-120"/>
              </a:rPr>
              <a:t>   Watch for the anchoring chain: the tech label, SoftBank’s investment, the comp set, the internal culture.</a:t>
            </a:r>
            <a:endParaRPr lang="en-US" sz="1500" dirty="0"/>
          </a:p>
          <a:p>
            <a:pPr marL="0" indent="0">
              <a:lnSpc>
                <a:spcPct val="120000"/>
              </a:lnSpc>
              <a:buNone/>
            </a:pPr>
            <a:endParaRPr lang="en-US" sz="1500" dirty="0"/>
          </a:p>
          <a:p>
            <a:pPr marL="0" indent="0">
              <a:lnSpc>
                <a:spcPct val="120000"/>
              </a:lnSpc>
              <a:buNone/>
            </a:pPr>
            <a:r>
              <a:rPr lang="en-US" sz="1500" b="1" dirty="0">
                <a:solidFill>
                  <a:srgbClr val="B45309"/>
                </a:solidFill>
                <a:latin typeface="Calibri" pitchFamily="34" charset="0"/>
                <a:ea typeface="Calibri" pitchFamily="34" charset="-122"/>
                <a:cs typeface="Calibri" pitchFamily="34" charset="-120"/>
              </a:rPr>
              <a:t>Talks &amp; Explainers</a:t>
            </a:r>
            <a:endParaRPr lang="en-US" sz="1500" dirty="0"/>
          </a:p>
          <a:p>
            <a:pPr marL="0" indent="0">
              <a:lnSpc>
                <a:spcPct val="120000"/>
              </a:lnSpc>
              <a:buNone/>
            </a:pPr>
            <a:endParaRPr lang="en-US" sz="1500" dirty="0"/>
          </a:p>
          <a:p>
            <a:pPr marL="0" indent="0">
              <a:lnSpc>
                <a:spcPct val="120000"/>
              </a:lnSpc>
              <a:buNone/>
            </a:pPr>
            <a:r>
              <a:rPr lang="en-US" sz="1300" dirty="0">
                <a:solidFill>
                  <a:srgbClr val="444444"/>
                </a:solidFill>
                <a:latin typeface="Calibri" pitchFamily="34" charset="0"/>
                <a:ea typeface="Calibri" pitchFamily="34" charset="-122"/>
                <a:cs typeface="Calibri" pitchFamily="34" charset="-120"/>
              </a:rPr>
              <a:t>•  Daniel Kahneman, “Thinking, Fast and Slow” — Google Talk (YouTube, ~1 hour).</a:t>
            </a:r>
            <a:endParaRPr lang="en-US" sz="1500" dirty="0"/>
          </a:p>
          <a:p>
            <a:pPr marL="0" indent="0">
              <a:lnSpc>
                <a:spcPct val="120000"/>
              </a:lnSpc>
              <a:buNone/>
            </a:pPr>
            <a:r>
              <a:rPr lang="en-US" sz="1300" i="1" dirty="0">
                <a:solidFill>
                  <a:srgbClr val="777777"/>
                </a:solidFill>
                <a:latin typeface="Calibri" pitchFamily="34" charset="0"/>
                <a:ea typeface="Calibri" pitchFamily="34" charset="-122"/>
                <a:cs typeface="Calibri" pitchFamily="34" charset="-120"/>
              </a:rPr>
              <a:t>   Kahneman walks through anchoring, framing, and prospect theory in his own words.</a:t>
            </a:r>
            <a:endParaRPr lang="en-US" sz="1500" dirty="0"/>
          </a:p>
          <a:p>
            <a:pPr marL="0" indent="0">
              <a:lnSpc>
                <a:spcPct val="120000"/>
              </a:lnSpc>
              <a:buNone/>
            </a:pPr>
            <a:endParaRPr lang="en-US" sz="1500" dirty="0"/>
          </a:p>
          <a:p>
            <a:pPr marL="0" indent="0">
              <a:lnSpc>
                <a:spcPct val="120000"/>
              </a:lnSpc>
              <a:buNone/>
            </a:pPr>
            <a:r>
              <a:rPr lang="en-US" sz="1300" dirty="0">
                <a:solidFill>
                  <a:srgbClr val="444444"/>
                </a:solidFill>
                <a:latin typeface="Calibri" pitchFamily="34" charset="0"/>
                <a:ea typeface="Calibri" pitchFamily="34" charset="-122"/>
                <a:cs typeface="Calibri" pitchFamily="34" charset="-120"/>
              </a:rPr>
              <a:t>•  Veritasium, “The Illusion of Truth” (YouTube, 18 min).</a:t>
            </a:r>
            <a:endParaRPr lang="en-US" sz="1500" dirty="0"/>
          </a:p>
          <a:p>
            <a:pPr marL="0" indent="0">
              <a:lnSpc>
                <a:spcPct val="120000"/>
              </a:lnSpc>
              <a:buNone/>
            </a:pPr>
            <a:r>
              <a:rPr lang="en-US" sz="1300" i="1" dirty="0">
                <a:solidFill>
                  <a:srgbClr val="777777"/>
                </a:solidFill>
                <a:latin typeface="Calibri" pitchFamily="34" charset="0"/>
                <a:ea typeface="Calibri" pitchFamily="34" charset="-122"/>
                <a:cs typeface="Calibri" pitchFamily="34" charset="-120"/>
              </a:rPr>
              <a:t>   Excellent visual explainer on how repeated exposure creates anchoring-like effects on belief.</a:t>
            </a:r>
            <a:endParaRPr lang="en-US" sz="1500" dirty="0"/>
          </a:p>
          <a:p>
            <a:pPr marL="0" indent="0">
              <a:lnSpc>
                <a:spcPct val="120000"/>
              </a:lnSpc>
              <a:buNone/>
            </a:pPr>
            <a:endParaRPr lang="en-US" sz="1500" dirty="0"/>
          </a:p>
          <a:p>
            <a:pPr marL="0" indent="0">
              <a:lnSpc>
                <a:spcPct val="120000"/>
              </a:lnSpc>
              <a:buNone/>
            </a:pPr>
            <a:r>
              <a:rPr lang="en-US" sz="1300" dirty="0">
                <a:solidFill>
                  <a:srgbClr val="444444"/>
                </a:solidFill>
                <a:latin typeface="Calibri" pitchFamily="34" charset="0"/>
                <a:ea typeface="Calibri" pitchFamily="34" charset="-122"/>
                <a:cs typeface="Calibri" pitchFamily="34" charset="-120"/>
              </a:rPr>
              <a:t>•  TED Talk: Dan Ariely, “Are We in Control of Our Own Decisions?” (17 min).</a:t>
            </a:r>
            <a:endParaRPr lang="en-US" sz="1500" dirty="0"/>
          </a:p>
          <a:p>
            <a:pPr marL="0" indent="0">
              <a:lnSpc>
                <a:spcPct val="120000"/>
              </a:lnSpc>
              <a:buNone/>
            </a:pPr>
            <a:r>
              <a:rPr lang="en-US" sz="1300" i="1" dirty="0">
                <a:solidFill>
                  <a:srgbClr val="777777"/>
                </a:solidFill>
                <a:latin typeface="Calibri" pitchFamily="34" charset="0"/>
                <a:ea typeface="Calibri" pitchFamily="34" charset="-122"/>
                <a:cs typeface="Calibri" pitchFamily="34" charset="-120"/>
              </a:rPr>
              <a:t>   Anchoring and framing in organ donation, pricing, and healthcare — funny and eye-opening.</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118</TotalTime>
  <Words>3531</Words>
  <Application>Microsoft Macintosh PowerPoint</Application>
  <PresentationFormat>On-screen Show (16:9)</PresentationFormat>
  <Paragraphs>382</Paragraphs>
  <Slides>36</Slides>
  <Notes>34</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First Number Wins — Lesson 2</dc:title>
  <dc:subject>PptxGenJS Presentation</dc:subject>
  <dc:creator>Dr. Amir Konigsberg</dc:creator>
  <cp:lastModifiedBy>Amir Konigsberg</cp:lastModifiedBy>
  <cp:revision>2</cp:revision>
  <dcterms:created xsi:type="dcterms:W3CDTF">2026-03-22T09:58:18Z</dcterms:created>
  <dcterms:modified xsi:type="dcterms:W3CDTF">2026-03-22T13:07:26Z</dcterms:modified>
</cp:coreProperties>
</file>