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256" r:id="rId2"/>
    <p:sldId id="257" r:id="rId3"/>
    <p:sldId id="258" r:id="rId4"/>
    <p:sldId id="259" r:id="rId5"/>
    <p:sldId id="260" r:id="rId6"/>
    <p:sldId id="261" r:id="rId7"/>
    <p:sldId id="288" r:id="rId8"/>
    <p:sldId id="289" r:id="rId9"/>
    <p:sldId id="263" r:id="rId10"/>
    <p:sldId id="264" r:id="rId11"/>
    <p:sldId id="265" r:id="rId12"/>
    <p:sldId id="291" r:id="rId13"/>
    <p:sldId id="290" r:id="rId14"/>
    <p:sldId id="292" r:id="rId15"/>
    <p:sldId id="266" r:id="rId16"/>
    <p:sldId id="267" r:id="rId17"/>
    <p:sldId id="298" r:id="rId18"/>
    <p:sldId id="268" r:id="rId19"/>
    <p:sldId id="293" r:id="rId20"/>
    <p:sldId id="269" r:id="rId21"/>
    <p:sldId id="297" r:id="rId22"/>
    <p:sldId id="270" r:id="rId23"/>
    <p:sldId id="271" r:id="rId24"/>
    <p:sldId id="296" r:id="rId25"/>
    <p:sldId id="272" r:id="rId26"/>
    <p:sldId id="273" r:id="rId27"/>
    <p:sldId id="274" r:id="rId28"/>
    <p:sldId id="294" r:id="rId29"/>
    <p:sldId id="295" r:id="rId30"/>
    <p:sldId id="275" r:id="rId31"/>
    <p:sldId id="276" r:id="rId32"/>
    <p:sldId id="277" r:id="rId33"/>
    <p:sldId id="278" r:id="rId34"/>
    <p:sldId id="279" r:id="rId35"/>
    <p:sldId id="280" r:id="rId36"/>
    <p:sldId id="281" r:id="rId37"/>
    <p:sldId id="282" r:id="rId38"/>
    <p:sldId id="283" r:id="rId39"/>
    <p:sldId id="284" r:id="rId40"/>
    <p:sldId id="285" r:id="rId41"/>
    <p:sldId id="286" r:id="rId42"/>
    <p:sldId id="299" r:id="rId43"/>
    <p:sldId id="287" r:id="rId44"/>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34"/>
    <p:restoredTop sz="94610"/>
  </p:normalViewPr>
  <p:slideViewPr>
    <p:cSldViewPr snapToGrid="0" snapToObjects="1">
      <p:cViewPr varScale="1">
        <p:scale>
          <a:sx n="151" d="100"/>
          <a:sy n="151" d="100"/>
        </p:scale>
        <p:origin x="712" y="4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2459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6CD55-089F-94D4-7BA1-04468CF75E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071504-6687-0D0F-5A67-19D6DDF5C5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82C60D-FFCD-6863-09DC-C7DF66244F0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AE93087-DD6A-839C-A15E-1FC94255E780}"/>
              </a:ext>
            </a:extLst>
          </p:cNvPr>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916145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CD98F-6123-73E4-DA31-6FA6BC5349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C243A-2295-3C8D-8E1A-ACEFB7FE1F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6178EC-ACC0-14AA-06CA-3E860539CD0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435F39B-1E17-D8BE-8EBD-548C29469613}"/>
              </a:ext>
            </a:extLst>
          </p:cNvPr>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3438246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657AF-DE49-1750-9287-39914387AD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278891-5837-85B2-8147-446F696F09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AD6ABB-E0E0-9D19-DE36-39AF338F5A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F6F48DD-A922-E21C-EA52-C815762E9C95}"/>
              </a:ext>
            </a:extLst>
          </p:cNvPr>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2752887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39282-8E95-0227-8F6F-6F048E4C67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A031EA-7A66-CF8E-FBD9-98508F8381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71918B-BC15-4B46-4490-971030D4149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BF6D3CC-A200-6134-E27C-BE3566D60540}"/>
              </a:ext>
            </a:extLst>
          </p:cNvPr>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25760068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50083-C17E-5E6C-6E64-2489ACA028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9F513A-ABD3-01D6-E7BE-AB0B595E85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9B0C32-1FC1-2808-1DA3-C2A58F767E7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654559-5BC5-EB8E-144B-D2BD0FD34B18}"/>
              </a:ext>
            </a:extLst>
          </p:cNvPr>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8471114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A2079-5699-D717-F3D5-4E118A34EB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7ADFBE-8E76-17FF-2764-5568074CB9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57DAFD-FAD5-45C7-DC6C-A5F771D27A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8E049B-32F6-3B11-D8B6-FC2C3F3D3C44}"/>
              </a:ext>
            </a:extLst>
          </p:cNvPr>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23355796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C71F1-7670-F919-AAD9-5783521C18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7FF6D9-24C0-E91F-72D3-088D800F54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2031F8-63BA-1C88-9DBE-523197128BE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31EFE5C-8407-BDD8-2984-52BEC7823B9A}"/>
              </a:ext>
            </a:extLst>
          </p:cNvPr>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3042867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video" Target="https://www.youtube.com/embed/awAMTQZmvPE?feature=oembed"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video" Target="https://www.youtube.com/embed/nfczi2cI6Cs?feature=oembed"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video" Target="https://www.youtube.com/embed/rE3j_RHkqJc?feature=oembed"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video" Target="https://embed.ted.com/talks/eli_pariser_beware_online_filter_bubbles"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1A1F38"/>
        </a:solidFill>
        <a:effectLst/>
      </p:bgPr>
    </p:bg>
    <p:spTree>
      <p:nvGrpSpPr>
        <p:cNvPr id="1" name=""/>
        <p:cNvGrpSpPr/>
        <p:nvPr/>
      </p:nvGrpSpPr>
      <p:grpSpPr>
        <a:xfrm>
          <a:off x="0" y="0"/>
          <a:ext cx="0" cy="0"/>
          <a:chOff x="0" y="0"/>
          <a:chExt cx="0" cy="0"/>
        </a:xfrm>
      </p:grpSpPr>
      <p:sp>
        <p:nvSpPr>
          <p:cNvPr id="2" name="Shape 0"/>
          <p:cNvSpPr/>
          <p:nvPr/>
        </p:nvSpPr>
        <p:spPr>
          <a:xfrm>
            <a:off x="0" y="0"/>
            <a:ext cx="9144000" cy="45720"/>
          </a:xfrm>
          <a:prstGeom prst="rect">
            <a:avLst/>
          </a:prstGeom>
          <a:solidFill>
            <a:srgbClr val="E5A934"/>
          </a:solidFill>
          <a:ln w="12700">
            <a:solidFill>
              <a:srgbClr val="E5A934"/>
            </a:solidFill>
            <a:prstDash val="solid"/>
          </a:ln>
        </p:spPr>
        <p:txBody>
          <a:bodyPr/>
          <a:lstStyle/>
          <a:p>
            <a:endParaRPr lang="en-IL"/>
          </a:p>
        </p:txBody>
      </p:sp>
      <p:sp>
        <p:nvSpPr>
          <p:cNvPr id="3" name="Shape 1"/>
          <p:cNvSpPr/>
          <p:nvPr/>
        </p:nvSpPr>
        <p:spPr>
          <a:xfrm>
            <a:off x="0" y="5097780"/>
            <a:ext cx="9144000" cy="45720"/>
          </a:xfrm>
          <a:prstGeom prst="rect">
            <a:avLst/>
          </a:prstGeom>
          <a:solidFill>
            <a:srgbClr val="E5A934"/>
          </a:solidFill>
          <a:ln w="12700">
            <a:solidFill>
              <a:srgbClr val="E5A934"/>
            </a:solidFill>
            <a:prstDash val="solid"/>
          </a:ln>
        </p:spPr>
        <p:txBody>
          <a:bodyPr/>
          <a:lstStyle/>
          <a:p>
            <a:endParaRPr lang="en-IL"/>
          </a:p>
        </p:txBody>
      </p:sp>
      <p:sp>
        <p:nvSpPr>
          <p:cNvPr id="4" name="Text 2"/>
          <p:cNvSpPr/>
          <p:nvPr/>
        </p:nvSpPr>
        <p:spPr>
          <a:xfrm>
            <a:off x="457200" y="868680"/>
            <a:ext cx="8229600" cy="868680"/>
          </a:xfrm>
          <a:prstGeom prst="rect">
            <a:avLst/>
          </a:prstGeom>
          <a:noFill/>
          <a:ln/>
        </p:spPr>
        <p:txBody>
          <a:bodyPr wrap="square" lIns="0" tIns="0" rIns="0" bIns="0" rtlCol="0" anchor="ctr"/>
          <a:lstStyle/>
          <a:p>
            <a:pPr marL="0" indent="0" algn="l">
              <a:buNone/>
            </a:pPr>
            <a:r>
              <a:rPr lang="en-US" sz="6400" b="1" dirty="0">
                <a:solidFill>
                  <a:srgbClr val="E5A934"/>
                </a:solidFill>
                <a:latin typeface="Georgia" pitchFamily="34" charset="0"/>
                <a:ea typeface="Georgia" pitchFamily="34" charset="-122"/>
                <a:cs typeface="Georgia" pitchFamily="34" charset="-120"/>
              </a:rPr>
              <a:t>THE LOOP</a:t>
            </a:r>
            <a:endParaRPr lang="en-US" sz="6400" dirty="0"/>
          </a:p>
        </p:txBody>
      </p:sp>
      <p:sp>
        <p:nvSpPr>
          <p:cNvPr id="5" name="Text 3"/>
          <p:cNvSpPr/>
          <p:nvPr/>
        </p:nvSpPr>
        <p:spPr>
          <a:xfrm>
            <a:off x="457200" y="1783080"/>
            <a:ext cx="8229600" cy="868680"/>
          </a:xfrm>
          <a:prstGeom prst="rect">
            <a:avLst/>
          </a:prstGeom>
          <a:noFill/>
          <a:ln/>
        </p:spPr>
        <p:txBody>
          <a:bodyPr wrap="square" lIns="0" tIns="0" rIns="0" bIns="0" rtlCol="0" anchor="ctr"/>
          <a:lstStyle/>
          <a:p>
            <a:pPr marL="0" indent="0" algn="l">
              <a:buNone/>
            </a:pPr>
            <a:r>
              <a:rPr lang="en-US" sz="6400" b="1" dirty="0">
                <a:solidFill>
                  <a:srgbClr val="E5A934"/>
                </a:solidFill>
                <a:latin typeface="Georgia" pitchFamily="34" charset="0"/>
                <a:ea typeface="Georgia" pitchFamily="34" charset="-122"/>
                <a:cs typeface="Georgia" pitchFamily="34" charset="-120"/>
              </a:rPr>
              <a:t>YOU DIDN'T SEE</a:t>
            </a:r>
            <a:endParaRPr lang="en-US" sz="6400" dirty="0"/>
          </a:p>
        </p:txBody>
      </p:sp>
      <p:sp>
        <p:nvSpPr>
          <p:cNvPr id="6" name="Text 4"/>
          <p:cNvSpPr/>
          <p:nvPr/>
        </p:nvSpPr>
        <p:spPr>
          <a:xfrm>
            <a:off x="457200" y="2880360"/>
            <a:ext cx="8229600" cy="411480"/>
          </a:xfrm>
          <a:prstGeom prst="rect">
            <a:avLst/>
          </a:prstGeom>
          <a:noFill/>
          <a:ln/>
        </p:spPr>
        <p:txBody>
          <a:bodyPr wrap="square" lIns="0" tIns="0" rIns="0" bIns="0" rtlCol="0" anchor="ctr"/>
          <a:lstStyle/>
          <a:p>
            <a:pPr marL="0" indent="0" algn="l">
              <a:buNone/>
            </a:pPr>
            <a:r>
              <a:rPr lang="en-US" sz="1800" i="1" dirty="0">
                <a:solidFill>
                  <a:srgbClr val="B8B5A9"/>
                </a:solidFill>
                <a:latin typeface="Georgia" pitchFamily="34" charset="0"/>
                <a:ea typeface="Georgia" pitchFamily="34" charset="-122"/>
                <a:cs typeface="Georgia" pitchFamily="34" charset="-120"/>
              </a:rPr>
              <a:t>Reinforcing Loops, Algorithms, and the Architecture of Polarization</a:t>
            </a:r>
            <a:endParaRPr lang="en-US" sz="1800" dirty="0"/>
          </a:p>
        </p:txBody>
      </p:sp>
      <p:sp>
        <p:nvSpPr>
          <p:cNvPr id="7" name="Text 5"/>
          <p:cNvSpPr/>
          <p:nvPr/>
        </p:nvSpPr>
        <p:spPr>
          <a:xfrm>
            <a:off x="457200" y="4160520"/>
            <a:ext cx="8229600" cy="640080"/>
          </a:xfrm>
          <a:prstGeom prst="rect">
            <a:avLst/>
          </a:prstGeom>
          <a:noFill/>
          <a:ln/>
        </p:spPr>
        <p:txBody>
          <a:bodyPr wrap="square" lIns="0" tIns="0" rIns="0" bIns="0" rtlCol="0" anchor="t"/>
          <a:lstStyle/>
          <a:p>
            <a:pPr marL="0" indent="0" algn="l">
              <a:buNone/>
            </a:pPr>
            <a:r>
              <a:rPr lang="en-US" sz="1200" dirty="0">
                <a:solidFill>
                  <a:srgbClr val="F2EBDB"/>
                </a:solidFill>
                <a:latin typeface="Calibri" pitchFamily="34" charset="0"/>
                <a:ea typeface="Calibri" pitchFamily="34" charset="-122"/>
                <a:cs typeface="Calibri" pitchFamily="34" charset="-120"/>
              </a:rPr>
              <a:t>Contemporary Problem Solving  —  Lesson 5</a:t>
            </a:r>
            <a:endParaRPr lang="en-US" sz="1200" dirty="0"/>
          </a:p>
          <a:p>
            <a:pPr marL="0" indent="0" algn="l">
              <a:buNone/>
            </a:pPr>
            <a:r>
              <a:rPr lang="en-US" sz="1200" dirty="0">
                <a:solidFill>
                  <a:srgbClr val="B8B5A9"/>
                </a:solidFill>
                <a:latin typeface="Calibri" pitchFamily="34" charset="0"/>
                <a:ea typeface="Calibri" pitchFamily="34" charset="-122"/>
                <a:cs typeface="Calibri" pitchFamily="34" charset="-120"/>
              </a:rPr>
              <a:t>Dr. Amir Konigsberg  •  Tel Aviv University</a:t>
            </a:r>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9">
    <p:bg>
      <p:bgPr>
        <a:solidFill>
          <a:srgbClr val="F2EBDB"/>
        </a:solidFill>
        <a:effectLst/>
      </p:bgPr>
    </p:bg>
    <p:spTree>
      <p:nvGrpSpPr>
        <p:cNvPr id="1" name=""/>
        <p:cNvGrpSpPr/>
        <p:nvPr/>
      </p:nvGrpSpPr>
      <p:grpSpPr>
        <a:xfrm>
          <a:off x="0" y="0"/>
          <a:ext cx="0" cy="0"/>
          <a:chOff x="0" y="0"/>
          <a:chExt cx="0" cy="0"/>
        </a:xfrm>
      </p:grpSpPr>
      <p:sp>
        <p:nvSpPr>
          <p:cNvPr id="2" name="Shape 0"/>
          <p:cNvSpPr/>
          <p:nvPr/>
        </p:nvSpPr>
        <p:spPr>
          <a:xfrm>
            <a:off x="0" y="0"/>
            <a:ext cx="9144000" cy="45720"/>
          </a:xfrm>
          <a:prstGeom prst="rect">
            <a:avLst/>
          </a:prstGeom>
          <a:solidFill>
            <a:srgbClr val="E5A934"/>
          </a:solidFill>
          <a:ln w="12700">
            <a:solidFill>
              <a:srgbClr val="E5A934"/>
            </a:solidFill>
            <a:prstDash val="solid"/>
          </a:ln>
        </p:spPr>
        <p:txBody>
          <a:bodyPr/>
          <a:lstStyle/>
          <a:p>
            <a:endParaRPr lang="en-IL"/>
          </a:p>
        </p:txBody>
      </p:sp>
      <p:sp>
        <p:nvSpPr>
          <p:cNvPr id="3" name="Shape 1"/>
          <p:cNvSpPr/>
          <p:nvPr/>
        </p:nvSpPr>
        <p:spPr>
          <a:xfrm>
            <a:off x="0" y="5097780"/>
            <a:ext cx="9144000" cy="45720"/>
          </a:xfrm>
          <a:prstGeom prst="rect">
            <a:avLst/>
          </a:prstGeom>
          <a:solidFill>
            <a:srgbClr val="E5A934"/>
          </a:solidFill>
          <a:ln w="12700">
            <a:solidFill>
              <a:srgbClr val="E5A934"/>
            </a:solidFill>
            <a:prstDash val="solid"/>
          </a:ln>
        </p:spPr>
        <p:txBody>
          <a:bodyPr/>
          <a:lstStyle/>
          <a:p>
            <a:endParaRPr lang="en-IL"/>
          </a:p>
        </p:txBody>
      </p:sp>
      <p:sp>
        <p:nvSpPr>
          <p:cNvPr id="4" name="Text 2"/>
          <p:cNvSpPr/>
          <p:nvPr/>
        </p:nvSpPr>
        <p:spPr>
          <a:xfrm>
            <a:off x="457200" y="292608"/>
            <a:ext cx="548640" cy="640080"/>
          </a:xfrm>
          <a:prstGeom prst="rect">
            <a:avLst/>
          </a:prstGeom>
          <a:noFill/>
          <a:ln/>
        </p:spPr>
        <p:txBody>
          <a:bodyPr wrap="square" lIns="0" tIns="0" rIns="0" bIns="0" rtlCol="0" anchor="t"/>
          <a:lstStyle/>
          <a:p>
            <a:pPr marL="0" indent="0" algn="l">
              <a:buNone/>
            </a:pPr>
            <a:r>
              <a:rPr lang="en-US" sz="3600" b="1" dirty="0">
                <a:solidFill>
                  <a:srgbClr val="E5A934"/>
                </a:solidFill>
                <a:latin typeface="Georgia" pitchFamily="34" charset="0"/>
                <a:ea typeface="Georgia" pitchFamily="34" charset="-122"/>
                <a:cs typeface="Georgia" pitchFamily="34" charset="-120"/>
              </a:rPr>
              <a:t>↻</a:t>
            </a:r>
            <a:endParaRPr lang="en-US" sz="3600" dirty="0"/>
          </a:p>
        </p:txBody>
      </p:sp>
      <p:sp>
        <p:nvSpPr>
          <p:cNvPr id="5" name="Text 3"/>
          <p:cNvSpPr/>
          <p:nvPr/>
        </p:nvSpPr>
        <p:spPr>
          <a:xfrm>
            <a:off x="1005840" y="292608"/>
            <a:ext cx="7772400" cy="640080"/>
          </a:xfrm>
          <a:prstGeom prst="rect">
            <a:avLst/>
          </a:prstGeom>
          <a:noFill/>
          <a:ln/>
        </p:spPr>
        <p:txBody>
          <a:bodyPr wrap="square" lIns="0" tIns="0" rIns="0" bIns="0" rtlCol="0" anchor="t"/>
          <a:lstStyle/>
          <a:p>
            <a:pPr marL="0" indent="0" algn="l">
              <a:buNone/>
            </a:pPr>
            <a:r>
              <a:rPr lang="en-US" sz="3000" b="1" dirty="0">
                <a:solidFill>
                  <a:srgbClr val="1A1F38"/>
                </a:solidFill>
                <a:latin typeface="Georgia" pitchFamily="34" charset="0"/>
                <a:ea typeface="Georgia" pitchFamily="34" charset="-122"/>
                <a:cs typeface="Georgia" pitchFamily="34" charset="-120"/>
              </a:rPr>
              <a:t>Reinforcing loops (R)</a:t>
            </a:r>
            <a:endParaRPr lang="en-US" sz="3000" dirty="0"/>
          </a:p>
        </p:txBody>
      </p:sp>
      <p:sp>
        <p:nvSpPr>
          <p:cNvPr id="7" name="Text 5"/>
          <p:cNvSpPr/>
          <p:nvPr/>
        </p:nvSpPr>
        <p:spPr>
          <a:xfrm>
            <a:off x="457200" y="873761"/>
            <a:ext cx="8229600" cy="3749040"/>
          </a:xfrm>
          <a:prstGeom prst="rect">
            <a:avLst/>
          </a:prstGeom>
          <a:noFill/>
          <a:ln/>
        </p:spPr>
        <p:txBody>
          <a:bodyPr wrap="square" lIns="0" tIns="0" rIns="0" bIns="0" rtlCol="0" anchor="t"/>
          <a:lstStyle/>
          <a:p>
            <a:pPr>
              <a:spcAft>
                <a:spcPts val="600"/>
              </a:spcAft>
            </a:pPr>
            <a:r>
              <a:rPr lang="en-US" sz="1400" dirty="0">
                <a:solidFill>
                  <a:srgbClr val="1A1F38"/>
                </a:solidFill>
                <a:latin typeface="Calibri" pitchFamily="34" charset="0"/>
                <a:ea typeface="Calibri" pitchFamily="34" charset="-122"/>
                <a:cs typeface="Calibri" pitchFamily="34" charset="-120"/>
              </a:rPr>
              <a:t>Money in your savings account earns interest </a:t>
            </a:r>
            <a:r>
              <a:rPr lang="en-IL" dirty="0"/>
              <a:t>→</a:t>
            </a:r>
            <a:r>
              <a:rPr lang="en-US" sz="1400" dirty="0">
                <a:solidFill>
                  <a:srgbClr val="1A1F38"/>
                </a:solidFill>
                <a:latin typeface="Calibri" pitchFamily="34" charset="0"/>
                <a:ea typeface="Calibri" pitchFamily="34" charset="-122"/>
                <a:cs typeface="Calibri" pitchFamily="34" charset="-120"/>
              </a:rPr>
              <a:t> Interest goes back into the account </a:t>
            </a:r>
            <a:r>
              <a:rPr lang="en-IL" dirty="0"/>
              <a:t>→</a:t>
            </a:r>
            <a:r>
              <a:rPr lang="en-US" sz="1400" dirty="0">
                <a:solidFill>
                  <a:srgbClr val="1A1F38"/>
                </a:solidFill>
                <a:latin typeface="Calibri" pitchFamily="34" charset="0"/>
                <a:ea typeface="Calibri" pitchFamily="34" charset="-122"/>
                <a:cs typeface="Calibri" pitchFamily="34" charset="-120"/>
              </a:rPr>
              <a:t> Now there's more money </a:t>
            </a:r>
            <a:r>
              <a:rPr lang="en-IL" dirty="0"/>
              <a:t>→ </a:t>
            </a:r>
            <a:r>
              <a:rPr lang="en-US" sz="1400" dirty="0">
                <a:solidFill>
                  <a:srgbClr val="1A1F38"/>
                </a:solidFill>
                <a:latin typeface="Calibri" pitchFamily="34" charset="0"/>
                <a:ea typeface="Calibri" pitchFamily="34" charset="-122"/>
                <a:cs typeface="Calibri" pitchFamily="34" charset="-120"/>
              </a:rPr>
              <a:t>Earning more interest </a:t>
            </a:r>
            <a:r>
              <a:rPr lang="en-IL" dirty="0"/>
              <a:t>→</a:t>
            </a:r>
            <a:r>
              <a:rPr lang="en-US" sz="1400" dirty="0">
                <a:solidFill>
                  <a:srgbClr val="1A1F38"/>
                </a:solidFill>
                <a:latin typeface="Calibri" pitchFamily="34" charset="0"/>
                <a:ea typeface="Calibri" pitchFamily="34" charset="-122"/>
                <a:cs typeface="Calibri" pitchFamily="34" charset="-120"/>
              </a:rPr>
              <a:t> And so on.</a:t>
            </a:r>
            <a:endParaRPr lang="en-US" sz="1400" dirty="0"/>
          </a:p>
          <a:p>
            <a:pPr marL="0" indent="0" algn="l">
              <a:spcAft>
                <a:spcPts val="600"/>
              </a:spcAft>
              <a:buNone/>
            </a:pPr>
            <a:r>
              <a:rPr lang="en-US" sz="1400" dirty="0">
                <a:solidFill>
                  <a:srgbClr val="1A1F38"/>
                </a:solidFill>
                <a:latin typeface="Calibri" pitchFamily="34" charset="0"/>
                <a:ea typeface="Calibri" pitchFamily="34" charset="-122"/>
                <a:cs typeface="Calibri" pitchFamily="34" charset="-120"/>
              </a:rPr>
              <a:t> </a:t>
            </a:r>
            <a:endParaRPr lang="en-US" sz="1400" dirty="0"/>
          </a:p>
          <a:p>
            <a:pPr marL="0" indent="0" algn="l">
              <a:spcAft>
                <a:spcPts val="600"/>
              </a:spcAft>
              <a:buNone/>
            </a:pPr>
            <a:r>
              <a:rPr lang="en-US" sz="1400" dirty="0">
                <a:solidFill>
                  <a:srgbClr val="1A1F38"/>
                </a:solidFill>
                <a:latin typeface="Calibri" pitchFamily="34" charset="0"/>
                <a:ea typeface="Calibri" pitchFamily="34" charset="-122"/>
                <a:cs typeface="Calibri" pitchFamily="34" charset="-120"/>
              </a:rPr>
              <a:t>That's a reinforcing loop. </a:t>
            </a:r>
            <a:r>
              <a:rPr lang="en-US" sz="1400" dirty="0">
                <a:solidFill>
                  <a:srgbClr val="1A1F38"/>
                </a:solidFill>
                <a:highlight>
                  <a:srgbClr val="FFFF00"/>
                </a:highlight>
                <a:latin typeface="Calibri" pitchFamily="34" charset="0"/>
                <a:ea typeface="Calibri" pitchFamily="34" charset="-122"/>
                <a:cs typeface="Calibri" pitchFamily="34" charset="-120"/>
              </a:rPr>
              <a:t>R</a:t>
            </a:r>
            <a:r>
              <a:rPr lang="en-US" sz="1400" dirty="0">
                <a:solidFill>
                  <a:srgbClr val="1A1F38"/>
                </a:solidFill>
                <a:latin typeface="Calibri" pitchFamily="34" charset="0"/>
                <a:ea typeface="Calibri" pitchFamily="34" charset="-122"/>
                <a:cs typeface="Calibri" pitchFamily="34" charset="-120"/>
              </a:rPr>
              <a:t> for short.</a:t>
            </a:r>
            <a:endParaRPr lang="en-US" sz="1400" dirty="0"/>
          </a:p>
          <a:p>
            <a:pPr marL="0" indent="0" algn="l">
              <a:spcAft>
                <a:spcPts val="600"/>
              </a:spcAft>
              <a:buNone/>
            </a:pPr>
            <a:r>
              <a:rPr lang="en-US" sz="1400" dirty="0">
                <a:solidFill>
                  <a:srgbClr val="1A1F38"/>
                </a:solidFill>
                <a:latin typeface="Calibri" pitchFamily="34" charset="0"/>
                <a:ea typeface="Calibri" pitchFamily="34" charset="-122"/>
                <a:cs typeface="Calibri" pitchFamily="34" charset="-120"/>
              </a:rPr>
              <a:t> </a:t>
            </a:r>
            <a:endParaRPr lang="en-US" sz="1400" dirty="0"/>
          </a:p>
          <a:p>
            <a:pPr marL="0" indent="0" algn="l">
              <a:spcAft>
                <a:spcPts val="600"/>
              </a:spcAft>
              <a:buNone/>
            </a:pPr>
            <a:r>
              <a:rPr lang="en-US" sz="1400" b="1" dirty="0">
                <a:solidFill>
                  <a:srgbClr val="1A1F38"/>
                </a:solidFill>
                <a:latin typeface="Calibri" pitchFamily="34" charset="0"/>
                <a:ea typeface="Calibri" pitchFamily="34" charset="-122"/>
                <a:cs typeface="Calibri" pitchFamily="34" charset="-120"/>
              </a:rPr>
              <a:t>R loops are responsible for almost everything that grows fast: </a:t>
            </a:r>
            <a:endParaRPr lang="en-US" sz="1400" dirty="0"/>
          </a:p>
          <a:p>
            <a:pPr marL="0" indent="0" algn="l">
              <a:spcAft>
                <a:spcPts val="600"/>
              </a:spcAft>
              <a:buNone/>
            </a:pPr>
            <a:r>
              <a:rPr lang="en-US" sz="1400" dirty="0">
                <a:solidFill>
                  <a:srgbClr val="1A1F38"/>
                </a:solidFill>
                <a:latin typeface="Calibri" pitchFamily="34" charset="0"/>
                <a:ea typeface="Calibri" pitchFamily="34" charset="-122"/>
                <a:cs typeface="Calibri" pitchFamily="34" charset="-120"/>
              </a:rPr>
              <a:t>viral posts, pandemics, hype, fortunes, audiences, outrage cycles, religious movements, scientific paradigm shift ..</a:t>
            </a:r>
            <a:endParaRPr lang="en-US" sz="1400" dirty="0"/>
          </a:p>
          <a:p>
            <a:pPr marL="0" indent="0" algn="l">
              <a:spcAft>
                <a:spcPts val="600"/>
              </a:spcAft>
              <a:buNone/>
            </a:pPr>
            <a:r>
              <a:rPr lang="en-US" sz="1400" dirty="0">
                <a:solidFill>
                  <a:srgbClr val="1A1F38"/>
                </a:solidFill>
                <a:latin typeface="Calibri" pitchFamily="34" charset="0"/>
                <a:ea typeface="Calibri" pitchFamily="34" charset="-122"/>
                <a:cs typeface="Calibri" pitchFamily="34" charset="-120"/>
              </a:rPr>
              <a:t> </a:t>
            </a:r>
            <a:endParaRPr lang="en-US" sz="1400" dirty="0"/>
          </a:p>
          <a:p>
            <a:pPr marL="0" indent="0" algn="l">
              <a:spcAft>
                <a:spcPts val="600"/>
              </a:spcAft>
              <a:buNone/>
            </a:pPr>
            <a:r>
              <a:rPr lang="en-US" sz="1400" b="1" dirty="0">
                <a:solidFill>
                  <a:srgbClr val="1A1F38"/>
                </a:solidFill>
                <a:latin typeface="Calibri" pitchFamily="34" charset="0"/>
                <a:ea typeface="Calibri" pitchFamily="34" charset="-122"/>
                <a:cs typeface="Calibri" pitchFamily="34" charset="-120"/>
              </a:rPr>
              <a:t>They're also responsible for almost everything that collapses fast .. </a:t>
            </a:r>
            <a:endParaRPr lang="en-US" sz="1400" dirty="0"/>
          </a:p>
          <a:p>
            <a:pPr marL="285750" indent="-285750">
              <a:spcAft>
                <a:spcPts val="600"/>
              </a:spcAft>
              <a:buFont typeface="Arial" panose="020B0604020202020204" pitchFamily="34" charset="0"/>
              <a:buChar char="•"/>
            </a:pPr>
            <a:r>
              <a:rPr lang="en-US" sz="1400" dirty="0"/>
              <a:t>Compound interest works on debt too. A bank that took decades to build can drain in 36 hours … </a:t>
            </a:r>
            <a:endParaRPr lang="en-US" sz="1400" dirty="0">
              <a:solidFill>
                <a:srgbClr val="1A1F38"/>
              </a:solidFill>
              <a:latin typeface="Calibri" pitchFamily="34" charset="0"/>
              <a:cs typeface="Calibri" pitchFamily="34" charset="-120"/>
            </a:endParaRPr>
          </a:p>
          <a:p>
            <a:pPr marL="285750" indent="-285750">
              <a:spcAft>
                <a:spcPts val="600"/>
              </a:spcAft>
              <a:buFont typeface="Arial" panose="020B0604020202020204" pitchFamily="34" charset="0"/>
              <a:buChar char="•"/>
            </a:pPr>
            <a:r>
              <a:rPr lang="en-US" sz="1400" dirty="0">
                <a:solidFill>
                  <a:srgbClr val="1A1F38"/>
                </a:solidFill>
                <a:latin typeface="Calibri" pitchFamily="34" charset="0"/>
                <a:ea typeface="Calibri" pitchFamily="34" charset="-122"/>
                <a:cs typeface="Calibri" pitchFamily="34" charset="-120"/>
              </a:rPr>
              <a:t>Reputations come apart the same way they were built …</a:t>
            </a:r>
          </a:p>
          <a:p>
            <a:pPr marL="285750" indent="-285750">
              <a:spcAft>
                <a:spcPts val="600"/>
              </a:spcAft>
              <a:buFont typeface="Arial" panose="020B0604020202020204" pitchFamily="34" charset="0"/>
              <a:buChar char="•"/>
            </a:pPr>
            <a:r>
              <a:rPr lang="en-US" sz="1400" dirty="0"/>
              <a:t>Friendships fade the same way they grew …</a:t>
            </a:r>
          </a:p>
          <a:p>
            <a:pPr marL="0" indent="0" algn="l">
              <a:spcAft>
                <a:spcPts val="600"/>
              </a:spcAft>
              <a:buNone/>
            </a:pPr>
            <a:r>
              <a:rPr lang="en-US" sz="1500" b="1" i="1" dirty="0">
                <a:solidFill>
                  <a:srgbClr val="D9A23A"/>
                </a:solidFill>
                <a:latin typeface="Calibri" pitchFamily="34" charset="0"/>
                <a:ea typeface="Calibri" pitchFamily="34" charset="-122"/>
                <a:cs typeface="Calibri" pitchFamily="34" charset="-120"/>
              </a:rPr>
              <a:t>When you see something growing or collapsing way faster than seems reasonable, there's an R loop somewhere.</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0">
    <p:bg>
      <p:bgPr>
        <a:solidFill>
          <a:srgbClr val="F2EBDB"/>
        </a:solidFill>
        <a:effectLst/>
      </p:bgPr>
    </p:bg>
    <p:spTree>
      <p:nvGrpSpPr>
        <p:cNvPr id="1" name=""/>
        <p:cNvGrpSpPr/>
        <p:nvPr/>
      </p:nvGrpSpPr>
      <p:grpSpPr>
        <a:xfrm>
          <a:off x="0" y="0"/>
          <a:ext cx="0" cy="0"/>
          <a:chOff x="0" y="0"/>
          <a:chExt cx="0" cy="0"/>
        </a:xfrm>
      </p:grpSpPr>
      <p:sp>
        <p:nvSpPr>
          <p:cNvPr id="2" name="Shape 0"/>
          <p:cNvSpPr/>
          <p:nvPr/>
        </p:nvSpPr>
        <p:spPr>
          <a:xfrm>
            <a:off x="0" y="0"/>
            <a:ext cx="9144000" cy="45720"/>
          </a:xfrm>
          <a:prstGeom prst="rect">
            <a:avLst/>
          </a:prstGeom>
          <a:solidFill>
            <a:srgbClr val="E5A934"/>
          </a:solidFill>
          <a:ln w="12700">
            <a:solidFill>
              <a:srgbClr val="E5A934"/>
            </a:solidFill>
            <a:prstDash val="solid"/>
          </a:ln>
        </p:spPr>
        <p:txBody>
          <a:bodyPr/>
          <a:lstStyle/>
          <a:p>
            <a:endParaRPr lang="en-IL"/>
          </a:p>
        </p:txBody>
      </p:sp>
      <p:sp>
        <p:nvSpPr>
          <p:cNvPr id="3" name="Shape 1"/>
          <p:cNvSpPr/>
          <p:nvPr/>
        </p:nvSpPr>
        <p:spPr>
          <a:xfrm>
            <a:off x="0" y="5097780"/>
            <a:ext cx="9144000" cy="45720"/>
          </a:xfrm>
          <a:prstGeom prst="rect">
            <a:avLst/>
          </a:prstGeom>
          <a:solidFill>
            <a:srgbClr val="E5A934"/>
          </a:solidFill>
          <a:ln w="12700">
            <a:solidFill>
              <a:srgbClr val="E5A934"/>
            </a:solidFill>
            <a:prstDash val="solid"/>
          </a:ln>
        </p:spPr>
        <p:txBody>
          <a:bodyPr/>
          <a:lstStyle/>
          <a:p>
            <a:endParaRPr lang="en-IL"/>
          </a:p>
        </p:txBody>
      </p:sp>
      <p:sp>
        <p:nvSpPr>
          <p:cNvPr id="4" name="Text 2"/>
          <p:cNvSpPr/>
          <p:nvPr/>
        </p:nvSpPr>
        <p:spPr>
          <a:xfrm>
            <a:off x="457200" y="292608"/>
            <a:ext cx="548640" cy="640080"/>
          </a:xfrm>
          <a:prstGeom prst="rect">
            <a:avLst/>
          </a:prstGeom>
          <a:noFill/>
          <a:ln/>
        </p:spPr>
        <p:txBody>
          <a:bodyPr wrap="square" lIns="0" tIns="0" rIns="0" bIns="0" rtlCol="0" anchor="t"/>
          <a:lstStyle/>
          <a:p>
            <a:pPr marL="0" indent="0" algn="l">
              <a:buNone/>
            </a:pPr>
            <a:r>
              <a:rPr lang="en-US" sz="3600" b="1" dirty="0">
                <a:solidFill>
                  <a:srgbClr val="E5A934"/>
                </a:solidFill>
                <a:latin typeface="Georgia" pitchFamily="34" charset="0"/>
                <a:ea typeface="Georgia" pitchFamily="34" charset="-122"/>
                <a:cs typeface="Georgia" pitchFamily="34" charset="-120"/>
              </a:rPr>
              <a:t>⌁</a:t>
            </a:r>
            <a:endParaRPr lang="en-US" sz="3600" dirty="0"/>
          </a:p>
        </p:txBody>
      </p:sp>
      <p:sp>
        <p:nvSpPr>
          <p:cNvPr id="5" name="Text 3"/>
          <p:cNvSpPr/>
          <p:nvPr/>
        </p:nvSpPr>
        <p:spPr>
          <a:xfrm>
            <a:off x="1005840" y="292608"/>
            <a:ext cx="7772400" cy="640080"/>
          </a:xfrm>
          <a:prstGeom prst="rect">
            <a:avLst/>
          </a:prstGeom>
          <a:noFill/>
          <a:ln/>
        </p:spPr>
        <p:txBody>
          <a:bodyPr wrap="square" lIns="0" tIns="0" rIns="0" bIns="0" rtlCol="0" anchor="t"/>
          <a:lstStyle/>
          <a:p>
            <a:pPr marL="0" indent="0" algn="l">
              <a:buNone/>
            </a:pPr>
            <a:r>
              <a:rPr lang="en-US" sz="3000" b="1" dirty="0">
                <a:solidFill>
                  <a:srgbClr val="1A1F38"/>
                </a:solidFill>
                <a:latin typeface="Georgia" pitchFamily="34" charset="0"/>
                <a:ea typeface="Georgia" pitchFamily="34" charset="-122"/>
                <a:cs typeface="Georgia" pitchFamily="34" charset="-120"/>
              </a:rPr>
              <a:t>An R loop</a:t>
            </a:r>
            <a:endParaRPr lang="en-US" sz="3000" dirty="0"/>
          </a:p>
        </p:txBody>
      </p:sp>
      <p:sp>
        <p:nvSpPr>
          <p:cNvPr id="17" name="Text 15"/>
          <p:cNvSpPr/>
          <p:nvPr/>
        </p:nvSpPr>
        <p:spPr>
          <a:xfrm>
            <a:off x="457200" y="3246120"/>
            <a:ext cx="8229600" cy="457200"/>
          </a:xfrm>
          <a:prstGeom prst="rect">
            <a:avLst/>
          </a:prstGeom>
          <a:noFill/>
          <a:ln/>
        </p:spPr>
        <p:txBody>
          <a:bodyPr wrap="square" lIns="0" tIns="0" rIns="0" bIns="0" rtlCol="0" anchor="ctr"/>
          <a:lstStyle/>
          <a:p>
            <a:pPr marL="0" indent="0" algn="ctr">
              <a:buNone/>
            </a:pPr>
            <a:r>
              <a:rPr lang="en-US" sz="1400" b="1" dirty="0">
                <a:solidFill>
                  <a:srgbClr val="1A1F38"/>
                </a:solidFill>
                <a:latin typeface="Calibri" pitchFamily="34" charset="0"/>
                <a:ea typeface="Calibri" pitchFamily="34" charset="-122"/>
                <a:cs typeface="Calibri" pitchFamily="34" charset="-120"/>
              </a:rPr>
              <a:t>Read it like a sentence: </a:t>
            </a:r>
            <a:r>
              <a:rPr lang="en-US" sz="1400" i="1" dirty="0">
                <a:solidFill>
                  <a:srgbClr val="1A1F38"/>
                </a:solidFill>
                <a:latin typeface="Calibri" pitchFamily="34" charset="0"/>
                <a:ea typeface="Calibri" pitchFamily="34" charset="-122"/>
                <a:cs typeface="Calibri" pitchFamily="34" charset="-120"/>
              </a:rPr>
              <a:t>more money ( + ) → more interest ( + ) → more money.</a:t>
            </a:r>
            <a:endParaRPr lang="en-US" sz="1400" dirty="0"/>
          </a:p>
        </p:txBody>
      </p:sp>
      <p:sp>
        <p:nvSpPr>
          <p:cNvPr id="18" name="Text 16"/>
          <p:cNvSpPr/>
          <p:nvPr/>
        </p:nvSpPr>
        <p:spPr>
          <a:xfrm>
            <a:off x="640080" y="3886200"/>
            <a:ext cx="7863840" cy="548640"/>
          </a:xfrm>
          <a:prstGeom prst="rect">
            <a:avLst/>
          </a:prstGeom>
          <a:noFill/>
          <a:ln/>
        </p:spPr>
        <p:txBody>
          <a:bodyPr wrap="square" lIns="0" tIns="0" rIns="0" bIns="0" rtlCol="0" anchor="t"/>
          <a:lstStyle/>
          <a:p>
            <a:pPr marL="0" indent="0" algn="ctr">
              <a:buNone/>
            </a:pPr>
            <a:r>
              <a:rPr lang="en-US" sz="1300" i="1" dirty="0">
                <a:solidFill>
                  <a:srgbClr val="5C6075"/>
                </a:solidFill>
                <a:latin typeface="Calibri" pitchFamily="34" charset="0"/>
                <a:ea typeface="Calibri" pitchFamily="34" charset="-122"/>
                <a:cs typeface="Calibri" pitchFamily="34" charset="-120"/>
              </a:rPr>
              <a:t>The plus signs say "these move together." The R says "this loop reinforces itself." That's it. That's the notation.</a:t>
            </a:r>
            <a:endParaRPr lang="en-US" sz="1300" dirty="0"/>
          </a:p>
        </p:txBody>
      </p:sp>
      <p:sp>
        <p:nvSpPr>
          <p:cNvPr id="19" name="Shape 5">
            <a:extLst>
              <a:ext uri="{FF2B5EF4-FFF2-40B4-BE49-F238E27FC236}">
                <a16:creationId xmlns:a16="http://schemas.microsoft.com/office/drawing/2014/main" id="{F79D47D0-371C-9BC8-F37E-84C4F8C419E1}"/>
              </a:ext>
            </a:extLst>
          </p:cNvPr>
          <p:cNvSpPr/>
          <p:nvPr/>
        </p:nvSpPr>
        <p:spPr>
          <a:xfrm>
            <a:off x="1097280" y="1828800"/>
            <a:ext cx="2286000" cy="914400"/>
          </a:xfrm>
          <a:prstGeom prst="rect">
            <a:avLst/>
          </a:prstGeom>
          <a:solidFill>
            <a:srgbClr val="1A1F38"/>
          </a:solidFill>
          <a:ln w="12700">
            <a:solidFill>
              <a:srgbClr val="1A1F38"/>
            </a:solidFill>
            <a:prstDash val="solid"/>
          </a:ln>
        </p:spPr>
        <p:txBody>
          <a:bodyPr/>
          <a:lstStyle/>
          <a:p>
            <a:endParaRPr lang="en-IL"/>
          </a:p>
        </p:txBody>
      </p:sp>
      <p:sp>
        <p:nvSpPr>
          <p:cNvPr id="20" name="Text 6">
            <a:extLst>
              <a:ext uri="{FF2B5EF4-FFF2-40B4-BE49-F238E27FC236}">
                <a16:creationId xmlns:a16="http://schemas.microsoft.com/office/drawing/2014/main" id="{CC3BC1BF-A679-D2F5-0724-F5691A956D10}"/>
              </a:ext>
            </a:extLst>
          </p:cNvPr>
          <p:cNvSpPr/>
          <p:nvPr/>
        </p:nvSpPr>
        <p:spPr>
          <a:xfrm>
            <a:off x="1097280" y="1828800"/>
            <a:ext cx="2286000" cy="914400"/>
          </a:xfrm>
          <a:prstGeom prst="rect">
            <a:avLst/>
          </a:prstGeom>
          <a:noFill/>
          <a:ln/>
        </p:spPr>
        <p:txBody>
          <a:bodyPr wrap="square" lIns="0" tIns="0" rIns="0" bIns="0" rtlCol="0" anchor="ctr"/>
          <a:lstStyle/>
          <a:p>
            <a:pPr marL="0" indent="0" algn="ctr">
              <a:buNone/>
            </a:pPr>
            <a:r>
              <a:rPr lang="en-US" sz="1300" b="1" dirty="0">
                <a:solidFill>
                  <a:srgbClr val="F2EBDB"/>
                </a:solidFill>
                <a:latin typeface="Calibri" pitchFamily="34" charset="0"/>
                <a:ea typeface="Calibri" pitchFamily="34" charset="-122"/>
                <a:cs typeface="Calibri" pitchFamily="34" charset="-120"/>
              </a:rPr>
              <a:t>MONEY IN ACCOUNT</a:t>
            </a:r>
            <a:endParaRPr lang="en-US" sz="1300" dirty="0"/>
          </a:p>
        </p:txBody>
      </p:sp>
      <p:sp>
        <p:nvSpPr>
          <p:cNvPr id="21" name="Shape 7">
            <a:extLst>
              <a:ext uri="{FF2B5EF4-FFF2-40B4-BE49-F238E27FC236}">
                <a16:creationId xmlns:a16="http://schemas.microsoft.com/office/drawing/2014/main" id="{F1BE0181-8B4F-D404-D20B-D4D1F8EE7255}"/>
              </a:ext>
            </a:extLst>
          </p:cNvPr>
          <p:cNvSpPr/>
          <p:nvPr/>
        </p:nvSpPr>
        <p:spPr>
          <a:xfrm>
            <a:off x="5760720" y="1828800"/>
            <a:ext cx="2286000" cy="914400"/>
          </a:xfrm>
          <a:prstGeom prst="rect">
            <a:avLst/>
          </a:prstGeom>
          <a:solidFill>
            <a:srgbClr val="1A1F38"/>
          </a:solidFill>
          <a:ln w="12700">
            <a:solidFill>
              <a:srgbClr val="1A1F38"/>
            </a:solidFill>
            <a:prstDash val="solid"/>
          </a:ln>
        </p:spPr>
        <p:txBody>
          <a:bodyPr/>
          <a:lstStyle/>
          <a:p>
            <a:endParaRPr lang="en-IL"/>
          </a:p>
        </p:txBody>
      </p:sp>
      <p:sp>
        <p:nvSpPr>
          <p:cNvPr id="22" name="Text 8">
            <a:extLst>
              <a:ext uri="{FF2B5EF4-FFF2-40B4-BE49-F238E27FC236}">
                <a16:creationId xmlns:a16="http://schemas.microsoft.com/office/drawing/2014/main" id="{A7B1EFCE-90C7-6F58-3586-BF56FDD0423E}"/>
              </a:ext>
            </a:extLst>
          </p:cNvPr>
          <p:cNvSpPr/>
          <p:nvPr/>
        </p:nvSpPr>
        <p:spPr>
          <a:xfrm>
            <a:off x="5760720" y="1828800"/>
            <a:ext cx="2286000" cy="914400"/>
          </a:xfrm>
          <a:prstGeom prst="rect">
            <a:avLst/>
          </a:prstGeom>
          <a:noFill/>
          <a:ln/>
        </p:spPr>
        <p:txBody>
          <a:bodyPr wrap="square" lIns="0" tIns="0" rIns="0" bIns="0" rtlCol="0" anchor="ctr"/>
          <a:lstStyle/>
          <a:p>
            <a:pPr marL="0" indent="0" algn="ctr">
              <a:buNone/>
            </a:pPr>
            <a:r>
              <a:rPr lang="en-US" sz="1300" b="1" dirty="0">
                <a:solidFill>
                  <a:srgbClr val="F2EBDB"/>
                </a:solidFill>
                <a:latin typeface="Calibri" pitchFamily="34" charset="0"/>
                <a:ea typeface="Calibri" pitchFamily="34" charset="-122"/>
                <a:cs typeface="Calibri" pitchFamily="34" charset="-120"/>
              </a:rPr>
              <a:t>INTEREST EARNED</a:t>
            </a:r>
            <a:endParaRPr lang="en-US" sz="1300" dirty="0"/>
          </a:p>
        </p:txBody>
      </p:sp>
      <p:sp>
        <p:nvSpPr>
          <p:cNvPr id="23" name="Shape 9">
            <a:extLst>
              <a:ext uri="{FF2B5EF4-FFF2-40B4-BE49-F238E27FC236}">
                <a16:creationId xmlns:a16="http://schemas.microsoft.com/office/drawing/2014/main" id="{8F36668D-1025-5FA5-6ED2-29C3B3C73C69}"/>
              </a:ext>
            </a:extLst>
          </p:cNvPr>
          <p:cNvSpPr/>
          <p:nvPr/>
        </p:nvSpPr>
        <p:spPr>
          <a:xfrm>
            <a:off x="3383280" y="2103120"/>
            <a:ext cx="2377440" cy="0"/>
          </a:xfrm>
          <a:prstGeom prst="line">
            <a:avLst/>
          </a:prstGeom>
          <a:noFill/>
          <a:ln w="38100">
            <a:solidFill>
              <a:srgbClr val="D9A23A"/>
            </a:solidFill>
            <a:prstDash val="solid"/>
            <a:tailEnd type="triangle"/>
          </a:ln>
        </p:spPr>
        <p:txBody>
          <a:bodyPr/>
          <a:lstStyle/>
          <a:p>
            <a:endParaRPr lang="en-IL"/>
          </a:p>
        </p:txBody>
      </p:sp>
      <p:sp>
        <p:nvSpPr>
          <p:cNvPr id="24" name="Text 10">
            <a:extLst>
              <a:ext uri="{FF2B5EF4-FFF2-40B4-BE49-F238E27FC236}">
                <a16:creationId xmlns:a16="http://schemas.microsoft.com/office/drawing/2014/main" id="{E83C3DC8-6556-2C90-48AA-55B2E5184C0A}"/>
              </a:ext>
            </a:extLst>
          </p:cNvPr>
          <p:cNvSpPr/>
          <p:nvPr/>
        </p:nvSpPr>
        <p:spPr>
          <a:xfrm>
            <a:off x="4297680" y="1691640"/>
            <a:ext cx="548640" cy="365760"/>
          </a:xfrm>
          <a:prstGeom prst="rect">
            <a:avLst/>
          </a:prstGeom>
          <a:noFill/>
          <a:ln/>
        </p:spPr>
        <p:txBody>
          <a:bodyPr wrap="square" lIns="0" tIns="0" rIns="0" bIns="0" rtlCol="0" anchor="ctr"/>
          <a:lstStyle/>
          <a:p>
            <a:pPr marL="0" indent="0" algn="ctr">
              <a:buNone/>
            </a:pPr>
            <a:r>
              <a:rPr lang="en-US" sz="2200" b="1" dirty="0">
                <a:solidFill>
                  <a:srgbClr val="D9A23A"/>
                </a:solidFill>
                <a:latin typeface="Georgia" pitchFamily="34" charset="0"/>
                <a:ea typeface="Georgia" pitchFamily="34" charset="-122"/>
                <a:cs typeface="Georgia" pitchFamily="34" charset="-120"/>
              </a:rPr>
              <a:t>+</a:t>
            </a:r>
            <a:endParaRPr lang="en-US" sz="2200" dirty="0"/>
          </a:p>
        </p:txBody>
      </p:sp>
      <p:sp>
        <p:nvSpPr>
          <p:cNvPr id="25" name="Shape 11">
            <a:extLst>
              <a:ext uri="{FF2B5EF4-FFF2-40B4-BE49-F238E27FC236}">
                <a16:creationId xmlns:a16="http://schemas.microsoft.com/office/drawing/2014/main" id="{B199CCEE-A425-33BB-690C-8EDE0DA48D63}"/>
              </a:ext>
            </a:extLst>
          </p:cNvPr>
          <p:cNvSpPr/>
          <p:nvPr/>
        </p:nvSpPr>
        <p:spPr>
          <a:xfrm>
            <a:off x="3383280" y="2468880"/>
            <a:ext cx="2377440" cy="0"/>
          </a:xfrm>
          <a:prstGeom prst="line">
            <a:avLst/>
          </a:prstGeom>
          <a:noFill/>
          <a:ln w="38100">
            <a:solidFill>
              <a:srgbClr val="D9A23A"/>
            </a:solidFill>
            <a:prstDash val="solid"/>
            <a:headEnd type="triangle"/>
          </a:ln>
        </p:spPr>
        <p:txBody>
          <a:bodyPr/>
          <a:lstStyle/>
          <a:p>
            <a:endParaRPr lang="en-IL"/>
          </a:p>
        </p:txBody>
      </p:sp>
      <p:sp>
        <p:nvSpPr>
          <p:cNvPr id="26" name="Text 12">
            <a:extLst>
              <a:ext uri="{FF2B5EF4-FFF2-40B4-BE49-F238E27FC236}">
                <a16:creationId xmlns:a16="http://schemas.microsoft.com/office/drawing/2014/main" id="{F8D41E0F-A882-E94E-2952-EF0A2BE66DC3}"/>
              </a:ext>
            </a:extLst>
          </p:cNvPr>
          <p:cNvSpPr/>
          <p:nvPr/>
        </p:nvSpPr>
        <p:spPr>
          <a:xfrm>
            <a:off x="4297680" y="2542032"/>
            <a:ext cx="548640" cy="365760"/>
          </a:xfrm>
          <a:prstGeom prst="rect">
            <a:avLst/>
          </a:prstGeom>
          <a:noFill/>
          <a:ln/>
        </p:spPr>
        <p:txBody>
          <a:bodyPr wrap="square" lIns="0" tIns="0" rIns="0" bIns="0" rtlCol="0" anchor="ctr"/>
          <a:lstStyle/>
          <a:p>
            <a:pPr marL="0" indent="0" algn="ctr">
              <a:buNone/>
            </a:pPr>
            <a:r>
              <a:rPr lang="en-US" sz="2200" b="1" dirty="0">
                <a:solidFill>
                  <a:srgbClr val="D9A23A"/>
                </a:solidFill>
                <a:latin typeface="Georgia" pitchFamily="34" charset="0"/>
                <a:ea typeface="Georgia" pitchFamily="34" charset="-122"/>
                <a:cs typeface="Georgia" pitchFamily="34" charset="-120"/>
              </a:rPr>
              <a:t>+</a:t>
            </a:r>
            <a:endParaRPr lang="en-US" sz="2200" dirty="0"/>
          </a:p>
        </p:txBody>
      </p:sp>
      <p:sp>
        <p:nvSpPr>
          <p:cNvPr id="27" name="Shape 13">
            <a:extLst>
              <a:ext uri="{FF2B5EF4-FFF2-40B4-BE49-F238E27FC236}">
                <a16:creationId xmlns:a16="http://schemas.microsoft.com/office/drawing/2014/main" id="{DE7D4242-A550-B40C-1187-A5363AFAE7A5}"/>
              </a:ext>
            </a:extLst>
          </p:cNvPr>
          <p:cNvSpPr/>
          <p:nvPr/>
        </p:nvSpPr>
        <p:spPr>
          <a:xfrm>
            <a:off x="4206240" y="2103120"/>
            <a:ext cx="731520" cy="365760"/>
          </a:xfrm>
          <a:prstGeom prst="ellipse">
            <a:avLst/>
          </a:prstGeom>
          <a:solidFill>
            <a:srgbClr val="E5A934"/>
          </a:solidFill>
          <a:ln w="12700">
            <a:solidFill>
              <a:srgbClr val="E5A934"/>
            </a:solidFill>
            <a:prstDash val="solid"/>
          </a:ln>
        </p:spPr>
        <p:txBody>
          <a:bodyPr/>
          <a:lstStyle/>
          <a:p>
            <a:endParaRPr lang="en-IL"/>
          </a:p>
        </p:txBody>
      </p:sp>
      <p:sp>
        <p:nvSpPr>
          <p:cNvPr id="28" name="Text 14">
            <a:extLst>
              <a:ext uri="{FF2B5EF4-FFF2-40B4-BE49-F238E27FC236}">
                <a16:creationId xmlns:a16="http://schemas.microsoft.com/office/drawing/2014/main" id="{B2ACFE87-151A-1A01-EC48-9F13CBE9BB10}"/>
              </a:ext>
            </a:extLst>
          </p:cNvPr>
          <p:cNvSpPr/>
          <p:nvPr/>
        </p:nvSpPr>
        <p:spPr>
          <a:xfrm>
            <a:off x="4206240" y="2103120"/>
            <a:ext cx="731520" cy="365760"/>
          </a:xfrm>
          <a:prstGeom prst="rect">
            <a:avLst/>
          </a:prstGeom>
          <a:noFill/>
          <a:ln/>
        </p:spPr>
        <p:txBody>
          <a:bodyPr wrap="square" lIns="0" tIns="0" rIns="0" bIns="0" rtlCol="0" anchor="ctr"/>
          <a:lstStyle/>
          <a:p>
            <a:pPr marL="0" indent="0" algn="ctr">
              <a:buNone/>
            </a:pPr>
            <a:r>
              <a:rPr lang="en-US" sz="1600" b="1" dirty="0">
                <a:solidFill>
                  <a:srgbClr val="1A1F38"/>
                </a:solidFill>
                <a:latin typeface="Georgia" pitchFamily="34" charset="0"/>
                <a:ea typeface="Georgia" pitchFamily="34" charset="-122"/>
                <a:cs typeface="Georgia" pitchFamily="34" charset="-120"/>
              </a:rPr>
              <a:t>R</a:t>
            </a:r>
            <a:endParaRPr lang="en-US"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2EBDB"/>
        </a:solidFill>
        <a:effectLst/>
      </p:bgPr>
    </p:bg>
    <p:spTree>
      <p:nvGrpSpPr>
        <p:cNvPr id="1" name="">
          <a:extLst>
            <a:ext uri="{FF2B5EF4-FFF2-40B4-BE49-F238E27FC236}">
              <a16:creationId xmlns:a16="http://schemas.microsoft.com/office/drawing/2014/main" id="{FF6B0E4E-40E6-646C-7953-5840EE3B33AE}"/>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175F96E9-5F9D-2D2F-5A58-0FE24E91F751}"/>
              </a:ext>
            </a:extLst>
          </p:cNvPr>
          <p:cNvSpPr/>
          <p:nvPr/>
        </p:nvSpPr>
        <p:spPr>
          <a:xfrm>
            <a:off x="0" y="0"/>
            <a:ext cx="9144000" cy="45720"/>
          </a:xfrm>
          <a:prstGeom prst="rect">
            <a:avLst/>
          </a:prstGeom>
          <a:solidFill>
            <a:srgbClr val="E5A934"/>
          </a:solidFill>
          <a:ln w="12700">
            <a:solidFill>
              <a:srgbClr val="E5A934"/>
            </a:solidFill>
            <a:prstDash val="solid"/>
          </a:ln>
        </p:spPr>
        <p:txBody>
          <a:bodyPr/>
          <a:lstStyle/>
          <a:p>
            <a:endParaRPr lang="en-IL"/>
          </a:p>
        </p:txBody>
      </p:sp>
      <p:sp>
        <p:nvSpPr>
          <p:cNvPr id="3" name="Shape 1">
            <a:extLst>
              <a:ext uri="{FF2B5EF4-FFF2-40B4-BE49-F238E27FC236}">
                <a16:creationId xmlns:a16="http://schemas.microsoft.com/office/drawing/2014/main" id="{998F17ED-619C-266E-3888-1178DCF354B3}"/>
              </a:ext>
            </a:extLst>
          </p:cNvPr>
          <p:cNvSpPr/>
          <p:nvPr/>
        </p:nvSpPr>
        <p:spPr>
          <a:xfrm>
            <a:off x="0" y="5097780"/>
            <a:ext cx="9144000" cy="45720"/>
          </a:xfrm>
          <a:prstGeom prst="rect">
            <a:avLst/>
          </a:prstGeom>
          <a:solidFill>
            <a:srgbClr val="E5A934"/>
          </a:solidFill>
          <a:ln w="12700">
            <a:solidFill>
              <a:srgbClr val="E5A934"/>
            </a:solidFill>
            <a:prstDash val="solid"/>
          </a:ln>
        </p:spPr>
        <p:txBody>
          <a:bodyPr/>
          <a:lstStyle/>
          <a:p>
            <a:endParaRPr lang="en-IL"/>
          </a:p>
        </p:txBody>
      </p:sp>
      <p:sp>
        <p:nvSpPr>
          <p:cNvPr id="4" name="Text 2">
            <a:extLst>
              <a:ext uri="{FF2B5EF4-FFF2-40B4-BE49-F238E27FC236}">
                <a16:creationId xmlns:a16="http://schemas.microsoft.com/office/drawing/2014/main" id="{A0389E1B-B6E6-A23E-DDE5-44FBBFFDCBA8}"/>
              </a:ext>
            </a:extLst>
          </p:cNvPr>
          <p:cNvSpPr/>
          <p:nvPr/>
        </p:nvSpPr>
        <p:spPr>
          <a:xfrm>
            <a:off x="457200" y="292608"/>
            <a:ext cx="548640" cy="640080"/>
          </a:xfrm>
          <a:prstGeom prst="rect">
            <a:avLst/>
          </a:prstGeom>
          <a:noFill/>
          <a:ln/>
        </p:spPr>
        <p:txBody>
          <a:bodyPr wrap="square" lIns="0" tIns="0" rIns="0" bIns="0" rtlCol="0" anchor="t"/>
          <a:lstStyle/>
          <a:p>
            <a:pPr marL="0" indent="0" algn="l">
              <a:buNone/>
            </a:pPr>
            <a:r>
              <a:rPr lang="en-US" sz="3600" b="1" dirty="0">
                <a:solidFill>
                  <a:srgbClr val="E5A934"/>
                </a:solidFill>
                <a:latin typeface="Georgia" pitchFamily="34" charset="0"/>
                <a:ea typeface="Georgia" pitchFamily="34" charset="-122"/>
                <a:cs typeface="Georgia" pitchFamily="34" charset="-120"/>
              </a:rPr>
              <a:t>⌁</a:t>
            </a:r>
            <a:endParaRPr lang="en-US" sz="3600" dirty="0"/>
          </a:p>
        </p:txBody>
      </p:sp>
      <p:sp>
        <p:nvSpPr>
          <p:cNvPr id="5" name="Text 3">
            <a:extLst>
              <a:ext uri="{FF2B5EF4-FFF2-40B4-BE49-F238E27FC236}">
                <a16:creationId xmlns:a16="http://schemas.microsoft.com/office/drawing/2014/main" id="{7ABAF333-AECE-E984-CC1B-8B8AE3A78E40}"/>
              </a:ext>
            </a:extLst>
          </p:cNvPr>
          <p:cNvSpPr/>
          <p:nvPr/>
        </p:nvSpPr>
        <p:spPr>
          <a:xfrm>
            <a:off x="1005840" y="292608"/>
            <a:ext cx="7772400" cy="640080"/>
          </a:xfrm>
          <a:prstGeom prst="rect">
            <a:avLst/>
          </a:prstGeom>
          <a:noFill/>
          <a:ln/>
        </p:spPr>
        <p:txBody>
          <a:bodyPr wrap="square" lIns="0" tIns="0" rIns="0" bIns="0" rtlCol="0" anchor="t"/>
          <a:lstStyle/>
          <a:p>
            <a:pPr marL="0" indent="0" algn="l">
              <a:buNone/>
            </a:pPr>
            <a:r>
              <a:rPr lang="en-US" sz="3000" b="1" dirty="0">
                <a:solidFill>
                  <a:srgbClr val="1A1F38"/>
                </a:solidFill>
                <a:latin typeface="Georgia" pitchFamily="34" charset="0"/>
                <a:ea typeface="Georgia" pitchFamily="34" charset="-122"/>
                <a:cs typeface="Georgia" pitchFamily="34" charset="-120"/>
              </a:rPr>
              <a:t>An R loop</a:t>
            </a:r>
            <a:endParaRPr lang="en-US" sz="3000" dirty="0"/>
          </a:p>
        </p:txBody>
      </p:sp>
      <p:pic>
        <p:nvPicPr>
          <p:cNvPr id="3074" name="Picture 2" descr="Reinforcing Loops and Growth - Sociomechanics">
            <a:extLst>
              <a:ext uri="{FF2B5EF4-FFF2-40B4-BE49-F238E27FC236}">
                <a16:creationId xmlns:a16="http://schemas.microsoft.com/office/drawing/2014/main" id="{1528CB47-B971-5761-F250-1D823BF2A1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8600" y="1291879"/>
            <a:ext cx="3398838" cy="3446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032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2EBDB"/>
        </a:solidFill>
        <a:effectLst/>
      </p:bgPr>
    </p:bg>
    <p:spTree>
      <p:nvGrpSpPr>
        <p:cNvPr id="1" name="">
          <a:extLst>
            <a:ext uri="{FF2B5EF4-FFF2-40B4-BE49-F238E27FC236}">
              <a16:creationId xmlns:a16="http://schemas.microsoft.com/office/drawing/2014/main" id="{07B18C1B-F62B-EF4C-F079-F44A5938793F}"/>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D62BBC4D-17ED-7EFC-5101-68E948A62933}"/>
              </a:ext>
            </a:extLst>
          </p:cNvPr>
          <p:cNvSpPr/>
          <p:nvPr/>
        </p:nvSpPr>
        <p:spPr>
          <a:xfrm>
            <a:off x="0" y="0"/>
            <a:ext cx="9144000" cy="45720"/>
          </a:xfrm>
          <a:prstGeom prst="rect">
            <a:avLst/>
          </a:prstGeom>
          <a:solidFill>
            <a:srgbClr val="E5A934"/>
          </a:solidFill>
          <a:ln w="12700">
            <a:solidFill>
              <a:srgbClr val="E5A934"/>
            </a:solidFill>
            <a:prstDash val="solid"/>
          </a:ln>
        </p:spPr>
        <p:txBody>
          <a:bodyPr/>
          <a:lstStyle/>
          <a:p>
            <a:endParaRPr lang="en-IL"/>
          </a:p>
        </p:txBody>
      </p:sp>
      <p:sp>
        <p:nvSpPr>
          <p:cNvPr id="3" name="Shape 1">
            <a:extLst>
              <a:ext uri="{FF2B5EF4-FFF2-40B4-BE49-F238E27FC236}">
                <a16:creationId xmlns:a16="http://schemas.microsoft.com/office/drawing/2014/main" id="{5B02A29E-2D7F-F047-2E90-F1E46A0AAEE5}"/>
              </a:ext>
            </a:extLst>
          </p:cNvPr>
          <p:cNvSpPr/>
          <p:nvPr/>
        </p:nvSpPr>
        <p:spPr>
          <a:xfrm>
            <a:off x="0" y="5097780"/>
            <a:ext cx="9144000" cy="45720"/>
          </a:xfrm>
          <a:prstGeom prst="rect">
            <a:avLst/>
          </a:prstGeom>
          <a:solidFill>
            <a:srgbClr val="E5A934"/>
          </a:solidFill>
          <a:ln w="12700">
            <a:solidFill>
              <a:srgbClr val="E5A934"/>
            </a:solidFill>
            <a:prstDash val="solid"/>
          </a:ln>
        </p:spPr>
        <p:txBody>
          <a:bodyPr/>
          <a:lstStyle/>
          <a:p>
            <a:endParaRPr lang="en-IL"/>
          </a:p>
        </p:txBody>
      </p:sp>
      <p:sp>
        <p:nvSpPr>
          <p:cNvPr id="4" name="Text 2">
            <a:extLst>
              <a:ext uri="{FF2B5EF4-FFF2-40B4-BE49-F238E27FC236}">
                <a16:creationId xmlns:a16="http://schemas.microsoft.com/office/drawing/2014/main" id="{4A6B9DC2-A097-BADA-BFD4-312C6DD6A054}"/>
              </a:ext>
            </a:extLst>
          </p:cNvPr>
          <p:cNvSpPr/>
          <p:nvPr/>
        </p:nvSpPr>
        <p:spPr>
          <a:xfrm>
            <a:off x="457200" y="292608"/>
            <a:ext cx="548640" cy="640080"/>
          </a:xfrm>
          <a:prstGeom prst="rect">
            <a:avLst/>
          </a:prstGeom>
          <a:noFill/>
          <a:ln/>
        </p:spPr>
        <p:txBody>
          <a:bodyPr wrap="square" lIns="0" tIns="0" rIns="0" bIns="0" rtlCol="0" anchor="t"/>
          <a:lstStyle/>
          <a:p>
            <a:pPr marL="0" indent="0" algn="l">
              <a:buNone/>
            </a:pPr>
            <a:r>
              <a:rPr lang="en-US" sz="3600" b="1" dirty="0">
                <a:solidFill>
                  <a:srgbClr val="E5A934"/>
                </a:solidFill>
                <a:latin typeface="Georgia" pitchFamily="34" charset="0"/>
                <a:ea typeface="Georgia" pitchFamily="34" charset="-122"/>
                <a:cs typeface="Georgia" pitchFamily="34" charset="-120"/>
              </a:rPr>
              <a:t>⌁</a:t>
            </a:r>
            <a:endParaRPr lang="en-US" sz="3600" dirty="0"/>
          </a:p>
        </p:txBody>
      </p:sp>
      <p:sp>
        <p:nvSpPr>
          <p:cNvPr id="5" name="Text 3">
            <a:extLst>
              <a:ext uri="{FF2B5EF4-FFF2-40B4-BE49-F238E27FC236}">
                <a16:creationId xmlns:a16="http://schemas.microsoft.com/office/drawing/2014/main" id="{BB6EC345-C476-D20C-0E2B-37E263E6CDF7}"/>
              </a:ext>
            </a:extLst>
          </p:cNvPr>
          <p:cNvSpPr/>
          <p:nvPr/>
        </p:nvSpPr>
        <p:spPr>
          <a:xfrm>
            <a:off x="1005840" y="292608"/>
            <a:ext cx="7772400" cy="640080"/>
          </a:xfrm>
          <a:prstGeom prst="rect">
            <a:avLst/>
          </a:prstGeom>
          <a:noFill/>
          <a:ln/>
        </p:spPr>
        <p:txBody>
          <a:bodyPr wrap="square" lIns="0" tIns="0" rIns="0" bIns="0" rtlCol="0" anchor="t"/>
          <a:lstStyle/>
          <a:p>
            <a:pPr marL="0" indent="0" algn="l">
              <a:buNone/>
            </a:pPr>
            <a:r>
              <a:rPr lang="en-US" sz="3000" b="1" dirty="0">
                <a:solidFill>
                  <a:srgbClr val="1A1F38"/>
                </a:solidFill>
                <a:latin typeface="Georgia" pitchFamily="34" charset="0"/>
                <a:ea typeface="Georgia" pitchFamily="34" charset="-122"/>
                <a:cs typeface="Georgia" pitchFamily="34" charset="-120"/>
              </a:rPr>
              <a:t>An R loop</a:t>
            </a:r>
            <a:endParaRPr lang="en-US" sz="3000" dirty="0"/>
          </a:p>
        </p:txBody>
      </p:sp>
      <p:sp>
        <p:nvSpPr>
          <p:cNvPr id="7" name="TextBox 6">
            <a:extLst>
              <a:ext uri="{FF2B5EF4-FFF2-40B4-BE49-F238E27FC236}">
                <a16:creationId xmlns:a16="http://schemas.microsoft.com/office/drawing/2014/main" id="{BE5DB13A-BFF5-F8F2-674E-265F4EFD7D2E}"/>
              </a:ext>
            </a:extLst>
          </p:cNvPr>
          <p:cNvSpPr txBox="1"/>
          <p:nvPr/>
        </p:nvSpPr>
        <p:spPr>
          <a:xfrm>
            <a:off x="457200" y="977605"/>
            <a:ext cx="8382000" cy="1200329"/>
          </a:xfrm>
          <a:prstGeom prst="rect">
            <a:avLst/>
          </a:prstGeom>
          <a:noFill/>
        </p:spPr>
        <p:txBody>
          <a:bodyPr wrap="square">
            <a:spAutoFit/>
          </a:bodyPr>
          <a:lstStyle/>
          <a:p>
            <a:r>
              <a:rPr lang="en-US" dirty="0">
                <a:solidFill>
                  <a:srgbClr val="000000"/>
                </a:solidFill>
              </a:rPr>
              <a:t>T</a:t>
            </a:r>
            <a:r>
              <a:rPr lang="en-US" b="0" i="0" dirty="0">
                <a:solidFill>
                  <a:srgbClr val="000000"/>
                </a:solidFill>
                <a:effectLst/>
              </a:rPr>
              <a:t>he </a:t>
            </a:r>
            <a:r>
              <a:rPr lang="en-US" b="0" i="1" dirty="0">
                <a:solidFill>
                  <a:srgbClr val="000000"/>
                </a:solidFill>
                <a:effectLst/>
              </a:rPr>
              <a:t>work output</a:t>
            </a:r>
            <a:r>
              <a:rPr lang="en-US" b="0" i="0" dirty="0">
                <a:solidFill>
                  <a:srgbClr val="000000"/>
                </a:solidFill>
                <a:effectLst/>
              </a:rPr>
              <a:t> of a population can increase the </a:t>
            </a:r>
            <a:r>
              <a:rPr lang="en-US" b="1" i="1" dirty="0">
                <a:solidFill>
                  <a:srgbClr val="000000"/>
                </a:solidFill>
                <a:effectLst/>
              </a:rPr>
              <a:t>goods</a:t>
            </a:r>
            <a:r>
              <a:rPr lang="en-US" b="0" i="1" dirty="0">
                <a:solidFill>
                  <a:srgbClr val="000000"/>
                </a:solidFill>
                <a:effectLst/>
              </a:rPr>
              <a:t> </a:t>
            </a:r>
            <a:r>
              <a:rPr lang="en-US" b="1" i="1" dirty="0">
                <a:solidFill>
                  <a:srgbClr val="000000"/>
                </a:solidFill>
                <a:effectLst/>
              </a:rPr>
              <a:t>and</a:t>
            </a:r>
            <a:r>
              <a:rPr lang="en-US" b="0" i="1" dirty="0">
                <a:solidFill>
                  <a:srgbClr val="000000"/>
                </a:solidFill>
                <a:effectLst/>
              </a:rPr>
              <a:t> </a:t>
            </a:r>
            <a:r>
              <a:rPr lang="en-US" b="1" i="1" dirty="0">
                <a:solidFill>
                  <a:srgbClr val="000000"/>
                </a:solidFill>
                <a:effectLst/>
              </a:rPr>
              <a:t>services</a:t>
            </a:r>
            <a:r>
              <a:rPr lang="en-US" b="0" i="0" dirty="0">
                <a:solidFill>
                  <a:srgbClr val="000000"/>
                </a:solidFill>
                <a:effectLst/>
              </a:rPr>
              <a:t> available to that population, which can increase the </a:t>
            </a:r>
            <a:r>
              <a:rPr lang="en-US" b="1" i="1" dirty="0">
                <a:solidFill>
                  <a:srgbClr val="000000"/>
                </a:solidFill>
                <a:effectLst/>
              </a:rPr>
              <a:t>average life expectancy</a:t>
            </a:r>
            <a:r>
              <a:rPr lang="en-US" b="0" i="0" dirty="0">
                <a:solidFill>
                  <a:srgbClr val="000000"/>
                </a:solidFill>
                <a:effectLst/>
              </a:rPr>
              <a:t>, which can increase the </a:t>
            </a:r>
            <a:r>
              <a:rPr lang="en-US" b="1" i="1" dirty="0">
                <a:solidFill>
                  <a:srgbClr val="000000"/>
                </a:solidFill>
                <a:effectLst/>
              </a:rPr>
              <a:t>population</a:t>
            </a:r>
            <a:r>
              <a:rPr lang="en-US" b="0" i="0" dirty="0">
                <a:solidFill>
                  <a:srgbClr val="000000"/>
                </a:solidFill>
                <a:effectLst/>
              </a:rPr>
              <a:t>, which can increase the </a:t>
            </a:r>
            <a:r>
              <a:rPr lang="en-US" b="1" i="0" dirty="0">
                <a:solidFill>
                  <a:srgbClr val="000000"/>
                </a:solidFill>
                <a:effectLst/>
              </a:rPr>
              <a:t>work output </a:t>
            </a:r>
            <a:r>
              <a:rPr lang="en-US" b="0" i="0" dirty="0">
                <a:solidFill>
                  <a:srgbClr val="000000"/>
                </a:solidFill>
                <a:effectLst/>
              </a:rPr>
              <a:t>still more, and the loop starts all over again</a:t>
            </a:r>
            <a:r>
              <a:rPr lang="en-US" dirty="0">
                <a:solidFill>
                  <a:srgbClr val="000000"/>
                </a:solidFill>
              </a:rPr>
              <a:t> …</a:t>
            </a:r>
            <a:endParaRPr lang="en-IL" dirty="0"/>
          </a:p>
        </p:txBody>
      </p:sp>
      <p:pic>
        <p:nvPicPr>
          <p:cNvPr id="2052" name="Picture 4" descr="Model of Population Growth feedback loop">
            <a:extLst>
              <a:ext uri="{FF2B5EF4-FFF2-40B4-BE49-F238E27FC236}">
                <a16:creationId xmlns:a16="http://schemas.microsoft.com/office/drawing/2014/main" id="{7B372F62-A42E-ACBA-3DD0-BEC3C868BD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1950" y="2286485"/>
            <a:ext cx="3492500" cy="2578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364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2EBDB"/>
        </a:solidFill>
        <a:effectLst/>
      </p:bgPr>
    </p:bg>
    <p:spTree>
      <p:nvGrpSpPr>
        <p:cNvPr id="1" name="">
          <a:extLst>
            <a:ext uri="{FF2B5EF4-FFF2-40B4-BE49-F238E27FC236}">
              <a16:creationId xmlns:a16="http://schemas.microsoft.com/office/drawing/2014/main" id="{4041FA68-5DE1-260C-6877-A4497D903B72}"/>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A45CF355-F266-0EDD-9640-5FB44825A44E}"/>
              </a:ext>
            </a:extLst>
          </p:cNvPr>
          <p:cNvSpPr/>
          <p:nvPr/>
        </p:nvSpPr>
        <p:spPr>
          <a:xfrm>
            <a:off x="0" y="0"/>
            <a:ext cx="9144000" cy="45720"/>
          </a:xfrm>
          <a:prstGeom prst="rect">
            <a:avLst/>
          </a:prstGeom>
          <a:solidFill>
            <a:srgbClr val="E5A934"/>
          </a:solidFill>
          <a:ln w="12700">
            <a:solidFill>
              <a:srgbClr val="E5A934"/>
            </a:solidFill>
            <a:prstDash val="solid"/>
          </a:ln>
        </p:spPr>
        <p:txBody>
          <a:bodyPr/>
          <a:lstStyle/>
          <a:p>
            <a:endParaRPr lang="en-IL"/>
          </a:p>
        </p:txBody>
      </p:sp>
      <p:sp>
        <p:nvSpPr>
          <p:cNvPr id="3" name="Shape 1">
            <a:extLst>
              <a:ext uri="{FF2B5EF4-FFF2-40B4-BE49-F238E27FC236}">
                <a16:creationId xmlns:a16="http://schemas.microsoft.com/office/drawing/2014/main" id="{EC858A95-488F-390E-010F-38F3133E84B2}"/>
              </a:ext>
            </a:extLst>
          </p:cNvPr>
          <p:cNvSpPr/>
          <p:nvPr/>
        </p:nvSpPr>
        <p:spPr>
          <a:xfrm>
            <a:off x="0" y="5097780"/>
            <a:ext cx="9144000" cy="45720"/>
          </a:xfrm>
          <a:prstGeom prst="rect">
            <a:avLst/>
          </a:prstGeom>
          <a:solidFill>
            <a:srgbClr val="E5A934"/>
          </a:solidFill>
          <a:ln w="12700">
            <a:solidFill>
              <a:srgbClr val="E5A934"/>
            </a:solidFill>
            <a:prstDash val="solid"/>
          </a:ln>
        </p:spPr>
        <p:txBody>
          <a:bodyPr/>
          <a:lstStyle/>
          <a:p>
            <a:endParaRPr lang="en-IL"/>
          </a:p>
        </p:txBody>
      </p:sp>
      <p:sp>
        <p:nvSpPr>
          <p:cNvPr id="4" name="Text 2">
            <a:extLst>
              <a:ext uri="{FF2B5EF4-FFF2-40B4-BE49-F238E27FC236}">
                <a16:creationId xmlns:a16="http://schemas.microsoft.com/office/drawing/2014/main" id="{A04C0A7C-A056-3E19-0D67-8F6C51247B14}"/>
              </a:ext>
            </a:extLst>
          </p:cNvPr>
          <p:cNvSpPr/>
          <p:nvPr/>
        </p:nvSpPr>
        <p:spPr>
          <a:xfrm>
            <a:off x="457200" y="292608"/>
            <a:ext cx="548640" cy="640080"/>
          </a:xfrm>
          <a:prstGeom prst="rect">
            <a:avLst/>
          </a:prstGeom>
          <a:noFill/>
          <a:ln/>
        </p:spPr>
        <p:txBody>
          <a:bodyPr wrap="square" lIns="0" tIns="0" rIns="0" bIns="0" rtlCol="0" anchor="t"/>
          <a:lstStyle/>
          <a:p>
            <a:pPr marL="0" indent="0" algn="l">
              <a:buNone/>
            </a:pPr>
            <a:r>
              <a:rPr lang="en-US" sz="3600" b="1" dirty="0">
                <a:solidFill>
                  <a:srgbClr val="E5A934"/>
                </a:solidFill>
                <a:latin typeface="Georgia" pitchFamily="34" charset="0"/>
                <a:ea typeface="Georgia" pitchFamily="34" charset="-122"/>
                <a:cs typeface="Georgia" pitchFamily="34" charset="-120"/>
              </a:rPr>
              <a:t>⌁</a:t>
            </a:r>
            <a:endParaRPr lang="en-US" sz="3600" dirty="0"/>
          </a:p>
        </p:txBody>
      </p:sp>
      <p:sp>
        <p:nvSpPr>
          <p:cNvPr id="5" name="Text 3">
            <a:extLst>
              <a:ext uri="{FF2B5EF4-FFF2-40B4-BE49-F238E27FC236}">
                <a16:creationId xmlns:a16="http://schemas.microsoft.com/office/drawing/2014/main" id="{245E4A4D-AF4B-93A7-B06F-D7DAA84625C2}"/>
              </a:ext>
            </a:extLst>
          </p:cNvPr>
          <p:cNvSpPr/>
          <p:nvPr/>
        </p:nvSpPr>
        <p:spPr>
          <a:xfrm>
            <a:off x="1005840" y="292608"/>
            <a:ext cx="7772400" cy="640080"/>
          </a:xfrm>
          <a:prstGeom prst="rect">
            <a:avLst/>
          </a:prstGeom>
          <a:noFill/>
          <a:ln/>
        </p:spPr>
        <p:txBody>
          <a:bodyPr wrap="square" lIns="0" tIns="0" rIns="0" bIns="0" rtlCol="0" anchor="t"/>
          <a:lstStyle/>
          <a:p>
            <a:pPr marL="0" indent="0" algn="l">
              <a:buNone/>
            </a:pPr>
            <a:r>
              <a:rPr lang="en-US" sz="3000" b="1" dirty="0">
                <a:solidFill>
                  <a:srgbClr val="1A1F38"/>
                </a:solidFill>
                <a:latin typeface="Georgia" pitchFamily="34" charset="0"/>
                <a:ea typeface="Georgia" pitchFamily="34" charset="-122"/>
                <a:cs typeface="Georgia" pitchFamily="34" charset="-120"/>
              </a:rPr>
              <a:t>An R loop</a:t>
            </a:r>
            <a:endParaRPr lang="en-US" sz="3000" dirty="0"/>
          </a:p>
        </p:txBody>
      </p:sp>
      <p:pic>
        <p:nvPicPr>
          <p:cNvPr id="5128" name="Picture 8" descr="Restored Minds | Break Free From OCD &amp; Anxiety">
            <a:extLst>
              <a:ext uri="{FF2B5EF4-FFF2-40B4-BE49-F238E27FC236}">
                <a16:creationId xmlns:a16="http://schemas.microsoft.com/office/drawing/2014/main" id="{56FE0F3A-1F8D-4EAC-F159-9A3B882383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275" y="0"/>
            <a:ext cx="7535863"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279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1">
    <p:bg>
      <p:bgPr>
        <a:solidFill>
          <a:srgbClr val="F2EBDB"/>
        </a:solidFill>
        <a:effectLst/>
      </p:bgPr>
    </p:bg>
    <p:spTree>
      <p:nvGrpSpPr>
        <p:cNvPr id="1" name=""/>
        <p:cNvGrpSpPr/>
        <p:nvPr/>
      </p:nvGrpSpPr>
      <p:grpSpPr>
        <a:xfrm>
          <a:off x="0" y="0"/>
          <a:ext cx="0" cy="0"/>
          <a:chOff x="0" y="0"/>
          <a:chExt cx="0" cy="0"/>
        </a:xfrm>
      </p:grpSpPr>
      <p:sp>
        <p:nvSpPr>
          <p:cNvPr id="2" name="Shape 0"/>
          <p:cNvSpPr/>
          <p:nvPr/>
        </p:nvSpPr>
        <p:spPr>
          <a:xfrm>
            <a:off x="0" y="0"/>
            <a:ext cx="9144000" cy="45720"/>
          </a:xfrm>
          <a:prstGeom prst="rect">
            <a:avLst/>
          </a:prstGeom>
          <a:solidFill>
            <a:srgbClr val="E5A934"/>
          </a:solidFill>
          <a:ln w="12700">
            <a:solidFill>
              <a:srgbClr val="E5A934"/>
            </a:solidFill>
            <a:prstDash val="solid"/>
          </a:ln>
        </p:spPr>
        <p:txBody>
          <a:bodyPr/>
          <a:lstStyle/>
          <a:p>
            <a:endParaRPr lang="en-IL"/>
          </a:p>
        </p:txBody>
      </p:sp>
      <p:sp>
        <p:nvSpPr>
          <p:cNvPr id="3" name="Shape 1"/>
          <p:cNvSpPr/>
          <p:nvPr/>
        </p:nvSpPr>
        <p:spPr>
          <a:xfrm>
            <a:off x="0" y="5097780"/>
            <a:ext cx="9144000" cy="45720"/>
          </a:xfrm>
          <a:prstGeom prst="rect">
            <a:avLst/>
          </a:prstGeom>
          <a:solidFill>
            <a:srgbClr val="E5A934"/>
          </a:solidFill>
          <a:ln w="12700">
            <a:solidFill>
              <a:srgbClr val="E5A934"/>
            </a:solidFill>
            <a:prstDash val="solid"/>
          </a:ln>
        </p:spPr>
        <p:txBody>
          <a:bodyPr/>
          <a:lstStyle/>
          <a:p>
            <a:endParaRPr lang="en-IL"/>
          </a:p>
        </p:txBody>
      </p:sp>
      <p:sp>
        <p:nvSpPr>
          <p:cNvPr id="4" name="Text 2"/>
          <p:cNvSpPr/>
          <p:nvPr/>
        </p:nvSpPr>
        <p:spPr>
          <a:xfrm>
            <a:off x="457200" y="292608"/>
            <a:ext cx="548640" cy="640080"/>
          </a:xfrm>
          <a:prstGeom prst="rect">
            <a:avLst/>
          </a:prstGeom>
          <a:noFill/>
          <a:ln/>
        </p:spPr>
        <p:txBody>
          <a:bodyPr wrap="square" lIns="0" tIns="0" rIns="0" bIns="0" rtlCol="0" anchor="t"/>
          <a:lstStyle/>
          <a:p>
            <a:pPr marL="0" indent="0" algn="l">
              <a:buNone/>
            </a:pPr>
            <a:r>
              <a:rPr lang="en-US" sz="3600" b="1" dirty="0">
                <a:solidFill>
                  <a:srgbClr val="E5A934"/>
                </a:solidFill>
                <a:latin typeface="Georgia" pitchFamily="34" charset="0"/>
                <a:ea typeface="Georgia" pitchFamily="34" charset="-122"/>
                <a:cs typeface="Georgia" pitchFamily="34" charset="-120"/>
              </a:rPr>
              <a:t>⊖</a:t>
            </a:r>
            <a:endParaRPr lang="en-US" sz="3600" dirty="0"/>
          </a:p>
        </p:txBody>
      </p:sp>
      <p:sp>
        <p:nvSpPr>
          <p:cNvPr id="5" name="Text 3"/>
          <p:cNvSpPr/>
          <p:nvPr/>
        </p:nvSpPr>
        <p:spPr>
          <a:xfrm>
            <a:off x="1005840" y="292608"/>
            <a:ext cx="7772400" cy="640080"/>
          </a:xfrm>
          <a:prstGeom prst="rect">
            <a:avLst/>
          </a:prstGeom>
          <a:noFill/>
          <a:ln/>
        </p:spPr>
        <p:txBody>
          <a:bodyPr wrap="square" lIns="0" tIns="0" rIns="0" bIns="0" rtlCol="0" anchor="t"/>
          <a:lstStyle/>
          <a:p>
            <a:pPr marL="0" indent="0" algn="l">
              <a:buNone/>
            </a:pPr>
            <a:r>
              <a:rPr lang="en-US" sz="3000" b="1" dirty="0">
                <a:solidFill>
                  <a:srgbClr val="1A1F38"/>
                </a:solidFill>
                <a:latin typeface="Georgia" pitchFamily="34" charset="0"/>
                <a:ea typeface="Georgia" pitchFamily="34" charset="-122"/>
                <a:cs typeface="Georgia" pitchFamily="34" charset="-120"/>
              </a:rPr>
              <a:t>Balancing loops (B)</a:t>
            </a:r>
            <a:endParaRPr lang="en-US" sz="3000" dirty="0"/>
          </a:p>
        </p:txBody>
      </p:sp>
      <p:sp>
        <p:nvSpPr>
          <p:cNvPr id="6" name="Text 4"/>
          <p:cNvSpPr/>
          <p:nvPr/>
        </p:nvSpPr>
        <p:spPr>
          <a:xfrm>
            <a:off x="457200" y="816186"/>
            <a:ext cx="8229600" cy="365760"/>
          </a:xfrm>
          <a:prstGeom prst="rect">
            <a:avLst/>
          </a:prstGeom>
          <a:noFill/>
          <a:ln/>
        </p:spPr>
        <p:txBody>
          <a:bodyPr wrap="square" lIns="0" tIns="0" rIns="0" bIns="0" rtlCol="0" anchor="t"/>
          <a:lstStyle/>
          <a:p>
            <a:pPr marL="0" indent="0" algn="l">
              <a:buNone/>
            </a:pPr>
            <a:r>
              <a:rPr lang="en-US" sz="1400" i="1" dirty="0">
                <a:solidFill>
                  <a:srgbClr val="5C6075"/>
                </a:solidFill>
                <a:latin typeface="Calibri" pitchFamily="34" charset="0"/>
                <a:ea typeface="Calibri" pitchFamily="34" charset="-122"/>
                <a:cs typeface="Calibri" pitchFamily="34" charset="-120"/>
              </a:rPr>
              <a:t>More leads to less … The system pulls itself back …</a:t>
            </a:r>
            <a:endParaRPr lang="en-US" sz="1400" dirty="0"/>
          </a:p>
        </p:txBody>
      </p:sp>
      <p:sp>
        <p:nvSpPr>
          <p:cNvPr id="7" name="Text 5"/>
          <p:cNvSpPr/>
          <p:nvPr/>
        </p:nvSpPr>
        <p:spPr>
          <a:xfrm>
            <a:off x="457200" y="1076960"/>
            <a:ext cx="8229600" cy="3749040"/>
          </a:xfrm>
          <a:prstGeom prst="rect">
            <a:avLst/>
          </a:prstGeom>
          <a:noFill/>
          <a:ln/>
        </p:spPr>
        <p:txBody>
          <a:bodyPr wrap="square" lIns="0" tIns="0" rIns="0" bIns="0" rtlCol="0" anchor="t"/>
          <a:lstStyle/>
          <a:p>
            <a:pPr>
              <a:spcAft>
                <a:spcPts val="600"/>
              </a:spcAft>
            </a:pPr>
            <a:r>
              <a:rPr lang="en-US" sz="1400" dirty="0">
                <a:solidFill>
                  <a:srgbClr val="1A1F38"/>
                </a:solidFill>
                <a:latin typeface="Calibri" pitchFamily="34" charset="0"/>
                <a:ea typeface="Calibri" pitchFamily="34" charset="-122"/>
                <a:cs typeface="Calibri" pitchFamily="34" charset="-120"/>
              </a:rPr>
              <a:t>Your room gets too cold </a:t>
            </a:r>
            <a:r>
              <a:rPr lang="en-IL" sz="1400" b="1" dirty="0"/>
              <a:t>→</a:t>
            </a:r>
            <a:r>
              <a:rPr lang="en-IL" sz="1400" dirty="0"/>
              <a:t> </a:t>
            </a:r>
            <a:r>
              <a:rPr lang="en-US" sz="1400" dirty="0">
                <a:solidFill>
                  <a:srgbClr val="1A1F38"/>
                </a:solidFill>
                <a:latin typeface="Calibri" pitchFamily="34" charset="0"/>
                <a:ea typeface="Calibri" pitchFamily="34" charset="-122"/>
                <a:cs typeface="Calibri" pitchFamily="34" charset="-120"/>
              </a:rPr>
              <a:t>The thermostat kicks on the heater </a:t>
            </a:r>
            <a:r>
              <a:rPr lang="en-IL" sz="1400" b="1" dirty="0"/>
              <a:t>→</a:t>
            </a:r>
            <a:r>
              <a:rPr lang="en-US" sz="1400" dirty="0">
                <a:solidFill>
                  <a:srgbClr val="1A1F38"/>
                </a:solidFill>
                <a:latin typeface="Calibri" pitchFamily="34" charset="0"/>
                <a:ea typeface="Calibri" pitchFamily="34" charset="-122"/>
                <a:cs typeface="Calibri" pitchFamily="34" charset="-120"/>
              </a:rPr>
              <a:t> The heater warms the room </a:t>
            </a:r>
            <a:r>
              <a:rPr lang="en-IL" sz="1400" b="1" dirty="0"/>
              <a:t>→</a:t>
            </a:r>
            <a:r>
              <a:rPr lang="en-US" sz="1400" dirty="0">
                <a:solidFill>
                  <a:srgbClr val="1A1F38"/>
                </a:solidFill>
                <a:latin typeface="Calibri" pitchFamily="34" charset="0"/>
                <a:ea typeface="Calibri" pitchFamily="34" charset="-122"/>
                <a:cs typeface="Calibri" pitchFamily="34" charset="-120"/>
              </a:rPr>
              <a:t> The room hits the target temperature </a:t>
            </a:r>
            <a:r>
              <a:rPr lang="en-IL" sz="1400" b="1" dirty="0"/>
              <a:t>→ </a:t>
            </a:r>
            <a:r>
              <a:rPr lang="en-US" sz="1400" dirty="0">
                <a:solidFill>
                  <a:srgbClr val="1A1F38"/>
                </a:solidFill>
                <a:latin typeface="Calibri" pitchFamily="34" charset="0"/>
                <a:ea typeface="Calibri" pitchFamily="34" charset="-122"/>
                <a:cs typeface="Calibri" pitchFamily="34" charset="-120"/>
              </a:rPr>
              <a:t>The thermostat shuts off.</a:t>
            </a:r>
            <a:endParaRPr lang="en-US" sz="1400" dirty="0"/>
          </a:p>
          <a:p>
            <a:pPr marL="0" indent="0" algn="l">
              <a:spcAft>
                <a:spcPts val="600"/>
              </a:spcAft>
              <a:buNone/>
            </a:pPr>
            <a:r>
              <a:rPr lang="en-US" sz="1400" dirty="0">
                <a:solidFill>
                  <a:srgbClr val="1A1F38"/>
                </a:solidFill>
                <a:latin typeface="Calibri" pitchFamily="34" charset="0"/>
                <a:ea typeface="Calibri" pitchFamily="34" charset="-122"/>
                <a:cs typeface="Calibri" pitchFamily="34" charset="-120"/>
              </a:rPr>
              <a:t> </a:t>
            </a:r>
            <a:endParaRPr lang="en-US" sz="1400" dirty="0"/>
          </a:p>
          <a:p>
            <a:pPr marL="0" indent="0" algn="l">
              <a:spcAft>
                <a:spcPts val="600"/>
              </a:spcAft>
              <a:buNone/>
            </a:pPr>
            <a:r>
              <a:rPr lang="en-US" sz="1400" dirty="0">
                <a:solidFill>
                  <a:srgbClr val="1A1F38"/>
                </a:solidFill>
                <a:latin typeface="Calibri" pitchFamily="34" charset="0"/>
                <a:ea typeface="Calibri" pitchFamily="34" charset="-122"/>
                <a:cs typeface="Calibri" pitchFamily="34" charset="-120"/>
              </a:rPr>
              <a:t>That's a balancing loop. B for short. It pulls things toward a target.</a:t>
            </a:r>
            <a:endParaRPr lang="en-US" sz="1400" dirty="0"/>
          </a:p>
          <a:p>
            <a:pPr marL="0" indent="0" algn="l">
              <a:spcAft>
                <a:spcPts val="600"/>
              </a:spcAft>
              <a:buNone/>
            </a:pPr>
            <a:r>
              <a:rPr lang="en-US" sz="1400" dirty="0">
                <a:solidFill>
                  <a:srgbClr val="1A1F38"/>
                </a:solidFill>
                <a:latin typeface="Calibri" pitchFamily="34" charset="0"/>
                <a:ea typeface="Calibri" pitchFamily="34" charset="-122"/>
                <a:cs typeface="Calibri" pitchFamily="34" charset="-120"/>
              </a:rPr>
              <a:t> </a:t>
            </a:r>
            <a:endParaRPr lang="en-US" sz="1400" dirty="0"/>
          </a:p>
          <a:p>
            <a:pPr marL="0" indent="0" algn="l">
              <a:spcAft>
                <a:spcPts val="600"/>
              </a:spcAft>
              <a:buNone/>
            </a:pPr>
            <a:r>
              <a:rPr lang="en-US" sz="1400" b="1" dirty="0">
                <a:solidFill>
                  <a:srgbClr val="1A1F38"/>
                </a:solidFill>
                <a:latin typeface="Calibri" pitchFamily="34" charset="0"/>
                <a:ea typeface="Calibri" pitchFamily="34" charset="-122"/>
                <a:cs typeface="Calibri" pitchFamily="34" charset="-120"/>
              </a:rPr>
              <a:t>B loops are responsible for everything that holds together in a self-sustaining way: </a:t>
            </a:r>
            <a:endParaRPr lang="en-US" sz="1400" dirty="0"/>
          </a:p>
          <a:p>
            <a:pPr marL="0" indent="0" algn="l">
              <a:spcAft>
                <a:spcPts val="600"/>
              </a:spcAft>
              <a:buNone/>
            </a:pPr>
            <a:r>
              <a:rPr lang="en-US" sz="1400" dirty="0">
                <a:solidFill>
                  <a:srgbClr val="1A1F38"/>
                </a:solidFill>
                <a:latin typeface="Calibri" pitchFamily="34" charset="0"/>
                <a:ea typeface="Calibri" pitchFamily="34" charset="-122"/>
                <a:cs typeface="Calibri" pitchFamily="34" charset="-120"/>
              </a:rPr>
              <a:t>your body temperature, market corrections, the immune system, traffic congestion, organizational inertia.</a:t>
            </a:r>
          </a:p>
          <a:p>
            <a:pPr marL="285750" indent="-285750">
              <a:spcAft>
                <a:spcPts val="600"/>
              </a:spcAft>
              <a:buFont typeface="Arial" panose="020B0604020202020204" pitchFamily="34" charset="0"/>
              <a:buChar char="•"/>
            </a:pPr>
            <a:r>
              <a:rPr lang="en-US" sz="1400" dirty="0">
                <a:highlight>
                  <a:srgbClr val="FFFF00"/>
                </a:highlight>
              </a:rPr>
              <a:t>You eat → fullness signals → you stop. The most familiar B loop running in your own body, every day.</a:t>
            </a:r>
          </a:p>
          <a:p>
            <a:pPr marL="285750" indent="-285750">
              <a:spcAft>
                <a:spcPts val="600"/>
              </a:spcAft>
              <a:buFont typeface="Arial" panose="020B0604020202020204" pitchFamily="34" charset="0"/>
              <a:buChar char="•"/>
            </a:pPr>
            <a:r>
              <a:rPr lang="en-US" sz="1400" dirty="0">
                <a:highlight>
                  <a:srgbClr val="FFFF00"/>
                </a:highlight>
              </a:rPr>
              <a:t>Hours awake accumulate → exhaustion forces sleep → you wake up reset. The whole 24-hour cycle is a balancing loop pulled back to a target every night.</a:t>
            </a:r>
          </a:p>
          <a:p>
            <a:pPr marL="0" indent="0" algn="l">
              <a:spcAft>
                <a:spcPts val="600"/>
              </a:spcAft>
              <a:buNone/>
            </a:pPr>
            <a:r>
              <a:rPr lang="en-US" sz="1400" dirty="0">
                <a:solidFill>
                  <a:srgbClr val="1A1F38"/>
                </a:solidFill>
                <a:latin typeface="Calibri" pitchFamily="34" charset="0"/>
                <a:ea typeface="Calibri" pitchFamily="34" charset="-122"/>
                <a:cs typeface="Calibri" pitchFamily="34" charset="-120"/>
              </a:rPr>
              <a:t> </a:t>
            </a:r>
            <a:endParaRPr lang="en-US" sz="1400" dirty="0"/>
          </a:p>
          <a:p>
            <a:pPr marL="0" indent="0" algn="l">
              <a:spcAft>
                <a:spcPts val="600"/>
              </a:spcAft>
              <a:buNone/>
            </a:pPr>
            <a:r>
              <a:rPr lang="en-US" sz="1400" dirty="0">
                <a:solidFill>
                  <a:srgbClr val="1A1F38"/>
                </a:solidFill>
                <a:latin typeface="Calibri" pitchFamily="34" charset="0"/>
                <a:ea typeface="Calibri" pitchFamily="34" charset="-122"/>
                <a:cs typeface="Calibri" pitchFamily="34" charset="-120"/>
              </a:rPr>
              <a:t>Real systems are mixes of both. R loops drive motion. B loops drive stability. The behavior you see at any moment depends on which one is winning.</a:t>
            </a:r>
            <a:endParaRPr lang="en-US" sz="1400" dirty="0"/>
          </a:p>
          <a:p>
            <a:pPr>
              <a:spcAft>
                <a:spcPts val="600"/>
              </a:spcAft>
            </a:pPr>
            <a:r>
              <a:rPr lang="en-US" sz="1400" dirty="0">
                <a:solidFill>
                  <a:srgbClr val="1A1F38"/>
                </a:solidFill>
                <a:highlight>
                  <a:srgbClr val="FFFF00"/>
                </a:highlight>
                <a:latin typeface="Calibri" pitchFamily="34" charset="0"/>
                <a:ea typeface="Calibri" pitchFamily="34" charset="-122"/>
                <a:cs typeface="Calibri" pitchFamily="34" charset="-120"/>
              </a:rPr>
              <a:t> </a:t>
            </a:r>
            <a:r>
              <a:rPr lang="en-US" sz="1400" b="1" dirty="0">
                <a:highlight>
                  <a:srgbClr val="FFFF00"/>
                </a:highlight>
              </a:rPr>
              <a:t>Your body weight.</a:t>
            </a:r>
            <a:r>
              <a:rPr lang="en-US" sz="1400" dirty="0">
                <a:highlight>
                  <a:srgbClr val="FFFF00"/>
                </a:highlight>
              </a:rPr>
              <a:t> Some loops push it up (stress, desk jobs, snack food). Others push it back (hunger, movement, the mirror). Your weight is the score.</a:t>
            </a:r>
          </a:p>
          <a:p>
            <a:pPr marL="0" indent="0" algn="l">
              <a:spcAft>
                <a:spcPts val="600"/>
              </a:spcAft>
              <a:buNone/>
            </a:pP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2">
    <p:bg>
      <p:bgPr>
        <a:solidFill>
          <a:srgbClr val="F2EBDB"/>
        </a:solidFill>
        <a:effectLst/>
      </p:bgPr>
    </p:bg>
    <p:spTree>
      <p:nvGrpSpPr>
        <p:cNvPr id="1" name=""/>
        <p:cNvGrpSpPr/>
        <p:nvPr/>
      </p:nvGrpSpPr>
      <p:grpSpPr>
        <a:xfrm>
          <a:off x="0" y="0"/>
          <a:ext cx="0" cy="0"/>
          <a:chOff x="0" y="0"/>
          <a:chExt cx="0" cy="0"/>
        </a:xfrm>
      </p:grpSpPr>
      <p:sp>
        <p:nvSpPr>
          <p:cNvPr id="2" name="Shape 0"/>
          <p:cNvSpPr/>
          <p:nvPr/>
        </p:nvSpPr>
        <p:spPr>
          <a:xfrm>
            <a:off x="0" y="0"/>
            <a:ext cx="9144000" cy="45720"/>
          </a:xfrm>
          <a:prstGeom prst="rect">
            <a:avLst/>
          </a:prstGeom>
          <a:solidFill>
            <a:srgbClr val="E5A934"/>
          </a:solidFill>
          <a:ln w="12700">
            <a:solidFill>
              <a:srgbClr val="E5A934"/>
            </a:solidFill>
            <a:prstDash val="solid"/>
          </a:ln>
        </p:spPr>
        <p:txBody>
          <a:bodyPr/>
          <a:lstStyle/>
          <a:p>
            <a:endParaRPr lang="en-IL"/>
          </a:p>
        </p:txBody>
      </p:sp>
      <p:sp>
        <p:nvSpPr>
          <p:cNvPr id="3" name="Shape 1"/>
          <p:cNvSpPr/>
          <p:nvPr/>
        </p:nvSpPr>
        <p:spPr>
          <a:xfrm>
            <a:off x="0" y="5097780"/>
            <a:ext cx="9144000" cy="45720"/>
          </a:xfrm>
          <a:prstGeom prst="rect">
            <a:avLst/>
          </a:prstGeom>
          <a:solidFill>
            <a:srgbClr val="E5A934"/>
          </a:solidFill>
          <a:ln w="12700">
            <a:solidFill>
              <a:srgbClr val="E5A934"/>
            </a:solidFill>
            <a:prstDash val="solid"/>
          </a:ln>
        </p:spPr>
        <p:txBody>
          <a:bodyPr/>
          <a:lstStyle/>
          <a:p>
            <a:endParaRPr lang="en-IL"/>
          </a:p>
        </p:txBody>
      </p:sp>
      <p:sp>
        <p:nvSpPr>
          <p:cNvPr id="4" name="Text 2"/>
          <p:cNvSpPr/>
          <p:nvPr/>
        </p:nvSpPr>
        <p:spPr>
          <a:xfrm>
            <a:off x="457200" y="292608"/>
            <a:ext cx="548640" cy="640080"/>
          </a:xfrm>
          <a:prstGeom prst="rect">
            <a:avLst/>
          </a:prstGeom>
          <a:noFill/>
          <a:ln/>
        </p:spPr>
        <p:txBody>
          <a:bodyPr wrap="square" lIns="0" tIns="0" rIns="0" bIns="0" rtlCol="0" anchor="t"/>
          <a:lstStyle/>
          <a:p>
            <a:pPr marL="0" indent="0" algn="l">
              <a:buNone/>
            </a:pPr>
            <a:r>
              <a:rPr lang="en-US" sz="3600" b="1" dirty="0">
                <a:solidFill>
                  <a:srgbClr val="E5A934"/>
                </a:solidFill>
                <a:latin typeface="Georgia" pitchFamily="34" charset="0"/>
                <a:ea typeface="Georgia" pitchFamily="34" charset="-122"/>
                <a:cs typeface="Georgia" pitchFamily="34" charset="-120"/>
              </a:rPr>
              <a:t>⌁</a:t>
            </a:r>
            <a:endParaRPr lang="en-US" sz="3600" dirty="0"/>
          </a:p>
        </p:txBody>
      </p:sp>
      <p:sp>
        <p:nvSpPr>
          <p:cNvPr id="5" name="Text 3"/>
          <p:cNvSpPr/>
          <p:nvPr/>
        </p:nvSpPr>
        <p:spPr>
          <a:xfrm>
            <a:off x="1005840" y="292608"/>
            <a:ext cx="7772400" cy="640080"/>
          </a:xfrm>
          <a:prstGeom prst="rect">
            <a:avLst/>
          </a:prstGeom>
          <a:noFill/>
          <a:ln/>
        </p:spPr>
        <p:txBody>
          <a:bodyPr wrap="square" lIns="0" tIns="0" rIns="0" bIns="0" rtlCol="0" anchor="t"/>
          <a:lstStyle/>
          <a:p>
            <a:pPr marL="0" indent="0" algn="l">
              <a:buNone/>
            </a:pPr>
            <a:r>
              <a:rPr lang="en-US" sz="3000" b="1" dirty="0">
                <a:solidFill>
                  <a:srgbClr val="1A1F38"/>
                </a:solidFill>
                <a:latin typeface="Georgia" pitchFamily="34" charset="0"/>
                <a:ea typeface="Georgia" pitchFamily="34" charset="-122"/>
                <a:cs typeface="Georgia" pitchFamily="34" charset="-120"/>
              </a:rPr>
              <a:t>Drawing a B loop</a:t>
            </a:r>
            <a:endParaRPr lang="en-US" sz="3000" dirty="0"/>
          </a:p>
        </p:txBody>
      </p:sp>
      <p:sp>
        <p:nvSpPr>
          <p:cNvPr id="17" name="Text 15"/>
          <p:cNvSpPr/>
          <p:nvPr/>
        </p:nvSpPr>
        <p:spPr>
          <a:xfrm>
            <a:off x="457200" y="3246120"/>
            <a:ext cx="8229600" cy="457200"/>
          </a:xfrm>
          <a:prstGeom prst="rect">
            <a:avLst/>
          </a:prstGeom>
          <a:noFill/>
          <a:ln/>
        </p:spPr>
        <p:txBody>
          <a:bodyPr wrap="square" lIns="0" tIns="0" rIns="0" bIns="0" rtlCol="0" anchor="ctr"/>
          <a:lstStyle/>
          <a:p>
            <a:r>
              <a:rPr lang="en-US" sz="1400" b="1" dirty="0"/>
              <a:t>Read it:</a:t>
            </a:r>
            <a:r>
              <a:rPr lang="en-US" sz="1400" dirty="0"/>
              <a:t> the room is too cold, so the heater turns on. The heater warms the room, which makes it less cold. The minus sign on the second arrow is what closes the gap - without it, the heater would just keep running forever.</a:t>
            </a:r>
          </a:p>
        </p:txBody>
      </p:sp>
      <p:sp>
        <p:nvSpPr>
          <p:cNvPr id="18" name="Text 16"/>
          <p:cNvSpPr/>
          <p:nvPr/>
        </p:nvSpPr>
        <p:spPr>
          <a:xfrm>
            <a:off x="457200" y="3886200"/>
            <a:ext cx="8046720" cy="548640"/>
          </a:xfrm>
          <a:prstGeom prst="rect">
            <a:avLst/>
          </a:prstGeom>
          <a:noFill/>
          <a:ln/>
        </p:spPr>
        <p:txBody>
          <a:bodyPr wrap="square" lIns="0" tIns="0" rIns="0" bIns="0" rtlCol="0" anchor="t"/>
          <a:lstStyle/>
          <a:p>
            <a:r>
              <a:rPr lang="en-US" sz="1400" b="1" dirty="0"/>
              <a:t>How to tell which kind of loop you're looking at:</a:t>
            </a:r>
            <a:r>
              <a:rPr lang="en-US" sz="1400" dirty="0"/>
              <a:t> count the minus signs. None → R. One → B. Two → R again, because they cancel out. You don't have to think about it — just count.</a:t>
            </a:r>
          </a:p>
        </p:txBody>
      </p:sp>
      <p:sp>
        <p:nvSpPr>
          <p:cNvPr id="19" name="Shape 5">
            <a:extLst>
              <a:ext uri="{FF2B5EF4-FFF2-40B4-BE49-F238E27FC236}">
                <a16:creationId xmlns:a16="http://schemas.microsoft.com/office/drawing/2014/main" id="{2B2E1E09-19F4-B95B-DCC8-3C0F1B6CC4B9}"/>
              </a:ext>
            </a:extLst>
          </p:cNvPr>
          <p:cNvSpPr/>
          <p:nvPr/>
        </p:nvSpPr>
        <p:spPr>
          <a:xfrm>
            <a:off x="914400" y="1828800"/>
            <a:ext cx="2468880" cy="914400"/>
          </a:xfrm>
          <a:prstGeom prst="rect">
            <a:avLst/>
          </a:prstGeom>
          <a:solidFill>
            <a:srgbClr val="1A1F38"/>
          </a:solidFill>
          <a:ln w="12700">
            <a:solidFill>
              <a:srgbClr val="1A1F38"/>
            </a:solidFill>
            <a:prstDash val="solid"/>
          </a:ln>
        </p:spPr>
        <p:txBody>
          <a:bodyPr/>
          <a:lstStyle/>
          <a:p>
            <a:endParaRPr lang="en-IL"/>
          </a:p>
        </p:txBody>
      </p:sp>
      <p:sp>
        <p:nvSpPr>
          <p:cNvPr id="20" name="Text 6">
            <a:extLst>
              <a:ext uri="{FF2B5EF4-FFF2-40B4-BE49-F238E27FC236}">
                <a16:creationId xmlns:a16="http://schemas.microsoft.com/office/drawing/2014/main" id="{2F4B4E3E-2AB0-5563-FAF5-09D3BF151CC1}"/>
              </a:ext>
            </a:extLst>
          </p:cNvPr>
          <p:cNvSpPr/>
          <p:nvPr/>
        </p:nvSpPr>
        <p:spPr>
          <a:xfrm>
            <a:off x="914400" y="1828800"/>
            <a:ext cx="2468880" cy="914400"/>
          </a:xfrm>
          <a:prstGeom prst="rect">
            <a:avLst/>
          </a:prstGeom>
          <a:noFill/>
          <a:ln/>
        </p:spPr>
        <p:txBody>
          <a:bodyPr wrap="square" lIns="0" tIns="0" rIns="0" bIns="0" rtlCol="0" anchor="ctr"/>
          <a:lstStyle/>
          <a:p>
            <a:pPr marL="0" indent="0" algn="ctr">
              <a:buNone/>
            </a:pPr>
            <a:r>
              <a:rPr lang="en-US" sz="1200" b="1" dirty="0">
                <a:solidFill>
                  <a:srgbClr val="F2EBDB"/>
                </a:solidFill>
                <a:latin typeface="Calibri" pitchFamily="34" charset="0"/>
                <a:ea typeface="Calibri" pitchFamily="34" charset="-122"/>
                <a:cs typeface="Calibri" pitchFamily="34" charset="-120"/>
              </a:rPr>
              <a:t>GAP FROM TARGET TEMP</a:t>
            </a:r>
            <a:endParaRPr lang="en-US" sz="1200" dirty="0"/>
          </a:p>
        </p:txBody>
      </p:sp>
      <p:sp>
        <p:nvSpPr>
          <p:cNvPr id="21" name="Shape 7">
            <a:extLst>
              <a:ext uri="{FF2B5EF4-FFF2-40B4-BE49-F238E27FC236}">
                <a16:creationId xmlns:a16="http://schemas.microsoft.com/office/drawing/2014/main" id="{CDFC5695-2065-24CA-7AD7-712BAD3F1EF1}"/>
              </a:ext>
            </a:extLst>
          </p:cNvPr>
          <p:cNvSpPr/>
          <p:nvPr/>
        </p:nvSpPr>
        <p:spPr>
          <a:xfrm>
            <a:off x="5760720" y="1828800"/>
            <a:ext cx="2468880" cy="914400"/>
          </a:xfrm>
          <a:prstGeom prst="rect">
            <a:avLst/>
          </a:prstGeom>
          <a:solidFill>
            <a:srgbClr val="1A1F38"/>
          </a:solidFill>
          <a:ln w="12700">
            <a:solidFill>
              <a:srgbClr val="1A1F38"/>
            </a:solidFill>
            <a:prstDash val="solid"/>
          </a:ln>
        </p:spPr>
        <p:txBody>
          <a:bodyPr/>
          <a:lstStyle/>
          <a:p>
            <a:endParaRPr lang="en-IL"/>
          </a:p>
        </p:txBody>
      </p:sp>
      <p:sp>
        <p:nvSpPr>
          <p:cNvPr id="22" name="Text 8">
            <a:extLst>
              <a:ext uri="{FF2B5EF4-FFF2-40B4-BE49-F238E27FC236}">
                <a16:creationId xmlns:a16="http://schemas.microsoft.com/office/drawing/2014/main" id="{6101D9CD-3E9D-E163-C5C7-899C08CDC0C1}"/>
              </a:ext>
            </a:extLst>
          </p:cNvPr>
          <p:cNvSpPr/>
          <p:nvPr/>
        </p:nvSpPr>
        <p:spPr>
          <a:xfrm>
            <a:off x="5760720" y="1828800"/>
            <a:ext cx="2468880" cy="914400"/>
          </a:xfrm>
          <a:prstGeom prst="rect">
            <a:avLst/>
          </a:prstGeom>
          <a:noFill/>
          <a:ln/>
        </p:spPr>
        <p:txBody>
          <a:bodyPr wrap="square" lIns="0" tIns="0" rIns="0" bIns="0" rtlCol="0" anchor="ctr"/>
          <a:lstStyle/>
          <a:p>
            <a:pPr marL="0" indent="0" algn="ctr">
              <a:buNone/>
            </a:pPr>
            <a:r>
              <a:rPr lang="en-US" sz="1300" b="1" dirty="0">
                <a:solidFill>
                  <a:srgbClr val="F2EBDB"/>
                </a:solidFill>
                <a:latin typeface="Calibri" pitchFamily="34" charset="0"/>
                <a:ea typeface="Calibri" pitchFamily="34" charset="-122"/>
                <a:cs typeface="Calibri" pitchFamily="34" charset="-120"/>
              </a:rPr>
              <a:t>HEATER OUTPUT</a:t>
            </a:r>
            <a:endParaRPr lang="en-US" sz="1300" dirty="0"/>
          </a:p>
        </p:txBody>
      </p:sp>
      <p:sp>
        <p:nvSpPr>
          <p:cNvPr id="23" name="Shape 9">
            <a:extLst>
              <a:ext uri="{FF2B5EF4-FFF2-40B4-BE49-F238E27FC236}">
                <a16:creationId xmlns:a16="http://schemas.microsoft.com/office/drawing/2014/main" id="{FF2237D7-3E74-D456-FFFB-3AA41683071A}"/>
              </a:ext>
            </a:extLst>
          </p:cNvPr>
          <p:cNvSpPr/>
          <p:nvPr/>
        </p:nvSpPr>
        <p:spPr>
          <a:xfrm>
            <a:off x="3383280" y="2103120"/>
            <a:ext cx="2377440" cy="0"/>
          </a:xfrm>
          <a:prstGeom prst="line">
            <a:avLst/>
          </a:prstGeom>
          <a:noFill/>
          <a:ln w="38100">
            <a:solidFill>
              <a:srgbClr val="D9A23A"/>
            </a:solidFill>
            <a:prstDash val="solid"/>
            <a:tailEnd type="triangle"/>
          </a:ln>
        </p:spPr>
        <p:txBody>
          <a:bodyPr/>
          <a:lstStyle/>
          <a:p>
            <a:endParaRPr lang="en-IL"/>
          </a:p>
        </p:txBody>
      </p:sp>
      <p:sp>
        <p:nvSpPr>
          <p:cNvPr id="24" name="Text 10">
            <a:extLst>
              <a:ext uri="{FF2B5EF4-FFF2-40B4-BE49-F238E27FC236}">
                <a16:creationId xmlns:a16="http://schemas.microsoft.com/office/drawing/2014/main" id="{C9C31373-0F18-828F-4003-2BBC31C77ABF}"/>
              </a:ext>
            </a:extLst>
          </p:cNvPr>
          <p:cNvSpPr/>
          <p:nvPr/>
        </p:nvSpPr>
        <p:spPr>
          <a:xfrm>
            <a:off x="4297680" y="1691640"/>
            <a:ext cx="548640" cy="365760"/>
          </a:xfrm>
          <a:prstGeom prst="rect">
            <a:avLst/>
          </a:prstGeom>
          <a:noFill/>
          <a:ln/>
        </p:spPr>
        <p:txBody>
          <a:bodyPr wrap="square" lIns="0" tIns="0" rIns="0" bIns="0" rtlCol="0" anchor="ctr"/>
          <a:lstStyle/>
          <a:p>
            <a:pPr marL="0" indent="0" algn="ctr">
              <a:buNone/>
            </a:pPr>
            <a:r>
              <a:rPr lang="en-US" sz="2200" b="1" dirty="0">
                <a:solidFill>
                  <a:srgbClr val="D9A23A"/>
                </a:solidFill>
                <a:latin typeface="Georgia" pitchFamily="34" charset="0"/>
                <a:ea typeface="Georgia" pitchFamily="34" charset="-122"/>
                <a:cs typeface="Georgia" pitchFamily="34" charset="-120"/>
              </a:rPr>
              <a:t>+</a:t>
            </a:r>
            <a:endParaRPr lang="en-US" sz="2200" dirty="0"/>
          </a:p>
        </p:txBody>
      </p:sp>
      <p:sp>
        <p:nvSpPr>
          <p:cNvPr id="25" name="Shape 11">
            <a:extLst>
              <a:ext uri="{FF2B5EF4-FFF2-40B4-BE49-F238E27FC236}">
                <a16:creationId xmlns:a16="http://schemas.microsoft.com/office/drawing/2014/main" id="{0B038517-527F-6600-FC79-DC5ED6ADC9FF}"/>
              </a:ext>
            </a:extLst>
          </p:cNvPr>
          <p:cNvSpPr/>
          <p:nvPr/>
        </p:nvSpPr>
        <p:spPr>
          <a:xfrm>
            <a:off x="3383280" y="2468880"/>
            <a:ext cx="2377440" cy="0"/>
          </a:xfrm>
          <a:prstGeom prst="line">
            <a:avLst/>
          </a:prstGeom>
          <a:noFill/>
          <a:ln w="38100">
            <a:solidFill>
              <a:srgbClr val="D9A23A"/>
            </a:solidFill>
            <a:prstDash val="solid"/>
            <a:headEnd type="triangle"/>
          </a:ln>
        </p:spPr>
        <p:txBody>
          <a:bodyPr/>
          <a:lstStyle/>
          <a:p>
            <a:endParaRPr lang="en-IL"/>
          </a:p>
        </p:txBody>
      </p:sp>
      <p:sp>
        <p:nvSpPr>
          <p:cNvPr id="26" name="Text 12">
            <a:extLst>
              <a:ext uri="{FF2B5EF4-FFF2-40B4-BE49-F238E27FC236}">
                <a16:creationId xmlns:a16="http://schemas.microsoft.com/office/drawing/2014/main" id="{E41A8B51-9F87-CCC4-543F-F9C55CED7761}"/>
              </a:ext>
            </a:extLst>
          </p:cNvPr>
          <p:cNvSpPr/>
          <p:nvPr/>
        </p:nvSpPr>
        <p:spPr>
          <a:xfrm>
            <a:off x="4297680" y="2542032"/>
            <a:ext cx="548640" cy="365760"/>
          </a:xfrm>
          <a:prstGeom prst="rect">
            <a:avLst/>
          </a:prstGeom>
          <a:noFill/>
          <a:ln/>
        </p:spPr>
        <p:txBody>
          <a:bodyPr wrap="square" lIns="0" tIns="0" rIns="0" bIns="0" rtlCol="0" anchor="ctr"/>
          <a:lstStyle/>
          <a:p>
            <a:pPr marL="0" indent="0" algn="ctr">
              <a:buNone/>
            </a:pPr>
            <a:r>
              <a:rPr lang="en-US" sz="2200" b="1" dirty="0">
                <a:solidFill>
                  <a:srgbClr val="C44536"/>
                </a:solidFill>
                <a:latin typeface="Georgia" pitchFamily="34" charset="0"/>
                <a:ea typeface="Georgia" pitchFamily="34" charset="-122"/>
                <a:cs typeface="Georgia" pitchFamily="34" charset="-120"/>
              </a:rPr>
              <a:t>−</a:t>
            </a:r>
            <a:endParaRPr lang="en-US" sz="2200" dirty="0"/>
          </a:p>
        </p:txBody>
      </p:sp>
      <p:sp>
        <p:nvSpPr>
          <p:cNvPr id="27" name="Shape 13">
            <a:extLst>
              <a:ext uri="{FF2B5EF4-FFF2-40B4-BE49-F238E27FC236}">
                <a16:creationId xmlns:a16="http://schemas.microsoft.com/office/drawing/2014/main" id="{8B351860-7BB1-9427-83EE-D42AE9E9EA7C}"/>
              </a:ext>
            </a:extLst>
          </p:cNvPr>
          <p:cNvSpPr/>
          <p:nvPr/>
        </p:nvSpPr>
        <p:spPr>
          <a:xfrm>
            <a:off x="4206240" y="2103120"/>
            <a:ext cx="731520" cy="365760"/>
          </a:xfrm>
          <a:prstGeom prst="ellipse">
            <a:avLst/>
          </a:prstGeom>
          <a:solidFill>
            <a:srgbClr val="E5A934"/>
          </a:solidFill>
          <a:ln w="12700">
            <a:solidFill>
              <a:srgbClr val="E5A934"/>
            </a:solidFill>
            <a:prstDash val="solid"/>
          </a:ln>
        </p:spPr>
        <p:txBody>
          <a:bodyPr/>
          <a:lstStyle/>
          <a:p>
            <a:endParaRPr lang="en-IL"/>
          </a:p>
        </p:txBody>
      </p:sp>
      <p:sp>
        <p:nvSpPr>
          <p:cNvPr id="28" name="Text 14">
            <a:extLst>
              <a:ext uri="{FF2B5EF4-FFF2-40B4-BE49-F238E27FC236}">
                <a16:creationId xmlns:a16="http://schemas.microsoft.com/office/drawing/2014/main" id="{F05E9671-5197-6EFF-5771-CBD8755E841D}"/>
              </a:ext>
            </a:extLst>
          </p:cNvPr>
          <p:cNvSpPr/>
          <p:nvPr/>
        </p:nvSpPr>
        <p:spPr>
          <a:xfrm>
            <a:off x="4206240" y="2103120"/>
            <a:ext cx="731520" cy="365760"/>
          </a:xfrm>
          <a:prstGeom prst="rect">
            <a:avLst/>
          </a:prstGeom>
          <a:noFill/>
          <a:ln/>
        </p:spPr>
        <p:txBody>
          <a:bodyPr wrap="square" lIns="0" tIns="0" rIns="0" bIns="0" rtlCol="0" anchor="ctr"/>
          <a:lstStyle/>
          <a:p>
            <a:pPr marL="0" indent="0" algn="ctr">
              <a:buNone/>
            </a:pPr>
            <a:r>
              <a:rPr lang="en-US" sz="1600" b="1" dirty="0">
                <a:solidFill>
                  <a:srgbClr val="1A1F38"/>
                </a:solidFill>
                <a:latin typeface="Georgia" pitchFamily="34" charset="0"/>
                <a:ea typeface="Georgia" pitchFamily="34" charset="-122"/>
                <a:cs typeface="Georgia" pitchFamily="34" charset="-120"/>
              </a:rPr>
              <a:t>B</a:t>
            </a:r>
            <a:endParaRPr lang="en-US" sz="1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descr="Brain Hacking">
            <a:hlinkClick r:id="" action="ppaction://media"/>
            <a:extLst>
              <a:ext uri="{FF2B5EF4-FFF2-40B4-BE49-F238E27FC236}">
                <a16:creationId xmlns:a16="http://schemas.microsoft.com/office/drawing/2014/main" id="{25E4B848-FBBD-B065-BA32-173580E2BCA8}"/>
              </a:ext>
            </a:extLst>
          </p:cNvPr>
          <p:cNvPicPr>
            <a:picLocks noRot="1" noChangeAspect="1"/>
          </p:cNvPicPr>
          <p:nvPr>
            <a:videoFile r:link="rId1"/>
          </p:nvPr>
        </p:nvPicPr>
        <p:blipFill>
          <a:blip r:embed="rId3"/>
          <a:stretch>
            <a:fillRect/>
          </a:stretch>
        </p:blipFill>
        <p:spPr>
          <a:xfrm>
            <a:off x="711200" y="390398"/>
            <a:ext cx="7560733" cy="4271814"/>
          </a:xfrm>
          <a:prstGeom prst="rect">
            <a:avLst/>
          </a:prstGeom>
        </p:spPr>
      </p:pic>
    </p:spTree>
    <p:extLst>
      <p:ext uri="{BB962C8B-B14F-4D97-AF65-F5344CB8AC3E}">
        <p14:creationId xmlns:p14="http://schemas.microsoft.com/office/powerpoint/2010/main" val="297639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name="Slide 13">
    <p:bg>
      <p:bgPr>
        <a:solidFill>
          <a:srgbClr val="F2EBDB"/>
        </a:solidFill>
        <a:effectLst/>
      </p:bgPr>
    </p:bg>
    <p:spTree>
      <p:nvGrpSpPr>
        <p:cNvPr id="1" name=""/>
        <p:cNvGrpSpPr/>
        <p:nvPr/>
      </p:nvGrpSpPr>
      <p:grpSpPr>
        <a:xfrm>
          <a:off x="0" y="0"/>
          <a:ext cx="0" cy="0"/>
          <a:chOff x="0" y="0"/>
          <a:chExt cx="0" cy="0"/>
        </a:xfrm>
      </p:grpSpPr>
      <p:sp>
        <p:nvSpPr>
          <p:cNvPr id="2" name="Shape 0"/>
          <p:cNvSpPr/>
          <p:nvPr/>
        </p:nvSpPr>
        <p:spPr>
          <a:xfrm>
            <a:off x="0" y="0"/>
            <a:ext cx="9144000" cy="45720"/>
          </a:xfrm>
          <a:prstGeom prst="rect">
            <a:avLst/>
          </a:prstGeom>
          <a:solidFill>
            <a:srgbClr val="E5A934"/>
          </a:solidFill>
          <a:ln w="12700">
            <a:solidFill>
              <a:srgbClr val="E5A934"/>
            </a:solidFill>
            <a:prstDash val="solid"/>
          </a:ln>
        </p:spPr>
        <p:txBody>
          <a:bodyPr/>
          <a:lstStyle/>
          <a:p>
            <a:endParaRPr lang="en-IL"/>
          </a:p>
        </p:txBody>
      </p:sp>
      <p:sp>
        <p:nvSpPr>
          <p:cNvPr id="3" name="Shape 1"/>
          <p:cNvSpPr/>
          <p:nvPr/>
        </p:nvSpPr>
        <p:spPr>
          <a:xfrm>
            <a:off x="0" y="5097780"/>
            <a:ext cx="9144000" cy="45720"/>
          </a:xfrm>
          <a:prstGeom prst="rect">
            <a:avLst/>
          </a:prstGeom>
          <a:solidFill>
            <a:srgbClr val="E5A934"/>
          </a:solidFill>
          <a:ln w="12700">
            <a:solidFill>
              <a:srgbClr val="E5A934"/>
            </a:solidFill>
            <a:prstDash val="solid"/>
          </a:ln>
        </p:spPr>
        <p:txBody>
          <a:bodyPr/>
          <a:lstStyle/>
          <a:p>
            <a:endParaRPr lang="en-IL"/>
          </a:p>
        </p:txBody>
      </p:sp>
      <p:sp>
        <p:nvSpPr>
          <p:cNvPr id="4" name="Text 2"/>
          <p:cNvSpPr/>
          <p:nvPr/>
        </p:nvSpPr>
        <p:spPr>
          <a:xfrm>
            <a:off x="457200" y="292608"/>
            <a:ext cx="548640" cy="640080"/>
          </a:xfrm>
          <a:prstGeom prst="rect">
            <a:avLst/>
          </a:prstGeom>
          <a:noFill/>
          <a:ln/>
        </p:spPr>
        <p:txBody>
          <a:bodyPr wrap="square" lIns="0" tIns="0" rIns="0" bIns="0" rtlCol="0" anchor="t"/>
          <a:lstStyle/>
          <a:p>
            <a:pPr marL="0" indent="0" algn="l">
              <a:buNone/>
            </a:pPr>
            <a:r>
              <a:rPr lang="en-US" sz="3600" b="1" dirty="0">
                <a:solidFill>
                  <a:srgbClr val="E5A934"/>
                </a:solidFill>
                <a:latin typeface="Georgia" pitchFamily="34" charset="0"/>
                <a:ea typeface="Georgia" pitchFamily="34" charset="-122"/>
                <a:cs typeface="Georgia" pitchFamily="34" charset="-120"/>
              </a:rPr>
              <a:t>✓</a:t>
            </a:r>
            <a:endParaRPr lang="en-US" sz="3600" dirty="0"/>
          </a:p>
        </p:txBody>
      </p:sp>
      <p:sp>
        <p:nvSpPr>
          <p:cNvPr id="5" name="Text 3"/>
          <p:cNvSpPr/>
          <p:nvPr/>
        </p:nvSpPr>
        <p:spPr>
          <a:xfrm>
            <a:off x="1005840" y="292608"/>
            <a:ext cx="7772400" cy="640080"/>
          </a:xfrm>
          <a:prstGeom prst="rect">
            <a:avLst/>
          </a:prstGeom>
          <a:noFill/>
          <a:ln/>
        </p:spPr>
        <p:txBody>
          <a:bodyPr wrap="square" lIns="0" tIns="0" rIns="0" bIns="0" rtlCol="0" anchor="t"/>
          <a:lstStyle/>
          <a:p>
            <a:pPr marL="0" indent="0" algn="l">
              <a:buNone/>
            </a:pPr>
            <a:r>
              <a:rPr lang="en-US" sz="3000" b="1" dirty="0">
                <a:solidFill>
                  <a:srgbClr val="1A1F38"/>
                </a:solidFill>
                <a:latin typeface="Georgia" pitchFamily="34" charset="0"/>
                <a:ea typeface="Georgia" pitchFamily="34" charset="-122"/>
                <a:cs typeface="Georgia" pitchFamily="34" charset="-120"/>
              </a:rPr>
              <a:t>The notation, on one card</a:t>
            </a:r>
            <a:endParaRPr lang="en-US" sz="3000" dirty="0"/>
          </a:p>
        </p:txBody>
      </p:sp>
      <p:sp>
        <p:nvSpPr>
          <p:cNvPr id="7" name="Shape 5"/>
          <p:cNvSpPr/>
          <p:nvPr/>
        </p:nvSpPr>
        <p:spPr>
          <a:xfrm>
            <a:off x="457200" y="1463040"/>
            <a:ext cx="2697480" cy="3246120"/>
          </a:xfrm>
          <a:prstGeom prst="rect">
            <a:avLst/>
          </a:prstGeom>
          <a:solidFill>
            <a:srgbClr val="1A1F38"/>
          </a:solidFill>
          <a:ln w="12700">
            <a:solidFill>
              <a:srgbClr val="1A1F38"/>
            </a:solidFill>
            <a:prstDash val="solid"/>
          </a:ln>
        </p:spPr>
        <p:txBody>
          <a:bodyPr/>
          <a:lstStyle/>
          <a:p>
            <a:endParaRPr lang="en-IL"/>
          </a:p>
        </p:txBody>
      </p:sp>
      <p:sp>
        <p:nvSpPr>
          <p:cNvPr id="8" name="Text 6"/>
          <p:cNvSpPr/>
          <p:nvPr/>
        </p:nvSpPr>
        <p:spPr>
          <a:xfrm>
            <a:off x="640080" y="1737360"/>
            <a:ext cx="2331720" cy="731520"/>
          </a:xfrm>
          <a:prstGeom prst="rect">
            <a:avLst/>
          </a:prstGeom>
          <a:noFill/>
          <a:ln/>
        </p:spPr>
        <p:txBody>
          <a:bodyPr wrap="square" lIns="0" tIns="0" rIns="0" bIns="0" rtlCol="0" anchor="ctr"/>
          <a:lstStyle/>
          <a:p>
            <a:pPr marL="0" indent="0" algn="ctr">
              <a:buNone/>
            </a:pPr>
            <a:r>
              <a:rPr lang="en-US" sz="3600" b="1" dirty="0">
                <a:solidFill>
                  <a:srgbClr val="E5A934"/>
                </a:solidFill>
                <a:latin typeface="Georgia" pitchFamily="34" charset="0"/>
                <a:ea typeface="Georgia" pitchFamily="34" charset="-122"/>
                <a:cs typeface="Georgia" pitchFamily="34" charset="-120"/>
              </a:rPr>
              <a:t>→ +</a:t>
            </a:r>
            <a:endParaRPr lang="en-US" sz="3600" dirty="0"/>
          </a:p>
        </p:txBody>
      </p:sp>
      <p:sp>
        <p:nvSpPr>
          <p:cNvPr id="9" name="Text 7"/>
          <p:cNvSpPr/>
          <p:nvPr/>
        </p:nvSpPr>
        <p:spPr>
          <a:xfrm>
            <a:off x="640080" y="2697480"/>
            <a:ext cx="2331720" cy="365760"/>
          </a:xfrm>
          <a:prstGeom prst="rect">
            <a:avLst/>
          </a:prstGeom>
          <a:noFill/>
          <a:ln/>
        </p:spPr>
        <p:txBody>
          <a:bodyPr wrap="square" lIns="0" tIns="0" rIns="0" bIns="0" rtlCol="0" anchor="t"/>
          <a:lstStyle/>
          <a:p>
            <a:pPr marL="0" indent="0" algn="ctr">
              <a:buNone/>
            </a:pPr>
            <a:r>
              <a:rPr lang="en-US" sz="1300" b="1" kern="0" spc="300" dirty="0">
                <a:solidFill>
                  <a:srgbClr val="D9A23A"/>
                </a:solidFill>
                <a:latin typeface="Calibri" pitchFamily="34" charset="0"/>
                <a:ea typeface="Calibri" pitchFamily="34" charset="-122"/>
                <a:cs typeface="Calibri" pitchFamily="34" charset="-120"/>
              </a:rPr>
              <a:t>POSITIVE LINK</a:t>
            </a:r>
            <a:endParaRPr lang="en-US" sz="1300" dirty="0"/>
          </a:p>
        </p:txBody>
      </p:sp>
      <p:sp>
        <p:nvSpPr>
          <p:cNvPr id="10" name="Text 8"/>
          <p:cNvSpPr/>
          <p:nvPr/>
        </p:nvSpPr>
        <p:spPr>
          <a:xfrm>
            <a:off x="685800" y="3154680"/>
            <a:ext cx="2240280" cy="1417320"/>
          </a:xfrm>
          <a:prstGeom prst="rect">
            <a:avLst/>
          </a:prstGeom>
          <a:noFill/>
          <a:ln/>
        </p:spPr>
        <p:txBody>
          <a:bodyPr wrap="square" lIns="0" tIns="0" rIns="0" bIns="0" rtlCol="0" anchor="t"/>
          <a:lstStyle/>
          <a:p>
            <a:pPr algn="ctr">
              <a:spcAft>
                <a:spcPts val="400"/>
              </a:spcAft>
            </a:pPr>
            <a:r>
              <a:rPr lang="en-US" sz="1300" dirty="0">
                <a:solidFill>
                  <a:srgbClr val="F2EBDB"/>
                </a:solidFill>
                <a:latin typeface="Calibri" pitchFamily="34" charset="0"/>
                <a:ea typeface="Calibri" pitchFamily="34" charset="-122"/>
                <a:cs typeface="Calibri" pitchFamily="34" charset="-120"/>
              </a:rPr>
              <a:t>More X means more Y. Less X means less Y. They move together.</a:t>
            </a:r>
            <a:br>
              <a:rPr lang="en-US" sz="1300" dirty="0">
                <a:solidFill>
                  <a:srgbClr val="F2EBDB"/>
                </a:solidFill>
                <a:latin typeface="Calibri" pitchFamily="34" charset="0"/>
                <a:ea typeface="Calibri" pitchFamily="34" charset="-122"/>
                <a:cs typeface="Calibri" pitchFamily="34" charset="-120"/>
              </a:rPr>
            </a:br>
            <a:r>
              <a:rPr lang="en-US" sz="1400" dirty="0">
                <a:solidFill>
                  <a:schemeClr val="bg1"/>
                </a:solidFill>
              </a:rPr>
              <a:t>Bigger gap → more heat.</a:t>
            </a:r>
            <a:r>
              <a:rPr lang="en-US" sz="1300" dirty="0">
                <a:solidFill>
                  <a:schemeClr val="bg1"/>
                </a:solidFill>
                <a:latin typeface="Calibri" pitchFamily="34" charset="0"/>
                <a:ea typeface="Calibri" pitchFamily="34" charset="-122"/>
                <a:cs typeface="Calibri" pitchFamily="34" charset="-120"/>
              </a:rPr>
              <a:t> </a:t>
            </a:r>
            <a:endParaRPr lang="en-US" sz="1300" dirty="0">
              <a:solidFill>
                <a:schemeClr val="bg1"/>
              </a:solidFill>
            </a:endParaRPr>
          </a:p>
        </p:txBody>
      </p:sp>
      <p:sp>
        <p:nvSpPr>
          <p:cNvPr id="11" name="Shape 9"/>
          <p:cNvSpPr/>
          <p:nvPr/>
        </p:nvSpPr>
        <p:spPr>
          <a:xfrm>
            <a:off x="3246120" y="1463040"/>
            <a:ext cx="2697480" cy="3246120"/>
          </a:xfrm>
          <a:prstGeom prst="rect">
            <a:avLst/>
          </a:prstGeom>
          <a:solidFill>
            <a:srgbClr val="1A1F38"/>
          </a:solidFill>
          <a:ln w="12700">
            <a:solidFill>
              <a:srgbClr val="1A1F38"/>
            </a:solidFill>
            <a:prstDash val="solid"/>
          </a:ln>
        </p:spPr>
        <p:txBody>
          <a:bodyPr/>
          <a:lstStyle/>
          <a:p>
            <a:endParaRPr lang="en-IL"/>
          </a:p>
        </p:txBody>
      </p:sp>
      <p:sp>
        <p:nvSpPr>
          <p:cNvPr id="12" name="Text 10"/>
          <p:cNvSpPr/>
          <p:nvPr/>
        </p:nvSpPr>
        <p:spPr>
          <a:xfrm>
            <a:off x="3429000" y="1737360"/>
            <a:ext cx="2331720" cy="731520"/>
          </a:xfrm>
          <a:prstGeom prst="rect">
            <a:avLst/>
          </a:prstGeom>
          <a:noFill/>
          <a:ln/>
        </p:spPr>
        <p:txBody>
          <a:bodyPr wrap="square" lIns="0" tIns="0" rIns="0" bIns="0" rtlCol="0" anchor="ctr"/>
          <a:lstStyle/>
          <a:p>
            <a:pPr marL="0" indent="0" algn="ctr">
              <a:buNone/>
            </a:pPr>
            <a:r>
              <a:rPr lang="en-US" sz="3600" b="1" dirty="0">
                <a:solidFill>
                  <a:srgbClr val="E5A934"/>
                </a:solidFill>
                <a:latin typeface="Georgia" pitchFamily="34" charset="0"/>
                <a:ea typeface="Georgia" pitchFamily="34" charset="-122"/>
                <a:cs typeface="Georgia" pitchFamily="34" charset="-120"/>
              </a:rPr>
              <a:t>→ −</a:t>
            </a:r>
            <a:endParaRPr lang="en-US" sz="3600" dirty="0"/>
          </a:p>
        </p:txBody>
      </p:sp>
      <p:sp>
        <p:nvSpPr>
          <p:cNvPr id="13" name="Text 11"/>
          <p:cNvSpPr/>
          <p:nvPr/>
        </p:nvSpPr>
        <p:spPr>
          <a:xfrm>
            <a:off x="3429000" y="2697480"/>
            <a:ext cx="2331720" cy="365760"/>
          </a:xfrm>
          <a:prstGeom prst="rect">
            <a:avLst/>
          </a:prstGeom>
          <a:noFill/>
          <a:ln/>
        </p:spPr>
        <p:txBody>
          <a:bodyPr wrap="square" lIns="0" tIns="0" rIns="0" bIns="0" rtlCol="0" anchor="t"/>
          <a:lstStyle/>
          <a:p>
            <a:pPr marL="0" indent="0" algn="ctr">
              <a:buNone/>
            </a:pPr>
            <a:r>
              <a:rPr lang="en-US" sz="1300" b="1" kern="0" spc="300" dirty="0">
                <a:solidFill>
                  <a:srgbClr val="D9A23A"/>
                </a:solidFill>
                <a:latin typeface="Calibri" pitchFamily="34" charset="0"/>
                <a:ea typeface="Calibri" pitchFamily="34" charset="-122"/>
                <a:cs typeface="Calibri" pitchFamily="34" charset="-120"/>
              </a:rPr>
              <a:t>NEGATIVE LINK</a:t>
            </a:r>
            <a:endParaRPr lang="en-US" sz="1300" dirty="0"/>
          </a:p>
        </p:txBody>
      </p:sp>
      <p:sp>
        <p:nvSpPr>
          <p:cNvPr id="14" name="Text 12"/>
          <p:cNvSpPr/>
          <p:nvPr/>
        </p:nvSpPr>
        <p:spPr>
          <a:xfrm>
            <a:off x="3474720" y="3154680"/>
            <a:ext cx="2240280" cy="1417320"/>
          </a:xfrm>
          <a:prstGeom prst="rect">
            <a:avLst/>
          </a:prstGeom>
          <a:noFill/>
          <a:ln/>
        </p:spPr>
        <p:txBody>
          <a:bodyPr wrap="square" lIns="0" tIns="0" rIns="0" bIns="0" rtlCol="0" anchor="t"/>
          <a:lstStyle/>
          <a:p>
            <a:pPr marL="0" indent="0" algn="ctr">
              <a:spcAft>
                <a:spcPts val="400"/>
              </a:spcAft>
              <a:buNone/>
            </a:pPr>
            <a:r>
              <a:rPr lang="en-US" sz="1300" dirty="0">
                <a:solidFill>
                  <a:srgbClr val="F2EBDB"/>
                </a:solidFill>
                <a:latin typeface="Calibri" pitchFamily="34" charset="0"/>
                <a:ea typeface="Calibri" pitchFamily="34" charset="-122"/>
                <a:cs typeface="Calibri" pitchFamily="34" charset="-120"/>
              </a:rPr>
              <a:t>More X means less Y. They move opposite. One holds the other down.</a:t>
            </a:r>
          </a:p>
          <a:p>
            <a:pPr algn="ctr">
              <a:spcAft>
                <a:spcPts val="400"/>
              </a:spcAft>
            </a:pPr>
            <a:r>
              <a:rPr lang="en-US" sz="1400" dirty="0">
                <a:solidFill>
                  <a:schemeClr val="bg1"/>
                </a:solidFill>
              </a:rPr>
              <a:t>More heat → smaller gap.</a:t>
            </a:r>
            <a:endParaRPr lang="en-US" sz="1300" dirty="0">
              <a:solidFill>
                <a:schemeClr val="bg1"/>
              </a:solidFill>
            </a:endParaRPr>
          </a:p>
        </p:txBody>
      </p:sp>
      <p:sp>
        <p:nvSpPr>
          <p:cNvPr id="15" name="Shape 13"/>
          <p:cNvSpPr/>
          <p:nvPr/>
        </p:nvSpPr>
        <p:spPr>
          <a:xfrm>
            <a:off x="6035040" y="1463040"/>
            <a:ext cx="2697480" cy="3246120"/>
          </a:xfrm>
          <a:prstGeom prst="rect">
            <a:avLst/>
          </a:prstGeom>
          <a:solidFill>
            <a:srgbClr val="1A1F38"/>
          </a:solidFill>
          <a:ln w="12700">
            <a:solidFill>
              <a:srgbClr val="1A1F38"/>
            </a:solidFill>
            <a:prstDash val="solid"/>
          </a:ln>
        </p:spPr>
        <p:txBody>
          <a:bodyPr/>
          <a:lstStyle/>
          <a:p>
            <a:endParaRPr lang="en-IL"/>
          </a:p>
        </p:txBody>
      </p:sp>
      <p:sp>
        <p:nvSpPr>
          <p:cNvPr id="16" name="Text 14"/>
          <p:cNvSpPr/>
          <p:nvPr/>
        </p:nvSpPr>
        <p:spPr>
          <a:xfrm>
            <a:off x="6217920" y="1737360"/>
            <a:ext cx="2331720" cy="731520"/>
          </a:xfrm>
          <a:prstGeom prst="rect">
            <a:avLst/>
          </a:prstGeom>
          <a:noFill/>
          <a:ln/>
        </p:spPr>
        <p:txBody>
          <a:bodyPr wrap="square" lIns="0" tIns="0" rIns="0" bIns="0" rtlCol="0" anchor="ctr"/>
          <a:lstStyle/>
          <a:p>
            <a:pPr marL="0" indent="0" algn="ctr">
              <a:buNone/>
            </a:pPr>
            <a:r>
              <a:rPr lang="en-US" sz="3600" b="1" dirty="0">
                <a:solidFill>
                  <a:srgbClr val="E5A934"/>
                </a:solidFill>
                <a:latin typeface="Georgia" pitchFamily="34" charset="0"/>
                <a:ea typeface="Georgia" pitchFamily="34" charset="-122"/>
                <a:cs typeface="Georgia" pitchFamily="34" charset="-120"/>
              </a:rPr>
              <a:t>R   /   B</a:t>
            </a:r>
            <a:endParaRPr lang="en-US" sz="3600" dirty="0"/>
          </a:p>
        </p:txBody>
      </p:sp>
      <p:sp>
        <p:nvSpPr>
          <p:cNvPr id="17" name="Text 15"/>
          <p:cNvSpPr/>
          <p:nvPr/>
        </p:nvSpPr>
        <p:spPr>
          <a:xfrm>
            <a:off x="6217920" y="2697480"/>
            <a:ext cx="2331720" cy="365760"/>
          </a:xfrm>
          <a:prstGeom prst="rect">
            <a:avLst/>
          </a:prstGeom>
          <a:noFill/>
          <a:ln/>
        </p:spPr>
        <p:txBody>
          <a:bodyPr wrap="square" lIns="0" tIns="0" rIns="0" bIns="0" rtlCol="0" anchor="t"/>
          <a:lstStyle/>
          <a:p>
            <a:pPr marL="0" indent="0" algn="ctr">
              <a:buNone/>
            </a:pPr>
            <a:r>
              <a:rPr lang="en-US" sz="1300" b="1" kern="0" spc="300" dirty="0">
                <a:solidFill>
                  <a:srgbClr val="D9A23A"/>
                </a:solidFill>
                <a:latin typeface="Calibri" pitchFamily="34" charset="0"/>
                <a:ea typeface="Calibri" pitchFamily="34" charset="-122"/>
                <a:cs typeface="Calibri" pitchFamily="34" charset="-120"/>
              </a:rPr>
              <a:t>LOOP TYPE</a:t>
            </a:r>
            <a:endParaRPr lang="en-US" sz="1300" dirty="0"/>
          </a:p>
        </p:txBody>
      </p:sp>
      <p:sp>
        <p:nvSpPr>
          <p:cNvPr id="18" name="Text 16"/>
          <p:cNvSpPr/>
          <p:nvPr/>
        </p:nvSpPr>
        <p:spPr>
          <a:xfrm>
            <a:off x="6263640" y="3154680"/>
            <a:ext cx="2240280" cy="1417320"/>
          </a:xfrm>
          <a:prstGeom prst="rect">
            <a:avLst/>
          </a:prstGeom>
          <a:noFill/>
          <a:ln/>
        </p:spPr>
        <p:txBody>
          <a:bodyPr wrap="square" lIns="0" tIns="0" rIns="0" bIns="0" rtlCol="0" anchor="t"/>
          <a:lstStyle/>
          <a:p>
            <a:pPr marL="0" indent="0" algn="ctr">
              <a:spcAft>
                <a:spcPts val="400"/>
              </a:spcAft>
              <a:buNone/>
            </a:pPr>
            <a:r>
              <a:rPr lang="en-US" sz="1300" dirty="0">
                <a:solidFill>
                  <a:srgbClr val="F2EBDB"/>
                </a:solidFill>
                <a:latin typeface="Calibri" pitchFamily="34" charset="0"/>
                <a:ea typeface="Calibri" pitchFamily="34" charset="-122"/>
                <a:cs typeface="Calibri" pitchFamily="34" charset="-120"/>
              </a:rPr>
              <a:t>Count the minus signs in the loop. Even = R (reinforcing). Odd = B (balancing).</a:t>
            </a:r>
          </a:p>
          <a:p>
            <a:pPr algn="ctr">
              <a:spcAft>
                <a:spcPts val="400"/>
              </a:spcAft>
            </a:pPr>
            <a:r>
              <a:rPr lang="en-US" sz="1400" dirty="0">
                <a:solidFill>
                  <a:schemeClr val="bg1"/>
                </a:solidFill>
              </a:rPr>
              <a:t>The thermostat has one minus. So it's a B.</a:t>
            </a:r>
            <a:endParaRPr lang="en-US" sz="1300"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2EBDB"/>
        </a:solidFill>
        <a:effectLst/>
      </p:bgPr>
    </p:bg>
    <p:spTree>
      <p:nvGrpSpPr>
        <p:cNvPr id="1" name="">
          <a:extLst>
            <a:ext uri="{FF2B5EF4-FFF2-40B4-BE49-F238E27FC236}">
              <a16:creationId xmlns:a16="http://schemas.microsoft.com/office/drawing/2014/main" id="{AD5BF705-721E-6ABC-DE4F-5F39E4DE3AFB}"/>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FD833BF4-21E4-A2B9-18C2-C14B78235B41}"/>
              </a:ext>
            </a:extLst>
          </p:cNvPr>
          <p:cNvSpPr/>
          <p:nvPr/>
        </p:nvSpPr>
        <p:spPr>
          <a:xfrm>
            <a:off x="0" y="0"/>
            <a:ext cx="9144000" cy="45720"/>
          </a:xfrm>
          <a:prstGeom prst="rect">
            <a:avLst/>
          </a:prstGeom>
          <a:solidFill>
            <a:srgbClr val="E5A934"/>
          </a:solidFill>
          <a:ln w="12700">
            <a:solidFill>
              <a:srgbClr val="E5A934"/>
            </a:solidFill>
            <a:prstDash val="solid"/>
          </a:ln>
        </p:spPr>
        <p:txBody>
          <a:bodyPr/>
          <a:lstStyle/>
          <a:p>
            <a:endParaRPr lang="en-IL"/>
          </a:p>
        </p:txBody>
      </p:sp>
      <p:sp>
        <p:nvSpPr>
          <p:cNvPr id="3" name="Shape 1">
            <a:extLst>
              <a:ext uri="{FF2B5EF4-FFF2-40B4-BE49-F238E27FC236}">
                <a16:creationId xmlns:a16="http://schemas.microsoft.com/office/drawing/2014/main" id="{C16EA0DA-B725-5146-9E20-94CC9BE02848}"/>
              </a:ext>
            </a:extLst>
          </p:cNvPr>
          <p:cNvSpPr/>
          <p:nvPr/>
        </p:nvSpPr>
        <p:spPr>
          <a:xfrm>
            <a:off x="0" y="5097780"/>
            <a:ext cx="9144000" cy="45720"/>
          </a:xfrm>
          <a:prstGeom prst="rect">
            <a:avLst/>
          </a:prstGeom>
          <a:solidFill>
            <a:srgbClr val="E5A934"/>
          </a:solidFill>
          <a:ln w="12700">
            <a:solidFill>
              <a:srgbClr val="E5A934"/>
            </a:solidFill>
            <a:prstDash val="solid"/>
          </a:ln>
        </p:spPr>
        <p:txBody>
          <a:bodyPr/>
          <a:lstStyle/>
          <a:p>
            <a:endParaRPr lang="en-IL"/>
          </a:p>
        </p:txBody>
      </p:sp>
      <p:sp>
        <p:nvSpPr>
          <p:cNvPr id="4" name="Text 2">
            <a:extLst>
              <a:ext uri="{FF2B5EF4-FFF2-40B4-BE49-F238E27FC236}">
                <a16:creationId xmlns:a16="http://schemas.microsoft.com/office/drawing/2014/main" id="{10138F99-3FE9-8283-56CC-9D150846ACEC}"/>
              </a:ext>
            </a:extLst>
          </p:cNvPr>
          <p:cNvSpPr/>
          <p:nvPr/>
        </p:nvSpPr>
        <p:spPr>
          <a:xfrm>
            <a:off x="457200" y="292608"/>
            <a:ext cx="548640" cy="640080"/>
          </a:xfrm>
          <a:prstGeom prst="rect">
            <a:avLst/>
          </a:prstGeom>
          <a:noFill/>
          <a:ln/>
        </p:spPr>
        <p:txBody>
          <a:bodyPr wrap="square" lIns="0" tIns="0" rIns="0" bIns="0" rtlCol="0" anchor="t"/>
          <a:lstStyle/>
          <a:p>
            <a:pPr marL="0" indent="0" algn="l">
              <a:buNone/>
            </a:pPr>
            <a:r>
              <a:rPr lang="en-US" sz="3600" b="1" dirty="0">
                <a:solidFill>
                  <a:srgbClr val="E5A934"/>
                </a:solidFill>
                <a:latin typeface="Georgia" pitchFamily="34" charset="0"/>
                <a:ea typeface="Georgia" pitchFamily="34" charset="-122"/>
                <a:cs typeface="Georgia" pitchFamily="34" charset="-120"/>
              </a:rPr>
              <a:t>✓</a:t>
            </a:r>
            <a:endParaRPr lang="en-US" sz="3600" dirty="0"/>
          </a:p>
        </p:txBody>
      </p:sp>
      <p:sp>
        <p:nvSpPr>
          <p:cNvPr id="5" name="Text 3">
            <a:extLst>
              <a:ext uri="{FF2B5EF4-FFF2-40B4-BE49-F238E27FC236}">
                <a16:creationId xmlns:a16="http://schemas.microsoft.com/office/drawing/2014/main" id="{26293EF0-3842-A3DF-C440-91FFF03E45D8}"/>
              </a:ext>
            </a:extLst>
          </p:cNvPr>
          <p:cNvSpPr/>
          <p:nvPr/>
        </p:nvSpPr>
        <p:spPr>
          <a:xfrm>
            <a:off x="1005840" y="292608"/>
            <a:ext cx="7772400" cy="640080"/>
          </a:xfrm>
          <a:prstGeom prst="rect">
            <a:avLst/>
          </a:prstGeom>
          <a:noFill/>
          <a:ln/>
        </p:spPr>
        <p:txBody>
          <a:bodyPr wrap="square" lIns="0" tIns="0" rIns="0" bIns="0" rtlCol="0" anchor="t"/>
          <a:lstStyle/>
          <a:p>
            <a:pPr marL="0" indent="0" algn="l">
              <a:buNone/>
            </a:pPr>
            <a:r>
              <a:rPr lang="en-US" sz="3000" b="1" dirty="0">
                <a:solidFill>
                  <a:srgbClr val="1A1F38"/>
                </a:solidFill>
                <a:latin typeface="Georgia" pitchFamily="34" charset="0"/>
                <a:ea typeface="Georgia" pitchFamily="34" charset="-122"/>
                <a:cs typeface="Georgia" pitchFamily="34" charset="-120"/>
              </a:rPr>
              <a:t>The notation, on one card</a:t>
            </a:r>
            <a:endParaRPr lang="en-US" sz="3000" dirty="0"/>
          </a:p>
        </p:txBody>
      </p:sp>
      <p:sp>
        <p:nvSpPr>
          <p:cNvPr id="19" name="TextBox 18">
            <a:extLst>
              <a:ext uri="{FF2B5EF4-FFF2-40B4-BE49-F238E27FC236}">
                <a16:creationId xmlns:a16="http://schemas.microsoft.com/office/drawing/2014/main" id="{5C930405-24FC-0D8E-3D2F-B7612642F855}"/>
              </a:ext>
            </a:extLst>
          </p:cNvPr>
          <p:cNvSpPr txBox="1"/>
          <p:nvPr/>
        </p:nvSpPr>
        <p:spPr>
          <a:xfrm>
            <a:off x="457200" y="1179576"/>
            <a:ext cx="8212667" cy="2862322"/>
          </a:xfrm>
          <a:prstGeom prst="rect">
            <a:avLst/>
          </a:prstGeom>
          <a:noFill/>
        </p:spPr>
        <p:txBody>
          <a:bodyPr wrap="square">
            <a:spAutoFit/>
          </a:bodyPr>
          <a:lstStyle/>
          <a:p>
            <a:pPr>
              <a:buNone/>
            </a:pPr>
            <a:r>
              <a:rPr lang="en-US" dirty="0"/>
              <a:t>The thermostat is a balancing system — it pulls the room temperature back toward your target whenever it drifts. So the loop that describes it should be a </a:t>
            </a:r>
            <a:r>
              <a:rPr lang="en-US" b="1" dirty="0"/>
              <a:t>B</a:t>
            </a:r>
            <a:r>
              <a:rPr lang="en-US" dirty="0"/>
              <a:t> (balancing) loop, not an R (reinforcing) loop.</a:t>
            </a:r>
          </a:p>
          <a:p>
            <a:pPr>
              <a:buNone/>
            </a:pPr>
            <a:endParaRPr lang="en-US" dirty="0"/>
          </a:p>
          <a:p>
            <a:pPr>
              <a:buNone/>
            </a:pPr>
            <a:endParaRPr lang="en-US" dirty="0"/>
          </a:p>
          <a:p>
            <a:pPr>
              <a:buNone/>
            </a:pPr>
            <a:r>
              <a:rPr lang="en-US" dirty="0"/>
              <a:t>How do you check that on the diagram? You count the minus signs. The thermostat diagram has exactly one — on the arrow that says </a:t>
            </a:r>
            <a:r>
              <a:rPr lang="en-US" i="1" dirty="0"/>
              <a:t>"more heat → smaller gap."</a:t>
            </a:r>
            <a:r>
              <a:rPr lang="en-US" dirty="0"/>
              <a:t> </a:t>
            </a:r>
          </a:p>
          <a:p>
            <a:pPr>
              <a:buNone/>
            </a:pPr>
            <a:endParaRPr lang="en-US" dirty="0"/>
          </a:p>
          <a:p>
            <a:r>
              <a:rPr lang="en-US" i="1" dirty="0"/>
              <a:t>The thermostat loop has one minus sign — so the rule says it's a B. And it is.</a:t>
            </a:r>
            <a:endParaRPr lang="en-US" dirty="0"/>
          </a:p>
          <a:p>
            <a:pPr>
              <a:buNone/>
            </a:pPr>
            <a:endParaRPr lang="en-US" dirty="0"/>
          </a:p>
        </p:txBody>
      </p:sp>
    </p:spTree>
    <p:extLst>
      <p:ext uri="{BB962C8B-B14F-4D97-AF65-F5344CB8AC3E}">
        <p14:creationId xmlns:p14="http://schemas.microsoft.com/office/powerpoint/2010/main" val="3817037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1A1F38"/>
        </a:solidFill>
        <a:effectLst/>
      </p:bgPr>
    </p:bg>
    <p:spTree>
      <p:nvGrpSpPr>
        <p:cNvPr id="1" name=""/>
        <p:cNvGrpSpPr/>
        <p:nvPr/>
      </p:nvGrpSpPr>
      <p:grpSpPr>
        <a:xfrm>
          <a:off x="0" y="0"/>
          <a:ext cx="0" cy="0"/>
          <a:chOff x="0" y="0"/>
          <a:chExt cx="0" cy="0"/>
        </a:xfrm>
      </p:grpSpPr>
      <p:sp>
        <p:nvSpPr>
          <p:cNvPr id="2" name="Shape 0"/>
          <p:cNvSpPr/>
          <p:nvPr/>
        </p:nvSpPr>
        <p:spPr>
          <a:xfrm>
            <a:off x="0" y="0"/>
            <a:ext cx="9144000" cy="45720"/>
          </a:xfrm>
          <a:prstGeom prst="rect">
            <a:avLst/>
          </a:prstGeom>
          <a:solidFill>
            <a:srgbClr val="E5A934"/>
          </a:solidFill>
          <a:ln w="12700">
            <a:solidFill>
              <a:srgbClr val="E5A934"/>
            </a:solidFill>
            <a:prstDash val="solid"/>
          </a:ln>
        </p:spPr>
        <p:txBody>
          <a:bodyPr/>
          <a:lstStyle/>
          <a:p>
            <a:endParaRPr lang="en-IL"/>
          </a:p>
        </p:txBody>
      </p:sp>
      <p:sp>
        <p:nvSpPr>
          <p:cNvPr id="3" name="Shape 1"/>
          <p:cNvSpPr/>
          <p:nvPr/>
        </p:nvSpPr>
        <p:spPr>
          <a:xfrm>
            <a:off x="0" y="5097780"/>
            <a:ext cx="9144000" cy="45720"/>
          </a:xfrm>
          <a:prstGeom prst="rect">
            <a:avLst/>
          </a:prstGeom>
          <a:solidFill>
            <a:srgbClr val="E5A934"/>
          </a:solidFill>
          <a:ln w="12700">
            <a:solidFill>
              <a:srgbClr val="E5A934"/>
            </a:solidFill>
            <a:prstDash val="solid"/>
          </a:ln>
        </p:spPr>
        <p:txBody>
          <a:bodyPr/>
          <a:lstStyle/>
          <a:p>
            <a:endParaRPr lang="en-IL"/>
          </a:p>
        </p:txBody>
      </p:sp>
      <p:sp>
        <p:nvSpPr>
          <p:cNvPr id="4" name="Text 2"/>
          <p:cNvSpPr/>
          <p:nvPr/>
        </p:nvSpPr>
        <p:spPr>
          <a:xfrm>
            <a:off x="457200" y="914400"/>
            <a:ext cx="8229600" cy="1097280"/>
          </a:xfrm>
          <a:prstGeom prst="rect">
            <a:avLst/>
          </a:prstGeom>
          <a:noFill/>
          <a:ln/>
        </p:spPr>
        <p:txBody>
          <a:bodyPr wrap="square" lIns="0" tIns="0" rIns="0" bIns="0" rtlCol="0" anchor="ctr"/>
          <a:lstStyle/>
          <a:p>
            <a:pPr marL="0" indent="0" algn="l">
              <a:buNone/>
            </a:pPr>
            <a:r>
              <a:rPr lang="en-US" sz="5600" b="1" dirty="0">
                <a:solidFill>
                  <a:srgbClr val="E5A934"/>
                </a:solidFill>
                <a:latin typeface="Georgia" pitchFamily="34" charset="0"/>
                <a:ea typeface="Georgia" pitchFamily="34" charset="-122"/>
                <a:cs typeface="Georgia" pitchFamily="34" charset="-120"/>
              </a:rPr>
              <a:t>Take out your phone.</a:t>
            </a:r>
            <a:endParaRPr lang="en-US" sz="5600" dirty="0"/>
          </a:p>
        </p:txBody>
      </p:sp>
      <p:sp>
        <p:nvSpPr>
          <p:cNvPr id="5" name="Text 3"/>
          <p:cNvSpPr/>
          <p:nvPr/>
        </p:nvSpPr>
        <p:spPr>
          <a:xfrm>
            <a:off x="457200" y="2286000"/>
            <a:ext cx="8229600" cy="2468880"/>
          </a:xfrm>
          <a:prstGeom prst="rect">
            <a:avLst/>
          </a:prstGeom>
          <a:noFill/>
          <a:ln/>
        </p:spPr>
        <p:txBody>
          <a:bodyPr wrap="square" lIns="0" tIns="0" rIns="0" bIns="0" rtlCol="0" anchor="t"/>
          <a:lstStyle/>
          <a:p>
            <a:pPr marL="0" indent="0" algn="l">
              <a:buNone/>
            </a:pPr>
            <a:r>
              <a:rPr lang="en-US" sz="1800" dirty="0">
                <a:solidFill>
                  <a:srgbClr val="F2EBDB"/>
                </a:solidFill>
                <a:latin typeface="Calibri" pitchFamily="34" charset="0"/>
                <a:ea typeface="Calibri" pitchFamily="34" charset="-122"/>
                <a:cs typeface="Calibri" pitchFamily="34" charset="-120"/>
              </a:rPr>
              <a:t>Right now, on whatever app you opened this morning, a system is running. </a:t>
            </a:r>
            <a:endParaRPr lang="en-US" sz="1800" dirty="0"/>
          </a:p>
          <a:p>
            <a:pPr marL="0" indent="0" algn="l">
              <a:buNone/>
            </a:pPr>
            <a:r>
              <a:rPr lang="en-US" sz="800" dirty="0">
                <a:solidFill>
                  <a:srgbClr val="000000"/>
                </a:solidFill>
              </a:rPr>
              <a:t> </a:t>
            </a:r>
            <a:endParaRPr lang="en-US" sz="1800" dirty="0"/>
          </a:p>
          <a:p>
            <a:pPr marL="0" indent="0" algn="l">
              <a:buNone/>
            </a:pPr>
            <a:r>
              <a:rPr lang="en-US" sz="1800" dirty="0">
                <a:solidFill>
                  <a:srgbClr val="F2EBDB"/>
                </a:solidFill>
                <a:latin typeface="Calibri" pitchFamily="34" charset="0"/>
                <a:ea typeface="Calibri" pitchFamily="34" charset="-122"/>
                <a:cs typeface="Calibri" pitchFamily="34" charset="-120"/>
              </a:rPr>
              <a:t>It picked your last post. It picked the one before that. It will pick what you see next.</a:t>
            </a:r>
            <a:endParaRPr lang="en-US" sz="1800" dirty="0"/>
          </a:p>
          <a:p>
            <a:pPr marL="0" indent="0" algn="l">
              <a:buNone/>
            </a:pPr>
            <a:r>
              <a:rPr lang="en-US" sz="800" dirty="0">
                <a:solidFill>
                  <a:srgbClr val="000000"/>
                </a:solidFill>
              </a:rPr>
              <a:t> </a:t>
            </a:r>
            <a:endParaRPr lang="en-US" sz="1800" dirty="0"/>
          </a:p>
          <a:p>
            <a:pPr marL="0" indent="0" algn="l">
              <a:buNone/>
            </a:pPr>
            <a:r>
              <a:rPr lang="en-US" sz="1800" dirty="0">
                <a:solidFill>
                  <a:srgbClr val="F2EBDB"/>
                </a:solidFill>
                <a:latin typeface="Calibri" pitchFamily="34" charset="0"/>
                <a:ea typeface="Calibri" pitchFamily="34" charset="-122"/>
                <a:cs typeface="Calibri" pitchFamily="34" charset="-120"/>
              </a:rPr>
              <a:t>You've never seen it. You can't argue with it. You can't turn it off without changing platforms.</a:t>
            </a:r>
            <a:endParaRPr lang="en-US" sz="1800" dirty="0"/>
          </a:p>
          <a:p>
            <a:pPr marL="0" indent="0" algn="l">
              <a:buNone/>
            </a:pPr>
            <a:r>
              <a:rPr lang="en-US" sz="800" dirty="0">
                <a:solidFill>
                  <a:srgbClr val="000000"/>
                </a:solidFill>
              </a:rPr>
              <a:t> </a:t>
            </a:r>
            <a:endParaRPr lang="en-US" sz="1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14">
    <p:bg>
      <p:bgPr>
        <a:solidFill>
          <a:srgbClr val="F2EBDB"/>
        </a:solidFill>
        <a:effectLst/>
      </p:bgPr>
    </p:bg>
    <p:spTree>
      <p:nvGrpSpPr>
        <p:cNvPr id="1" name=""/>
        <p:cNvGrpSpPr/>
        <p:nvPr/>
      </p:nvGrpSpPr>
      <p:grpSpPr>
        <a:xfrm>
          <a:off x="0" y="0"/>
          <a:ext cx="0" cy="0"/>
          <a:chOff x="0" y="0"/>
          <a:chExt cx="0" cy="0"/>
        </a:xfrm>
      </p:grpSpPr>
      <p:sp>
        <p:nvSpPr>
          <p:cNvPr id="2" name="Shape 0"/>
          <p:cNvSpPr/>
          <p:nvPr/>
        </p:nvSpPr>
        <p:spPr>
          <a:xfrm>
            <a:off x="0" y="0"/>
            <a:ext cx="9144000" cy="45720"/>
          </a:xfrm>
          <a:prstGeom prst="rect">
            <a:avLst/>
          </a:prstGeom>
          <a:solidFill>
            <a:srgbClr val="E5A934"/>
          </a:solidFill>
          <a:ln w="12700">
            <a:solidFill>
              <a:srgbClr val="E5A934"/>
            </a:solidFill>
            <a:prstDash val="solid"/>
          </a:ln>
        </p:spPr>
        <p:txBody>
          <a:bodyPr/>
          <a:lstStyle/>
          <a:p>
            <a:endParaRPr lang="en-IL"/>
          </a:p>
        </p:txBody>
      </p:sp>
      <p:sp>
        <p:nvSpPr>
          <p:cNvPr id="3" name="Shape 1"/>
          <p:cNvSpPr/>
          <p:nvPr/>
        </p:nvSpPr>
        <p:spPr>
          <a:xfrm>
            <a:off x="0" y="5097780"/>
            <a:ext cx="9144000" cy="45720"/>
          </a:xfrm>
          <a:prstGeom prst="rect">
            <a:avLst/>
          </a:prstGeom>
          <a:solidFill>
            <a:srgbClr val="E5A934"/>
          </a:solidFill>
          <a:ln w="12700">
            <a:solidFill>
              <a:srgbClr val="E5A934"/>
            </a:solidFill>
            <a:prstDash val="solid"/>
          </a:ln>
        </p:spPr>
        <p:txBody>
          <a:bodyPr/>
          <a:lstStyle/>
          <a:p>
            <a:endParaRPr lang="en-IL"/>
          </a:p>
        </p:txBody>
      </p:sp>
      <p:sp>
        <p:nvSpPr>
          <p:cNvPr id="4" name="Text 2"/>
          <p:cNvSpPr/>
          <p:nvPr/>
        </p:nvSpPr>
        <p:spPr>
          <a:xfrm>
            <a:off x="457200" y="292608"/>
            <a:ext cx="548640" cy="640080"/>
          </a:xfrm>
          <a:prstGeom prst="rect">
            <a:avLst/>
          </a:prstGeom>
          <a:noFill/>
          <a:ln/>
        </p:spPr>
        <p:txBody>
          <a:bodyPr wrap="square" lIns="0" tIns="0" rIns="0" bIns="0" rtlCol="0" anchor="t"/>
          <a:lstStyle/>
          <a:p>
            <a:pPr marL="0" indent="0" algn="l">
              <a:buNone/>
            </a:pPr>
            <a:r>
              <a:rPr lang="en-US" sz="3600" b="1" dirty="0">
                <a:solidFill>
                  <a:srgbClr val="E5A934"/>
                </a:solidFill>
                <a:latin typeface="Georgia" pitchFamily="34" charset="0"/>
                <a:ea typeface="Georgia" pitchFamily="34" charset="-122"/>
                <a:cs typeface="Georgia" pitchFamily="34" charset="-120"/>
              </a:rPr>
              <a:t>↻</a:t>
            </a:r>
            <a:endParaRPr lang="en-US" sz="3600" dirty="0"/>
          </a:p>
        </p:txBody>
      </p:sp>
      <p:sp>
        <p:nvSpPr>
          <p:cNvPr id="5" name="Text 3"/>
          <p:cNvSpPr/>
          <p:nvPr/>
        </p:nvSpPr>
        <p:spPr>
          <a:xfrm>
            <a:off x="1005840" y="292608"/>
            <a:ext cx="7772400" cy="640080"/>
          </a:xfrm>
          <a:prstGeom prst="rect">
            <a:avLst/>
          </a:prstGeom>
          <a:noFill/>
          <a:ln/>
        </p:spPr>
        <p:txBody>
          <a:bodyPr wrap="square" lIns="0" tIns="0" rIns="0" bIns="0" rtlCol="0" anchor="t"/>
          <a:lstStyle/>
          <a:p>
            <a:pPr marL="0" indent="0" algn="l">
              <a:buNone/>
            </a:pPr>
            <a:r>
              <a:rPr lang="en-US" sz="3000" b="1" dirty="0">
                <a:solidFill>
                  <a:srgbClr val="1A1F38"/>
                </a:solidFill>
                <a:latin typeface="Georgia" pitchFamily="34" charset="0"/>
                <a:ea typeface="Georgia" pitchFamily="34" charset="-122"/>
                <a:cs typeface="Georgia" pitchFamily="34" charset="-120"/>
              </a:rPr>
              <a:t>One pattern to remember today</a:t>
            </a:r>
            <a:endParaRPr lang="en-US" sz="3000" dirty="0"/>
          </a:p>
        </p:txBody>
      </p:sp>
      <p:sp>
        <p:nvSpPr>
          <p:cNvPr id="7" name="Text 5"/>
          <p:cNvSpPr/>
          <p:nvPr/>
        </p:nvSpPr>
        <p:spPr>
          <a:xfrm>
            <a:off x="457200" y="1280160"/>
            <a:ext cx="8229600" cy="3749040"/>
          </a:xfrm>
          <a:prstGeom prst="rect">
            <a:avLst/>
          </a:prstGeom>
          <a:noFill/>
          <a:ln/>
        </p:spPr>
        <p:txBody>
          <a:bodyPr wrap="square" lIns="0" tIns="0" rIns="0" bIns="0" rtlCol="0" anchor="t"/>
          <a:lstStyle/>
          <a:p>
            <a:pPr marL="0" indent="0" algn="l">
              <a:spcAft>
                <a:spcPts val="600"/>
              </a:spcAft>
              <a:buNone/>
            </a:pPr>
            <a:r>
              <a:rPr lang="en-US" sz="1300" dirty="0">
                <a:solidFill>
                  <a:srgbClr val="1A1F38"/>
                </a:solidFill>
                <a:latin typeface="Calibri" pitchFamily="34" charset="0"/>
                <a:ea typeface="Calibri" pitchFamily="34" charset="-122"/>
                <a:cs typeface="Calibri" pitchFamily="34" charset="-120"/>
              </a:rPr>
              <a:t>Imagine two new accounts on a platform, posting identical content. By pure luck, one gets pushed to a slightly bigger initial audience.</a:t>
            </a:r>
            <a:endParaRPr lang="en-US" sz="1300" dirty="0"/>
          </a:p>
          <a:p>
            <a:pPr marL="0" indent="0" algn="l">
              <a:spcAft>
                <a:spcPts val="600"/>
              </a:spcAft>
              <a:buNone/>
            </a:pPr>
            <a:r>
              <a:rPr lang="en-US" sz="1300" dirty="0">
                <a:solidFill>
                  <a:srgbClr val="1A1F38"/>
                </a:solidFill>
                <a:latin typeface="Calibri" pitchFamily="34" charset="0"/>
                <a:ea typeface="Calibri" pitchFamily="34" charset="-122"/>
                <a:cs typeface="Calibri" pitchFamily="34" charset="-120"/>
              </a:rPr>
              <a:t> </a:t>
            </a:r>
            <a:endParaRPr lang="en-US" sz="1300" dirty="0"/>
          </a:p>
          <a:p>
            <a:pPr>
              <a:spcAft>
                <a:spcPts val="600"/>
              </a:spcAft>
            </a:pPr>
            <a:r>
              <a:rPr lang="en-US" sz="1300" dirty="0">
                <a:solidFill>
                  <a:srgbClr val="1A1F38"/>
                </a:solidFill>
                <a:latin typeface="Calibri" pitchFamily="34" charset="0"/>
                <a:ea typeface="Calibri" pitchFamily="34" charset="-122"/>
                <a:cs typeface="Calibri" pitchFamily="34" charset="-120"/>
              </a:rPr>
              <a:t>More people see it. More engage. The algorithm reads that as “valuable post” or “high quality”. </a:t>
            </a:r>
            <a:br>
              <a:rPr lang="en-US" sz="1300" dirty="0">
                <a:solidFill>
                  <a:srgbClr val="1A1F38"/>
                </a:solidFill>
                <a:latin typeface="Calibri" pitchFamily="34" charset="0"/>
                <a:ea typeface="Calibri" pitchFamily="34" charset="-122"/>
                <a:cs typeface="Calibri" pitchFamily="34" charset="-120"/>
              </a:rPr>
            </a:br>
            <a:r>
              <a:rPr lang="en-IL" sz="1200" b="1" dirty="0"/>
              <a:t>→ </a:t>
            </a:r>
            <a:r>
              <a:rPr lang="en-US" sz="1300" dirty="0">
                <a:solidFill>
                  <a:srgbClr val="1A1F38"/>
                </a:solidFill>
                <a:latin typeface="Calibri" pitchFamily="34" charset="0"/>
                <a:ea typeface="Calibri" pitchFamily="34" charset="-122"/>
                <a:cs typeface="Calibri" pitchFamily="34" charset="-120"/>
              </a:rPr>
              <a:t>It pushes the post further. More people see it. More engage. And on, and on.</a:t>
            </a:r>
            <a:endParaRPr lang="en-US" sz="1300" dirty="0"/>
          </a:p>
          <a:p>
            <a:pPr marL="0" indent="0" algn="l">
              <a:spcAft>
                <a:spcPts val="600"/>
              </a:spcAft>
              <a:buNone/>
            </a:pPr>
            <a:r>
              <a:rPr lang="en-US" sz="1300" dirty="0">
                <a:solidFill>
                  <a:srgbClr val="1A1F38"/>
                </a:solidFill>
                <a:latin typeface="Calibri" pitchFamily="34" charset="0"/>
                <a:ea typeface="Calibri" pitchFamily="34" charset="-122"/>
                <a:cs typeface="Calibri" pitchFamily="34" charset="-120"/>
              </a:rPr>
              <a:t> </a:t>
            </a:r>
            <a:endParaRPr lang="en-US" sz="1300" dirty="0"/>
          </a:p>
          <a:p>
            <a:pPr marL="0" indent="0" algn="l">
              <a:spcAft>
                <a:spcPts val="600"/>
              </a:spcAft>
              <a:buNone/>
            </a:pPr>
            <a:r>
              <a:rPr lang="en-US" sz="1300" dirty="0">
                <a:solidFill>
                  <a:srgbClr val="1A1F38"/>
                </a:solidFill>
                <a:latin typeface="Calibri" pitchFamily="34" charset="0"/>
                <a:ea typeface="Calibri" pitchFamily="34" charset="-122"/>
                <a:cs typeface="Calibri" pitchFamily="34" charset="-120"/>
              </a:rPr>
              <a:t>The other account? Same content. Slightly worse luck on round one. Dies in the feed.</a:t>
            </a:r>
            <a:endParaRPr lang="en-US" sz="1300" dirty="0"/>
          </a:p>
          <a:p>
            <a:pPr marL="0" indent="0" algn="l">
              <a:spcAft>
                <a:spcPts val="600"/>
              </a:spcAft>
              <a:buNone/>
            </a:pPr>
            <a:r>
              <a:rPr lang="en-US" sz="1300" dirty="0">
                <a:solidFill>
                  <a:srgbClr val="1A1F38"/>
                </a:solidFill>
                <a:latin typeface="Calibri" pitchFamily="34" charset="0"/>
                <a:ea typeface="Calibri" pitchFamily="34" charset="-122"/>
                <a:cs typeface="Calibri" pitchFamily="34" charset="-120"/>
              </a:rPr>
              <a:t> </a:t>
            </a:r>
            <a:endParaRPr lang="en-US" sz="1300" dirty="0"/>
          </a:p>
          <a:p>
            <a:pPr marL="0" indent="0" algn="l">
              <a:spcAft>
                <a:spcPts val="600"/>
              </a:spcAft>
              <a:buNone/>
            </a:pPr>
            <a:r>
              <a:rPr lang="en-US" sz="1300" b="1" dirty="0">
                <a:solidFill>
                  <a:srgbClr val="1A1F38"/>
                </a:solidFill>
                <a:latin typeface="Calibri" pitchFamily="34" charset="0"/>
                <a:ea typeface="Calibri" pitchFamily="34" charset="-122"/>
                <a:cs typeface="Calibri" pitchFamily="34" charset="-120"/>
              </a:rPr>
              <a:t>Two reinforcing loops, locked in opposition. Whichever one catches first wins everything. The early luck calcifies into structural dominance.</a:t>
            </a:r>
            <a:endParaRPr lang="en-US" sz="1300" dirty="0"/>
          </a:p>
          <a:p>
            <a:pPr marL="0" indent="0" algn="l">
              <a:spcAft>
                <a:spcPts val="600"/>
              </a:spcAft>
              <a:buNone/>
            </a:pPr>
            <a:r>
              <a:rPr lang="en-US" sz="1300" dirty="0">
                <a:solidFill>
                  <a:srgbClr val="1A1F38"/>
                </a:solidFill>
                <a:latin typeface="Calibri" pitchFamily="34" charset="0"/>
                <a:ea typeface="Calibri" pitchFamily="34" charset="-122"/>
                <a:cs typeface="Calibri" pitchFamily="34" charset="-120"/>
              </a:rPr>
              <a:t> </a:t>
            </a:r>
            <a:endParaRPr lang="en-US" sz="1300" dirty="0"/>
          </a:p>
          <a:p>
            <a:pPr marL="0" indent="0" algn="l">
              <a:spcAft>
                <a:spcPts val="600"/>
              </a:spcAft>
              <a:buNone/>
            </a:pPr>
            <a:r>
              <a:rPr lang="en-US" sz="1300" dirty="0">
                <a:solidFill>
                  <a:srgbClr val="1A1F38"/>
                </a:solidFill>
                <a:latin typeface="Calibri" pitchFamily="34" charset="0"/>
                <a:ea typeface="Calibri" pitchFamily="34" charset="-122"/>
                <a:cs typeface="Calibri" pitchFamily="34" charset="-120"/>
              </a:rPr>
              <a:t>This is the rich-get-richer pattern</a:t>
            </a:r>
          </a:p>
          <a:p>
            <a:pPr marL="0" indent="0" algn="l">
              <a:spcAft>
                <a:spcPts val="600"/>
              </a:spcAft>
              <a:buNone/>
            </a:pPr>
            <a:endParaRPr lang="en-US" sz="1300" b="1" i="1" dirty="0">
              <a:solidFill>
                <a:srgbClr val="1A1F38"/>
              </a:solidFill>
              <a:latin typeface="Calibri" pitchFamily="34" charset="0"/>
              <a:ea typeface="Calibri" pitchFamily="34" charset="-122"/>
              <a:cs typeface="Calibri" pitchFamily="34" charset="-120"/>
            </a:endParaRPr>
          </a:p>
          <a:p>
            <a:pPr marL="0" indent="0" algn="l">
              <a:spcAft>
                <a:spcPts val="600"/>
              </a:spcAft>
              <a:buNone/>
            </a:pPr>
            <a:r>
              <a:rPr lang="en-US" sz="1500" b="1" i="1" dirty="0">
                <a:solidFill>
                  <a:srgbClr val="D9A23A"/>
                </a:solidFill>
                <a:latin typeface="Calibri" pitchFamily="34" charset="0"/>
                <a:ea typeface="Calibri" pitchFamily="34" charset="-122"/>
                <a:cs typeface="Calibri" pitchFamily="34" charset="-120"/>
              </a:rPr>
              <a:t>Hold this pattern in your head. We're about to watch it run …</a:t>
            </a:r>
            <a:endParaRPr lang="en-US" sz="13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descr="How TikTok's Algorithm Figures You Out | WSJ">
            <a:hlinkClick r:id="" action="ppaction://media"/>
            <a:extLst>
              <a:ext uri="{FF2B5EF4-FFF2-40B4-BE49-F238E27FC236}">
                <a16:creationId xmlns:a16="http://schemas.microsoft.com/office/drawing/2014/main" id="{54E3029D-999C-7688-8033-E19F524BAC99}"/>
              </a:ext>
            </a:extLst>
          </p:cNvPr>
          <p:cNvPicPr>
            <a:picLocks noRot="1" noChangeAspect="1"/>
          </p:cNvPicPr>
          <p:nvPr>
            <a:videoFile r:link="rId1"/>
          </p:nvPr>
        </p:nvPicPr>
        <p:blipFill>
          <a:blip r:embed="rId3"/>
          <a:stretch>
            <a:fillRect/>
          </a:stretch>
        </p:blipFill>
        <p:spPr>
          <a:xfrm>
            <a:off x="1083733" y="717931"/>
            <a:ext cx="6976533" cy="3941741"/>
          </a:xfrm>
          <a:prstGeom prst="rect">
            <a:avLst/>
          </a:prstGeom>
        </p:spPr>
      </p:pic>
    </p:spTree>
    <p:extLst>
      <p:ext uri="{BB962C8B-B14F-4D97-AF65-F5344CB8AC3E}">
        <p14:creationId xmlns:p14="http://schemas.microsoft.com/office/powerpoint/2010/main" val="170423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name="Slide 15">
    <p:bg>
      <p:bgPr>
        <a:solidFill>
          <a:srgbClr val="1A1F38"/>
        </a:solidFill>
        <a:effectLst/>
      </p:bgPr>
    </p:bg>
    <p:spTree>
      <p:nvGrpSpPr>
        <p:cNvPr id="1" name=""/>
        <p:cNvGrpSpPr/>
        <p:nvPr/>
      </p:nvGrpSpPr>
      <p:grpSpPr>
        <a:xfrm>
          <a:off x="0" y="0"/>
          <a:ext cx="0" cy="0"/>
          <a:chOff x="0" y="0"/>
          <a:chExt cx="0" cy="0"/>
        </a:xfrm>
      </p:grpSpPr>
      <p:sp>
        <p:nvSpPr>
          <p:cNvPr id="2" name="Shape 0"/>
          <p:cNvSpPr/>
          <p:nvPr/>
        </p:nvSpPr>
        <p:spPr>
          <a:xfrm>
            <a:off x="0" y="0"/>
            <a:ext cx="9144000" cy="45720"/>
          </a:xfrm>
          <a:prstGeom prst="rect">
            <a:avLst/>
          </a:prstGeom>
          <a:solidFill>
            <a:srgbClr val="E5A934"/>
          </a:solidFill>
          <a:ln w="12700">
            <a:solidFill>
              <a:srgbClr val="E5A934"/>
            </a:solidFill>
            <a:prstDash val="solid"/>
          </a:ln>
        </p:spPr>
        <p:txBody>
          <a:bodyPr/>
          <a:lstStyle/>
          <a:p>
            <a:endParaRPr lang="en-IL"/>
          </a:p>
        </p:txBody>
      </p:sp>
      <p:sp>
        <p:nvSpPr>
          <p:cNvPr id="3" name="Shape 1"/>
          <p:cNvSpPr/>
          <p:nvPr/>
        </p:nvSpPr>
        <p:spPr>
          <a:xfrm>
            <a:off x="0" y="5097780"/>
            <a:ext cx="9144000" cy="45720"/>
          </a:xfrm>
          <a:prstGeom prst="rect">
            <a:avLst/>
          </a:prstGeom>
          <a:solidFill>
            <a:srgbClr val="E5A934"/>
          </a:solidFill>
          <a:ln w="12700">
            <a:solidFill>
              <a:srgbClr val="E5A934"/>
            </a:solidFill>
            <a:prstDash val="solid"/>
          </a:ln>
        </p:spPr>
        <p:txBody>
          <a:bodyPr/>
          <a:lstStyle/>
          <a:p>
            <a:endParaRPr lang="en-IL"/>
          </a:p>
        </p:txBody>
      </p:sp>
      <p:sp>
        <p:nvSpPr>
          <p:cNvPr id="4" name="Text 2"/>
          <p:cNvSpPr/>
          <p:nvPr/>
        </p:nvSpPr>
        <p:spPr>
          <a:xfrm>
            <a:off x="0" y="1783080"/>
            <a:ext cx="9144000" cy="457200"/>
          </a:xfrm>
          <a:prstGeom prst="rect">
            <a:avLst/>
          </a:prstGeom>
          <a:noFill/>
          <a:ln/>
        </p:spPr>
        <p:txBody>
          <a:bodyPr wrap="square" lIns="0" tIns="0" rIns="0" bIns="0" rtlCol="0" anchor="ctr"/>
          <a:lstStyle/>
          <a:p>
            <a:pPr marL="0" indent="0" algn="ctr">
              <a:buNone/>
            </a:pPr>
            <a:r>
              <a:rPr lang="en-US" sz="1400" b="1" kern="0" spc="800" dirty="0">
                <a:solidFill>
                  <a:srgbClr val="B8B5A9"/>
                </a:solidFill>
                <a:latin typeface="Calibri" pitchFamily="34" charset="0"/>
                <a:ea typeface="Calibri" pitchFamily="34" charset="-122"/>
                <a:cs typeface="Calibri" pitchFamily="34" charset="-120"/>
              </a:rPr>
              <a:t>P A R T   T W O</a:t>
            </a:r>
            <a:endParaRPr lang="en-US" sz="1400" dirty="0"/>
          </a:p>
        </p:txBody>
      </p:sp>
      <p:sp>
        <p:nvSpPr>
          <p:cNvPr id="5" name="Text 3"/>
          <p:cNvSpPr/>
          <p:nvPr/>
        </p:nvSpPr>
        <p:spPr>
          <a:xfrm>
            <a:off x="0" y="2286000"/>
            <a:ext cx="9144000" cy="914400"/>
          </a:xfrm>
          <a:prstGeom prst="rect">
            <a:avLst/>
          </a:prstGeom>
          <a:noFill/>
          <a:ln/>
        </p:spPr>
        <p:txBody>
          <a:bodyPr wrap="square" lIns="0" tIns="0" rIns="0" bIns="0" rtlCol="0" anchor="ctr"/>
          <a:lstStyle/>
          <a:p>
            <a:pPr marL="0" indent="0" algn="ctr">
              <a:buNone/>
            </a:pPr>
            <a:r>
              <a:rPr lang="en-US" sz="5600" b="1" dirty="0">
                <a:solidFill>
                  <a:srgbClr val="E5A934"/>
                </a:solidFill>
                <a:latin typeface="Georgia" pitchFamily="34" charset="0"/>
                <a:ea typeface="Georgia" pitchFamily="34" charset="-122"/>
                <a:cs typeface="Georgia" pitchFamily="34" charset="-120"/>
              </a:rPr>
              <a:t>THE LOOP YOU'RE IN</a:t>
            </a:r>
            <a:endParaRPr lang="en-US" sz="5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16">
    <p:bg>
      <p:bgPr>
        <a:solidFill>
          <a:srgbClr val="F2EBDB"/>
        </a:solidFill>
        <a:effectLst/>
      </p:bgPr>
    </p:bg>
    <p:spTree>
      <p:nvGrpSpPr>
        <p:cNvPr id="1" name=""/>
        <p:cNvGrpSpPr/>
        <p:nvPr/>
      </p:nvGrpSpPr>
      <p:grpSpPr>
        <a:xfrm>
          <a:off x="0" y="0"/>
          <a:ext cx="0" cy="0"/>
          <a:chOff x="0" y="0"/>
          <a:chExt cx="0" cy="0"/>
        </a:xfrm>
      </p:grpSpPr>
      <p:sp>
        <p:nvSpPr>
          <p:cNvPr id="2" name="Shape 0"/>
          <p:cNvSpPr/>
          <p:nvPr/>
        </p:nvSpPr>
        <p:spPr>
          <a:xfrm>
            <a:off x="0" y="0"/>
            <a:ext cx="9144000" cy="45720"/>
          </a:xfrm>
          <a:prstGeom prst="rect">
            <a:avLst/>
          </a:prstGeom>
          <a:solidFill>
            <a:srgbClr val="E5A934"/>
          </a:solidFill>
          <a:ln w="12700">
            <a:solidFill>
              <a:srgbClr val="E5A934"/>
            </a:solidFill>
            <a:prstDash val="solid"/>
          </a:ln>
        </p:spPr>
        <p:txBody>
          <a:bodyPr/>
          <a:lstStyle/>
          <a:p>
            <a:endParaRPr lang="en-IL"/>
          </a:p>
        </p:txBody>
      </p:sp>
      <p:sp>
        <p:nvSpPr>
          <p:cNvPr id="3" name="Shape 1"/>
          <p:cNvSpPr/>
          <p:nvPr/>
        </p:nvSpPr>
        <p:spPr>
          <a:xfrm>
            <a:off x="0" y="5097780"/>
            <a:ext cx="9144000" cy="45720"/>
          </a:xfrm>
          <a:prstGeom prst="rect">
            <a:avLst/>
          </a:prstGeom>
          <a:solidFill>
            <a:srgbClr val="E5A934"/>
          </a:solidFill>
          <a:ln w="12700">
            <a:solidFill>
              <a:srgbClr val="E5A934"/>
            </a:solidFill>
            <a:prstDash val="solid"/>
          </a:ln>
        </p:spPr>
        <p:txBody>
          <a:bodyPr/>
          <a:lstStyle/>
          <a:p>
            <a:endParaRPr lang="en-IL"/>
          </a:p>
        </p:txBody>
      </p:sp>
      <p:sp>
        <p:nvSpPr>
          <p:cNvPr id="4" name="Text 2"/>
          <p:cNvSpPr/>
          <p:nvPr/>
        </p:nvSpPr>
        <p:spPr>
          <a:xfrm>
            <a:off x="457200" y="292608"/>
            <a:ext cx="548640" cy="640080"/>
          </a:xfrm>
          <a:prstGeom prst="rect">
            <a:avLst/>
          </a:prstGeom>
          <a:noFill/>
          <a:ln/>
        </p:spPr>
        <p:txBody>
          <a:bodyPr wrap="square" lIns="0" tIns="0" rIns="0" bIns="0" rtlCol="0" anchor="t"/>
          <a:lstStyle/>
          <a:p>
            <a:pPr marL="0" indent="0" algn="l">
              <a:buNone/>
            </a:pPr>
            <a:r>
              <a:rPr lang="en-US" sz="3600" b="1" dirty="0">
                <a:solidFill>
                  <a:srgbClr val="E5A934"/>
                </a:solidFill>
                <a:latin typeface="Georgia" pitchFamily="34" charset="0"/>
                <a:ea typeface="Georgia" pitchFamily="34" charset="-122"/>
                <a:cs typeface="Georgia" pitchFamily="34" charset="-120"/>
              </a:rPr>
              <a:t>◆</a:t>
            </a:r>
            <a:endParaRPr lang="en-US" sz="3600" dirty="0"/>
          </a:p>
        </p:txBody>
      </p:sp>
      <p:sp>
        <p:nvSpPr>
          <p:cNvPr id="5" name="Text 3"/>
          <p:cNvSpPr/>
          <p:nvPr/>
        </p:nvSpPr>
        <p:spPr>
          <a:xfrm>
            <a:off x="1005840" y="292608"/>
            <a:ext cx="7772400" cy="640080"/>
          </a:xfrm>
          <a:prstGeom prst="rect">
            <a:avLst/>
          </a:prstGeom>
          <a:noFill/>
          <a:ln/>
        </p:spPr>
        <p:txBody>
          <a:bodyPr wrap="square" lIns="0" tIns="0" rIns="0" bIns="0" rtlCol="0" anchor="t"/>
          <a:lstStyle/>
          <a:p>
            <a:pPr marL="0" indent="0" algn="l">
              <a:buNone/>
            </a:pPr>
            <a:r>
              <a:rPr lang="en-US" sz="2800" b="1" dirty="0">
                <a:solidFill>
                  <a:srgbClr val="1A1F38"/>
                </a:solidFill>
                <a:latin typeface="Georgia" pitchFamily="34" charset="0"/>
                <a:ea typeface="Georgia" pitchFamily="34" charset="-122"/>
                <a:cs typeface="Georgia" pitchFamily="34" charset="-120"/>
              </a:rPr>
              <a:t>The algorithm isn't your friend</a:t>
            </a:r>
            <a:endParaRPr lang="en-US" sz="2800" dirty="0"/>
          </a:p>
        </p:txBody>
      </p:sp>
      <p:sp>
        <p:nvSpPr>
          <p:cNvPr id="6" name="Text 4"/>
          <p:cNvSpPr/>
          <p:nvPr/>
        </p:nvSpPr>
        <p:spPr>
          <a:xfrm>
            <a:off x="457200" y="960120"/>
            <a:ext cx="8229600" cy="365760"/>
          </a:xfrm>
          <a:prstGeom prst="rect">
            <a:avLst/>
          </a:prstGeom>
          <a:noFill/>
          <a:ln/>
        </p:spPr>
        <p:txBody>
          <a:bodyPr wrap="square" lIns="0" tIns="0" rIns="0" bIns="0" rtlCol="0" anchor="t"/>
          <a:lstStyle/>
          <a:p>
            <a:pPr marL="0" indent="0" algn="l">
              <a:buNone/>
            </a:pPr>
            <a:r>
              <a:rPr lang="en-US" sz="1400" i="1" dirty="0">
                <a:solidFill>
                  <a:srgbClr val="5C6075"/>
                </a:solidFill>
                <a:latin typeface="Calibri" pitchFamily="34" charset="0"/>
                <a:ea typeface="Calibri" pitchFamily="34" charset="-122"/>
                <a:cs typeface="Calibri" pitchFamily="34" charset="-120"/>
              </a:rPr>
              <a:t>It isn't optimizing for what you like. It's optimizing for what keeps you going …</a:t>
            </a:r>
            <a:endParaRPr lang="en-US" sz="1400" dirty="0"/>
          </a:p>
        </p:txBody>
      </p:sp>
      <p:sp>
        <p:nvSpPr>
          <p:cNvPr id="7" name="Text 5"/>
          <p:cNvSpPr/>
          <p:nvPr/>
        </p:nvSpPr>
        <p:spPr>
          <a:xfrm>
            <a:off x="457200" y="1280160"/>
            <a:ext cx="8229600" cy="3749040"/>
          </a:xfrm>
          <a:prstGeom prst="rect">
            <a:avLst/>
          </a:prstGeom>
          <a:noFill/>
          <a:ln/>
        </p:spPr>
        <p:txBody>
          <a:bodyPr wrap="square" lIns="0" tIns="0" rIns="0" bIns="0" rtlCol="0" anchor="t"/>
          <a:lstStyle/>
          <a:p>
            <a:pPr marL="0" indent="0" algn="l">
              <a:spcAft>
                <a:spcPts val="600"/>
              </a:spcAft>
              <a:buNone/>
            </a:pPr>
            <a:r>
              <a:rPr lang="en-US" sz="1300" dirty="0">
                <a:solidFill>
                  <a:srgbClr val="1A1F38"/>
                </a:solidFill>
                <a:latin typeface="Calibri" pitchFamily="34" charset="0"/>
                <a:ea typeface="Calibri" pitchFamily="34" charset="-122"/>
                <a:cs typeface="Calibri" pitchFamily="34" charset="-120"/>
              </a:rPr>
              <a:t>There's a common belief that goes: "the algorithm has figured out what I like, and shows me more of that."</a:t>
            </a:r>
            <a:endParaRPr lang="en-US" sz="1300" dirty="0"/>
          </a:p>
          <a:p>
            <a:pPr marL="0" indent="0" algn="l">
              <a:spcAft>
                <a:spcPts val="600"/>
              </a:spcAft>
              <a:buNone/>
            </a:pPr>
            <a:r>
              <a:rPr lang="en-US" sz="1300" dirty="0">
                <a:solidFill>
                  <a:srgbClr val="1A1F38"/>
                </a:solidFill>
                <a:latin typeface="Calibri" pitchFamily="34" charset="0"/>
                <a:ea typeface="Calibri" pitchFamily="34" charset="-122"/>
                <a:cs typeface="Calibri" pitchFamily="34" charset="-120"/>
              </a:rPr>
              <a:t> </a:t>
            </a:r>
            <a:endParaRPr lang="en-US" sz="1300" dirty="0"/>
          </a:p>
          <a:p>
            <a:pPr marL="0" indent="0" algn="l">
              <a:spcAft>
                <a:spcPts val="600"/>
              </a:spcAft>
              <a:buNone/>
            </a:pPr>
            <a:r>
              <a:rPr lang="en-US" sz="1300" dirty="0">
                <a:solidFill>
                  <a:srgbClr val="1A1F38"/>
                </a:solidFill>
                <a:latin typeface="Calibri" pitchFamily="34" charset="0"/>
                <a:ea typeface="Calibri" pitchFamily="34" charset="-122"/>
                <a:cs typeface="Calibri" pitchFamily="34" charset="-120"/>
              </a:rPr>
              <a:t>Wrong. Or rather, half right …</a:t>
            </a:r>
            <a:endParaRPr lang="en-US" sz="1300" dirty="0"/>
          </a:p>
          <a:p>
            <a:pPr marL="0" indent="0" algn="l">
              <a:spcAft>
                <a:spcPts val="600"/>
              </a:spcAft>
              <a:buNone/>
            </a:pPr>
            <a:r>
              <a:rPr lang="en-US" sz="1300" dirty="0">
                <a:solidFill>
                  <a:srgbClr val="1A1F38"/>
                </a:solidFill>
                <a:latin typeface="Calibri" pitchFamily="34" charset="0"/>
                <a:ea typeface="Calibri" pitchFamily="34" charset="-122"/>
                <a:cs typeface="Calibri" pitchFamily="34" charset="-120"/>
              </a:rPr>
              <a:t> </a:t>
            </a:r>
            <a:endParaRPr lang="en-US" sz="1300" dirty="0"/>
          </a:p>
          <a:p>
            <a:pPr marL="0" indent="0" algn="l">
              <a:spcAft>
                <a:spcPts val="600"/>
              </a:spcAft>
              <a:buNone/>
            </a:pPr>
            <a:r>
              <a:rPr lang="en-US" sz="1300" dirty="0">
                <a:solidFill>
                  <a:srgbClr val="1A1F38"/>
                </a:solidFill>
                <a:latin typeface="Calibri" pitchFamily="34" charset="0"/>
                <a:ea typeface="Calibri" pitchFamily="34" charset="-122"/>
                <a:cs typeface="Calibri" pitchFamily="34" charset="-120"/>
              </a:rPr>
              <a:t>The algorithm doesn't measure what you </a:t>
            </a:r>
            <a:r>
              <a:rPr lang="en-US" sz="1300" b="1" i="1" dirty="0">
                <a:solidFill>
                  <a:srgbClr val="1A1F38"/>
                </a:solidFill>
                <a:latin typeface="Calibri" pitchFamily="34" charset="0"/>
                <a:ea typeface="Calibri" pitchFamily="34" charset="-122"/>
                <a:cs typeface="Calibri" pitchFamily="34" charset="-120"/>
              </a:rPr>
              <a:t>like</a:t>
            </a:r>
            <a:r>
              <a:rPr lang="en-US" sz="1300" dirty="0">
                <a:solidFill>
                  <a:srgbClr val="1A1F38"/>
                </a:solidFill>
                <a:latin typeface="Calibri" pitchFamily="34" charset="0"/>
                <a:ea typeface="Calibri" pitchFamily="34" charset="-122"/>
                <a:cs typeface="Calibri" pitchFamily="34" charset="-120"/>
              </a:rPr>
              <a:t>. It can't. "Liking" is something you'd say to yourself, on reflection, and the system has no access to </a:t>
            </a:r>
            <a:r>
              <a:rPr lang="en-US" sz="1300" i="1" dirty="0">
                <a:solidFill>
                  <a:srgbClr val="1A1F38"/>
                </a:solidFill>
                <a:latin typeface="Calibri" pitchFamily="34" charset="0"/>
                <a:ea typeface="Calibri" pitchFamily="34" charset="-122"/>
                <a:cs typeface="Calibri" pitchFamily="34" charset="-120"/>
              </a:rPr>
              <a:t>that</a:t>
            </a:r>
            <a:r>
              <a:rPr lang="en-US" sz="1300" dirty="0">
                <a:solidFill>
                  <a:srgbClr val="1A1F38"/>
                </a:solidFill>
                <a:latin typeface="Calibri" pitchFamily="34" charset="0"/>
                <a:ea typeface="Calibri" pitchFamily="34" charset="-122"/>
                <a:cs typeface="Calibri" pitchFamily="34" charset="-120"/>
              </a:rPr>
              <a:t>.</a:t>
            </a:r>
            <a:endParaRPr lang="en-US" sz="1300" dirty="0"/>
          </a:p>
          <a:p>
            <a:pPr marL="0" indent="0" algn="l">
              <a:spcAft>
                <a:spcPts val="600"/>
              </a:spcAft>
              <a:buNone/>
            </a:pPr>
            <a:r>
              <a:rPr lang="en-US" sz="1300" dirty="0">
                <a:solidFill>
                  <a:srgbClr val="1A1F38"/>
                </a:solidFill>
                <a:latin typeface="Calibri" pitchFamily="34" charset="0"/>
                <a:ea typeface="Calibri" pitchFamily="34" charset="-122"/>
                <a:cs typeface="Calibri" pitchFamily="34" charset="-120"/>
              </a:rPr>
              <a:t> </a:t>
            </a:r>
            <a:endParaRPr lang="en-US" sz="1300" dirty="0"/>
          </a:p>
          <a:p>
            <a:pPr marL="0" indent="0" algn="l">
              <a:spcAft>
                <a:spcPts val="600"/>
              </a:spcAft>
              <a:buNone/>
            </a:pPr>
            <a:r>
              <a:rPr lang="en-US" sz="1300" b="1" dirty="0">
                <a:solidFill>
                  <a:srgbClr val="1A1F38"/>
                </a:solidFill>
                <a:latin typeface="Calibri" pitchFamily="34" charset="0"/>
                <a:ea typeface="Calibri" pitchFamily="34" charset="-122"/>
                <a:cs typeface="Calibri" pitchFamily="34" charset="-120"/>
              </a:rPr>
              <a:t>What it can measure: </a:t>
            </a:r>
            <a:r>
              <a:rPr lang="en-US" sz="1300" b="1" i="1" dirty="0">
                <a:solidFill>
                  <a:srgbClr val="1A1F38"/>
                </a:solidFill>
                <a:latin typeface="Calibri" pitchFamily="34" charset="0"/>
                <a:ea typeface="Calibri" pitchFamily="34" charset="-122"/>
                <a:cs typeface="Calibri" pitchFamily="34" charset="-120"/>
              </a:rPr>
              <a:t>how long you stayed</a:t>
            </a:r>
            <a:r>
              <a:rPr lang="en-US" sz="1300" b="1" dirty="0">
                <a:solidFill>
                  <a:srgbClr val="1A1F38"/>
                </a:solidFill>
                <a:latin typeface="Calibri" pitchFamily="34" charset="0"/>
                <a:ea typeface="Calibri" pitchFamily="34" charset="-122"/>
                <a:cs typeface="Calibri" pitchFamily="34" charset="-120"/>
              </a:rPr>
              <a:t>. </a:t>
            </a:r>
            <a:r>
              <a:rPr lang="en-US" sz="1300" b="1" i="1" dirty="0">
                <a:solidFill>
                  <a:srgbClr val="1A1F38"/>
                </a:solidFill>
                <a:latin typeface="Calibri" pitchFamily="34" charset="0"/>
                <a:ea typeface="Calibri" pitchFamily="34" charset="-122"/>
                <a:cs typeface="Calibri" pitchFamily="34" charset="-120"/>
              </a:rPr>
              <a:t>How fast you scrolled</a:t>
            </a:r>
            <a:r>
              <a:rPr lang="en-US" sz="1300" b="1" dirty="0">
                <a:solidFill>
                  <a:srgbClr val="1A1F38"/>
                </a:solidFill>
                <a:latin typeface="Calibri" pitchFamily="34" charset="0"/>
                <a:ea typeface="Calibri" pitchFamily="34" charset="-122"/>
                <a:cs typeface="Calibri" pitchFamily="34" charset="-120"/>
              </a:rPr>
              <a:t>. </a:t>
            </a:r>
            <a:r>
              <a:rPr lang="en-US" sz="1300" b="1" i="1" dirty="0">
                <a:solidFill>
                  <a:srgbClr val="1A1F38"/>
                </a:solidFill>
                <a:latin typeface="Calibri" pitchFamily="34" charset="0"/>
                <a:ea typeface="Calibri" pitchFamily="34" charset="-122"/>
                <a:cs typeface="Calibri" pitchFamily="34" charset="-120"/>
              </a:rPr>
              <a:t>Whether you commented</a:t>
            </a:r>
            <a:r>
              <a:rPr lang="en-US" sz="1300" b="1" dirty="0">
                <a:solidFill>
                  <a:srgbClr val="1A1F38"/>
                </a:solidFill>
                <a:latin typeface="Calibri" pitchFamily="34" charset="0"/>
                <a:ea typeface="Calibri" pitchFamily="34" charset="-122"/>
                <a:cs typeface="Calibri" pitchFamily="34" charset="-120"/>
              </a:rPr>
              <a:t>. </a:t>
            </a:r>
            <a:r>
              <a:rPr lang="en-US" sz="1300" b="1" i="1" dirty="0">
                <a:solidFill>
                  <a:srgbClr val="1A1F38"/>
                </a:solidFill>
                <a:latin typeface="Calibri" pitchFamily="34" charset="0"/>
                <a:ea typeface="Calibri" pitchFamily="34" charset="-122"/>
                <a:cs typeface="Calibri" pitchFamily="34" charset="-120"/>
              </a:rPr>
              <a:t>Whether the comment got replies</a:t>
            </a:r>
            <a:r>
              <a:rPr lang="en-US" sz="1300" b="1" dirty="0">
                <a:solidFill>
                  <a:srgbClr val="1A1F38"/>
                </a:solidFill>
                <a:latin typeface="Calibri" pitchFamily="34" charset="0"/>
                <a:ea typeface="Calibri" pitchFamily="34" charset="-122"/>
                <a:cs typeface="Calibri" pitchFamily="34" charset="-120"/>
              </a:rPr>
              <a:t>. </a:t>
            </a:r>
            <a:r>
              <a:rPr lang="en-US" sz="1300" b="1" i="1" dirty="0">
                <a:solidFill>
                  <a:srgbClr val="1A1F38"/>
                </a:solidFill>
                <a:latin typeface="Calibri" pitchFamily="34" charset="0"/>
                <a:ea typeface="Calibri" pitchFamily="34" charset="-122"/>
                <a:cs typeface="Calibri" pitchFamily="34" charset="-120"/>
              </a:rPr>
              <a:t>What topic the comment was about. Whether the replies were angry.</a:t>
            </a:r>
            <a:endParaRPr lang="en-US" sz="1300" i="1" dirty="0"/>
          </a:p>
          <a:p>
            <a:pPr marL="0" indent="0" algn="l">
              <a:spcAft>
                <a:spcPts val="600"/>
              </a:spcAft>
              <a:buNone/>
            </a:pPr>
            <a:r>
              <a:rPr lang="en-US" sz="1300" dirty="0">
                <a:solidFill>
                  <a:srgbClr val="1A1F38"/>
                </a:solidFill>
                <a:latin typeface="Calibri" pitchFamily="34" charset="0"/>
                <a:ea typeface="Calibri" pitchFamily="34" charset="-122"/>
                <a:cs typeface="Calibri" pitchFamily="34" charset="-120"/>
              </a:rPr>
              <a:t> </a:t>
            </a:r>
            <a:endParaRPr lang="en-US" sz="1300" dirty="0"/>
          </a:p>
          <a:p>
            <a:pPr marL="0" indent="0" algn="l">
              <a:spcAft>
                <a:spcPts val="600"/>
              </a:spcAft>
              <a:buNone/>
            </a:pPr>
            <a:r>
              <a:rPr lang="en-US" sz="1300" dirty="0">
                <a:solidFill>
                  <a:srgbClr val="1A1F38"/>
                </a:solidFill>
                <a:latin typeface="Calibri" pitchFamily="34" charset="0"/>
                <a:ea typeface="Calibri" pitchFamily="34" charset="-122"/>
                <a:cs typeface="Calibri" pitchFamily="34" charset="-120"/>
              </a:rPr>
              <a:t>So that's what it optimizes for. </a:t>
            </a:r>
          </a:p>
          <a:p>
            <a:pPr marL="0" indent="0" algn="l">
              <a:spcAft>
                <a:spcPts val="600"/>
              </a:spcAft>
              <a:buNone/>
            </a:pPr>
            <a:r>
              <a:rPr lang="en-US" sz="1300" dirty="0">
                <a:solidFill>
                  <a:srgbClr val="1A1F38"/>
                </a:solidFill>
                <a:latin typeface="Calibri" pitchFamily="34" charset="0"/>
                <a:ea typeface="Calibri" pitchFamily="34" charset="-122"/>
                <a:cs typeface="Calibri" pitchFamily="34" charset="-120"/>
              </a:rPr>
              <a:t>Not your wellbeing. Not your taste. Just behavior, measured every millisecond, fed back into ranking.</a:t>
            </a:r>
            <a:endParaRPr lang="en-US" sz="1300" dirty="0"/>
          </a:p>
          <a:p>
            <a:pPr marL="0" indent="0" algn="l">
              <a:spcAft>
                <a:spcPts val="600"/>
              </a:spcAft>
              <a:buNone/>
            </a:pPr>
            <a:r>
              <a:rPr lang="en-US" sz="1300" dirty="0">
                <a:solidFill>
                  <a:srgbClr val="1A1F38"/>
                </a:solidFill>
                <a:latin typeface="Calibri" pitchFamily="34" charset="0"/>
                <a:ea typeface="Calibri" pitchFamily="34" charset="-122"/>
                <a:cs typeface="Calibri" pitchFamily="34" charset="-120"/>
              </a:rPr>
              <a:t> </a:t>
            </a:r>
            <a:endParaRPr lang="en-US" sz="1300" dirty="0"/>
          </a:p>
          <a:p>
            <a:pPr marL="0" indent="0" algn="l">
              <a:spcAft>
                <a:spcPts val="600"/>
              </a:spcAft>
              <a:buNone/>
            </a:pPr>
            <a:r>
              <a:rPr lang="en-US" sz="1600" b="1" i="1" dirty="0">
                <a:solidFill>
                  <a:srgbClr val="D9A23A"/>
                </a:solidFill>
                <a:latin typeface="Calibri" pitchFamily="34" charset="0"/>
                <a:ea typeface="Calibri" pitchFamily="34" charset="-122"/>
                <a:cs typeface="Calibri" pitchFamily="34" charset="-120"/>
              </a:rPr>
              <a:t>Your feed is the surface of a loop running on you for a goal that isn't yours … </a:t>
            </a:r>
            <a:endParaRPr lang="en-US" sz="13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999963" y="-1999641"/>
            <a:ext cx="51435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5143179"/>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737118" y="-1264380"/>
            <a:ext cx="3670923"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nline Media 1" descr="This Video Will Make You Angry">
            <a:hlinkClick r:id="" action="ppaction://media"/>
            <a:extLst>
              <a:ext uri="{FF2B5EF4-FFF2-40B4-BE49-F238E27FC236}">
                <a16:creationId xmlns:a16="http://schemas.microsoft.com/office/drawing/2014/main" id="{14E69B06-6A3E-7275-A6B7-730ECD67EDCB}"/>
              </a:ext>
            </a:extLst>
          </p:cNvPr>
          <p:cNvPicPr>
            <a:picLocks noRot="1" noChangeAspect="1"/>
          </p:cNvPicPr>
          <p:nvPr>
            <a:videoFile r:link="rId1"/>
          </p:nvPr>
        </p:nvPicPr>
        <p:blipFill>
          <a:blip r:embed="rId3"/>
          <a:stretch>
            <a:fillRect/>
          </a:stretch>
        </p:blipFill>
        <p:spPr>
          <a:xfrm>
            <a:off x="627133" y="342900"/>
            <a:ext cx="7889734" cy="4457700"/>
          </a:xfrm>
          <a:prstGeom prst="rect">
            <a:avLst/>
          </a:prstGeom>
        </p:spPr>
      </p:pic>
    </p:spTree>
    <p:extLst>
      <p:ext uri="{BB962C8B-B14F-4D97-AF65-F5344CB8AC3E}">
        <p14:creationId xmlns:p14="http://schemas.microsoft.com/office/powerpoint/2010/main" val="153299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name="Slide 17">
    <p:bg>
      <p:bgPr>
        <a:solidFill>
          <a:srgbClr val="F2EBDB"/>
        </a:solidFill>
        <a:effectLst/>
      </p:bgPr>
    </p:bg>
    <p:spTree>
      <p:nvGrpSpPr>
        <p:cNvPr id="1" name=""/>
        <p:cNvGrpSpPr/>
        <p:nvPr/>
      </p:nvGrpSpPr>
      <p:grpSpPr>
        <a:xfrm>
          <a:off x="0" y="0"/>
          <a:ext cx="0" cy="0"/>
          <a:chOff x="0" y="0"/>
          <a:chExt cx="0" cy="0"/>
        </a:xfrm>
      </p:grpSpPr>
      <p:sp>
        <p:nvSpPr>
          <p:cNvPr id="2" name="Shape 0"/>
          <p:cNvSpPr/>
          <p:nvPr/>
        </p:nvSpPr>
        <p:spPr>
          <a:xfrm>
            <a:off x="0" y="0"/>
            <a:ext cx="9144000" cy="45720"/>
          </a:xfrm>
          <a:prstGeom prst="rect">
            <a:avLst/>
          </a:prstGeom>
          <a:solidFill>
            <a:srgbClr val="E5A934"/>
          </a:solidFill>
          <a:ln w="12700">
            <a:solidFill>
              <a:srgbClr val="E5A934"/>
            </a:solidFill>
            <a:prstDash val="solid"/>
          </a:ln>
        </p:spPr>
        <p:txBody>
          <a:bodyPr/>
          <a:lstStyle/>
          <a:p>
            <a:endParaRPr lang="en-IL"/>
          </a:p>
        </p:txBody>
      </p:sp>
      <p:sp>
        <p:nvSpPr>
          <p:cNvPr id="3" name="Shape 1"/>
          <p:cNvSpPr/>
          <p:nvPr/>
        </p:nvSpPr>
        <p:spPr>
          <a:xfrm>
            <a:off x="0" y="5097780"/>
            <a:ext cx="9144000" cy="45720"/>
          </a:xfrm>
          <a:prstGeom prst="rect">
            <a:avLst/>
          </a:prstGeom>
          <a:solidFill>
            <a:srgbClr val="E5A934"/>
          </a:solidFill>
          <a:ln w="12700">
            <a:solidFill>
              <a:srgbClr val="E5A934"/>
            </a:solidFill>
            <a:prstDash val="solid"/>
          </a:ln>
        </p:spPr>
        <p:txBody>
          <a:bodyPr/>
          <a:lstStyle/>
          <a:p>
            <a:endParaRPr lang="en-IL"/>
          </a:p>
        </p:txBody>
      </p:sp>
      <p:sp>
        <p:nvSpPr>
          <p:cNvPr id="4" name="Text 2"/>
          <p:cNvSpPr/>
          <p:nvPr/>
        </p:nvSpPr>
        <p:spPr>
          <a:xfrm>
            <a:off x="457200" y="292608"/>
            <a:ext cx="548640" cy="640080"/>
          </a:xfrm>
          <a:prstGeom prst="rect">
            <a:avLst/>
          </a:prstGeom>
          <a:noFill/>
          <a:ln/>
        </p:spPr>
        <p:txBody>
          <a:bodyPr wrap="square" lIns="0" tIns="0" rIns="0" bIns="0" rtlCol="0" anchor="t"/>
          <a:lstStyle/>
          <a:p>
            <a:pPr marL="0" indent="0" algn="l">
              <a:buNone/>
            </a:pPr>
            <a:r>
              <a:rPr lang="en-US" sz="3600" b="1" dirty="0">
                <a:solidFill>
                  <a:srgbClr val="E5A934"/>
                </a:solidFill>
                <a:latin typeface="Georgia" pitchFamily="34" charset="0"/>
                <a:ea typeface="Georgia" pitchFamily="34" charset="-122"/>
                <a:cs typeface="Georgia" pitchFamily="34" charset="-120"/>
              </a:rPr>
              <a:t>◇</a:t>
            </a:r>
            <a:endParaRPr lang="en-US" sz="3600" dirty="0"/>
          </a:p>
        </p:txBody>
      </p:sp>
      <p:sp>
        <p:nvSpPr>
          <p:cNvPr id="5" name="Text 3"/>
          <p:cNvSpPr/>
          <p:nvPr/>
        </p:nvSpPr>
        <p:spPr>
          <a:xfrm>
            <a:off x="1005840" y="292608"/>
            <a:ext cx="7772400" cy="640080"/>
          </a:xfrm>
          <a:prstGeom prst="rect">
            <a:avLst/>
          </a:prstGeom>
          <a:noFill/>
          <a:ln/>
        </p:spPr>
        <p:txBody>
          <a:bodyPr wrap="square" lIns="0" tIns="0" rIns="0" bIns="0" rtlCol="0" anchor="t"/>
          <a:lstStyle/>
          <a:p>
            <a:pPr marL="0" indent="0" algn="l">
              <a:buNone/>
            </a:pPr>
            <a:r>
              <a:rPr lang="en-US" sz="3000" b="1" dirty="0">
                <a:solidFill>
                  <a:srgbClr val="1A1F38"/>
                </a:solidFill>
                <a:latin typeface="Georgia" pitchFamily="34" charset="0"/>
                <a:ea typeface="Georgia" pitchFamily="34" charset="-122"/>
                <a:cs typeface="Georgia" pitchFamily="34" charset="-120"/>
              </a:rPr>
              <a:t>Three things the system measures</a:t>
            </a:r>
            <a:endParaRPr lang="en-US" sz="3000" dirty="0"/>
          </a:p>
        </p:txBody>
      </p:sp>
      <p:sp>
        <p:nvSpPr>
          <p:cNvPr id="6" name="Text 4"/>
          <p:cNvSpPr/>
          <p:nvPr/>
        </p:nvSpPr>
        <p:spPr>
          <a:xfrm>
            <a:off x="457200" y="960120"/>
            <a:ext cx="8229600" cy="365760"/>
          </a:xfrm>
          <a:prstGeom prst="rect">
            <a:avLst/>
          </a:prstGeom>
          <a:noFill/>
          <a:ln/>
        </p:spPr>
        <p:txBody>
          <a:bodyPr wrap="square" lIns="0" tIns="0" rIns="0" bIns="0" rtlCol="0" anchor="t"/>
          <a:lstStyle/>
          <a:p>
            <a:pPr marL="0" indent="0" algn="l">
              <a:buNone/>
            </a:pPr>
            <a:r>
              <a:rPr lang="en-US" sz="1400" i="1" dirty="0">
                <a:solidFill>
                  <a:srgbClr val="5C6075"/>
                </a:solidFill>
                <a:latin typeface="Calibri" pitchFamily="34" charset="0"/>
                <a:ea typeface="Calibri" pitchFamily="34" charset="-122"/>
                <a:cs typeface="Calibri" pitchFamily="34" charset="-120"/>
              </a:rPr>
              <a:t>Before we draw the loop, here are the variables.</a:t>
            </a:r>
            <a:endParaRPr lang="en-US" sz="1400" dirty="0"/>
          </a:p>
        </p:txBody>
      </p:sp>
      <p:sp>
        <p:nvSpPr>
          <p:cNvPr id="7" name="Text 5"/>
          <p:cNvSpPr/>
          <p:nvPr/>
        </p:nvSpPr>
        <p:spPr>
          <a:xfrm>
            <a:off x="457200" y="1280160"/>
            <a:ext cx="8229600" cy="3749040"/>
          </a:xfrm>
          <a:prstGeom prst="rect">
            <a:avLst/>
          </a:prstGeom>
          <a:noFill/>
          <a:ln/>
        </p:spPr>
        <p:txBody>
          <a:bodyPr wrap="square" lIns="0" tIns="0" rIns="0" bIns="0" rtlCol="0" anchor="t"/>
          <a:lstStyle/>
          <a:p>
            <a:pPr marL="0" indent="0" algn="l">
              <a:spcAft>
                <a:spcPts val="600"/>
              </a:spcAft>
              <a:buNone/>
            </a:pPr>
            <a:r>
              <a:rPr lang="en-US" sz="1600" b="1" dirty="0">
                <a:solidFill>
                  <a:srgbClr val="D9A23A"/>
                </a:solidFill>
                <a:latin typeface="Calibri" pitchFamily="34" charset="0"/>
                <a:ea typeface="Calibri" pitchFamily="34" charset="-122"/>
                <a:cs typeface="Calibri" pitchFamily="34" charset="-120"/>
              </a:rPr>
              <a:t>Time on platform. </a:t>
            </a:r>
            <a:endParaRPr lang="en-US" sz="1600" dirty="0"/>
          </a:p>
          <a:p>
            <a:pPr marL="0" indent="0" algn="l">
              <a:spcAft>
                <a:spcPts val="600"/>
              </a:spcAft>
              <a:buNone/>
            </a:pPr>
            <a:r>
              <a:rPr lang="en-US" sz="1400" dirty="0">
                <a:solidFill>
                  <a:srgbClr val="1A1F38"/>
                </a:solidFill>
                <a:latin typeface="Calibri" pitchFamily="34" charset="0"/>
                <a:ea typeface="Calibri" pitchFamily="34" charset="-122"/>
                <a:cs typeface="Calibri" pitchFamily="34" charset="-120"/>
              </a:rPr>
              <a:t>Every second you spend, every scroll, every linger. Logged and counted.</a:t>
            </a:r>
            <a:endParaRPr lang="en-US" sz="1600" dirty="0"/>
          </a:p>
          <a:p>
            <a:pPr marL="0" indent="0" algn="l">
              <a:spcAft>
                <a:spcPts val="600"/>
              </a:spcAft>
              <a:buNone/>
            </a:pPr>
            <a:r>
              <a:rPr lang="en-US" sz="1400" dirty="0">
                <a:solidFill>
                  <a:srgbClr val="1A1F38"/>
                </a:solidFill>
                <a:latin typeface="Calibri" pitchFamily="34" charset="0"/>
                <a:ea typeface="Calibri" pitchFamily="34" charset="-122"/>
                <a:cs typeface="Calibri" pitchFamily="34" charset="-120"/>
              </a:rPr>
              <a:t> </a:t>
            </a:r>
            <a:endParaRPr lang="en-US" sz="1600" dirty="0"/>
          </a:p>
          <a:p>
            <a:pPr marL="0" indent="0" algn="l">
              <a:spcAft>
                <a:spcPts val="600"/>
              </a:spcAft>
              <a:buNone/>
            </a:pPr>
            <a:r>
              <a:rPr lang="en-US" sz="1600" b="1" dirty="0">
                <a:solidFill>
                  <a:srgbClr val="D9A23A"/>
                </a:solidFill>
                <a:latin typeface="Calibri" pitchFamily="34" charset="0"/>
                <a:ea typeface="Calibri" pitchFamily="34" charset="-122"/>
                <a:cs typeface="Calibri" pitchFamily="34" charset="-120"/>
              </a:rPr>
              <a:t>Engagement intensity. </a:t>
            </a:r>
            <a:endParaRPr lang="en-US" sz="1600" dirty="0"/>
          </a:p>
          <a:p>
            <a:pPr marL="0" indent="0" algn="l">
              <a:spcAft>
                <a:spcPts val="600"/>
              </a:spcAft>
              <a:buNone/>
            </a:pPr>
            <a:r>
              <a:rPr lang="en-US" sz="1400" dirty="0">
                <a:solidFill>
                  <a:srgbClr val="1A1F38"/>
                </a:solidFill>
                <a:latin typeface="Calibri" pitchFamily="34" charset="0"/>
                <a:ea typeface="Calibri" pitchFamily="34" charset="-122"/>
                <a:cs typeface="Calibri" pitchFamily="34" charset="-120"/>
              </a:rPr>
              <a:t>Likes are cheap. Comments are worth more. Shares are worth more than comments. An angry comment that triggers a fight thread is worth more than almost anything.</a:t>
            </a:r>
            <a:endParaRPr lang="en-US" sz="1600" dirty="0"/>
          </a:p>
          <a:p>
            <a:pPr marL="0" indent="0" algn="l">
              <a:spcAft>
                <a:spcPts val="600"/>
              </a:spcAft>
              <a:buNone/>
            </a:pPr>
            <a:r>
              <a:rPr lang="en-US" sz="1400" dirty="0">
                <a:solidFill>
                  <a:srgbClr val="1A1F38"/>
                </a:solidFill>
                <a:latin typeface="Calibri" pitchFamily="34" charset="0"/>
                <a:ea typeface="Calibri" pitchFamily="34" charset="-122"/>
                <a:cs typeface="Calibri" pitchFamily="34" charset="-120"/>
              </a:rPr>
              <a:t> </a:t>
            </a:r>
            <a:endParaRPr lang="en-US" sz="1600" dirty="0"/>
          </a:p>
          <a:p>
            <a:pPr marL="0" indent="0" algn="l">
              <a:spcAft>
                <a:spcPts val="600"/>
              </a:spcAft>
              <a:buNone/>
            </a:pPr>
            <a:r>
              <a:rPr lang="en-US" sz="1600" b="1" dirty="0">
                <a:solidFill>
                  <a:srgbClr val="D9A23A"/>
                </a:solidFill>
                <a:latin typeface="Calibri" pitchFamily="34" charset="0"/>
                <a:ea typeface="Calibri" pitchFamily="34" charset="-122"/>
                <a:cs typeface="Calibri" pitchFamily="34" charset="-120"/>
              </a:rPr>
              <a:t>Emotional charge. </a:t>
            </a:r>
            <a:endParaRPr lang="en-US" sz="1600" dirty="0"/>
          </a:p>
          <a:p>
            <a:pPr marL="0" indent="0" algn="l">
              <a:spcAft>
                <a:spcPts val="600"/>
              </a:spcAft>
              <a:buNone/>
            </a:pPr>
            <a:r>
              <a:rPr lang="en-US" sz="1400" dirty="0">
                <a:solidFill>
                  <a:srgbClr val="1A1F38"/>
                </a:solidFill>
                <a:latin typeface="Calibri" pitchFamily="34" charset="0"/>
                <a:ea typeface="Calibri" pitchFamily="34" charset="-122"/>
                <a:cs typeface="Calibri" pitchFamily="34" charset="-120"/>
              </a:rPr>
              <a:t>The system can't read your face (yet) but it doesn't need to. </a:t>
            </a:r>
            <a:r>
              <a:rPr lang="en-US" sz="1400" i="1" dirty="0">
                <a:solidFill>
                  <a:srgbClr val="1A1F38"/>
                </a:solidFill>
                <a:latin typeface="Calibri" pitchFamily="34" charset="0"/>
                <a:ea typeface="Calibri" pitchFamily="34" charset="-122"/>
                <a:cs typeface="Calibri" pitchFamily="34" charset="-120"/>
              </a:rPr>
              <a:t>Time </a:t>
            </a:r>
            <a:r>
              <a:rPr lang="en-US" sz="1400" dirty="0">
                <a:solidFill>
                  <a:srgbClr val="1A1F38"/>
                </a:solidFill>
                <a:latin typeface="Calibri" pitchFamily="34" charset="0"/>
                <a:ea typeface="Calibri" pitchFamily="34" charset="-122"/>
                <a:cs typeface="Calibri" pitchFamily="34" charset="-120"/>
              </a:rPr>
              <a:t>and </a:t>
            </a:r>
            <a:r>
              <a:rPr lang="en-US" sz="1400" i="1" dirty="0">
                <a:solidFill>
                  <a:srgbClr val="1A1F38"/>
                </a:solidFill>
                <a:latin typeface="Calibri" pitchFamily="34" charset="0"/>
                <a:ea typeface="Calibri" pitchFamily="34" charset="-122"/>
                <a:cs typeface="Calibri" pitchFamily="34" charset="-120"/>
              </a:rPr>
              <a:t>engagement intensity</a:t>
            </a:r>
            <a:r>
              <a:rPr lang="en-US" sz="1400" dirty="0">
                <a:solidFill>
                  <a:srgbClr val="1A1F38"/>
                </a:solidFill>
                <a:latin typeface="Calibri" pitchFamily="34" charset="0"/>
                <a:ea typeface="Calibri" pitchFamily="34" charset="-122"/>
                <a:cs typeface="Calibri" pitchFamily="34" charset="-120"/>
              </a:rPr>
              <a:t> are reliable proxies for affect. If a post makes you feel something, you'll behave differently. The system is able to detect that difference.</a:t>
            </a:r>
            <a:endParaRPr lang="en-US" sz="1600" dirty="0"/>
          </a:p>
          <a:p>
            <a:pPr marL="0" indent="0" algn="l">
              <a:spcAft>
                <a:spcPts val="600"/>
              </a:spcAft>
              <a:buNone/>
            </a:pPr>
            <a:r>
              <a:rPr lang="en-US" sz="1400" dirty="0">
                <a:solidFill>
                  <a:srgbClr val="1A1F38"/>
                </a:solidFill>
                <a:latin typeface="Calibri" pitchFamily="34" charset="0"/>
                <a:ea typeface="Calibri" pitchFamily="34" charset="-122"/>
                <a:cs typeface="Calibri" pitchFamily="34" charset="-120"/>
              </a:rPr>
              <a:t> </a:t>
            </a:r>
            <a:endParaRPr lang="en-US" sz="1600" dirty="0"/>
          </a:p>
          <a:p>
            <a:pPr marL="0" indent="0" algn="l">
              <a:spcAft>
                <a:spcPts val="600"/>
              </a:spcAft>
              <a:buNone/>
            </a:pPr>
            <a:r>
              <a:rPr lang="en-US" sz="1400" dirty="0">
                <a:solidFill>
                  <a:srgbClr val="1A1F38"/>
                </a:solidFill>
                <a:latin typeface="Calibri" pitchFamily="34" charset="0"/>
                <a:ea typeface="Calibri" pitchFamily="34" charset="-122"/>
                <a:cs typeface="Calibri" pitchFamily="34" charset="-120"/>
              </a:rPr>
              <a:t>These three numbers form a loop. We're going to draw it. But first let's see if you've already learned the loop ..</a:t>
            </a:r>
            <a:endParaRPr lang="en-US" sz="1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18">
    <p:bg>
      <p:bgPr>
        <a:solidFill>
          <a:srgbClr val="1A1F38"/>
        </a:solidFill>
        <a:effectLst/>
      </p:bgPr>
    </p:bg>
    <p:spTree>
      <p:nvGrpSpPr>
        <p:cNvPr id="1" name=""/>
        <p:cNvGrpSpPr/>
        <p:nvPr/>
      </p:nvGrpSpPr>
      <p:grpSpPr>
        <a:xfrm>
          <a:off x="0" y="0"/>
          <a:ext cx="0" cy="0"/>
          <a:chOff x="0" y="0"/>
          <a:chExt cx="0" cy="0"/>
        </a:xfrm>
      </p:grpSpPr>
      <p:sp>
        <p:nvSpPr>
          <p:cNvPr id="2" name="Shape 0"/>
          <p:cNvSpPr/>
          <p:nvPr/>
        </p:nvSpPr>
        <p:spPr>
          <a:xfrm>
            <a:off x="0" y="0"/>
            <a:ext cx="9144000" cy="45720"/>
          </a:xfrm>
          <a:prstGeom prst="rect">
            <a:avLst/>
          </a:prstGeom>
          <a:solidFill>
            <a:srgbClr val="E5A934"/>
          </a:solidFill>
          <a:ln w="12700">
            <a:solidFill>
              <a:srgbClr val="E5A934"/>
            </a:solidFill>
            <a:prstDash val="solid"/>
          </a:ln>
        </p:spPr>
        <p:txBody>
          <a:bodyPr/>
          <a:lstStyle/>
          <a:p>
            <a:endParaRPr lang="en-IL"/>
          </a:p>
        </p:txBody>
      </p:sp>
      <p:sp>
        <p:nvSpPr>
          <p:cNvPr id="3" name="Shape 1"/>
          <p:cNvSpPr/>
          <p:nvPr/>
        </p:nvSpPr>
        <p:spPr>
          <a:xfrm>
            <a:off x="0" y="5097780"/>
            <a:ext cx="9144000" cy="45720"/>
          </a:xfrm>
          <a:prstGeom prst="rect">
            <a:avLst/>
          </a:prstGeom>
          <a:solidFill>
            <a:srgbClr val="E5A934"/>
          </a:solidFill>
          <a:ln w="12700">
            <a:solidFill>
              <a:srgbClr val="E5A934"/>
            </a:solidFill>
            <a:prstDash val="solid"/>
          </a:ln>
        </p:spPr>
        <p:txBody>
          <a:bodyPr/>
          <a:lstStyle/>
          <a:p>
            <a:endParaRPr lang="en-IL"/>
          </a:p>
        </p:txBody>
      </p:sp>
      <p:sp>
        <p:nvSpPr>
          <p:cNvPr id="4" name="Text 2"/>
          <p:cNvSpPr/>
          <p:nvPr/>
        </p:nvSpPr>
        <p:spPr>
          <a:xfrm>
            <a:off x="0" y="1691640"/>
            <a:ext cx="9144000" cy="457200"/>
          </a:xfrm>
          <a:prstGeom prst="rect">
            <a:avLst/>
          </a:prstGeom>
          <a:noFill/>
          <a:ln/>
        </p:spPr>
        <p:txBody>
          <a:bodyPr wrap="square" lIns="0" tIns="0" rIns="0" bIns="0" rtlCol="0" anchor="ctr"/>
          <a:lstStyle/>
          <a:p>
            <a:pPr marL="0" indent="0" algn="ctr">
              <a:buNone/>
            </a:pPr>
            <a:r>
              <a:rPr lang="en-US" sz="1300" b="1" kern="0" spc="800" dirty="0">
                <a:solidFill>
                  <a:srgbClr val="B8B5A9"/>
                </a:solidFill>
                <a:latin typeface="Calibri" pitchFamily="34" charset="0"/>
                <a:ea typeface="Calibri" pitchFamily="34" charset="-122"/>
                <a:cs typeface="Calibri" pitchFamily="34" charset="-120"/>
              </a:rPr>
              <a:t>E X E R C I S E   2</a:t>
            </a:r>
            <a:endParaRPr lang="en-US" sz="1300" dirty="0"/>
          </a:p>
        </p:txBody>
      </p:sp>
      <p:sp>
        <p:nvSpPr>
          <p:cNvPr id="5" name="Text 3"/>
          <p:cNvSpPr/>
          <p:nvPr/>
        </p:nvSpPr>
        <p:spPr>
          <a:xfrm>
            <a:off x="0" y="2194560"/>
            <a:ext cx="9144000" cy="914400"/>
          </a:xfrm>
          <a:prstGeom prst="rect">
            <a:avLst/>
          </a:prstGeom>
          <a:noFill/>
          <a:ln/>
        </p:spPr>
        <p:txBody>
          <a:bodyPr wrap="square" lIns="0" tIns="0" rIns="0" bIns="0" rtlCol="0" anchor="ctr"/>
          <a:lstStyle/>
          <a:p>
            <a:pPr marL="0" indent="0" algn="ctr">
              <a:buNone/>
            </a:pPr>
            <a:r>
              <a:rPr lang="en-US" sz="5600" b="1" dirty="0">
                <a:solidFill>
                  <a:srgbClr val="E5A934"/>
                </a:solidFill>
                <a:latin typeface="Georgia" pitchFamily="34" charset="0"/>
                <a:ea typeface="Georgia" pitchFamily="34" charset="-122"/>
                <a:cs typeface="Georgia" pitchFamily="34" charset="-120"/>
              </a:rPr>
              <a:t>PREDICTION MARKET</a:t>
            </a:r>
            <a:endParaRPr lang="en-US" sz="5600" dirty="0"/>
          </a:p>
        </p:txBody>
      </p:sp>
      <p:sp>
        <p:nvSpPr>
          <p:cNvPr id="6" name="Text 4"/>
          <p:cNvSpPr/>
          <p:nvPr/>
        </p:nvSpPr>
        <p:spPr>
          <a:xfrm>
            <a:off x="0" y="3246120"/>
            <a:ext cx="9144000" cy="457200"/>
          </a:xfrm>
          <a:prstGeom prst="rect">
            <a:avLst/>
          </a:prstGeom>
          <a:noFill/>
          <a:ln/>
        </p:spPr>
        <p:txBody>
          <a:bodyPr wrap="square" lIns="0" tIns="0" rIns="0" bIns="0" rtlCol="0" anchor="ctr"/>
          <a:lstStyle/>
          <a:p>
            <a:pPr marL="0" indent="0" algn="ctr">
              <a:buNone/>
            </a:pPr>
            <a:r>
              <a:rPr lang="en-US" sz="1600" i="1" dirty="0">
                <a:solidFill>
                  <a:srgbClr val="B8B5A9"/>
                </a:solidFill>
                <a:latin typeface="Georgia" pitchFamily="34" charset="0"/>
                <a:ea typeface="Georgia" pitchFamily="34" charset="-122"/>
                <a:cs typeface="Georgia" pitchFamily="34" charset="-120"/>
              </a:rPr>
              <a:t>Predict what the algorithm does next …</a:t>
            </a:r>
            <a:endParaRPr lang="en-US" sz="16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19">
    <p:bg>
      <p:bgPr>
        <a:solidFill>
          <a:srgbClr val="F2EBDB"/>
        </a:solidFill>
        <a:effectLst/>
      </p:bgPr>
    </p:bg>
    <p:spTree>
      <p:nvGrpSpPr>
        <p:cNvPr id="1" name=""/>
        <p:cNvGrpSpPr/>
        <p:nvPr/>
      </p:nvGrpSpPr>
      <p:grpSpPr>
        <a:xfrm>
          <a:off x="0" y="0"/>
          <a:ext cx="0" cy="0"/>
          <a:chOff x="0" y="0"/>
          <a:chExt cx="0" cy="0"/>
        </a:xfrm>
      </p:grpSpPr>
      <p:sp>
        <p:nvSpPr>
          <p:cNvPr id="2" name="Shape 0"/>
          <p:cNvSpPr/>
          <p:nvPr/>
        </p:nvSpPr>
        <p:spPr>
          <a:xfrm>
            <a:off x="0" y="0"/>
            <a:ext cx="9144000" cy="45720"/>
          </a:xfrm>
          <a:prstGeom prst="rect">
            <a:avLst/>
          </a:prstGeom>
          <a:solidFill>
            <a:srgbClr val="E5A934"/>
          </a:solidFill>
          <a:ln w="12700">
            <a:solidFill>
              <a:srgbClr val="E5A934"/>
            </a:solidFill>
            <a:prstDash val="solid"/>
          </a:ln>
        </p:spPr>
        <p:txBody>
          <a:bodyPr/>
          <a:lstStyle/>
          <a:p>
            <a:endParaRPr lang="en-IL"/>
          </a:p>
        </p:txBody>
      </p:sp>
      <p:sp>
        <p:nvSpPr>
          <p:cNvPr id="3" name="Shape 1"/>
          <p:cNvSpPr/>
          <p:nvPr/>
        </p:nvSpPr>
        <p:spPr>
          <a:xfrm>
            <a:off x="0" y="5097780"/>
            <a:ext cx="9144000" cy="45720"/>
          </a:xfrm>
          <a:prstGeom prst="rect">
            <a:avLst/>
          </a:prstGeom>
          <a:solidFill>
            <a:srgbClr val="E5A934"/>
          </a:solidFill>
          <a:ln w="12700">
            <a:solidFill>
              <a:srgbClr val="E5A934"/>
            </a:solidFill>
            <a:prstDash val="solid"/>
          </a:ln>
        </p:spPr>
        <p:txBody>
          <a:bodyPr/>
          <a:lstStyle/>
          <a:p>
            <a:endParaRPr lang="en-IL"/>
          </a:p>
        </p:txBody>
      </p:sp>
      <p:sp>
        <p:nvSpPr>
          <p:cNvPr id="4" name="Text 2"/>
          <p:cNvSpPr/>
          <p:nvPr/>
        </p:nvSpPr>
        <p:spPr>
          <a:xfrm>
            <a:off x="457200" y="292608"/>
            <a:ext cx="548640" cy="640080"/>
          </a:xfrm>
          <a:prstGeom prst="rect">
            <a:avLst/>
          </a:prstGeom>
          <a:noFill/>
          <a:ln/>
        </p:spPr>
        <p:txBody>
          <a:bodyPr wrap="square" lIns="0" tIns="0" rIns="0" bIns="0" rtlCol="0" anchor="t"/>
          <a:lstStyle/>
          <a:p>
            <a:pPr marL="0" indent="0" algn="l">
              <a:buNone/>
            </a:pPr>
            <a:r>
              <a:rPr lang="en-US" sz="3600" b="1" dirty="0">
                <a:solidFill>
                  <a:srgbClr val="E5A934"/>
                </a:solidFill>
                <a:latin typeface="Georgia" pitchFamily="34" charset="0"/>
                <a:ea typeface="Georgia" pitchFamily="34" charset="-122"/>
                <a:cs typeface="Georgia" pitchFamily="34" charset="-120"/>
              </a:rPr>
              <a:t>✓</a:t>
            </a:r>
            <a:endParaRPr lang="en-US" sz="3600" dirty="0"/>
          </a:p>
        </p:txBody>
      </p:sp>
      <p:sp>
        <p:nvSpPr>
          <p:cNvPr id="5" name="Text 3"/>
          <p:cNvSpPr/>
          <p:nvPr/>
        </p:nvSpPr>
        <p:spPr>
          <a:xfrm>
            <a:off x="1005840" y="292608"/>
            <a:ext cx="7772400" cy="640080"/>
          </a:xfrm>
          <a:prstGeom prst="rect">
            <a:avLst/>
          </a:prstGeom>
          <a:noFill/>
          <a:ln/>
        </p:spPr>
        <p:txBody>
          <a:bodyPr wrap="square" lIns="0" tIns="0" rIns="0" bIns="0" rtlCol="0" anchor="t"/>
          <a:lstStyle/>
          <a:p>
            <a:pPr marL="0" indent="0" algn="l">
              <a:buNone/>
            </a:pPr>
            <a:r>
              <a:rPr lang="en-US" sz="3000" b="1" dirty="0">
                <a:solidFill>
                  <a:srgbClr val="1A1F38"/>
                </a:solidFill>
                <a:latin typeface="Georgia" pitchFamily="34" charset="0"/>
                <a:ea typeface="Georgia" pitchFamily="34" charset="-122"/>
                <a:cs typeface="Georgia" pitchFamily="34" charset="-120"/>
              </a:rPr>
              <a:t>Three rounds. Type your guess in chat.</a:t>
            </a:r>
            <a:endParaRPr lang="en-US" sz="3000" dirty="0"/>
          </a:p>
        </p:txBody>
      </p:sp>
      <p:sp>
        <p:nvSpPr>
          <p:cNvPr id="6" name="Text 4"/>
          <p:cNvSpPr/>
          <p:nvPr/>
        </p:nvSpPr>
        <p:spPr>
          <a:xfrm>
            <a:off x="457200" y="1280160"/>
            <a:ext cx="8229600" cy="3749040"/>
          </a:xfrm>
          <a:prstGeom prst="rect">
            <a:avLst/>
          </a:prstGeom>
          <a:noFill/>
          <a:ln/>
        </p:spPr>
        <p:txBody>
          <a:bodyPr wrap="square" lIns="0" tIns="0" rIns="0" bIns="0" rtlCol="0" anchor="t"/>
          <a:lstStyle/>
          <a:p>
            <a:pPr marL="0" indent="0" algn="l">
              <a:spcAft>
                <a:spcPts val="600"/>
              </a:spcAft>
              <a:buNone/>
            </a:pPr>
            <a:r>
              <a:rPr lang="en-US" sz="1600" b="1" dirty="0">
                <a:solidFill>
                  <a:srgbClr val="D9A23A"/>
                </a:solidFill>
                <a:latin typeface="Calibri" pitchFamily="34" charset="0"/>
                <a:ea typeface="Calibri" pitchFamily="34" charset="-122"/>
                <a:cs typeface="Calibri" pitchFamily="34" charset="-120"/>
              </a:rPr>
              <a:t>Round 1.  </a:t>
            </a:r>
            <a:endParaRPr lang="en-US" sz="1600" dirty="0"/>
          </a:p>
          <a:p>
            <a:pPr marL="0" indent="0" algn="l">
              <a:spcAft>
                <a:spcPts val="600"/>
              </a:spcAft>
              <a:buNone/>
            </a:pPr>
            <a:r>
              <a:rPr lang="en-US" sz="1300" dirty="0">
                <a:solidFill>
                  <a:srgbClr val="1A1F38"/>
                </a:solidFill>
                <a:latin typeface="Calibri" pitchFamily="34" charset="0"/>
                <a:ea typeface="Calibri" pitchFamily="34" charset="-122"/>
                <a:cs typeface="Calibri" pitchFamily="34" charset="-120"/>
              </a:rPr>
              <a:t>Fresh feed. User watches a fitness video for the full 23 seconds. Skips a cooking video at 4 seconds. Watches a second fitness video for 30 seconds.</a:t>
            </a:r>
            <a:endParaRPr lang="en-US" sz="1600" dirty="0"/>
          </a:p>
          <a:p>
            <a:pPr marL="0" indent="0" algn="l">
              <a:spcAft>
                <a:spcPts val="600"/>
              </a:spcAft>
              <a:buNone/>
            </a:pPr>
            <a:r>
              <a:rPr lang="en-US" sz="1300" i="1" dirty="0">
                <a:solidFill>
                  <a:srgbClr val="1A1F38"/>
                </a:solidFill>
                <a:latin typeface="Calibri" pitchFamily="34" charset="0"/>
                <a:ea typeface="Calibri" pitchFamily="34" charset="-122"/>
                <a:cs typeface="Calibri" pitchFamily="34" charset="-120"/>
              </a:rPr>
              <a:t> What does the algorithm queue next?</a:t>
            </a:r>
            <a:endParaRPr lang="en-US" sz="1600" dirty="0"/>
          </a:p>
          <a:p>
            <a:pPr marL="0" indent="0" algn="l">
              <a:spcAft>
                <a:spcPts val="600"/>
              </a:spcAft>
              <a:buNone/>
            </a:pPr>
            <a:r>
              <a:rPr lang="en-US" sz="1300" dirty="0">
                <a:solidFill>
                  <a:srgbClr val="1A1F38"/>
                </a:solidFill>
                <a:latin typeface="Calibri" pitchFamily="34" charset="0"/>
                <a:ea typeface="Calibri" pitchFamily="34" charset="-122"/>
                <a:cs typeface="Calibri" pitchFamily="34" charset="-120"/>
              </a:rPr>
              <a:t> </a:t>
            </a:r>
            <a:endParaRPr lang="en-US" sz="1600" dirty="0"/>
          </a:p>
          <a:p>
            <a:pPr marL="0" indent="0" algn="l">
              <a:spcAft>
                <a:spcPts val="600"/>
              </a:spcAft>
              <a:buNone/>
            </a:pPr>
            <a:r>
              <a:rPr lang="en-US" sz="1300" dirty="0">
                <a:solidFill>
                  <a:srgbClr val="1A1F38"/>
                </a:solidFill>
                <a:latin typeface="Calibri" pitchFamily="34" charset="0"/>
                <a:ea typeface="Calibri" pitchFamily="34" charset="-122"/>
                <a:cs typeface="Calibri" pitchFamily="34" charset="-120"/>
              </a:rPr>
              <a:t> </a:t>
            </a:r>
            <a:endParaRPr lang="en-US" sz="1600" dirty="0"/>
          </a:p>
          <a:p>
            <a:pPr marL="0" indent="0" algn="l">
              <a:spcAft>
                <a:spcPts val="600"/>
              </a:spcAft>
              <a:buNone/>
            </a:pPr>
            <a:r>
              <a:rPr lang="en-US" sz="1400" b="1" i="1" dirty="0">
                <a:solidFill>
                  <a:srgbClr val="D9A23A"/>
                </a:solidFill>
                <a:latin typeface="Calibri" pitchFamily="34" charset="0"/>
                <a:ea typeface="Calibri" pitchFamily="34" charset="-122"/>
                <a:cs typeface="Calibri" pitchFamily="34" charset="-120"/>
              </a:rPr>
              <a:t>Don't overthink it. The first thing that comes to mind is probably right. </a:t>
            </a:r>
          </a:p>
          <a:p>
            <a:pPr marL="0" indent="0" algn="l">
              <a:spcAft>
                <a:spcPts val="600"/>
              </a:spcAft>
              <a:buNone/>
            </a:pPr>
            <a:endParaRPr lang="en-US" sz="1400" b="1" i="1" dirty="0">
              <a:solidFill>
                <a:srgbClr val="D9A23A"/>
              </a:solidFill>
              <a:latin typeface="Calibri" pitchFamily="34" charset="0"/>
              <a:ea typeface="Calibri" pitchFamily="34" charset="-122"/>
              <a:cs typeface="Calibri" pitchFamily="34" charset="-120"/>
            </a:endParaRPr>
          </a:p>
          <a:p>
            <a:pPr marL="0" indent="0" algn="l">
              <a:spcAft>
                <a:spcPts val="600"/>
              </a:spcAft>
              <a:buNone/>
            </a:pPr>
            <a:r>
              <a:rPr lang="en-US" sz="1400" i="1" dirty="0">
                <a:solidFill>
                  <a:srgbClr val="D9A23A"/>
                </a:solidFill>
                <a:latin typeface="Calibri" pitchFamily="34" charset="0"/>
                <a:ea typeface="Calibri" pitchFamily="34" charset="-122"/>
                <a:cs typeface="Calibri" pitchFamily="34" charset="-120"/>
              </a:rPr>
              <a:t>The fact that it's right  that's the lesson here ….</a:t>
            </a:r>
            <a:endParaRPr lang="en-US" sz="16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2EBDB"/>
        </a:solidFill>
        <a:effectLst/>
      </p:bgPr>
    </p:bg>
    <p:spTree>
      <p:nvGrpSpPr>
        <p:cNvPr id="1" name="">
          <a:extLst>
            <a:ext uri="{FF2B5EF4-FFF2-40B4-BE49-F238E27FC236}">
              <a16:creationId xmlns:a16="http://schemas.microsoft.com/office/drawing/2014/main" id="{6DDC8890-D569-B9B6-C4C2-061B291D83C7}"/>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60ADB15E-131B-F0FE-77EF-40B1D76F9F5A}"/>
              </a:ext>
            </a:extLst>
          </p:cNvPr>
          <p:cNvSpPr/>
          <p:nvPr/>
        </p:nvSpPr>
        <p:spPr>
          <a:xfrm>
            <a:off x="0" y="0"/>
            <a:ext cx="9144000" cy="45720"/>
          </a:xfrm>
          <a:prstGeom prst="rect">
            <a:avLst/>
          </a:prstGeom>
          <a:solidFill>
            <a:srgbClr val="E5A934"/>
          </a:solidFill>
          <a:ln w="12700">
            <a:solidFill>
              <a:srgbClr val="E5A934"/>
            </a:solidFill>
            <a:prstDash val="solid"/>
          </a:ln>
        </p:spPr>
        <p:txBody>
          <a:bodyPr/>
          <a:lstStyle/>
          <a:p>
            <a:endParaRPr lang="en-IL"/>
          </a:p>
        </p:txBody>
      </p:sp>
      <p:sp>
        <p:nvSpPr>
          <p:cNvPr id="3" name="Shape 1">
            <a:extLst>
              <a:ext uri="{FF2B5EF4-FFF2-40B4-BE49-F238E27FC236}">
                <a16:creationId xmlns:a16="http://schemas.microsoft.com/office/drawing/2014/main" id="{6150EBEB-752E-0D29-5B7A-91055F127569}"/>
              </a:ext>
            </a:extLst>
          </p:cNvPr>
          <p:cNvSpPr/>
          <p:nvPr/>
        </p:nvSpPr>
        <p:spPr>
          <a:xfrm>
            <a:off x="0" y="5097780"/>
            <a:ext cx="9144000" cy="45720"/>
          </a:xfrm>
          <a:prstGeom prst="rect">
            <a:avLst/>
          </a:prstGeom>
          <a:solidFill>
            <a:srgbClr val="E5A934"/>
          </a:solidFill>
          <a:ln w="12700">
            <a:solidFill>
              <a:srgbClr val="E5A934"/>
            </a:solidFill>
            <a:prstDash val="solid"/>
          </a:ln>
        </p:spPr>
        <p:txBody>
          <a:bodyPr/>
          <a:lstStyle/>
          <a:p>
            <a:endParaRPr lang="en-IL"/>
          </a:p>
        </p:txBody>
      </p:sp>
      <p:sp>
        <p:nvSpPr>
          <p:cNvPr id="4" name="Text 2">
            <a:extLst>
              <a:ext uri="{FF2B5EF4-FFF2-40B4-BE49-F238E27FC236}">
                <a16:creationId xmlns:a16="http://schemas.microsoft.com/office/drawing/2014/main" id="{9196EEFA-9ADE-AA66-4F2F-31D71CEF9E00}"/>
              </a:ext>
            </a:extLst>
          </p:cNvPr>
          <p:cNvSpPr/>
          <p:nvPr/>
        </p:nvSpPr>
        <p:spPr>
          <a:xfrm>
            <a:off x="457200" y="292608"/>
            <a:ext cx="548640" cy="640080"/>
          </a:xfrm>
          <a:prstGeom prst="rect">
            <a:avLst/>
          </a:prstGeom>
          <a:noFill/>
          <a:ln/>
        </p:spPr>
        <p:txBody>
          <a:bodyPr wrap="square" lIns="0" tIns="0" rIns="0" bIns="0" rtlCol="0" anchor="t"/>
          <a:lstStyle/>
          <a:p>
            <a:pPr marL="0" indent="0" algn="l">
              <a:buNone/>
            </a:pPr>
            <a:r>
              <a:rPr lang="en-US" sz="3600" b="1" dirty="0">
                <a:solidFill>
                  <a:srgbClr val="E5A934"/>
                </a:solidFill>
                <a:latin typeface="Georgia" pitchFamily="34" charset="0"/>
                <a:ea typeface="Georgia" pitchFamily="34" charset="-122"/>
                <a:cs typeface="Georgia" pitchFamily="34" charset="-120"/>
              </a:rPr>
              <a:t>✓</a:t>
            </a:r>
            <a:endParaRPr lang="en-US" sz="3600" dirty="0"/>
          </a:p>
        </p:txBody>
      </p:sp>
      <p:sp>
        <p:nvSpPr>
          <p:cNvPr id="5" name="Text 3">
            <a:extLst>
              <a:ext uri="{FF2B5EF4-FFF2-40B4-BE49-F238E27FC236}">
                <a16:creationId xmlns:a16="http://schemas.microsoft.com/office/drawing/2014/main" id="{045044FE-2135-D310-9DF2-967CAFC8C770}"/>
              </a:ext>
            </a:extLst>
          </p:cNvPr>
          <p:cNvSpPr/>
          <p:nvPr/>
        </p:nvSpPr>
        <p:spPr>
          <a:xfrm>
            <a:off x="1005840" y="292608"/>
            <a:ext cx="7772400" cy="640080"/>
          </a:xfrm>
          <a:prstGeom prst="rect">
            <a:avLst/>
          </a:prstGeom>
          <a:noFill/>
          <a:ln/>
        </p:spPr>
        <p:txBody>
          <a:bodyPr wrap="square" lIns="0" tIns="0" rIns="0" bIns="0" rtlCol="0" anchor="t"/>
          <a:lstStyle/>
          <a:p>
            <a:pPr marL="0" indent="0" algn="l">
              <a:buNone/>
            </a:pPr>
            <a:r>
              <a:rPr lang="en-US" sz="3000" b="1" dirty="0">
                <a:solidFill>
                  <a:srgbClr val="1A1F38"/>
                </a:solidFill>
                <a:latin typeface="Georgia" pitchFamily="34" charset="0"/>
                <a:ea typeface="Georgia" pitchFamily="34" charset="-122"/>
                <a:cs typeface="Georgia" pitchFamily="34" charset="-120"/>
              </a:rPr>
              <a:t>Three rounds. Type your guess in chat.</a:t>
            </a:r>
            <a:endParaRPr lang="en-US" sz="3000" dirty="0"/>
          </a:p>
        </p:txBody>
      </p:sp>
      <p:sp>
        <p:nvSpPr>
          <p:cNvPr id="6" name="Text 4">
            <a:extLst>
              <a:ext uri="{FF2B5EF4-FFF2-40B4-BE49-F238E27FC236}">
                <a16:creationId xmlns:a16="http://schemas.microsoft.com/office/drawing/2014/main" id="{7726CD61-BD78-A604-5165-CBF24A1EBA22}"/>
              </a:ext>
            </a:extLst>
          </p:cNvPr>
          <p:cNvSpPr/>
          <p:nvPr/>
        </p:nvSpPr>
        <p:spPr>
          <a:xfrm>
            <a:off x="457200" y="1280160"/>
            <a:ext cx="8229600" cy="3749040"/>
          </a:xfrm>
          <a:prstGeom prst="rect">
            <a:avLst/>
          </a:prstGeom>
          <a:noFill/>
          <a:ln/>
        </p:spPr>
        <p:txBody>
          <a:bodyPr wrap="square" lIns="0" tIns="0" rIns="0" bIns="0" rtlCol="0" anchor="t"/>
          <a:lstStyle/>
          <a:p>
            <a:pPr marL="0" indent="0" algn="l">
              <a:spcAft>
                <a:spcPts val="600"/>
              </a:spcAft>
              <a:buNone/>
            </a:pPr>
            <a:r>
              <a:rPr lang="en-US" sz="1300" dirty="0">
                <a:solidFill>
                  <a:srgbClr val="1A1F38"/>
                </a:solidFill>
                <a:latin typeface="Calibri" pitchFamily="34" charset="0"/>
                <a:ea typeface="Calibri" pitchFamily="34" charset="-122"/>
                <a:cs typeface="Calibri" pitchFamily="34" charset="-120"/>
              </a:rPr>
              <a:t> </a:t>
            </a:r>
            <a:endParaRPr lang="en-US" sz="1600" dirty="0"/>
          </a:p>
          <a:p>
            <a:pPr marL="0" indent="0" algn="l">
              <a:spcAft>
                <a:spcPts val="600"/>
              </a:spcAft>
              <a:buNone/>
            </a:pPr>
            <a:r>
              <a:rPr lang="en-US" sz="1600" b="1" dirty="0">
                <a:solidFill>
                  <a:srgbClr val="D9A23A"/>
                </a:solidFill>
                <a:latin typeface="Calibri" pitchFamily="34" charset="0"/>
                <a:ea typeface="Calibri" pitchFamily="34" charset="-122"/>
                <a:cs typeface="Calibri" pitchFamily="34" charset="-120"/>
              </a:rPr>
              <a:t>Round 2.  </a:t>
            </a:r>
            <a:endParaRPr lang="en-US" sz="1600" dirty="0"/>
          </a:p>
          <a:p>
            <a:pPr marL="0" indent="0" algn="l">
              <a:spcAft>
                <a:spcPts val="600"/>
              </a:spcAft>
              <a:buNone/>
            </a:pPr>
            <a:r>
              <a:rPr lang="en-US" sz="1300" dirty="0">
                <a:solidFill>
                  <a:srgbClr val="1A1F38"/>
                </a:solidFill>
                <a:latin typeface="Calibri" pitchFamily="34" charset="0"/>
                <a:ea typeface="Calibri" pitchFamily="34" charset="-122"/>
                <a:cs typeface="Calibri" pitchFamily="34" charset="-120"/>
              </a:rPr>
              <a:t>User pauses on a political post for 90 seconds, reading the comments. Doesn't like it. Doesn't comment. Scrolls past. Pauses on the next political post for 70 seconds.</a:t>
            </a:r>
            <a:endParaRPr lang="en-US" sz="1600" dirty="0"/>
          </a:p>
          <a:p>
            <a:pPr marL="0" indent="0" algn="l">
              <a:spcAft>
                <a:spcPts val="600"/>
              </a:spcAft>
              <a:buNone/>
            </a:pPr>
            <a:r>
              <a:rPr lang="en-US" sz="1300" i="1" dirty="0">
                <a:solidFill>
                  <a:srgbClr val="1A1F38"/>
                </a:solidFill>
                <a:latin typeface="Calibri" pitchFamily="34" charset="0"/>
                <a:ea typeface="Calibri" pitchFamily="34" charset="-122"/>
                <a:cs typeface="Calibri" pitchFamily="34" charset="-120"/>
              </a:rPr>
              <a:t> What gets queued next?</a:t>
            </a:r>
            <a:endParaRPr lang="en-US" sz="1600" dirty="0"/>
          </a:p>
          <a:p>
            <a:pPr marL="0" indent="0" algn="l">
              <a:spcAft>
                <a:spcPts val="600"/>
              </a:spcAft>
              <a:buNone/>
            </a:pPr>
            <a:r>
              <a:rPr lang="en-US" sz="1300" dirty="0">
                <a:solidFill>
                  <a:srgbClr val="1A1F38"/>
                </a:solidFill>
                <a:latin typeface="Calibri" pitchFamily="34" charset="0"/>
                <a:ea typeface="Calibri" pitchFamily="34" charset="-122"/>
                <a:cs typeface="Calibri" pitchFamily="34" charset="-120"/>
              </a:rPr>
              <a:t> </a:t>
            </a:r>
            <a:endParaRPr lang="en-US" sz="1600" dirty="0"/>
          </a:p>
        </p:txBody>
      </p:sp>
    </p:spTree>
    <p:extLst>
      <p:ext uri="{BB962C8B-B14F-4D97-AF65-F5344CB8AC3E}">
        <p14:creationId xmlns:p14="http://schemas.microsoft.com/office/powerpoint/2010/main" val="7439384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2EBDB"/>
        </a:solidFill>
        <a:effectLst/>
      </p:bgPr>
    </p:bg>
    <p:spTree>
      <p:nvGrpSpPr>
        <p:cNvPr id="1" name="">
          <a:extLst>
            <a:ext uri="{FF2B5EF4-FFF2-40B4-BE49-F238E27FC236}">
              <a16:creationId xmlns:a16="http://schemas.microsoft.com/office/drawing/2014/main" id="{C4A34150-2538-EFA6-97FE-3F9F9FD4289E}"/>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81536E47-4B48-DC64-69B1-BA61149728FC}"/>
              </a:ext>
            </a:extLst>
          </p:cNvPr>
          <p:cNvSpPr/>
          <p:nvPr/>
        </p:nvSpPr>
        <p:spPr>
          <a:xfrm>
            <a:off x="0" y="0"/>
            <a:ext cx="9144000" cy="45720"/>
          </a:xfrm>
          <a:prstGeom prst="rect">
            <a:avLst/>
          </a:prstGeom>
          <a:solidFill>
            <a:srgbClr val="E5A934"/>
          </a:solidFill>
          <a:ln w="12700">
            <a:solidFill>
              <a:srgbClr val="E5A934"/>
            </a:solidFill>
            <a:prstDash val="solid"/>
          </a:ln>
        </p:spPr>
        <p:txBody>
          <a:bodyPr/>
          <a:lstStyle/>
          <a:p>
            <a:endParaRPr lang="en-IL"/>
          </a:p>
        </p:txBody>
      </p:sp>
      <p:sp>
        <p:nvSpPr>
          <p:cNvPr id="3" name="Shape 1">
            <a:extLst>
              <a:ext uri="{FF2B5EF4-FFF2-40B4-BE49-F238E27FC236}">
                <a16:creationId xmlns:a16="http://schemas.microsoft.com/office/drawing/2014/main" id="{AB0EE1A0-57DE-1116-3950-830408E4C4C1}"/>
              </a:ext>
            </a:extLst>
          </p:cNvPr>
          <p:cNvSpPr/>
          <p:nvPr/>
        </p:nvSpPr>
        <p:spPr>
          <a:xfrm>
            <a:off x="0" y="5097780"/>
            <a:ext cx="9144000" cy="45720"/>
          </a:xfrm>
          <a:prstGeom prst="rect">
            <a:avLst/>
          </a:prstGeom>
          <a:solidFill>
            <a:srgbClr val="E5A934"/>
          </a:solidFill>
          <a:ln w="12700">
            <a:solidFill>
              <a:srgbClr val="E5A934"/>
            </a:solidFill>
            <a:prstDash val="solid"/>
          </a:ln>
        </p:spPr>
        <p:txBody>
          <a:bodyPr/>
          <a:lstStyle/>
          <a:p>
            <a:endParaRPr lang="en-IL"/>
          </a:p>
        </p:txBody>
      </p:sp>
      <p:sp>
        <p:nvSpPr>
          <p:cNvPr id="4" name="Text 2">
            <a:extLst>
              <a:ext uri="{FF2B5EF4-FFF2-40B4-BE49-F238E27FC236}">
                <a16:creationId xmlns:a16="http://schemas.microsoft.com/office/drawing/2014/main" id="{A117FA73-E354-0AF6-34F1-B8FD2CA96ACA}"/>
              </a:ext>
            </a:extLst>
          </p:cNvPr>
          <p:cNvSpPr/>
          <p:nvPr/>
        </p:nvSpPr>
        <p:spPr>
          <a:xfrm>
            <a:off x="457200" y="292608"/>
            <a:ext cx="548640" cy="640080"/>
          </a:xfrm>
          <a:prstGeom prst="rect">
            <a:avLst/>
          </a:prstGeom>
          <a:noFill/>
          <a:ln/>
        </p:spPr>
        <p:txBody>
          <a:bodyPr wrap="square" lIns="0" tIns="0" rIns="0" bIns="0" rtlCol="0" anchor="t"/>
          <a:lstStyle/>
          <a:p>
            <a:pPr marL="0" indent="0" algn="l">
              <a:buNone/>
            </a:pPr>
            <a:r>
              <a:rPr lang="en-US" sz="3600" b="1" dirty="0">
                <a:solidFill>
                  <a:srgbClr val="E5A934"/>
                </a:solidFill>
                <a:latin typeface="Georgia" pitchFamily="34" charset="0"/>
                <a:ea typeface="Georgia" pitchFamily="34" charset="-122"/>
                <a:cs typeface="Georgia" pitchFamily="34" charset="-120"/>
              </a:rPr>
              <a:t>✓</a:t>
            </a:r>
            <a:endParaRPr lang="en-US" sz="3600" dirty="0"/>
          </a:p>
        </p:txBody>
      </p:sp>
      <p:sp>
        <p:nvSpPr>
          <p:cNvPr id="5" name="Text 3">
            <a:extLst>
              <a:ext uri="{FF2B5EF4-FFF2-40B4-BE49-F238E27FC236}">
                <a16:creationId xmlns:a16="http://schemas.microsoft.com/office/drawing/2014/main" id="{56AB00EF-5203-C760-4E01-AC63F7B7EFD0}"/>
              </a:ext>
            </a:extLst>
          </p:cNvPr>
          <p:cNvSpPr/>
          <p:nvPr/>
        </p:nvSpPr>
        <p:spPr>
          <a:xfrm>
            <a:off x="1005840" y="292608"/>
            <a:ext cx="7772400" cy="640080"/>
          </a:xfrm>
          <a:prstGeom prst="rect">
            <a:avLst/>
          </a:prstGeom>
          <a:noFill/>
          <a:ln/>
        </p:spPr>
        <p:txBody>
          <a:bodyPr wrap="square" lIns="0" tIns="0" rIns="0" bIns="0" rtlCol="0" anchor="t"/>
          <a:lstStyle/>
          <a:p>
            <a:pPr marL="0" indent="0" algn="l">
              <a:buNone/>
            </a:pPr>
            <a:r>
              <a:rPr lang="en-US" sz="3000" b="1" dirty="0">
                <a:solidFill>
                  <a:srgbClr val="1A1F38"/>
                </a:solidFill>
                <a:latin typeface="Georgia" pitchFamily="34" charset="0"/>
                <a:ea typeface="Georgia" pitchFamily="34" charset="-122"/>
                <a:cs typeface="Georgia" pitchFamily="34" charset="-120"/>
              </a:rPr>
              <a:t>Three rounds. Type your guess in chat.</a:t>
            </a:r>
            <a:endParaRPr lang="en-US" sz="3000" dirty="0"/>
          </a:p>
        </p:txBody>
      </p:sp>
      <p:sp>
        <p:nvSpPr>
          <p:cNvPr id="6" name="Text 4">
            <a:extLst>
              <a:ext uri="{FF2B5EF4-FFF2-40B4-BE49-F238E27FC236}">
                <a16:creationId xmlns:a16="http://schemas.microsoft.com/office/drawing/2014/main" id="{46A2C1E2-27F3-8D10-63C3-C42092C7A847}"/>
              </a:ext>
            </a:extLst>
          </p:cNvPr>
          <p:cNvSpPr/>
          <p:nvPr/>
        </p:nvSpPr>
        <p:spPr>
          <a:xfrm>
            <a:off x="457200" y="1280160"/>
            <a:ext cx="8229600" cy="3749040"/>
          </a:xfrm>
          <a:prstGeom prst="rect">
            <a:avLst/>
          </a:prstGeom>
          <a:noFill/>
          <a:ln/>
        </p:spPr>
        <p:txBody>
          <a:bodyPr wrap="square" lIns="0" tIns="0" rIns="0" bIns="0" rtlCol="0" anchor="t"/>
          <a:lstStyle/>
          <a:p>
            <a:pPr marL="0" indent="0" algn="l">
              <a:spcAft>
                <a:spcPts val="600"/>
              </a:spcAft>
              <a:buNone/>
            </a:pPr>
            <a:r>
              <a:rPr lang="en-US" sz="1300" dirty="0">
                <a:solidFill>
                  <a:srgbClr val="1A1F38"/>
                </a:solidFill>
                <a:latin typeface="Calibri" pitchFamily="34" charset="0"/>
                <a:ea typeface="Calibri" pitchFamily="34" charset="-122"/>
                <a:cs typeface="Calibri" pitchFamily="34" charset="-120"/>
              </a:rPr>
              <a:t> </a:t>
            </a:r>
            <a:endParaRPr lang="en-US" sz="1600" dirty="0"/>
          </a:p>
          <a:p>
            <a:pPr marL="0" indent="0" algn="l">
              <a:spcAft>
                <a:spcPts val="600"/>
              </a:spcAft>
              <a:buNone/>
            </a:pPr>
            <a:r>
              <a:rPr lang="en-US" sz="1600" b="1" dirty="0">
                <a:solidFill>
                  <a:srgbClr val="D9A23A"/>
                </a:solidFill>
                <a:latin typeface="Calibri" pitchFamily="34" charset="0"/>
                <a:ea typeface="Calibri" pitchFamily="34" charset="-122"/>
                <a:cs typeface="Calibri" pitchFamily="34" charset="-120"/>
              </a:rPr>
              <a:t>Round 3.  </a:t>
            </a:r>
            <a:endParaRPr lang="en-US" sz="1600" dirty="0"/>
          </a:p>
          <a:p>
            <a:pPr marL="0" indent="0" algn="l">
              <a:spcAft>
                <a:spcPts val="600"/>
              </a:spcAft>
              <a:buNone/>
            </a:pPr>
            <a:r>
              <a:rPr lang="en-US" sz="1300" dirty="0">
                <a:solidFill>
                  <a:srgbClr val="1A1F38"/>
                </a:solidFill>
                <a:latin typeface="Calibri" pitchFamily="34" charset="0"/>
                <a:ea typeface="Calibri" pitchFamily="34" charset="-122"/>
                <a:cs typeface="Calibri" pitchFamily="34" charset="-120"/>
              </a:rPr>
              <a:t>User opens a video about a personal tragedy of a stranger. Watches the whole minute. Comments. Shares.</a:t>
            </a:r>
            <a:endParaRPr lang="en-US" sz="1600" dirty="0"/>
          </a:p>
          <a:p>
            <a:pPr marL="0" indent="0" algn="l">
              <a:spcAft>
                <a:spcPts val="600"/>
              </a:spcAft>
              <a:buNone/>
            </a:pPr>
            <a:r>
              <a:rPr lang="en-US" sz="1300" i="1" dirty="0">
                <a:solidFill>
                  <a:srgbClr val="1A1F38"/>
                </a:solidFill>
                <a:latin typeface="Calibri" pitchFamily="34" charset="0"/>
                <a:ea typeface="Calibri" pitchFamily="34" charset="-122"/>
                <a:cs typeface="Calibri" pitchFamily="34" charset="-120"/>
              </a:rPr>
              <a:t> What does the system now think it knows about this user - and what does it serve next?</a:t>
            </a:r>
            <a:endParaRPr lang="en-US" sz="1600" dirty="0"/>
          </a:p>
          <a:p>
            <a:pPr marL="0" indent="0" algn="l">
              <a:spcAft>
                <a:spcPts val="600"/>
              </a:spcAft>
              <a:buNone/>
            </a:pPr>
            <a:r>
              <a:rPr lang="en-US" sz="1300" dirty="0">
                <a:solidFill>
                  <a:srgbClr val="1A1F38"/>
                </a:solidFill>
                <a:latin typeface="Calibri" pitchFamily="34" charset="0"/>
                <a:ea typeface="Calibri" pitchFamily="34" charset="-122"/>
                <a:cs typeface="Calibri" pitchFamily="34" charset="-120"/>
              </a:rPr>
              <a:t> </a:t>
            </a:r>
            <a:endParaRPr lang="en-US" sz="1600" dirty="0"/>
          </a:p>
        </p:txBody>
      </p:sp>
    </p:spTree>
    <p:extLst>
      <p:ext uri="{BB962C8B-B14F-4D97-AF65-F5344CB8AC3E}">
        <p14:creationId xmlns:p14="http://schemas.microsoft.com/office/powerpoint/2010/main" val="251732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1A1F38"/>
        </a:solidFill>
        <a:effectLst/>
      </p:bgPr>
    </p:bg>
    <p:spTree>
      <p:nvGrpSpPr>
        <p:cNvPr id="1" name=""/>
        <p:cNvGrpSpPr/>
        <p:nvPr/>
      </p:nvGrpSpPr>
      <p:grpSpPr>
        <a:xfrm>
          <a:off x="0" y="0"/>
          <a:ext cx="0" cy="0"/>
          <a:chOff x="0" y="0"/>
          <a:chExt cx="0" cy="0"/>
        </a:xfrm>
      </p:grpSpPr>
      <p:sp>
        <p:nvSpPr>
          <p:cNvPr id="2" name="Shape 0"/>
          <p:cNvSpPr/>
          <p:nvPr/>
        </p:nvSpPr>
        <p:spPr>
          <a:xfrm>
            <a:off x="0" y="0"/>
            <a:ext cx="9144000" cy="45720"/>
          </a:xfrm>
          <a:prstGeom prst="rect">
            <a:avLst/>
          </a:prstGeom>
          <a:solidFill>
            <a:srgbClr val="E5A934"/>
          </a:solidFill>
          <a:ln w="12700">
            <a:solidFill>
              <a:srgbClr val="E5A934"/>
            </a:solidFill>
            <a:prstDash val="solid"/>
          </a:ln>
        </p:spPr>
        <p:txBody>
          <a:bodyPr/>
          <a:lstStyle/>
          <a:p>
            <a:endParaRPr lang="en-IL"/>
          </a:p>
        </p:txBody>
      </p:sp>
      <p:sp>
        <p:nvSpPr>
          <p:cNvPr id="3" name="Shape 1"/>
          <p:cNvSpPr/>
          <p:nvPr/>
        </p:nvSpPr>
        <p:spPr>
          <a:xfrm>
            <a:off x="0" y="5097780"/>
            <a:ext cx="9144000" cy="45720"/>
          </a:xfrm>
          <a:prstGeom prst="rect">
            <a:avLst/>
          </a:prstGeom>
          <a:solidFill>
            <a:srgbClr val="E5A934"/>
          </a:solidFill>
          <a:ln w="12700">
            <a:solidFill>
              <a:srgbClr val="E5A934"/>
            </a:solidFill>
            <a:prstDash val="solid"/>
          </a:ln>
        </p:spPr>
        <p:txBody>
          <a:bodyPr/>
          <a:lstStyle/>
          <a:p>
            <a:endParaRPr lang="en-IL"/>
          </a:p>
        </p:txBody>
      </p:sp>
      <p:sp>
        <p:nvSpPr>
          <p:cNvPr id="4" name="Text 2"/>
          <p:cNvSpPr/>
          <p:nvPr/>
        </p:nvSpPr>
        <p:spPr>
          <a:xfrm>
            <a:off x="0" y="1691640"/>
            <a:ext cx="9144000" cy="457200"/>
          </a:xfrm>
          <a:prstGeom prst="rect">
            <a:avLst/>
          </a:prstGeom>
          <a:noFill/>
          <a:ln/>
        </p:spPr>
        <p:txBody>
          <a:bodyPr wrap="square" lIns="0" tIns="0" rIns="0" bIns="0" rtlCol="0" anchor="ctr"/>
          <a:lstStyle/>
          <a:p>
            <a:pPr marL="0" indent="0" algn="ctr">
              <a:buNone/>
            </a:pPr>
            <a:r>
              <a:rPr lang="en-US" sz="1300" b="1" kern="0" spc="800" dirty="0">
                <a:solidFill>
                  <a:srgbClr val="B8B5A9"/>
                </a:solidFill>
                <a:latin typeface="Calibri" pitchFamily="34" charset="0"/>
                <a:ea typeface="Calibri" pitchFamily="34" charset="-122"/>
                <a:cs typeface="Calibri" pitchFamily="34" charset="-120"/>
              </a:rPr>
              <a:t>E X E R C I S E   1</a:t>
            </a:r>
            <a:endParaRPr lang="en-US" sz="1300" dirty="0"/>
          </a:p>
        </p:txBody>
      </p:sp>
      <p:sp>
        <p:nvSpPr>
          <p:cNvPr id="5" name="Text 3"/>
          <p:cNvSpPr/>
          <p:nvPr/>
        </p:nvSpPr>
        <p:spPr>
          <a:xfrm>
            <a:off x="0" y="2194560"/>
            <a:ext cx="9144000" cy="914400"/>
          </a:xfrm>
          <a:prstGeom prst="rect">
            <a:avLst/>
          </a:prstGeom>
          <a:noFill/>
          <a:ln/>
        </p:spPr>
        <p:txBody>
          <a:bodyPr wrap="square" lIns="0" tIns="0" rIns="0" bIns="0" rtlCol="0" anchor="ctr"/>
          <a:lstStyle/>
          <a:p>
            <a:pPr marL="0" indent="0" algn="ctr">
              <a:buNone/>
            </a:pPr>
            <a:r>
              <a:rPr lang="en-US" sz="5600" b="1" dirty="0">
                <a:solidFill>
                  <a:srgbClr val="E5A934"/>
                </a:solidFill>
                <a:latin typeface="Georgia" pitchFamily="34" charset="0"/>
                <a:ea typeface="Georgia" pitchFamily="34" charset="-122"/>
                <a:cs typeface="Georgia" pitchFamily="34" charset="-120"/>
              </a:rPr>
              <a:t>AUDIT YOUR FEED</a:t>
            </a:r>
            <a:endParaRPr lang="en-US" sz="5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 20">
    <p:bg>
      <p:bgPr>
        <a:solidFill>
          <a:srgbClr val="F2EBDB"/>
        </a:solidFill>
        <a:effectLst/>
      </p:bgPr>
    </p:bg>
    <p:spTree>
      <p:nvGrpSpPr>
        <p:cNvPr id="1" name=""/>
        <p:cNvGrpSpPr/>
        <p:nvPr/>
      </p:nvGrpSpPr>
      <p:grpSpPr>
        <a:xfrm>
          <a:off x="0" y="0"/>
          <a:ext cx="0" cy="0"/>
          <a:chOff x="0" y="0"/>
          <a:chExt cx="0" cy="0"/>
        </a:xfrm>
      </p:grpSpPr>
      <p:sp>
        <p:nvSpPr>
          <p:cNvPr id="2" name="Shape 0"/>
          <p:cNvSpPr/>
          <p:nvPr/>
        </p:nvSpPr>
        <p:spPr>
          <a:xfrm>
            <a:off x="0" y="0"/>
            <a:ext cx="9144000" cy="45720"/>
          </a:xfrm>
          <a:prstGeom prst="rect">
            <a:avLst/>
          </a:prstGeom>
          <a:solidFill>
            <a:srgbClr val="E5A934"/>
          </a:solidFill>
          <a:ln w="12700">
            <a:solidFill>
              <a:srgbClr val="E5A934"/>
            </a:solidFill>
            <a:prstDash val="solid"/>
          </a:ln>
        </p:spPr>
        <p:txBody>
          <a:bodyPr/>
          <a:lstStyle/>
          <a:p>
            <a:endParaRPr lang="en-IL"/>
          </a:p>
        </p:txBody>
      </p:sp>
      <p:sp>
        <p:nvSpPr>
          <p:cNvPr id="3" name="Shape 1"/>
          <p:cNvSpPr/>
          <p:nvPr/>
        </p:nvSpPr>
        <p:spPr>
          <a:xfrm>
            <a:off x="0" y="5097780"/>
            <a:ext cx="9144000" cy="45720"/>
          </a:xfrm>
          <a:prstGeom prst="rect">
            <a:avLst/>
          </a:prstGeom>
          <a:solidFill>
            <a:srgbClr val="E5A934"/>
          </a:solidFill>
          <a:ln w="12700">
            <a:solidFill>
              <a:srgbClr val="E5A934"/>
            </a:solidFill>
            <a:prstDash val="solid"/>
          </a:ln>
        </p:spPr>
        <p:txBody>
          <a:bodyPr/>
          <a:lstStyle/>
          <a:p>
            <a:endParaRPr lang="en-IL"/>
          </a:p>
        </p:txBody>
      </p:sp>
      <p:sp>
        <p:nvSpPr>
          <p:cNvPr id="4" name="Text 2"/>
          <p:cNvSpPr/>
          <p:nvPr/>
        </p:nvSpPr>
        <p:spPr>
          <a:xfrm>
            <a:off x="457200" y="292608"/>
            <a:ext cx="548640" cy="640080"/>
          </a:xfrm>
          <a:prstGeom prst="rect">
            <a:avLst/>
          </a:prstGeom>
          <a:noFill/>
          <a:ln/>
        </p:spPr>
        <p:txBody>
          <a:bodyPr wrap="square" lIns="0" tIns="0" rIns="0" bIns="0" rtlCol="0" anchor="t"/>
          <a:lstStyle/>
          <a:p>
            <a:pPr marL="0" indent="0" algn="l">
              <a:buNone/>
            </a:pPr>
            <a:r>
              <a:rPr lang="en-US" sz="3600" b="1" dirty="0">
                <a:solidFill>
                  <a:srgbClr val="E5A934"/>
                </a:solidFill>
                <a:latin typeface="Georgia" pitchFamily="34" charset="0"/>
                <a:ea typeface="Georgia" pitchFamily="34" charset="-122"/>
                <a:cs typeface="Georgia" pitchFamily="34" charset="-120"/>
              </a:rPr>
              <a:t>⌁</a:t>
            </a:r>
            <a:endParaRPr lang="en-US" sz="3600" dirty="0"/>
          </a:p>
        </p:txBody>
      </p:sp>
      <p:sp>
        <p:nvSpPr>
          <p:cNvPr id="5" name="Text 3"/>
          <p:cNvSpPr/>
          <p:nvPr/>
        </p:nvSpPr>
        <p:spPr>
          <a:xfrm>
            <a:off x="1005840" y="292608"/>
            <a:ext cx="7772400" cy="640080"/>
          </a:xfrm>
          <a:prstGeom prst="rect">
            <a:avLst/>
          </a:prstGeom>
          <a:noFill/>
          <a:ln/>
        </p:spPr>
        <p:txBody>
          <a:bodyPr wrap="square" lIns="0" tIns="0" rIns="0" bIns="0" rtlCol="0" anchor="t"/>
          <a:lstStyle/>
          <a:p>
            <a:pPr marL="0" indent="0" algn="l">
              <a:buNone/>
            </a:pPr>
            <a:r>
              <a:rPr lang="en-US" sz="3000" b="1" dirty="0">
                <a:solidFill>
                  <a:srgbClr val="1A1F38"/>
                </a:solidFill>
                <a:latin typeface="Georgia" pitchFamily="34" charset="0"/>
                <a:ea typeface="Georgia" pitchFamily="34" charset="-122"/>
                <a:cs typeface="Georgia" pitchFamily="34" charset="-120"/>
              </a:rPr>
              <a:t>The loop, drawn</a:t>
            </a:r>
            <a:endParaRPr lang="en-US" sz="3000" dirty="0"/>
          </a:p>
        </p:txBody>
      </p:sp>
      <p:sp>
        <p:nvSpPr>
          <p:cNvPr id="12" name="Text 10"/>
          <p:cNvSpPr/>
          <p:nvPr/>
        </p:nvSpPr>
        <p:spPr>
          <a:xfrm>
            <a:off x="3429000" y="3840480"/>
            <a:ext cx="2286000" cy="640080"/>
          </a:xfrm>
          <a:prstGeom prst="rect">
            <a:avLst/>
          </a:prstGeom>
          <a:noFill/>
          <a:ln/>
        </p:spPr>
        <p:txBody>
          <a:bodyPr wrap="square" lIns="0" tIns="0" rIns="0" bIns="0" rtlCol="0" anchor="ctr"/>
          <a:lstStyle/>
          <a:p>
            <a:pPr marL="0" indent="0" algn="ctr">
              <a:buNone/>
            </a:pPr>
            <a:r>
              <a:rPr lang="en-US" sz="1100" b="1" dirty="0">
                <a:solidFill>
                  <a:srgbClr val="F2EBDB"/>
                </a:solidFill>
                <a:latin typeface="Calibri" pitchFamily="34" charset="0"/>
                <a:ea typeface="Calibri" pitchFamily="34" charset="-122"/>
                <a:cs typeface="Calibri" pitchFamily="34" charset="-120"/>
              </a:rPr>
              <a:t>RANKING / NEXT POST</a:t>
            </a:r>
            <a:endParaRPr lang="en-US" sz="1100" dirty="0"/>
          </a:p>
        </p:txBody>
      </p:sp>
      <p:sp>
        <p:nvSpPr>
          <p:cNvPr id="25" name="Text 23"/>
          <p:cNvSpPr/>
          <p:nvPr/>
        </p:nvSpPr>
        <p:spPr>
          <a:xfrm>
            <a:off x="457200" y="4617720"/>
            <a:ext cx="8229600" cy="457200"/>
          </a:xfrm>
          <a:prstGeom prst="rect">
            <a:avLst/>
          </a:prstGeom>
          <a:noFill/>
          <a:ln/>
        </p:spPr>
        <p:txBody>
          <a:bodyPr wrap="square" lIns="0" tIns="0" rIns="0" bIns="0" rtlCol="0" anchor="t"/>
          <a:lstStyle/>
          <a:p>
            <a:pPr marL="0" indent="0" algn="ctr">
              <a:buNone/>
            </a:pPr>
            <a:r>
              <a:rPr lang="en-US" sz="1200" i="1" dirty="0">
                <a:solidFill>
                  <a:srgbClr val="1A1F38"/>
                </a:solidFill>
                <a:latin typeface="Calibri" pitchFamily="34" charset="0"/>
                <a:ea typeface="Calibri" pitchFamily="34" charset="-122"/>
                <a:cs typeface="Calibri" pitchFamily="34" charset="-120"/>
              </a:rPr>
              <a:t>All four arrows are positive. No minus signs. So it's an R loop — running away from itself in whichever direction your first signal pointed. That's why round one of the prediction market was easy.</a:t>
            </a:r>
            <a:endParaRPr lang="en-US" sz="1200" dirty="0"/>
          </a:p>
        </p:txBody>
      </p:sp>
      <p:sp>
        <p:nvSpPr>
          <p:cNvPr id="26" name="Shape 5">
            <a:extLst>
              <a:ext uri="{FF2B5EF4-FFF2-40B4-BE49-F238E27FC236}">
                <a16:creationId xmlns:a16="http://schemas.microsoft.com/office/drawing/2014/main" id="{4BABE0C2-B94B-3C29-84BE-DD4858B2B0F7}"/>
              </a:ext>
            </a:extLst>
          </p:cNvPr>
          <p:cNvSpPr/>
          <p:nvPr/>
        </p:nvSpPr>
        <p:spPr>
          <a:xfrm>
            <a:off x="3429000" y="1371600"/>
            <a:ext cx="2286000" cy="640080"/>
          </a:xfrm>
          <a:prstGeom prst="rect">
            <a:avLst/>
          </a:prstGeom>
          <a:solidFill>
            <a:srgbClr val="1A1F38"/>
          </a:solidFill>
          <a:ln w="12700">
            <a:solidFill>
              <a:srgbClr val="1A1F38"/>
            </a:solidFill>
            <a:prstDash val="solid"/>
          </a:ln>
        </p:spPr>
        <p:txBody>
          <a:bodyPr/>
          <a:lstStyle/>
          <a:p>
            <a:endParaRPr lang="en-IL"/>
          </a:p>
        </p:txBody>
      </p:sp>
      <p:sp>
        <p:nvSpPr>
          <p:cNvPr id="27" name="Text 6">
            <a:extLst>
              <a:ext uri="{FF2B5EF4-FFF2-40B4-BE49-F238E27FC236}">
                <a16:creationId xmlns:a16="http://schemas.microsoft.com/office/drawing/2014/main" id="{3057079F-492F-DC35-BD97-BB6B19A00308}"/>
              </a:ext>
            </a:extLst>
          </p:cNvPr>
          <p:cNvSpPr/>
          <p:nvPr/>
        </p:nvSpPr>
        <p:spPr>
          <a:xfrm>
            <a:off x="3429000" y="1371600"/>
            <a:ext cx="2286000" cy="640080"/>
          </a:xfrm>
          <a:prstGeom prst="rect">
            <a:avLst/>
          </a:prstGeom>
          <a:noFill/>
          <a:ln/>
        </p:spPr>
        <p:txBody>
          <a:bodyPr wrap="square" lIns="0" tIns="0" rIns="0" bIns="0" rtlCol="0" anchor="ctr"/>
          <a:lstStyle/>
          <a:p>
            <a:pPr marL="0" indent="0" algn="ctr">
              <a:buNone/>
            </a:pPr>
            <a:r>
              <a:rPr lang="en-US" sz="1100" b="1" dirty="0">
                <a:solidFill>
                  <a:srgbClr val="F2EBDB"/>
                </a:solidFill>
                <a:latin typeface="Calibri" pitchFamily="34" charset="0"/>
                <a:ea typeface="Calibri" pitchFamily="34" charset="-122"/>
                <a:cs typeface="Calibri" pitchFamily="34" charset="-120"/>
              </a:rPr>
              <a:t>TIME ON PLATFORM</a:t>
            </a:r>
            <a:endParaRPr lang="en-US" sz="1100" dirty="0"/>
          </a:p>
        </p:txBody>
      </p:sp>
      <p:sp>
        <p:nvSpPr>
          <p:cNvPr id="28" name="Shape 7">
            <a:extLst>
              <a:ext uri="{FF2B5EF4-FFF2-40B4-BE49-F238E27FC236}">
                <a16:creationId xmlns:a16="http://schemas.microsoft.com/office/drawing/2014/main" id="{DA17DCCC-B333-C726-E0B8-FCE3A01897B8}"/>
              </a:ext>
            </a:extLst>
          </p:cNvPr>
          <p:cNvSpPr/>
          <p:nvPr/>
        </p:nvSpPr>
        <p:spPr>
          <a:xfrm>
            <a:off x="5852160" y="2606040"/>
            <a:ext cx="2286000" cy="640080"/>
          </a:xfrm>
          <a:prstGeom prst="rect">
            <a:avLst/>
          </a:prstGeom>
          <a:solidFill>
            <a:srgbClr val="1A1F38"/>
          </a:solidFill>
          <a:ln w="12700">
            <a:solidFill>
              <a:srgbClr val="1A1F38"/>
            </a:solidFill>
            <a:prstDash val="solid"/>
          </a:ln>
        </p:spPr>
        <p:txBody>
          <a:bodyPr/>
          <a:lstStyle/>
          <a:p>
            <a:endParaRPr lang="en-IL"/>
          </a:p>
        </p:txBody>
      </p:sp>
      <p:sp>
        <p:nvSpPr>
          <p:cNvPr id="29" name="Text 8">
            <a:extLst>
              <a:ext uri="{FF2B5EF4-FFF2-40B4-BE49-F238E27FC236}">
                <a16:creationId xmlns:a16="http://schemas.microsoft.com/office/drawing/2014/main" id="{FE273702-EAD8-D70F-379B-CC608076150E}"/>
              </a:ext>
            </a:extLst>
          </p:cNvPr>
          <p:cNvSpPr/>
          <p:nvPr/>
        </p:nvSpPr>
        <p:spPr>
          <a:xfrm>
            <a:off x="5852160" y="2606040"/>
            <a:ext cx="2286000" cy="640080"/>
          </a:xfrm>
          <a:prstGeom prst="rect">
            <a:avLst/>
          </a:prstGeom>
          <a:noFill/>
          <a:ln/>
        </p:spPr>
        <p:txBody>
          <a:bodyPr wrap="square" lIns="0" tIns="0" rIns="0" bIns="0" rtlCol="0" anchor="ctr"/>
          <a:lstStyle/>
          <a:p>
            <a:pPr marL="0" indent="0" algn="ctr">
              <a:buNone/>
            </a:pPr>
            <a:r>
              <a:rPr lang="en-US" sz="1100" b="1" dirty="0">
                <a:solidFill>
                  <a:srgbClr val="F2EBDB"/>
                </a:solidFill>
                <a:latin typeface="Calibri" pitchFamily="34" charset="0"/>
                <a:ea typeface="Calibri" pitchFamily="34" charset="-122"/>
                <a:cs typeface="Calibri" pitchFamily="34" charset="-120"/>
              </a:rPr>
              <a:t>ENGAGEMENT SIGNALS</a:t>
            </a:r>
            <a:endParaRPr lang="en-US" sz="1100" dirty="0"/>
          </a:p>
        </p:txBody>
      </p:sp>
      <p:sp>
        <p:nvSpPr>
          <p:cNvPr id="30" name="Shape 9">
            <a:extLst>
              <a:ext uri="{FF2B5EF4-FFF2-40B4-BE49-F238E27FC236}">
                <a16:creationId xmlns:a16="http://schemas.microsoft.com/office/drawing/2014/main" id="{CFE9EC2C-F6E8-D25E-F179-F8AAAAE92268}"/>
              </a:ext>
            </a:extLst>
          </p:cNvPr>
          <p:cNvSpPr/>
          <p:nvPr/>
        </p:nvSpPr>
        <p:spPr>
          <a:xfrm>
            <a:off x="3429000" y="3840480"/>
            <a:ext cx="2286000" cy="640080"/>
          </a:xfrm>
          <a:prstGeom prst="rect">
            <a:avLst/>
          </a:prstGeom>
          <a:solidFill>
            <a:srgbClr val="1A1F38"/>
          </a:solidFill>
          <a:ln w="12700">
            <a:solidFill>
              <a:srgbClr val="1A1F38"/>
            </a:solidFill>
            <a:prstDash val="solid"/>
          </a:ln>
        </p:spPr>
        <p:txBody>
          <a:bodyPr/>
          <a:lstStyle/>
          <a:p>
            <a:endParaRPr lang="en-IL"/>
          </a:p>
        </p:txBody>
      </p:sp>
      <p:sp>
        <p:nvSpPr>
          <p:cNvPr id="31" name="Text 10">
            <a:extLst>
              <a:ext uri="{FF2B5EF4-FFF2-40B4-BE49-F238E27FC236}">
                <a16:creationId xmlns:a16="http://schemas.microsoft.com/office/drawing/2014/main" id="{98EF5E82-DA87-DB0B-95C9-D81D4EA486C8}"/>
              </a:ext>
            </a:extLst>
          </p:cNvPr>
          <p:cNvSpPr/>
          <p:nvPr/>
        </p:nvSpPr>
        <p:spPr>
          <a:xfrm>
            <a:off x="3429000" y="3840480"/>
            <a:ext cx="2286000" cy="640080"/>
          </a:xfrm>
          <a:prstGeom prst="rect">
            <a:avLst/>
          </a:prstGeom>
          <a:noFill/>
          <a:ln/>
        </p:spPr>
        <p:txBody>
          <a:bodyPr wrap="square" lIns="0" tIns="0" rIns="0" bIns="0" rtlCol="0" anchor="ctr"/>
          <a:lstStyle/>
          <a:p>
            <a:pPr marL="0" indent="0" algn="ctr">
              <a:buNone/>
            </a:pPr>
            <a:r>
              <a:rPr lang="en-US" sz="1100" b="1" dirty="0">
                <a:solidFill>
                  <a:srgbClr val="F2EBDB"/>
                </a:solidFill>
                <a:latin typeface="Calibri" pitchFamily="34" charset="0"/>
                <a:ea typeface="Calibri" pitchFamily="34" charset="-122"/>
                <a:cs typeface="Calibri" pitchFamily="34" charset="-120"/>
              </a:rPr>
              <a:t>RANKING / NEXT POST</a:t>
            </a:r>
            <a:endParaRPr lang="en-US" sz="1100" dirty="0"/>
          </a:p>
        </p:txBody>
      </p:sp>
      <p:sp>
        <p:nvSpPr>
          <p:cNvPr id="32" name="Shape 11">
            <a:extLst>
              <a:ext uri="{FF2B5EF4-FFF2-40B4-BE49-F238E27FC236}">
                <a16:creationId xmlns:a16="http://schemas.microsoft.com/office/drawing/2014/main" id="{FCCD2D3D-1634-DAC1-E781-AD30F3AC2392}"/>
              </a:ext>
            </a:extLst>
          </p:cNvPr>
          <p:cNvSpPr/>
          <p:nvPr/>
        </p:nvSpPr>
        <p:spPr>
          <a:xfrm>
            <a:off x="1005840" y="2606040"/>
            <a:ext cx="2286000" cy="640080"/>
          </a:xfrm>
          <a:prstGeom prst="rect">
            <a:avLst/>
          </a:prstGeom>
          <a:solidFill>
            <a:srgbClr val="1A1F38"/>
          </a:solidFill>
          <a:ln w="12700">
            <a:solidFill>
              <a:srgbClr val="1A1F38"/>
            </a:solidFill>
            <a:prstDash val="solid"/>
          </a:ln>
        </p:spPr>
        <p:txBody>
          <a:bodyPr/>
          <a:lstStyle/>
          <a:p>
            <a:endParaRPr lang="en-IL"/>
          </a:p>
        </p:txBody>
      </p:sp>
      <p:sp>
        <p:nvSpPr>
          <p:cNvPr id="33" name="Text 12">
            <a:extLst>
              <a:ext uri="{FF2B5EF4-FFF2-40B4-BE49-F238E27FC236}">
                <a16:creationId xmlns:a16="http://schemas.microsoft.com/office/drawing/2014/main" id="{C93339F6-D49F-3FB4-2567-F3C227FE2D38}"/>
              </a:ext>
            </a:extLst>
          </p:cNvPr>
          <p:cNvSpPr/>
          <p:nvPr/>
        </p:nvSpPr>
        <p:spPr>
          <a:xfrm>
            <a:off x="1005840" y="2606040"/>
            <a:ext cx="2286000" cy="640080"/>
          </a:xfrm>
          <a:prstGeom prst="rect">
            <a:avLst/>
          </a:prstGeom>
          <a:noFill/>
          <a:ln/>
        </p:spPr>
        <p:txBody>
          <a:bodyPr wrap="square" lIns="0" tIns="0" rIns="0" bIns="0" rtlCol="0" anchor="ctr"/>
          <a:lstStyle/>
          <a:p>
            <a:pPr marL="0" indent="0" algn="ctr">
              <a:buNone/>
            </a:pPr>
            <a:r>
              <a:rPr lang="en-US" sz="1100" b="1" dirty="0">
                <a:solidFill>
                  <a:srgbClr val="F2EBDB"/>
                </a:solidFill>
                <a:latin typeface="Calibri" pitchFamily="34" charset="0"/>
                <a:ea typeface="Calibri" pitchFamily="34" charset="-122"/>
                <a:cs typeface="Calibri" pitchFamily="34" charset="-120"/>
              </a:rPr>
              <a:t>EMOTIONAL AROUSAL</a:t>
            </a:r>
            <a:endParaRPr lang="en-US" sz="1100" dirty="0"/>
          </a:p>
        </p:txBody>
      </p:sp>
      <p:sp>
        <p:nvSpPr>
          <p:cNvPr id="34" name="Shape 13">
            <a:extLst>
              <a:ext uri="{FF2B5EF4-FFF2-40B4-BE49-F238E27FC236}">
                <a16:creationId xmlns:a16="http://schemas.microsoft.com/office/drawing/2014/main" id="{5BC1A503-6D94-EDDD-A34A-B309654C4187}"/>
              </a:ext>
            </a:extLst>
          </p:cNvPr>
          <p:cNvSpPr/>
          <p:nvPr/>
        </p:nvSpPr>
        <p:spPr>
          <a:xfrm>
            <a:off x="5486400" y="2011680"/>
            <a:ext cx="365760" cy="594360"/>
          </a:xfrm>
          <a:prstGeom prst="line">
            <a:avLst/>
          </a:prstGeom>
          <a:noFill/>
          <a:ln w="38100">
            <a:solidFill>
              <a:srgbClr val="D9A23A"/>
            </a:solidFill>
            <a:prstDash val="solid"/>
            <a:tailEnd type="triangle"/>
          </a:ln>
        </p:spPr>
        <p:txBody>
          <a:bodyPr/>
          <a:lstStyle/>
          <a:p>
            <a:endParaRPr lang="en-IL"/>
          </a:p>
        </p:txBody>
      </p:sp>
      <p:sp>
        <p:nvSpPr>
          <p:cNvPr id="35" name="Text 14">
            <a:extLst>
              <a:ext uri="{FF2B5EF4-FFF2-40B4-BE49-F238E27FC236}">
                <a16:creationId xmlns:a16="http://schemas.microsoft.com/office/drawing/2014/main" id="{DCA2965E-8EB4-9A9E-8E11-7B493EA0FA90}"/>
              </a:ext>
            </a:extLst>
          </p:cNvPr>
          <p:cNvSpPr/>
          <p:nvPr/>
        </p:nvSpPr>
        <p:spPr>
          <a:xfrm>
            <a:off x="5852160" y="1965960"/>
            <a:ext cx="365760" cy="365760"/>
          </a:xfrm>
          <a:prstGeom prst="rect">
            <a:avLst/>
          </a:prstGeom>
          <a:noFill/>
          <a:ln/>
        </p:spPr>
        <p:txBody>
          <a:bodyPr wrap="square" lIns="0" tIns="0" rIns="0" bIns="0" rtlCol="0" anchor="ctr"/>
          <a:lstStyle/>
          <a:p>
            <a:pPr marL="0" indent="0" algn="ctr">
              <a:buNone/>
            </a:pPr>
            <a:r>
              <a:rPr lang="en-US" sz="1800" b="1" dirty="0">
                <a:solidFill>
                  <a:srgbClr val="D9A23A"/>
                </a:solidFill>
                <a:latin typeface="Georgia" pitchFamily="34" charset="0"/>
                <a:ea typeface="Georgia" pitchFamily="34" charset="-122"/>
                <a:cs typeface="Georgia" pitchFamily="34" charset="-120"/>
              </a:rPr>
              <a:t>+</a:t>
            </a:r>
            <a:endParaRPr lang="en-US" sz="1800" dirty="0"/>
          </a:p>
        </p:txBody>
      </p:sp>
      <p:sp>
        <p:nvSpPr>
          <p:cNvPr id="36" name="Shape 15">
            <a:extLst>
              <a:ext uri="{FF2B5EF4-FFF2-40B4-BE49-F238E27FC236}">
                <a16:creationId xmlns:a16="http://schemas.microsoft.com/office/drawing/2014/main" id="{9B9C27B2-DD52-9508-C99A-E25326EBAF71}"/>
              </a:ext>
            </a:extLst>
          </p:cNvPr>
          <p:cNvSpPr/>
          <p:nvPr/>
        </p:nvSpPr>
        <p:spPr>
          <a:xfrm flipH="1">
            <a:off x="5715000" y="3246120"/>
            <a:ext cx="365760" cy="594360"/>
          </a:xfrm>
          <a:prstGeom prst="line">
            <a:avLst/>
          </a:prstGeom>
          <a:noFill/>
          <a:ln w="38100">
            <a:solidFill>
              <a:srgbClr val="D9A23A"/>
            </a:solidFill>
            <a:prstDash val="solid"/>
            <a:tailEnd type="triangle"/>
          </a:ln>
        </p:spPr>
        <p:txBody>
          <a:bodyPr/>
          <a:lstStyle/>
          <a:p>
            <a:endParaRPr lang="en-IL"/>
          </a:p>
        </p:txBody>
      </p:sp>
      <p:sp>
        <p:nvSpPr>
          <p:cNvPr id="37" name="Text 16">
            <a:extLst>
              <a:ext uri="{FF2B5EF4-FFF2-40B4-BE49-F238E27FC236}">
                <a16:creationId xmlns:a16="http://schemas.microsoft.com/office/drawing/2014/main" id="{48FFD291-969D-F4F2-45B0-9449D103540C}"/>
              </a:ext>
            </a:extLst>
          </p:cNvPr>
          <p:cNvSpPr/>
          <p:nvPr/>
        </p:nvSpPr>
        <p:spPr>
          <a:xfrm>
            <a:off x="5852160" y="3337560"/>
            <a:ext cx="365760" cy="365760"/>
          </a:xfrm>
          <a:prstGeom prst="rect">
            <a:avLst/>
          </a:prstGeom>
          <a:noFill/>
          <a:ln/>
        </p:spPr>
        <p:txBody>
          <a:bodyPr wrap="square" lIns="0" tIns="0" rIns="0" bIns="0" rtlCol="0" anchor="ctr"/>
          <a:lstStyle/>
          <a:p>
            <a:pPr marL="0" indent="0" algn="ctr">
              <a:buNone/>
            </a:pPr>
            <a:r>
              <a:rPr lang="en-US" sz="1800" b="1" dirty="0">
                <a:solidFill>
                  <a:srgbClr val="D9A23A"/>
                </a:solidFill>
                <a:latin typeface="Georgia" pitchFamily="34" charset="0"/>
                <a:ea typeface="Georgia" pitchFamily="34" charset="-122"/>
                <a:cs typeface="Georgia" pitchFamily="34" charset="-120"/>
              </a:rPr>
              <a:t>+</a:t>
            </a:r>
            <a:endParaRPr lang="en-US" sz="1800" dirty="0"/>
          </a:p>
        </p:txBody>
      </p:sp>
      <p:sp>
        <p:nvSpPr>
          <p:cNvPr id="38" name="Shape 17">
            <a:extLst>
              <a:ext uri="{FF2B5EF4-FFF2-40B4-BE49-F238E27FC236}">
                <a16:creationId xmlns:a16="http://schemas.microsoft.com/office/drawing/2014/main" id="{610E2544-1737-9E4C-E998-37A92DB55295}"/>
              </a:ext>
            </a:extLst>
          </p:cNvPr>
          <p:cNvSpPr/>
          <p:nvPr/>
        </p:nvSpPr>
        <p:spPr>
          <a:xfrm flipH="1" flipV="1">
            <a:off x="3063240" y="3246120"/>
            <a:ext cx="365760" cy="594360"/>
          </a:xfrm>
          <a:prstGeom prst="line">
            <a:avLst/>
          </a:prstGeom>
          <a:noFill/>
          <a:ln w="38100">
            <a:solidFill>
              <a:srgbClr val="D9A23A"/>
            </a:solidFill>
            <a:prstDash val="solid"/>
            <a:tailEnd type="triangle"/>
          </a:ln>
        </p:spPr>
        <p:txBody>
          <a:bodyPr/>
          <a:lstStyle/>
          <a:p>
            <a:endParaRPr lang="en-IL"/>
          </a:p>
        </p:txBody>
      </p:sp>
      <p:sp>
        <p:nvSpPr>
          <p:cNvPr id="39" name="Text 18">
            <a:extLst>
              <a:ext uri="{FF2B5EF4-FFF2-40B4-BE49-F238E27FC236}">
                <a16:creationId xmlns:a16="http://schemas.microsoft.com/office/drawing/2014/main" id="{AA39554B-B902-49D3-98C2-70A5E5207F57}"/>
              </a:ext>
            </a:extLst>
          </p:cNvPr>
          <p:cNvSpPr/>
          <p:nvPr/>
        </p:nvSpPr>
        <p:spPr>
          <a:xfrm>
            <a:off x="2926080" y="3337560"/>
            <a:ext cx="365760" cy="365760"/>
          </a:xfrm>
          <a:prstGeom prst="rect">
            <a:avLst/>
          </a:prstGeom>
          <a:noFill/>
          <a:ln/>
        </p:spPr>
        <p:txBody>
          <a:bodyPr wrap="square" lIns="0" tIns="0" rIns="0" bIns="0" rtlCol="0" anchor="ctr"/>
          <a:lstStyle/>
          <a:p>
            <a:pPr marL="0" indent="0" algn="ctr">
              <a:buNone/>
            </a:pPr>
            <a:r>
              <a:rPr lang="en-US" sz="1800" b="1" dirty="0">
                <a:solidFill>
                  <a:srgbClr val="D9A23A"/>
                </a:solidFill>
                <a:latin typeface="Georgia" pitchFamily="34" charset="0"/>
                <a:ea typeface="Georgia" pitchFamily="34" charset="-122"/>
                <a:cs typeface="Georgia" pitchFamily="34" charset="-120"/>
              </a:rPr>
              <a:t>+</a:t>
            </a:r>
            <a:endParaRPr lang="en-US" sz="1800" dirty="0"/>
          </a:p>
        </p:txBody>
      </p:sp>
      <p:sp>
        <p:nvSpPr>
          <p:cNvPr id="40" name="Shape 19">
            <a:extLst>
              <a:ext uri="{FF2B5EF4-FFF2-40B4-BE49-F238E27FC236}">
                <a16:creationId xmlns:a16="http://schemas.microsoft.com/office/drawing/2014/main" id="{A61ADD29-C4C6-98CC-2DE8-D8A7D1845F55}"/>
              </a:ext>
            </a:extLst>
          </p:cNvPr>
          <p:cNvSpPr/>
          <p:nvPr/>
        </p:nvSpPr>
        <p:spPr>
          <a:xfrm flipV="1">
            <a:off x="3291840" y="2011680"/>
            <a:ext cx="365760" cy="594360"/>
          </a:xfrm>
          <a:prstGeom prst="line">
            <a:avLst/>
          </a:prstGeom>
          <a:noFill/>
          <a:ln w="38100">
            <a:solidFill>
              <a:srgbClr val="D9A23A"/>
            </a:solidFill>
            <a:prstDash val="solid"/>
            <a:tailEnd type="triangle"/>
          </a:ln>
        </p:spPr>
        <p:txBody>
          <a:bodyPr/>
          <a:lstStyle/>
          <a:p>
            <a:endParaRPr lang="en-IL"/>
          </a:p>
        </p:txBody>
      </p:sp>
      <p:sp>
        <p:nvSpPr>
          <p:cNvPr id="41" name="Text 20">
            <a:extLst>
              <a:ext uri="{FF2B5EF4-FFF2-40B4-BE49-F238E27FC236}">
                <a16:creationId xmlns:a16="http://schemas.microsoft.com/office/drawing/2014/main" id="{29DA94BB-A4DC-5557-0A04-C7E9391F2146}"/>
              </a:ext>
            </a:extLst>
          </p:cNvPr>
          <p:cNvSpPr/>
          <p:nvPr/>
        </p:nvSpPr>
        <p:spPr>
          <a:xfrm>
            <a:off x="3017520" y="1965960"/>
            <a:ext cx="365760" cy="365760"/>
          </a:xfrm>
          <a:prstGeom prst="rect">
            <a:avLst/>
          </a:prstGeom>
          <a:noFill/>
          <a:ln/>
        </p:spPr>
        <p:txBody>
          <a:bodyPr wrap="square" lIns="0" tIns="0" rIns="0" bIns="0" rtlCol="0" anchor="ctr"/>
          <a:lstStyle/>
          <a:p>
            <a:pPr marL="0" indent="0" algn="ctr">
              <a:buNone/>
            </a:pPr>
            <a:r>
              <a:rPr lang="en-US" sz="1800" b="1" dirty="0">
                <a:solidFill>
                  <a:srgbClr val="D9A23A"/>
                </a:solidFill>
                <a:latin typeface="Georgia" pitchFamily="34" charset="0"/>
                <a:ea typeface="Georgia" pitchFamily="34" charset="-122"/>
                <a:cs typeface="Georgia" pitchFamily="34" charset="-120"/>
              </a:rPr>
              <a:t>+</a:t>
            </a:r>
            <a:endParaRPr lang="en-US" sz="1800" dirty="0"/>
          </a:p>
        </p:txBody>
      </p:sp>
      <p:sp>
        <p:nvSpPr>
          <p:cNvPr id="42" name="Shape 21">
            <a:extLst>
              <a:ext uri="{FF2B5EF4-FFF2-40B4-BE49-F238E27FC236}">
                <a16:creationId xmlns:a16="http://schemas.microsoft.com/office/drawing/2014/main" id="{3601F66D-9A0E-6705-4C92-6D8C37639A4D}"/>
              </a:ext>
            </a:extLst>
          </p:cNvPr>
          <p:cNvSpPr/>
          <p:nvPr/>
        </p:nvSpPr>
        <p:spPr>
          <a:xfrm>
            <a:off x="4206240" y="2788920"/>
            <a:ext cx="731520" cy="365760"/>
          </a:xfrm>
          <a:prstGeom prst="ellipse">
            <a:avLst/>
          </a:prstGeom>
          <a:solidFill>
            <a:srgbClr val="E5A934"/>
          </a:solidFill>
          <a:ln w="12700">
            <a:solidFill>
              <a:srgbClr val="E5A934"/>
            </a:solidFill>
            <a:prstDash val="solid"/>
          </a:ln>
        </p:spPr>
        <p:txBody>
          <a:bodyPr/>
          <a:lstStyle/>
          <a:p>
            <a:endParaRPr lang="en-IL"/>
          </a:p>
        </p:txBody>
      </p:sp>
      <p:sp>
        <p:nvSpPr>
          <p:cNvPr id="43" name="Text 22">
            <a:extLst>
              <a:ext uri="{FF2B5EF4-FFF2-40B4-BE49-F238E27FC236}">
                <a16:creationId xmlns:a16="http://schemas.microsoft.com/office/drawing/2014/main" id="{3761E40A-09AC-0ECA-06CC-59B6979DBBA0}"/>
              </a:ext>
            </a:extLst>
          </p:cNvPr>
          <p:cNvSpPr/>
          <p:nvPr/>
        </p:nvSpPr>
        <p:spPr>
          <a:xfrm>
            <a:off x="4206240" y="2788920"/>
            <a:ext cx="731520" cy="365760"/>
          </a:xfrm>
          <a:prstGeom prst="rect">
            <a:avLst/>
          </a:prstGeom>
          <a:noFill/>
          <a:ln/>
        </p:spPr>
        <p:txBody>
          <a:bodyPr wrap="square" lIns="0" tIns="0" rIns="0" bIns="0" rtlCol="0" anchor="ctr"/>
          <a:lstStyle/>
          <a:p>
            <a:pPr marL="0" indent="0" algn="ctr">
              <a:buNone/>
            </a:pPr>
            <a:r>
              <a:rPr lang="en-US" sz="1600" b="1" dirty="0">
                <a:solidFill>
                  <a:srgbClr val="1A1F38"/>
                </a:solidFill>
                <a:latin typeface="Georgia" pitchFamily="34" charset="0"/>
                <a:ea typeface="Georgia" pitchFamily="34" charset="-122"/>
                <a:cs typeface="Georgia" pitchFamily="34" charset="-120"/>
              </a:rPr>
              <a:t>R</a:t>
            </a:r>
            <a:endParaRPr lang="en-US" sz="16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 21">
    <p:bg>
      <p:bgPr>
        <a:solidFill>
          <a:srgbClr val="F2EBDB"/>
        </a:solidFill>
        <a:effectLst/>
      </p:bgPr>
    </p:bg>
    <p:spTree>
      <p:nvGrpSpPr>
        <p:cNvPr id="1" name=""/>
        <p:cNvGrpSpPr/>
        <p:nvPr/>
      </p:nvGrpSpPr>
      <p:grpSpPr>
        <a:xfrm>
          <a:off x="0" y="0"/>
          <a:ext cx="0" cy="0"/>
          <a:chOff x="0" y="0"/>
          <a:chExt cx="0" cy="0"/>
        </a:xfrm>
      </p:grpSpPr>
      <p:sp>
        <p:nvSpPr>
          <p:cNvPr id="2" name="Shape 0"/>
          <p:cNvSpPr/>
          <p:nvPr/>
        </p:nvSpPr>
        <p:spPr>
          <a:xfrm>
            <a:off x="0" y="0"/>
            <a:ext cx="9144000" cy="45720"/>
          </a:xfrm>
          <a:prstGeom prst="rect">
            <a:avLst/>
          </a:prstGeom>
          <a:solidFill>
            <a:srgbClr val="E5A934"/>
          </a:solidFill>
          <a:ln w="12700">
            <a:solidFill>
              <a:srgbClr val="E5A934"/>
            </a:solidFill>
            <a:prstDash val="solid"/>
          </a:ln>
        </p:spPr>
        <p:txBody>
          <a:bodyPr/>
          <a:lstStyle/>
          <a:p>
            <a:endParaRPr lang="en-IL"/>
          </a:p>
        </p:txBody>
      </p:sp>
      <p:sp>
        <p:nvSpPr>
          <p:cNvPr id="3" name="Shape 1"/>
          <p:cNvSpPr/>
          <p:nvPr/>
        </p:nvSpPr>
        <p:spPr>
          <a:xfrm>
            <a:off x="0" y="5097780"/>
            <a:ext cx="9144000" cy="45720"/>
          </a:xfrm>
          <a:prstGeom prst="rect">
            <a:avLst/>
          </a:prstGeom>
          <a:solidFill>
            <a:srgbClr val="E5A934"/>
          </a:solidFill>
          <a:ln w="12700">
            <a:solidFill>
              <a:srgbClr val="E5A934"/>
            </a:solidFill>
            <a:prstDash val="solid"/>
          </a:ln>
        </p:spPr>
        <p:txBody>
          <a:bodyPr/>
          <a:lstStyle/>
          <a:p>
            <a:endParaRPr lang="en-IL"/>
          </a:p>
        </p:txBody>
      </p:sp>
      <p:sp>
        <p:nvSpPr>
          <p:cNvPr id="4" name="Text 2"/>
          <p:cNvSpPr/>
          <p:nvPr/>
        </p:nvSpPr>
        <p:spPr>
          <a:xfrm>
            <a:off x="457200" y="292608"/>
            <a:ext cx="548640" cy="640080"/>
          </a:xfrm>
          <a:prstGeom prst="rect">
            <a:avLst/>
          </a:prstGeom>
          <a:noFill/>
          <a:ln/>
        </p:spPr>
        <p:txBody>
          <a:bodyPr wrap="square" lIns="0" tIns="0" rIns="0" bIns="0" rtlCol="0" anchor="t"/>
          <a:lstStyle/>
          <a:p>
            <a:pPr marL="0" indent="0" algn="l">
              <a:buNone/>
            </a:pPr>
            <a:r>
              <a:rPr lang="en-US" sz="3600" b="1" dirty="0">
                <a:solidFill>
                  <a:srgbClr val="E5A934"/>
                </a:solidFill>
                <a:latin typeface="Georgia" pitchFamily="34" charset="0"/>
                <a:ea typeface="Georgia" pitchFamily="34" charset="-122"/>
                <a:cs typeface="Georgia" pitchFamily="34" charset="-120"/>
              </a:rPr>
              <a:t>❝</a:t>
            </a:r>
            <a:endParaRPr lang="en-US" sz="3600" dirty="0"/>
          </a:p>
        </p:txBody>
      </p:sp>
      <p:sp>
        <p:nvSpPr>
          <p:cNvPr id="5" name="Text 3"/>
          <p:cNvSpPr/>
          <p:nvPr/>
        </p:nvSpPr>
        <p:spPr>
          <a:xfrm>
            <a:off x="1005840" y="292608"/>
            <a:ext cx="7772400" cy="640080"/>
          </a:xfrm>
          <a:prstGeom prst="rect">
            <a:avLst/>
          </a:prstGeom>
          <a:noFill/>
          <a:ln/>
        </p:spPr>
        <p:txBody>
          <a:bodyPr wrap="square" lIns="0" tIns="0" rIns="0" bIns="0" rtlCol="0" anchor="t"/>
          <a:lstStyle/>
          <a:p>
            <a:pPr marL="0" indent="0" algn="l">
              <a:buNone/>
            </a:pPr>
            <a:r>
              <a:rPr lang="en-US" sz="3000" b="1" dirty="0">
                <a:solidFill>
                  <a:srgbClr val="1A1F38"/>
                </a:solidFill>
                <a:latin typeface="Georgia" pitchFamily="34" charset="0"/>
                <a:ea typeface="Georgia" pitchFamily="34" charset="-122"/>
                <a:cs typeface="Georgia" pitchFamily="34" charset="-120"/>
              </a:rPr>
              <a:t>Why outrage wins</a:t>
            </a:r>
            <a:endParaRPr lang="en-US" sz="3000" dirty="0"/>
          </a:p>
        </p:txBody>
      </p:sp>
      <p:sp>
        <p:nvSpPr>
          <p:cNvPr id="6" name="Text 4"/>
          <p:cNvSpPr/>
          <p:nvPr/>
        </p:nvSpPr>
        <p:spPr>
          <a:xfrm>
            <a:off x="457200" y="960120"/>
            <a:ext cx="8229600" cy="365760"/>
          </a:xfrm>
          <a:prstGeom prst="rect">
            <a:avLst/>
          </a:prstGeom>
          <a:noFill/>
          <a:ln/>
        </p:spPr>
        <p:txBody>
          <a:bodyPr wrap="square" lIns="0" tIns="0" rIns="0" bIns="0" rtlCol="0" anchor="t"/>
          <a:lstStyle/>
          <a:p>
            <a:pPr marL="0" indent="0" algn="l">
              <a:buNone/>
            </a:pPr>
            <a:r>
              <a:rPr lang="en-US" sz="1400" i="1" dirty="0">
                <a:solidFill>
                  <a:srgbClr val="5C6075"/>
                </a:solidFill>
                <a:latin typeface="Calibri" pitchFamily="34" charset="0"/>
                <a:ea typeface="Calibri" pitchFamily="34" charset="-122"/>
                <a:cs typeface="Calibri" pitchFamily="34" charset="-120"/>
              </a:rPr>
              <a:t>The empirical finding, replicated across every major platform.</a:t>
            </a:r>
            <a:endParaRPr lang="en-US" sz="1400" dirty="0"/>
          </a:p>
        </p:txBody>
      </p:sp>
      <p:sp>
        <p:nvSpPr>
          <p:cNvPr id="7" name="Text 5"/>
          <p:cNvSpPr/>
          <p:nvPr/>
        </p:nvSpPr>
        <p:spPr>
          <a:xfrm>
            <a:off x="457200" y="1280160"/>
            <a:ext cx="8229600" cy="3749040"/>
          </a:xfrm>
          <a:prstGeom prst="rect">
            <a:avLst/>
          </a:prstGeom>
          <a:noFill/>
          <a:ln/>
        </p:spPr>
        <p:txBody>
          <a:bodyPr wrap="square" lIns="0" tIns="0" rIns="0" bIns="0" rtlCol="0" anchor="t"/>
          <a:lstStyle/>
          <a:p>
            <a:pPr marL="0" indent="0" algn="l">
              <a:spcAft>
                <a:spcPts val="600"/>
              </a:spcAft>
              <a:buNone/>
            </a:pPr>
            <a:r>
              <a:rPr lang="en-US" sz="1300" dirty="0">
                <a:solidFill>
                  <a:srgbClr val="1A1F38"/>
                </a:solidFill>
                <a:latin typeface="Calibri" pitchFamily="34" charset="0"/>
                <a:ea typeface="Calibri" pitchFamily="34" charset="-122"/>
                <a:cs typeface="Calibri" pitchFamily="34" charset="-120"/>
              </a:rPr>
              <a:t>MIT, 2018. Researchers tracked how true and false news stories spread on Twitter. False ones traveled further, faster, and to more people. By a lot.</a:t>
            </a:r>
            <a:endParaRPr lang="en-US" sz="1300" dirty="0"/>
          </a:p>
          <a:p>
            <a:pPr marL="0" indent="0" algn="l">
              <a:spcAft>
                <a:spcPts val="600"/>
              </a:spcAft>
              <a:buNone/>
            </a:pPr>
            <a:r>
              <a:rPr lang="en-US" sz="1300" dirty="0">
                <a:solidFill>
                  <a:srgbClr val="1A1F38"/>
                </a:solidFill>
                <a:latin typeface="Calibri" pitchFamily="34" charset="0"/>
                <a:ea typeface="Calibri" pitchFamily="34" charset="-122"/>
                <a:cs typeface="Calibri" pitchFamily="34" charset="-120"/>
              </a:rPr>
              <a:t> </a:t>
            </a:r>
            <a:endParaRPr lang="en-US" sz="1300" dirty="0"/>
          </a:p>
          <a:p>
            <a:pPr marL="0" indent="0" algn="l">
              <a:spcAft>
                <a:spcPts val="600"/>
              </a:spcAft>
              <a:buNone/>
            </a:pPr>
            <a:r>
              <a:rPr lang="en-US" sz="1300" dirty="0">
                <a:solidFill>
                  <a:srgbClr val="1A1F38"/>
                </a:solidFill>
                <a:latin typeface="Calibri" pitchFamily="34" charset="0"/>
                <a:ea typeface="Calibri" pitchFamily="34" charset="-122"/>
                <a:cs typeface="Calibri" pitchFamily="34" charset="-120"/>
              </a:rPr>
              <a:t>The single biggest predictor wasn't truth or falsity. It was the </a:t>
            </a:r>
            <a:r>
              <a:rPr lang="en-US" sz="1300" b="1" dirty="0">
                <a:solidFill>
                  <a:srgbClr val="1A1F38"/>
                </a:solidFill>
                <a:latin typeface="Calibri" pitchFamily="34" charset="0"/>
                <a:ea typeface="Calibri" pitchFamily="34" charset="-122"/>
                <a:cs typeface="Calibri" pitchFamily="34" charset="-120"/>
              </a:rPr>
              <a:t>emotion</a:t>
            </a:r>
            <a:r>
              <a:rPr lang="en-US" sz="1300" dirty="0">
                <a:solidFill>
                  <a:srgbClr val="1A1F38"/>
                </a:solidFill>
                <a:latin typeface="Calibri" pitchFamily="34" charset="0"/>
                <a:ea typeface="Calibri" pitchFamily="34" charset="-122"/>
                <a:cs typeface="Calibri" pitchFamily="34" charset="-120"/>
              </a:rPr>
              <a:t> the post produced. False stories triggered anger and surprise. Anger and surprise drove sharing.</a:t>
            </a:r>
            <a:endParaRPr lang="en-US" sz="1300" dirty="0"/>
          </a:p>
          <a:p>
            <a:pPr marL="0" indent="0" algn="l">
              <a:spcAft>
                <a:spcPts val="600"/>
              </a:spcAft>
              <a:buNone/>
            </a:pPr>
            <a:r>
              <a:rPr lang="en-US" sz="1300" dirty="0">
                <a:solidFill>
                  <a:srgbClr val="1A1F38"/>
                </a:solidFill>
                <a:latin typeface="Calibri" pitchFamily="34" charset="0"/>
                <a:ea typeface="Calibri" pitchFamily="34" charset="-122"/>
                <a:cs typeface="Calibri" pitchFamily="34" charset="-120"/>
              </a:rPr>
              <a:t> </a:t>
            </a:r>
            <a:endParaRPr lang="en-US" sz="1300" dirty="0"/>
          </a:p>
          <a:p>
            <a:pPr marL="0" indent="0" algn="l">
              <a:spcAft>
                <a:spcPts val="600"/>
              </a:spcAft>
              <a:buNone/>
            </a:pPr>
            <a:r>
              <a:rPr lang="en-US" sz="1300" dirty="0">
                <a:solidFill>
                  <a:srgbClr val="1A1F38"/>
                </a:solidFill>
                <a:latin typeface="Calibri" pitchFamily="34" charset="0"/>
                <a:ea typeface="Calibri" pitchFamily="34" charset="-122"/>
                <a:cs typeface="Calibri" pitchFamily="34" charset="-120"/>
              </a:rPr>
              <a:t>Same pattern on Facebook, YouTube, TikTok. Outrage beats calm. Indignation beats agreement. Conflict beats consensus. Not by a little …. </a:t>
            </a:r>
            <a:r>
              <a:rPr lang="en-US" sz="1300" dirty="0">
                <a:solidFill>
                  <a:srgbClr val="1A1F38"/>
                </a:solidFill>
                <a:highlight>
                  <a:srgbClr val="FFFF00"/>
                </a:highlight>
                <a:latin typeface="Calibri" pitchFamily="34" charset="0"/>
                <a:ea typeface="Calibri" pitchFamily="34" charset="-122"/>
                <a:cs typeface="Calibri" pitchFamily="34" charset="-120"/>
              </a:rPr>
              <a:t>by 6×, 10×, sometimes more.</a:t>
            </a:r>
            <a:endParaRPr lang="en-US" sz="1300" dirty="0">
              <a:highlight>
                <a:srgbClr val="FFFF00"/>
              </a:highlight>
            </a:endParaRPr>
          </a:p>
          <a:p>
            <a:pPr marL="0" indent="0" algn="l">
              <a:spcAft>
                <a:spcPts val="600"/>
              </a:spcAft>
              <a:buNone/>
            </a:pPr>
            <a:r>
              <a:rPr lang="en-US" sz="1300" dirty="0">
                <a:solidFill>
                  <a:srgbClr val="1A1F38"/>
                </a:solidFill>
                <a:latin typeface="Calibri" pitchFamily="34" charset="0"/>
                <a:ea typeface="Calibri" pitchFamily="34" charset="-122"/>
                <a:cs typeface="Calibri" pitchFamily="34" charset="-120"/>
              </a:rPr>
              <a:t> </a:t>
            </a:r>
            <a:endParaRPr lang="en-US" sz="1300" dirty="0"/>
          </a:p>
          <a:p>
            <a:pPr marL="0" indent="0" algn="l">
              <a:spcAft>
                <a:spcPts val="600"/>
              </a:spcAft>
              <a:buNone/>
            </a:pPr>
            <a:r>
              <a:rPr lang="en-US" sz="1300" b="1" dirty="0">
                <a:solidFill>
                  <a:srgbClr val="1A1F38"/>
                </a:solidFill>
                <a:latin typeface="Calibri" pitchFamily="34" charset="0"/>
                <a:ea typeface="Calibri" pitchFamily="34" charset="-122"/>
                <a:cs typeface="Calibri" pitchFamily="34" charset="-120"/>
              </a:rPr>
              <a:t>From the loop's point of view, this isn't a bug. The loop is working perfectly.</a:t>
            </a:r>
            <a:endParaRPr lang="en-US" sz="1300" dirty="0"/>
          </a:p>
          <a:p>
            <a:pPr marL="0" indent="0" algn="l">
              <a:spcAft>
                <a:spcPts val="600"/>
              </a:spcAft>
              <a:buNone/>
            </a:pPr>
            <a:r>
              <a:rPr lang="en-US" sz="1300" dirty="0">
                <a:solidFill>
                  <a:srgbClr val="1A1F38"/>
                </a:solidFill>
                <a:latin typeface="Calibri" pitchFamily="34" charset="0"/>
                <a:ea typeface="Calibri" pitchFamily="34" charset="-122"/>
                <a:cs typeface="Calibri" pitchFamily="34" charset="-120"/>
              </a:rPr>
              <a:t> </a:t>
            </a:r>
            <a:endParaRPr lang="en-US" sz="1300" dirty="0"/>
          </a:p>
          <a:p>
            <a:pPr marL="0" indent="0" algn="l">
              <a:spcAft>
                <a:spcPts val="600"/>
              </a:spcAft>
              <a:buNone/>
            </a:pPr>
            <a:r>
              <a:rPr lang="en-US" sz="1300" dirty="0">
                <a:solidFill>
                  <a:srgbClr val="1A1F38"/>
                </a:solidFill>
                <a:latin typeface="Calibri" pitchFamily="34" charset="0"/>
                <a:ea typeface="Calibri" pitchFamily="34" charset="-122"/>
                <a:cs typeface="Calibri" pitchFamily="34" charset="-120"/>
              </a:rPr>
              <a:t>Outrage produces measurable behavior. The system rewards what it can measure. It can't measure your wellbeing. So your wellbeing isn't in the loop.</a:t>
            </a:r>
            <a:endParaRPr lang="en-US" sz="1300" dirty="0"/>
          </a:p>
          <a:p>
            <a:pPr marL="0" indent="0" algn="l">
              <a:spcAft>
                <a:spcPts val="600"/>
              </a:spcAft>
              <a:buNone/>
            </a:pPr>
            <a:r>
              <a:rPr lang="en-US" sz="1300" dirty="0">
                <a:solidFill>
                  <a:srgbClr val="1A1F38"/>
                </a:solidFill>
                <a:latin typeface="Calibri" pitchFamily="34" charset="0"/>
                <a:ea typeface="Calibri" pitchFamily="34" charset="-122"/>
                <a:cs typeface="Calibri" pitchFamily="34" charset="-120"/>
              </a:rPr>
              <a:t> </a:t>
            </a:r>
            <a:endParaRPr lang="en-US" sz="1300" dirty="0"/>
          </a:p>
          <a:p>
            <a:pPr marL="0" indent="0" algn="l">
              <a:spcAft>
                <a:spcPts val="600"/>
              </a:spcAft>
              <a:buNone/>
            </a:pPr>
            <a:r>
              <a:rPr lang="en-US" sz="1600" b="1" i="1" dirty="0">
                <a:solidFill>
                  <a:srgbClr val="D9A23A"/>
                </a:solidFill>
                <a:latin typeface="Calibri" pitchFamily="34" charset="0"/>
                <a:ea typeface="Calibri" pitchFamily="34" charset="-122"/>
                <a:cs typeface="Calibri" pitchFamily="34" charset="-120"/>
              </a:rPr>
              <a:t>Nobody at the platform decided to make you angry. The architecture is enough.</a:t>
            </a:r>
            <a:endParaRPr lang="en-US" sz="13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 22">
    <p:bg>
      <p:bgPr>
        <a:solidFill>
          <a:srgbClr val="1A1F38"/>
        </a:solidFill>
        <a:effectLst/>
      </p:bgPr>
    </p:bg>
    <p:spTree>
      <p:nvGrpSpPr>
        <p:cNvPr id="1" name=""/>
        <p:cNvGrpSpPr/>
        <p:nvPr/>
      </p:nvGrpSpPr>
      <p:grpSpPr>
        <a:xfrm>
          <a:off x="0" y="0"/>
          <a:ext cx="0" cy="0"/>
          <a:chOff x="0" y="0"/>
          <a:chExt cx="0" cy="0"/>
        </a:xfrm>
      </p:grpSpPr>
      <p:sp>
        <p:nvSpPr>
          <p:cNvPr id="2" name="Shape 0"/>
          <p:cNvSpPr/>
          <p:nvPr/>
        </p:nvSpPr>
        <p:spPr>
          <a:xfrm>
            <a:off x="0" y="0"/>
            <a:ext cx="9144000" cy="45720"/>
          </a:xfrm>
          <a:prstGeom prst="rect">
            <a:avLst/>
          </a:prstGeom>
          <a:solidFill>
            <a:srgbClr val="E5A934"/>
          </a:solidFill>
          <a:ln w="12700">
            <a:solidFill>
              <a:srgbClr val="E5A934"/>
            </a:solidFill>
            <a:prstDash val="solid"/>
          </a:ln>
        </p:spPr>
        <p:txBody>
          <a:bodyPr/>
          <a:lstStyle/>
          <a:p>
            <a:endParaRPr lang="en-IL"/>
          </a:p>
        </p:txBody>
      </p:sp>
      <p:sp>
        <p:nvSpPr>
          <p:cNvPr id="3" name="Shape 1"/>
          <p:cNvSpPr/>
          <p:nvPr/>
        </p:nvSpPr>
        <p:spPr>
          <a:xfrm>
            <a:off x="0" y="5097780"/>
            <a:ext cx="9144000" cy="45720"/>
          </a:xfrm>
          <a:prstGeom prst="rect">
            <a:avLst/>
          </a:prstGeom>
          <a:solidFill>
            <a:srgbClr val="E5A934"/>
          </a:solidFill>
          <a:ln w="12700">
            <a:solidFill>
              <a:srgbClr val="E5A934"/>
            </a:solidFill>
            <a:prstDash val="solid"/>
          </a:ln>
        </p:spPr>
        <p:txBody>
          <a:bodyPr/>
          <a:lstStyle/>
          <a:p>
            <a:endParaRPr lang="en-IL"/>
          </a:p>
        </p:txBody>
      </p:sp>
      <p:sp>
        <p:nvSpPr>
          <p:cNvPr id="4" name="Text 2"/>
          <p:cNvSpPr/>
          <p:nvPr/>
        </p:nvSpPr>
        <p:spPr>
          <a:xfrm>
            <a:off x="0" y="1691640"/>
            <a:ext cx="9144000" cy="457200"/>
          </a:xfrm>
          <a:prstGeom prst="rect">
            <a:avLst/>
          </a:prstGeom>
          <a:noFill/>
          <a:ln/>
        </p:spPr>
        <p:txBody>
          <a:bodyPr wrap="square" lIns="0" tIns="0" rIns="0" bIns="0" rtlCol="0" anchor="ctr"/>
          <a:lstStyle/>
          <a:p>
            <a:pPr marL="0" indent="0" algn="ctr">
              <a:buNone/>
            </a:pPr>
            <a:r>
              <a:rPr lang="en-US" sz="1300" b="1" kern="0" spc="800" dirty="0">
                <a:solidFill>
                  <a:srgbClr val="B8B5A9"/>
                </a:solidFill>
                <a:latin typeface="Calibri" pitchFamily="34" charset="0"/>
                <a:ea typeface="Calibri" pitchFamily="34" charset="-122"/>
                <a:cs typeface="Calibri" pitchFamily="34" charset="-120"/>
              </a:rPr>
              <a:t>E X E R C I S E   3</a:t>
            </a:r>
            <a:endParaRPr lang="en-US" sz="1300" dirty="0"/>
          </a:p>
        </p:txBody>
      </p:sp>
      <p:sp>
        <p:nvSpPr>
          <p:cNvPr id="5" name="Text 3"/>
          <p:cNvSpPr/>
          <p:nvPr/>
        </p:nvSpPr>
        <p:spPr>
          <a:xfrm>
            <a:off x="0" y="2194560"/>
            <a:ext cx="9144000" cy="914400"/>
          </a:xfrm>
          <a:prstGeom prst="rect">
            <a:avLst/>
          </a:prstGeom>
          <a:noFill/>
          <a:ln/>
        </p:spPr>
        <p:txBody>
          <a:bodyPr wrap="square" lIns="0" tIns="0" rIns="0" bIns="0" rtlCol="0" anchor="ctr"/>
          <a:lstStyle/>
          <a:p>
            <a:pPr marL="0" indent="0" algn="ctr">
              <a:buNone/>
            </a:pPr>
            <a:r>
              <a:rPr lang="en-US" sz="5000" b="1" dirty="0">
                <a:solidFill>
                  <a:srgbClr val="E5A934"/>
                </a:solidFill>
                <a:latin typeface="Georgia" pitchFamily="34" charset="0"/>
                <a:ea typeface="Georgia" pitchFamily="34" charset="-122"/>
                <a:cs typeface="Georgia" pitchFamily="34" charset="-120"/>
              </a:rPr>
              <a:t>THE POLARIZATION PAIR</a:t>
            </a:r>
            <a:endParaRPr lang="en-US" sz="5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 23">
    <p:bg>
      <p:bgPr>
        <a:solidFill>
          <a:srgbClr val="F2EBDB"/>
        </a:solidFill>
        <a:effectLst/>
      </p:bgPr>
    </p:bg>
    <p:spTree>
      <p:nvGrpSpPr>
        <p:cNvPr id="1" name=""/>
        <p:cNvGrpSpPr/>
        <p:nvPr/>
      </p:nvGrpSpPr>
      <p:grpSpPr>
        <a:xfrm>
          <a:off x="0" y="0"/>
          <a:ext cx="0" cy="0"/>
          <a:chOff x="0" y="0"/>
          <a:chExt cx="0" cy="0"/>
        </a:xfrm>
      </p:grpSpPr>
      <p:sp>
        <p:nvSpPr>
          <p:cNvPr id="2" name="Shape 0"/>
          <p:cNvSpPr/>
          <p:nvPr/>
        </p:nvSpPr>
        <p:spPr>
          <a:xfrm>
            <a:off x="0" y="0"/>
            <a:ext cx="9144000" cy="45720"/>
          </a:xfrm>
          <a:prstGeom prst="rect">
            <a:avLst/>
          </a:prstGeom>
          <a:solidFill>
            <a:srgbClr val="E5A934"/>
          </a:solidFill>
          <a:ln w="12700">
            <a:solidFill>
              <a:srgbClr val="E5A934"/>
            </a:solidFill>
            <a:prstDash val="solid"/>
          </a:ln>
        </p:spPr>
        <p:txBody>
          <a:bodyPr/>
          <a:lstStyle/>
          <a:p>
            <a:endParaRPr lang="en-IL"/>
          </a:p>
        </p:txBody>
      </p:sp>
      <p:sp>
        <p:nvSpPr>
          <p:cNvPr id="3" name="Shape 1"/>
          <p:cNvSpPr/>
          <p:nvPr/>
        </p:nvSpPr>
        <p:spPr>
          <a:xfrm>
            <a:off x="0" y="5097780"/>
            <a:ext cx="9144000" cy="45720"/>
          </a:xfrm>
          <a:prstGeom prst="rect">
            <a:avLst/>
          </a:prstGeom>
          <a:solidFill>
            <a:srgbClr val="E5A934"/>
          </a:solidFill>
          <a:ln w="12700">
            <a:solidFill>
              <a:srgbClr val="E5A934"/>
            </a:solidFill>
            <a:prstDash val="solid"/>
          </a:ln>
        </p:spPr>
        <p:txBody>
          <a:bodyPr/>
          <a:lstStyle/>
          <a:p>
            <a:endParaRPr lang="en-IL"/>
          </a:p>
        </p:txBody>
      </p:sp>
      <p:sp>
        <p:nvSpPr>
          <p:cNvPr id="4" name="Text 2"/>
          <p:cNvSpPr/>
          <p:nvPr/>
        </p:nvSpPr>
        <p:spPr>
          <a:xfrm>
            <a:off x="457200" y="292608"/>
            <a:ext cx="548640" cy="640080"/>
          </a:xfrm>
          <a:prstGeom prst="rect">
            <a:avLst/>
          </a:prstGeom>
          <a:noFill/>
          <a:ln/>
        </p:spPr>
        <p:txBody>
          <a:bodyPr wrap="square" lIns="0" tIns="0" rIns="0" bIns="0" rtlCol="0" anchor="t"/>
          <a:lstStyle/>
          <a:p>
            <a:pPr marL="0" indent="0" algn="l">
              <a:buNone/>
            </a:pPr>
            <a:r>
              <a:rPr lang="en-US" sz="3600" b="1" dirty="0">
                <a:solidFill>
                  <a:srgbClr val="E5A934"/>
                </a:solidFill>
                <a:latin typeface="Georgia" pitchFamily="34" charset="0"/>
                <a:ea typeface="Georgia" pitchFamily="34" charset="-122"/>
                <a:cs typeface="Georgia" pitchFamily="34" charset="-120"/>
              </a:rPr>
              <a:t>✓</a:t>
            </a:r>
            <a:endParaRPr lang="en-US" sz="3600" dirty="0"/>
          </a:p>
        </p:txBody>
      </p:sp>
      <p:sp>
        <p:nvSpPr>
          <p:cNvPr id="5" name="Text 3"/>
          <p:cNvSpPr/>
          <p:nvPr/>
        </p:nvSpPr>
        <p:spPr>
          <a:xfrm>
            <a:off x="1005840" y="292608"/>
            <a:ext cx="7772400" cy="640080"/>
          </a:xfrm>
          <a:prstGeom prst="rect">
            <a:avLst/>
          </a:prstGeom>
          <a:noFill/>
          <a:ln/>
        </p:spPr>
        <p:txBody>
          <a:bodyPr wrap="square" lIns="0" tIns="0" rIns="0" bIns="0" rtlCol="0" anchor="t"/>
          <a:lstStyle/>
          <a:p>
            <a:pPr marL="0" indent="0" algn="l">
              <a:buNone/>
            </a:pPr>
            <a:r>
              <a:rPr lang="en-US" sz="3000" b="1" dirty="0">
                <a:solidFill>
                  <a:srgbClr val="1A1F38"/>
                </a:solidFill>
                <a:latin typeface="Georgia" pitchFamily="34" charset="0"/>
                <a:ea typeface="Georgia" pitchFamily="34" charset="-122"/>
                <a:cs typeface="Georgia" pitchFamily="34" charset="-120"/>
              </a:rPr>
              <a:t>Here's how this works</a:t>
            </a:r>
            <a:endParaRPr lang="en-US" sz="3000" dirty="0"/>
          </a:p>
        </p:txBody>
      </p:sp>
      <p:sp>
        <p:nvSpPr>
          <p:cNvPr id="6" name="Text 4"/>
          <p:cNvSpPr/>
          <p:nvPr/>
        </p:nvSpPr>
        <p:spPr>
          <a:xfrm>
            <a:off x="457200" y="1280160"/>
            <a:ext cx="8229600" cy="3749040"/>
          </a:xfrm>
          <a:prstGeom prst="rect">
            <a:avLst/>
          </a:prstGeom>
          <a:noFill/>
          <a:ln/>
        </p:spPr>
        <p:txBody>
          <a:bodyPr wrap="square" lIns="0" tIns="0" rIns="0" bIns="0" rtlCol="0" anchor="t"/>
          <a:lstStyle/>
          <a:p>
            <a:pPr marL="0" indent="0" algn="l">
              <a:spcAft>
                <a:spcPts val="600"/>
              </a:spcAft>
              <a:buNone/>
            </a:pPr>
            <a:r>
              <a:rPr lang="en-US" sz="1600" b="1" dirty="0">
                <a:solidFill>
                  <a:srgbClr val="D9A23A"/>
                </a:solidFill>
                <a:latin typeface="Calibri" pitchFamily="34" charset="0"/>
                <a:ea typeface="Calibri" pitchFamily="34" charset="-122"/>
                <a:cs typeface="Calibri" pitchFamily="34" charset="-120"/>
              </a:rPr>
              <a:t>Split. </a:t>
            </a:r>
            <a:endParaRPr lang="en-US" sz="1600" dirty="0"/>
          </a:p>
          <a:p>
            <a:pPr marL="0" indent="0" algn="l">
              <a:spcAft>
                <a:spcPts val="600"/>
              </a:spcAft>
              <a:buNone/>
            </a:pPr>
            <a:r>
              <a:rPr lang="en-US" sz="1300" dirty="0">
                <a:solidFill>
                  <a:srgbClr val="1A1F38"/>
                </a:solidFill>
                <a:latin typeface="Calibri" pitchFamily="34" charset="0"/>
                <a:ea typeface="Calibri" pitchFamily="34" charset="-122"/>
                <a:cs typeface="Calibri" pitchFamily="34" charset="-120"/>
              </a:rPr>
              <a:t>Born January through June, you're Group A. July through December, Group B. We move you to two breakout rooms.</a:t>
            </a:r>
            <a:endParaRPr lang="en-US" sz="1600" dirty="0"/>
          </a:p>
          <a:p>
            <a:pPr marL="0" indent="0" algn="l">
              <a:spcAft>
                <a:spcPts val="600"/>
              </a:spcAft>
              <a:buNone/>
            </a:pPr>
            <a:r>
              <a:rPr lang="en-US" sz="1300" dirty="0">
                <a:solidFill>
                  <a:srgbClr val="1A1F38"/>
                </a:solidFill>
                <a:latin typeface="Calibri" pitchFamily="34" charset="0"/>
                <a:ea typeface="Calibri" pitchFamily="34" charset="-122"/>
                <a:cs typeface="Calibri" pitchFamily="34" charset="-120"/>
              </a:rPr>
              <a:t> </a:t>
            </a:r>
            <a:endParaRPr lang="en-US" sz="1600" dirty="0"/>
          </a:p>
          <a:p>
            <a:pPr marL="0" indent="0" algn="l">
              <a:spcAft>
                <a:spcPts val="600"/>
              </a:spcAft>
              <a:buNone/>
            </a:pPr>
            <a:r>
              <a:rPr lang="en-US" sz="1600" b="1" dirty="0">
                <a:solidFill>
                  <a:srgbClr val="D9A23A"/>
                </a:solidFill>
                <a:latin typeface="Calibri" pitchFamily="34" charset="0"/>
                <a:ea typeface="Calibri" pitchFamily="34" charset="-122"/>
                <a:cs typeface="Calibri" pitchFamily="34" charset="-120"/>
              </a:rPr>
              <a:t>What you get. </a:t>
            </a:r>
            <a:endParaRPr lang="en-US" sz="1600" dirty="0"/>
          </a:p>
          <a:p>
            <a:pPr marL="0" indent="0" algn="l">
              <a:spcAft>
                <a:spcPts val="600"/>
              </a:spcAft>
              <a:buNone/>
            </a:pPr>
            <a:r>
              <a:rPr lang="en-US" sz="1300" dirty="0">
                <a:solidFill>
                  <a:srgbClr val="1A1F38"/>
                </a:solidFill>
                <a:latin typeface="Calibri" pitchFamily="34" charset="0"/>
                <a:ea typeface="Calibri" pitchFamily="34" charset="-122"/>
                <a:cs typeface="Calibri" pitchFamily="34" charset="-120"/>
              </a:rPr>
              <a:t>Six headlines about the same recent event. The events are real. The headlines are real. They were chosen to match what the algorithm would actually have shown your group.</a:t>
            </a:r>
            <a:endParaRPr lang="en-US" sz="1600" dirty="0"/>
          </a:p>
          <a:p>
            <a:pPr marL="0" indent="0" algn="l">
              <a:spcAft>
                <a:spcPts val="600"/>
              </a:spcAft>
              <a:buNone/>
            </a:pPr>
            <a:r>
              <a:rPr lang="en-US" sz="1300" dirty="0">
                <a:solidFill>
                  <a:srgbClr val="1A1F38"/>
                </a:solidFill>
                <a:latin typeface="Calibri" pitchFamily="34" charset="0"/>
                <a:ea typeface="Calibri" pitchFamily="34" charset="-122"/>
                <a:cs typeface="Calibri" pitchFamily="34" charset="-120"/>
              </a:rPr>
              <a:t> </a:t>
            </a:r>
            <a:endParaRPr lang="en-US" sz="1600" dirty="0"/>
          </a:p>
          <a:p>
            <a:pPr marL="0" indent="0" algn="l">
              <a:spcAft>
                <a:spcPts val="600"/>
              </a:spcAft>
              <a:buNone/>
            </a:pPr>
            <a:r>
              <a:rPr lang="en-US" sz="1600" b="1" dirty="0">
                <a:solidFill>
                  <a:srgbClr val="D9A23A"/>
                </a:solidFill>
                <a:latin typeface="Calibri" pitchFamily="34" charset="0"/>
                <a:ea typeface="Calibri" pitchFamily="34" charset="-122"/>
                <a:cs typeface="Calibri" pitchFamily="34" charset="-120"/>
              </a:rPr>
              <a:t>What you do. </a:t>
            </a:r>
            <a:endParaRPr lang="en-US" sz="1600" dirty="0"/>
          </a:p>
          <a:p>
            <a:pPr marL="0" indent="0" algn="l">
              <a:spcAft>
                <a:spcPts val="600"/>
              </a:spcAft>
              <a:buNone/>
            </a:pPr>
            <a:r>
              <a:rPr lang="en-US" sz="1300" dirty="0">
                <a:solidFill>
                  <a:srgbClr val="1A1F38"/>
                </a:solidFill>
                <a:latin typeface="Calibri" pitchFamily="34" charset="0"/>
                <a:ea typeface="Calibri" pitchFamily="34" charset="-122"/>
                <a:cs typeface="Calibri" pitchFamily="34" charset="-120"/>
              </a:rPr>
              <a:t>Five minutes to read the six headlines and agree on three things: what happened, who was responsible, what should be done.</a:t>
            </a:r>
            <a:endParaRPr lang="en-US" sz="1600" dirty="0"/>
          </a:p>
          <a:p>
            <a:pPr marL="0" indent="0" algn="l">
              <a:spcAft>
                <a:spcPts val="600"/>
              </a:spcAft>
              <a:buNone/>
            </a:pPr>
            <a:r>
              <a:rPr lang="en-US" sz="1300" dirty="0">
                <a:solidFill>
                  <a:srgbClr val="1A1F38"/>
                </a:solidFill>
                <a:latin typeface="Calibri" pitchFamily="34" charset="0"/>
                <a:ea typeface="Calibri" pitchFamily="34" charset="-122"/>
                <a:cs typeface="Calibri" pitchFamily="34" charset="-120"/>
              </a:rPr>
              <a:t> </a:t>
            </a:r>
            <a:endParaRPr lang="en-US" sz="1600" dirty="0"/>
          </a:p>
          <a:p>
            <a:pPr marL="0" indent="0" algn="l">
              <a:spcAft>
                <a:spcPts val="600"/>
              </a:spcAft>
              <a:buNone/>
            </a:pPr>
            <a:r>
              <a:rPr lang="en-US" sz="1600" b="1" dirty="0">
                <a:solidFill>
                  <a:srgbClr val="D9A23A"/>
                </a:solidFill>
                <a:latin typeface="Calibri" pitchFamily="34" charset="0"/>
                <a:ea typeface="Calibri" pitchFamily="34" charset="-122"/>
                <a:cs typeface="Calibri" pitchFamily="34" charset="-120"/>
              </a:rPr>
              <a:t>Then we come back. </a:t>
            </a:r>
            <a:endParaRPr lang="en-US" sz="1600" dirty="0"/>
          </a:p>
          <a:p>
            <a:pPr marL="0" indent="0" algn="l">
              <a:spcAft>
                <a:spcPts val="600"/>
              </a:spcAft>
              <a:buNone/>
            </a:pPr>
            <a:r>
              <a:rPr lang="en-US" sz="1300" dirty="0">
                <a:solidFill>
                  <a:srgbClr val="1A1F38"/>
                </a:solidFill>
                <a:latin typeface="Calibri" pitchFamily="34" charset="0"/>
                <a:ea typeface="Calibri" pitchFamily="34" charset="-122"/>
                <a:cs typeface="Calibri" pitchFamily="34" charset="-120"/>
              </a:rPr>
              <a:t>Each group presents to the other. We watch the gap.</a:t>
            </a:r>
            <a:endParaRPr lang="en-US" sz="1600" dirty="0"/>
          </a:p>
          <a:p>
            <a:pPr marL="0" indent="0" algn="l">
              <a:spcAft>
                <a:spcPts val="600"/>
              </a:spcAft>
              <a:buNone/>
            </a:pPr>
            <a:r>
              <a:rPr lang="en-US" sz="1300" dirty="0">
                <a:solidFill>
                  <a:srgbClr val="1A1F38"/>
                </a:solidFill>
                <a:latin typeface="Calibri" pitchFamily="34" charset="0"/>
                <a:ea typeface="Calibri" pitchFamily="34" charset="-122"/>
                <a:cs typeface="Calibri" pitchFamily="34" charset="-120"/>
              </a:rPr>
              <a:t> </a:t>
            </a:r>
            <a:endParaRPr lang="en-US" sz="1600" dirty="0"/>
          </a:p>
          <a:p>
            <a:pPr marL="0" indent="0" algn="l">
              <a:spcAft>
                <a:spcPts val="600"/>
              </a:spcAft>
              <a:buNone/>
            </a:pPr>
            <a:r>
              <a:rPr lang="en-US" sz="1400" b="1" dirty="0">
                <a:solidFill>
                  <a:srgbClr val="C44536"/>
                </a:solidFill>
                <a:latin typeface="Calibri" pitchFamily="34" charset="0"/>
                <a:ea typeface="Calibri" pitchFamily="34" charset="-122"/>
                <a:cs typeface="Calibri" pitchFamily="34" charset="-120"/>
              </a:rPr>
              <a:t>Important: </a:t>
            </a:r>
            <a:endParaRPr lang="en-US" sz="1600" dirty="0"/>
          </a:p>
          <a:p>
            <a:pPr marL="0" indent="0" algn="l">
              <a:spcAft>
                <a:spcPts val="600"/>
              </a:spcAft>
              <a:buNone/>
            </a:pPr>
            <a:r>
              <a:rPr lang="en-US" sz="1300" dirty="0">
                <a:solidFill>
                  <a:srgbClr val="1A1F38"/>
                </a:solidFill>
                <a:latin typeface="Calibri" pitchFamily="34" charset="0"/>
                <a:ea typeface="Calibri" pitchFamily="34" charset="-122"/>
                <a:cs typeface="Calibri" pitchFamily="34" charset="-120"/>
              </a:rPr>
              <a:t>neither set is fake. Neither is misinformation. Both are real reporting on the same real event. The only thing different is which six were selected — by the same loop you just learned to draw.</a:t>
            </a:r>
            <a:endParaRPr lang="en-US" sz="16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 24">
    <p:bg>
      <p:bgPr>
        <a:solidFill>
          <a:srgbClr val="F2EBDB"/>
        </a:solidFill>
        <a:effectLst/>
      </p:bgPr>
    </p:bg>
    <p:spTree>
      <p:nvGrpSpPr>
        <p:cNvPr id="1" name=""/>
        <p:cNvGrpSpPr/>
        <p:nvPr/>
      </p:nvGrpSpPr>
      <p:grpSpPr>
        <a:xfrm>
          <a:off x="0" y="0"/>
          <a:ext cx="0" cy="0"/>
          <a:chOff x="0" y="0"/>
          <a:chExt cx="0" cy="0"/>
        </a:xfrm>
      </p:grpSpPr>
      <p:sp>
        <p:nvSpPr>
          <p:cNvPr id="2" name="Shape 0"/>
          <p:cNvSpPr/>
          <p:nvPr/>
        </p:nvSpPr>
        <p:spPr>
          <a:xfrm>
            <a:off x="0" y="0"/>
            <a:ext cx="9144000" cy="45720"/>
          </a:xfrm>
          <a:prstGeom prst="rect">
            <a:avLst/>
          </a:prstGeom>
          <a:solidFill>
            <a:srgbClr val="E5A934"/>
          </a:solidFill>
          <a:ln w="12700">
            <a:solidFill>
              <a:srgbClr val="E5A934"/>
            </a:solidFill>
            <a:prstDash val="solid"/>
          </a:ln>
        </p:spPr>
        <p:txBody>
          <a:bodyPr/>
          <a:lstStyle/>
          <a:p>
            <a:endParaRPr lang="en-IL"/>
          </a:p>
        </p:txBody>
      </p:sp>
      <p:sp>
        <p:nvSpPr>
          <p:cNvPr id="3" name="Shape 1"/>
          <p:cNvSpPr/>
          <p:nvPr/>
        </p:nvSpPr>
        <p:spPr>
          <a:xfrm>
            <a:off x="0" y="5097780"/>
            <a:ext cx="9144000" cy="45720"/>
          </a:xfrm>
          <a:prstGeom prst="rect">
            <a:avLst/>
          </a:prstGeom>
          <a:solidFill>
            <a:srgbClr val="E5A934"/>
          </a:solidFill>
          <a:ln w="12700">
            <a:solidFill>
              <a:srgbClr val="E5A934"/>
            </a:solidFill>
            <a:prstDash val="solid"/>
          </a:ln>
        </p:spPr>
        <p:txBody>
          <a:bodyPr/>
          <a:lstStyle/>
          <a:p>
            <a:endParaRPr lang="en-IL"/>
          </a:p>
        </p:txBody>
      </p:sp>
      <p:sp>
        <p:nvSpPr>
          <p:cNvPr id="4" name="Text 2"/>
          <p:cNvSpPr/>
          <p:nvPr/>
        </p:nvSpPr>
        <p:spPr>
          <a:xfrm>
            <a:off x="457200" y="292608"/>
            <a:ext cx="548640" cy="640080"/>
          </a:xfrm>
          <a:prstGeom prst="rect">
            <a:avLst/>
          </a:prstGeom>
          <a:noFill/>
          <a:ln/>
        </p:spPr>
        <p:txBody>
          <a:bodyPr wrap="square" lIns="0" tIns="0" rIns="0" bIns="0" rtlCol="0" anchor="t"/>
          <a:lstStyle/>
          <a:p>
            <a:pPr marL="0" indent="0" algn="l">
              <a:buNone/>
            </a:pPr>
            <a:r>
              <a:rPr lang="en-US" sz="3600" b="1" dirty="0">
                <a:solidFill>
                  <a:srgbClr val="E5A934"/>
                </a:solidFill>
                <a:latin typeface="Georgia" pitchFamily="34" charset="0"/>
                <a:ea typeface="Georgia" pitchFamily="34" charset="-122"/>
                <a:cs typeface="Georgia" pitchFamily="34" charset="-120"/>
              </a:rPr>
              <a:t>⌁</a:t>
            </a:r>
            <a:endParaRPr lang="en-US" sz="3600" dirty="0"/>
          </a:p>
        </p:txBody>
      </p:sp>
      <p:sp>
        <p:nvSpPr>
          <p:cNvPr id="5" name="Text 3"/>
          <p:cNvSpPr/>
          <p:nvPr/>
        </p:nvSpPr>
        <p:spPr>
          <a:xfrm>
            <a:off x="1005840" y="292608"/>
            <a:ext cx="7772400" cy="640080"/>
          </a:xfrm>
          <a:prstGeom prst="rect">
            <a:avLst/>
          </a:prstGeom>
          <a:noFill/>
          <a:ln/>
        </p:spPr>
        <p:txBody>
          <a:bodyPr wrap="square" lIns="0" tIns="0" rIns="0" bIns="0" rtlCol="0" anchor="t"/>
          <a:lstStyle/>
          <a:p>
            <a:pPr marL="0" indent="0" algn="l">
              <a:buNone/>
            </a:pPr>
            <a:r>
              <a:rPr lang="en-US" sz="3000" b="1" dirty="0">
                <a:solidFill>
                  <a:srgbClr val="1A1F38"/>
                </a:solidFill>
                <a:latin typeface="Georgia" pitchFamily="34" charset="0"/>
                <a:ea typeface="Georgia" pitchFamily="34" charset="-122"/>
                <a:cs typeface="Georgia" pitchFamily="34" charset="-120"/>
              </a:rPr>
              <a:t>What just happened</a:t>
            </a:r>
            <a:endParaRPr lang="en-US" sz="3000" dirty="0"/>
          </a:p>
        </p:txBody>
      </p:sp>
      <p:sp>
        <p:nvSpPr>
          <p:cNvPr id="6" name="Text 4"/>
          <p:cNvSpPr/>
          <p:nvPr/>
        </p:nvSpPr>
        <p:spPr>
          <a:xfrm>
            <a:off x="457200" y="960120"/>
            <a:ext cx="8229600" cy="365760"/>
          </a:xfrm>
          <a:prstGeom prst="rect">
            <a:avLst/>
          </a:prstGeom>
          <a:noFill/>
          <a:ln/>
        </p:spPr>
        <p:txBody>
          <a:bodyPr wrap="square" lIns="0" tIns="0" rIns="0" bIns="0" rtlCol="0" anchor="t"/>
          <a:lstStyle/>
          <a:p>
            <a:pPr marL="0" indent="0" algn="l">
              <a:buNone/>
            </a:pPr>
            <a:r>
              <a:rPr lang="en-US" sz="1400" i="1" dirty="0">
                <a:solidFill>
                  <a:srgbClr val="5C6075"/>
                </a:solidFill>
                <a:latin typeface="Calibri" pitchFamily="34" charset="0"/>
                <a:ea typeface="Calibri" pitchFamily="34" charset="-122"/>
                <a:cs typeface="Calibri" pitchFamily="34" charset="-120"/>
              </a:rPr>
              <a:t>Same event. Same week. Two coherent worldviews. Both built from real facts.</a:t>
            </a:r>
            <a:endParaRPr lang="en-US" sz="1400" dirty="0"/>
          </a:p>
        </p:txBody>
      </p:sp>
      <p:sp>
        <p:nvSpPr>
          <p:cNvPr id="7" name="Shape 5"/>
          <p:cNvSpPr/>
          <p:nvPr/>
        </p:nvSpPr>
        <p:spPr>
          <a:xfrm>
            <a:off x="457200" y="1463040"/>
            <a:ext cx="4023360" cy="3200400"/>
          </a:xfrm>
          <a:prstGeom prst="rect">
            <a:avLst/>
          </a:prstGeom>
          <a:solidFill>
            <a:srgbClr val="EAE2D0"/>
          </a:solidFill>
          <a:ln w="12700">
            <a:solidFill>
              <a:srgbClr val="EAE2D0"/>
            </a:solidFill>
            <a:prstDash val="solid"/>
          </a:ln>
        </p:spPr>
        <p:txBody>
          <a:bodyPr/>
          <a:lstStyle/>
          <a:p>
            <a:endParaRPr lang="en-IL"/>
          </a:p>
        </p:txBody>
      </p:sp>
      <p:sp>
        <p:nvSpPr>
          <p:cNvPr id="8" name="Text 6"/>
          <p:cNvSpPr/>
          <p:nvPr/>
        </p:nvSpPr>
        <p:spPr>
          <a:xfrm>
            <a:off x="640080" y="1645920"/>
            <a:ext cx="3657600" cy="365760"/>
          </a:xfrm>
          <a:prstGeom prst="rect">
            <a:avLst/>
          </a:prstGeom>
          <a:noFill/>
          <a:ln/>
        </p:spPr>
        <p:txBody>
          <a:bodyPr wrap="square" lIns="0" tIns="0" rIns="0" bIns="0" rtlCol="0" anchor="t"/>
          <a:lstStyle/>
          <a:p>
            <a:pPr marL="0" indent="0" algn="l">
              <a:buNone/>
            </a:pPr>
            <a:r>
              <a:rPr lang="en-US" sz="1200" b="1" kern="0" spc="400" dirty="0">
                <a:solidFill>
                  <a:srgbClr val="D9A23A"/>
                </a:solidFill>
                <a:latin typeface="Calibri" pitchFamily="34" charset="0"/>
                <a:ea typeface="Calibri" pitchFamily="34" charset="-122"/>
                <a:cs typeface="Calibri" pitchFamily="34" charset="-120"/>
              </a:rPr>
              <a:t>GROUP A SAW</a:t>
            </a:r>
            <a:endParaRPr lang="en-US" sz="1200" dirty="0"/>
          </a:p>
        </p:txBody>
      </p:sp>
      <p:sp>
        <p:nvSpPr>
          <p:cNvPr id="9" name="Text 7"/>
          <p:cNvSpPr/>
          <p:nvPr/>
        </p:nvSpPr>
        <p:spPr>
          <a:xfrm>
            <a:off x="640080" y="2011680"/>
            <a:ext cx="3657600" cy="457200"/>
          </a:xfrm>
          <a:prstGeom prst="rect">
            <a:avLst/>
          </a:prstGeom>
          <a:noFill/>
          <a:ln/>
        </p:spPr>
        <p:txBody>
          <a:bodyPr wrap="square" lIns="0" tIns="0" rIns="0" bIns="0" rtlCol="0" anchor="t"/>
          <a:lstStyle/>
          <a:p>
            <a:pPr marL="0" indent="0" algn="l">
              <a:buNone/>
            </a:pPr>
            <a:r>
              <a:rPr lang="en-US" sz="1700" b="1" i="1" dirty="0">
                <a:solidFill>
                  <a:srgbClr val="1A1F38"/>
                </a:solidFill>
                <a:latin typeface="Georgia" pitchFamily="34" charset="0"/>
                <a:ea typeface="Georgia" pitchFamily="34" charset="-122"/>
                <a:cs typeface="Georgia" pitchFamily="34" charset="-120"/>
              </a:rPr>
              <a:t>A story about institutional failure.</a:t>
            </a:r>
            <a:endParaRPr lang="en-US" sz="1700" dirty="0"/>
          </a:p>
        </p:txBody>
      </p:sp>
      <p:sp>
        <p:nvSpPr>
          <p:cNvPr id="10" name="Text 8"/>
          <p:cNvSpPr/>
          <p:nvPr/>
        </p:nvSpPr>
        <p:spPr>
          <a:xfrm>
            <a:off x="640080" y="2743200"/>
            <a:ext cx="3657600" cy="1737360"/>
          </a:xfrm>
          <a:prstGeom prst="rect">
            <a:avLst/>
          </a:prstGeom>
          <a:noFill/>
          <a:ln/>
        </p:spPr>
        <p:txBody>
          <a:bodyPr wrap="square" lIns="0" tIns="0" rIns="0" bIns="0" rtlCol="0" anchor="t"/>
          <a:lstStyle/>
          <a:p>
            <a:pPr marL="0" indent="0" algn="l">
              <a:spcAft>
                <a:spcPts val="400"/>
              </a:spcAft>
              <a:buNone/>
            </a:pPr>
            <a:r>
              <a:rPr lang="en-US" sz="1200" b="1" dirty="0">
                <a:solidFill>
                  <a:srgbClr val="1A1F38"/>
                </a:solidFill>
                <a:latin typeface="Calibri" pitchFamily="34" charset="0"/>
                <a:ea typeface="Calibri" pitchFamily="34" charset="-122"/>
                <a:cs typeface="Calibri" pitchFamily="34" charset="-120"/>
              </a:rPr>
              <a:t>Headlines about: </a:t>
            </a:r>
            <a:endParaRPr lang="en-US" sz="1200" dirty="0"/>
          </a:p>
          <a:p>
            <a:pPr marL="0" indent="0" algn="l">
              <a:spcAft>
                <a:spcPts val="400"/>
              </a:spcAft>
              <a:buNone/>
            </a:pPr>
            <a:r>
              <a:rPr lang="en-US" sz="1200" dirty="0">
                <a:solidFill>
                  <a:srgbClr val="1A1F38"/>
                </a:solidFill>
                <a:latin typeface="Calibri" pitchFamily="34" charset="0"/>
                <a:ea typeface="Calibri" pitchFamily="34" charset="-122"/>
                <a:cs typeface="Calibri" pitchFamily="34" charset="-120"/>
              </a:rPr>
              <a:t>policy failure, official misconduct, the harm done, expert criticism, calls for resignation, public outrage.</a:t>
            </a:r>
            <a:endParaRPr lang="en-US" sz="1200" dirty="0"/>
          </a:p>
          <a:p>
            <a:pPr marL="0" indent="0" algn="l">
              <a:spcAft>
                <a:spcPts val="400"/>
              </a:spcAft>
              <a:buNone/>
            </a:pPr>
            <a:r>
              <a:rPr lang="en-US" sz="1200" dirty="0">
                <a:solidFill>
                  <a:srgbClr val="000000"/>
                </a:solidFill>
              </a:rPr>
              <a:t> </a:t>
            </a:r>
            <a:endParaRPr lang="en-US" sz="1200" dirty="0"/>
          </a:p>
          <a:p>
            <a:pPr marL="0" indent="0" algn="l">
              <a:spcAft>
                <a:spcPts val="400"/>
              </a:spcAft>
              <a:buNone/>
            </a:pPr>
            <a:r>
              <a:rPr lang="en-US" sz="1200" b="1" dirty="0">
                <a:solidFill>
                  <a:srgbClr val="1A1F38"/>
                </a:solidFill>
                <a:latin typeface="Calibri" pitchFamily="34" charset="0"/>
                <a:ea typeface="Calibri" pitchFamily="34" charset="-122"/>
                <a:cs typeface="Calibri" pitchFamily="34" charset="-120"/>
              </a:rPr>
              <a:t>Implied protagonist: </a:t>
            </a:r>
            <a:endParaRPr lang="en-US" sz="1200" dirty="0"/>
          </a:p>
          <a:p>
            <a:pPr marL="0" indent="0" algn="l">
              <a:spcAft>
                <a:spcPts val="400"/>
              </a:spcAft>
              <a:buNone/>
            </a:pPr>
            <a:r>
              <a:rPr lang="en-US" sz="1200" i="1" dirty="0">
                <a:solidFill>
                  <a:srgbClr val="1A1F38"/>
                </a:solidFill>
                <a:latin typeface="Calibri" pitchFamily="34" charset="0"/>
                <a:ea typeface="Calibri" pitchFamily="34" charset="-122"/>
                <a:cs typeface="Calibri" pitchFamily="34" charset="-120"/>
              </a:rPr>
              <a:t>the public, harmed by an institution that's lost its way.</a:t>
            </a:r>
            <a:endParaRPr lang="en-US" sz="1200" dirty="0"/>
          </a:p>
        </p:txBody>
      </p:sp>
      <p:sp>
        <p:nvSpPr>
          <p:cNvPr id="11" name="Shape 9"/>
          <p:cNvSpPr/>
          <p:nvPr/>
        </p:nvSpPr>
        <p:spPr>
          <a:xfrm>
            <a:off x="4663440" y="1463040"/>
            <a:ext cx="4023360" cy="3200400"/>
          </a:xfrm>
          <a:prstGeom prst="rect">
            <a:avLst/>
          </a:prstGeom>
          <a:solidFill>
            <a:srgbClr val="1A1F38"/>
          </a:solidFill>
          <a:ln w="12700">
            <a:solidFill>
              <a:srgbClr val="1A1F38"/>
            </a:solidFill>
            <a:prstDash val="solid"/>
          </a:ln>
        </p:spPr>
        <p:txBody>
          <a:bodyPr/>
          <a:lstStyle/>
          <a:p>
            <a:endParaRPr lang="en-IL"/>
          </a:p>
        </p:txBody>
      </p:sp>
      <p:sp>
        <p:nvSpPr>
          <p:cNvPr id="12" name="Text 10"/>
          <p:cNvSpPr/>
          <p:nvPr/>
        </p:nvSpPr>
        <p:spPr>
          <a:xfrm>
            <a:off x="4846320" y="1645920"/>
            <a:ext cx="3657600" cy="365760"/>
          </a:xfrm>
          <a:prstGeom prst="rect">
            <a:avLst/>
          </a:prstGeom>
          <a:noFill/>
          <a:ln/>
        </p:spPr>
        <p:txBody>
          <a:bodyPr wrap="square" lIns="0" tIns="0" rIns="0" bIns="0" rtlCol="0" anchor="t"/>
          <a:lstStyle/>
          <a:p>
            <a:pPr marL="0" indent="0" algn="l">
              <a:buNone/>
            </a:pPr>
            <a:r>
              <a:rPr lang="en-US" sz="1200" b="1" kern="0" spc="400" dirty="0">
                <a:solidFill>
                  <a:srgbClr val="E5A934"/>
                </a:solidFill>
                <a:latin typeface="Calibri" pitchFamily="34" charset="0"/>
                <a:ea typeface="Calibri" pitchFamily="34" charset="-122"/>
                <a:cs typeface="Calibri" pitchFamily="34" charset="-120"/>
              </a:rPr>
              <a:t>GROUP B SAW</a:t>
            </a:r>
            <a:endParaRPr lang="en-US" sz="1200" dirty="0"/>
          </a:p>
        </p:txBody>
      </p:sp>
      <p:sp>
        <p:nvSpPr>
          <p:cNvPr id="13" name="Text 11"/>
          <p:cNvSpPr/>
          <p:nvPr/>
        </p:nvSpPr>
        <p:spPr>
          <a:xfrm>
            <a:off x="4846320" y="2011680"/>
            <a:ext cx="3657600" cy="457200"/>
          </a:xfrm>
          <a:prstGeom prst="rect">
            <a:avLst/>
          </a:prstGeom>
          <a:noFill/>
          <a:ln/>
        </p:spPr>
        <p:txBody>
          <a:bodyPr wrap="square" lIns="0" tIns="0" rIns="0" bIns="0" rtlCol="0" anchor="t"/>
          <a:lstStyle/>
          <a:p>
            <a:pPr marL="0" indent="0" algn="l">
              <a:buNone/>
            </a:pPr>
            <a:r>
              <a:rPr lang="en-US" sz="1700" b="1" i="1" dirty="0">
                <a:solidFill>
                  <a:srgbClr val="E5A934"/>
                </a:solidFill>
                <a:latin typeface="Georgia" pitchFamily="34" charset="0"/>
                <a:ea typeface="Georgia" pitchFamily="34" charset="-122"/>
                <a:cs typeface="Georgia" pitchFamily="34" charset="-120"/>
              </a:rPr>
              <a:t>A story about external threat.</a:t>
            </a:r>
            <a:endParaRPr lang="en-US" sz="1700" dirty="0"/>
          </a:p>
        </p:txBody>
      </p:sp>
      <p:sp>
        <p:nvSpPr>
          <p:cNvPr id="14" name="Text 12"/>
          <p:cNvSpPr/>
          <p:nvPr/>
        </p:nvSpPr>
        <p:spPr>
          <a:xfrm>
            <a:off x="4846320" y="2743200"/>
            <a:ext cx="3657600" cy="1737360"/>
          </a:xfrm>
          <a:prstGeom prst="rect">
            <a:avLst/>
          </a:prstGeom>
          <a:noFill/>
          <a:ln/>
        </p:spPr>
        <p:txBody>
          <a:bodyPr wrap="square" lIns="0" tIns="0" rIns="0" bIns="0" rtlCol="0" anchor="t"/>
          <a:lstStyle/>
          <a:p>
            <a:pPr marL="0" indent="0" algn="l">
              <a:spcAft>
                <a:spcPts val="400"/>
              </a:spcAft>
              <a:buNone/>
            </a:pPr>
            <a:r>
              <a:rPr lang="en-US" sz="1200" b="1" dirty="0">
                <a:solidFill>
                  <a:srgbClr val="F2EBDB"/>
                </a:solidFill>
                <a:latin typeface="Calibri" pitchFamily="34" charset="0"/>
                <a:ea typeface="Calibri" pitchFamily="34" charset="-122"/>
                <a:cs typeface="Calibri" pitchFamily="34" charset="-120"/>
              </a:rPr>
              <a:t>Headlines about: </a:t>
            </a:r>
            <a:endParaRPr lang="en-US" sz="1200" dirty="0"/>
          </a:p>
          <a:p>
            <a:pPr marL="0" indent="0" algn="l">
              <a:spcAft>
                <a:spcPts val="400"/>
              </a:spcAft>
              <a:buNone/>
            </a:pPr>
            <a:r>
              <a:rPr lang="en-US" sz="1200" dirty="0">
                <a:solidFill>
                  <a:srgbClr val="F2EBDB"/>
                </a:solidFill>
                <a:latin typeface="Calibri" pitchFamily="34" charset="0"/>
                <a:ea typeface="Calibri" pitchFamily="34" charset="-122"/>
                <a:cs typeface="Calibri" pitchFamily="34" charset="-120"/>
              </a:rPr>
              <a:t>foreign manipulation, security risks, the opposition going too far, mob behavior, threats to public order.</a:t>
            </a:r>
            <a:endParaRPr lang="en-US" sz="1200" dirty="0"/>
          </a:p>
          <a:p>
            <a:pPr marL="0" indent="0" algn="l">
              <a:spcAft>
                <a:spcPts val="400"/>
              </a:spcAft>
              <a:buNone/>
            </a:pPr>
            <a:r>
              <a:rPr lang="en-US" sz="1200" dirty="0">
                <a:solidFill>
                  <a:srgbClr val="000000"/>
                </a:solidFill>
              </a:rPr>
              <a:t> </a:t>
            </a:r>
            <a:endParaRPr lang="en-US" sz="1200" dirty="0"/>
          </a:p>
          <a:p>
            <a:pPr marL="0" indent="0" algn="l">
              <a:spcAft>
                <a:spcPts val="400"/>
              </a:spcAft>
              <a:buNone/>
            </a:pPr>
            <a:r>
              <a:rPr lang="en-US" sz="1200" b="1" dirty="0">
                <a:solidFill>
                  <a:srgbClr val="F2EBDB"/>
                </a:solidFill>
                <a:latin typeface="Calibri" pitchFamily="34" charset="0"/>
                <a:ea typeface="Calibri" pitchFamily="34" charset="-122"/>
                <a:cs typeface="Calibri" pitchFamily="34" charset="-120"/>
              </a:rPr>
              <a:t>Implied protagonist: </a:t>
            </a:r>
            <a:endParaRPr lang="en-US" sz="1200" dirty="0"/>
          </a:p>
          <a:p>
            <a:pPr marL="0" indent="0" algn="l">
              <a:spcAft>
                <a:spcPts val="400"/>
              </a:spcAft>
              <a:buNone/>
            </a:pPr>
            <a:r>
              <a:rPr lang="en-US" sz="1200" i="1" dirty="0">
                <a:solidFill>
                  <a:srgbClr val="F2EBDB"/>
                </a:solidFill>
                <a:latin typeface="Calibri" pitchFamily="34" charset="0"/>
                <a:ea typeface="Calibri" pitchFamily="34" charset="-122"/>
                <a:cs typeface="Calibri" pitchFamily="34" charset="-120"/>
              </a:rPr>
              <a:t>the institution, defending stability against destabilization.</a:t>
            </a:r>
            <a:endParaRPr lang="en-US" sz="1200" dirty="0"/>
          </a:p>
        </p:txBody>
      </p:sp>
      <p:sp>
        <p:nvSpPr>
          <p:cNvPr id="15" name="Text 13"/>
          <p:cNvSpPr/>
          <p:nvPr/>
        </p:nvSpPr>
        <p:spPr>
          <a:xfrm>
            <a:off x="457200" y="4754880"/>
            <a:ext cx="8229600" cy="365760"/>
          </a:xfrm>
          <a:prstGeom prst="rect">
            <a:avLst/>
          </a:prstGeom>
          <a:noFill/>
          <a:ln/>
        </p:spPr>
        <p:txBody>
          <a:bodyPr wrap="square" lIns="0" tIns="0" rIns="0" bIns="0" rtlCol="0" anchor="t"/>
          <a:lstStyle/>
          <a:p>
            <a:pPr marL="0" indent="0" algn="ctr">
              <a:buNone/>
            </a:pPr>
            <a:r>
              <a:rPr lang="en-US" sz="1300" b="1" i="1" dirty="0">
                <a:solidFill>
                  <a:srgbClr val="D9A23A"/>
                </a:solidFill>
                <a:latin typeface="Calibri" pitchFamily="34" charset="0"/>
                <a:ea typeface="Calibri" pitchFamily="34" charset="-122"/>
                <a:cs typeface="Calibri" pitchFamily="34" charset="-120"/>
              </a:rPr>
              <a:t>Both groups are looking at real coverage of the same event. The disagreement isn't about facts. It's about which facts they were shown.</a:t>
            </a:r>
            <a:endParaRPr lang="en-US" sz="13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 25">
    <p:bg>
      <p:bgPr>
        <a:solidFill>
          <a:srgbClr val="13182E"/>
        </a:solidFill>
        <a:effectLst/>
      </p:bgPr>
    </p:bg>
    <p:spTree>
      <p:nvGrpSpPr>
        <p:cNvPr id="1" name=""/>
        <p:cNvGrpSpPr/>
        <p:nvPr/>
      </p:nvGrpSpPr>
      <p:grpSpPr>
        <a:xfrm>
          <a:off x="0" y="0"/>
          <a:ext cx="0" cy="0"/>
          <a:chOff x="0" y="0"/>
          <a:chExt cx="0" cy="0"/>
        </a:xfrm>
      </p:grpSpPr>
      <p:sp>
        <p:nvSpPr>
          <p:cNvPr id="2" name="Shape 0"/>
          <p:cNvSpPr/>
          <p:nvPr/>
        </p:nvSpPr>
        <p:spPr>
          <a:xfrm>
            <a:off x="0" y="0"/>
            <a:ext cx="9144000" cy="45720"/>
          </a:xfrm>
          <a:prstGeom prst="rect">
            <a:avLst/>
          </a:prstGeom>
          <a:solidFill>
            <a:srgbClr val="E5A934"/>
          </a:solidFill>
          <a:ln w="12700">
            <a:solidFill>
              <a:srgbClr val="E5A934"/>
            </a:solidFill>
            <a:prstDash val="solid"/>
          </a:ln>
        </p:spPr>
        <p:txBody>
          <a:bodyPr/>
          <a:lstStyle/>
          <a:p>
            <a:endParaRPr lang="en-IL"/>
          </a:p>
        </p:txBody>
      </p:sp>
      <p:sp>
        <p:nvSpPr>
          <p:cNvPr id="3" name="Shape 1"/>
          <p:cNvSpPr/>
          <p:nvPr/>
        </p:nvSpPr>
        <p:spPr>
          <a:xfrm>
            <a:off x="0" y="5097780"/>
            <a:ext cx="9144000" cy="45720"/>
          </a:xfrm>
          <a:prstGeom prst="rect">
            <a:avLst/>
          </a:prstGeom>
          <a:solidFill>
            <a:srgbClr val="E5A934"/>
          </a:solidFill>
          <a:ln w="12700">
            <a:solidFill>
              <a:srgbClr val="E5A934"/>
            </a:solidFill>
            <a:prstDash val="solid"/>
          </a:ln>
        </p:spPr>
        <p:txBody>
          <a:bodyPr/>
          <a:lstStyle/>
          <a:p>
            <a:endParaRPr lang="en-IL"/>
          </a:p>
        </p:txBody>
      </p:sp>
      <p:sp>
        <p:nvSpPr>
          <p:cNvPr id="4" name="Text 2"/>
          <p:cNvSpPr/>
          <p:nvPr/>
        </p:nvSpPr>
        <p:spPr>
          <a:xfrm>
            <a:off x="457200" y="365760"/>
            <a:ext cx="8229600" cy="365760"/>
          </a:xfrm>
          <a:prstGeom prst="rect">
            <a:avLst/>
          </a:prstGeom>
          <a:noFill/>
          <a:ln/>
        </p:spPr>
        <p:txBody>
          <a:bodyPr wrap="square" lIns="0" tIns="0" rIns="0" bIns="0" rtlCol="0" anchor="t"/>
          <a:lstStyle/>
          <a:p>
            <a:pPr marL="0" indent="0" algn="l">
              <a:buNone/>
            </a:pPr>
            <a:r>
              <a:rPr lang="en-US" sz="1200" b="1" kern="0" spc="500" dirty="0">
                <a:solidFill>
                  <a:srgbClr val="E5A934"/>
                </a:solidFill>
                <a:latin typeface="Calibri" pitchFamily="34" charset="0"/>
                <a:ea typeface="Calibri" pitchFamily="34" charset="-122"/>
                <a:cs typeface="Calibri" pitchFamily="34" charset="-120"/>
              </a:rPr>
              <a:t>C A S E   1</a:t>
            </a:r>
            <a:endParaRPr lang="en-US" sz="1200" dirty="0"/>
          </a:p>
        </p:txBody>
      </p:sp>
      <p:sp>
        <p:nvSpPr>
          <p:cNvPr id="5" name="Text 3"/>
          <p:cNvSpPr/>
          <p:nvPr/>
        </p:nvSpPr>
        <p:spPr>
          <a:xfrm>
            <a:off x="457200" y="777240"/>
            <a:ext cx="8229600" cy="640080"/>
          </a:xfrm>
          <a:prstGeom prst="rect">
            <a:avLst/>
          </a:prstGeom>
          <a:noFill/>
          <a:ln/>
        </p:spPr>
        <p:txBody>
          <a:bodyPr wrap="square" lIns="0" tIns="0" rIns="0" bIns="0" rtlCol="0" anchor="t"/>
          <a:lstStyle/>
          <a:p>
            <a:pPr marL="0" indent="0" algn="l">
              <a:buNone/>
            </a:pPr>
            <a:r>
              <a:rPr lang="en-US" sz="3200" b="1" dirty="0">
                <a:solidFill>
                  <a:srgbClr val="E5A934"/>
                </a:solidFill>
                <a:latin typeface="Georgia" pitchFamily="34" charset="0"/>
                <a:ea typeface="Georgia" pitchFamily="34" charset="-122"/>
                <a:cs typeface="Georgia" pitchFamily="34" charset="-120"/>
              </a:rPr>
              <a:t>THE JUDICIAL REFORM SPLIT</a:t>
            </a:r>
            <a:endParaRPr lang="en-US" sz="3200" dirty="0"/>
          </a:p>
        </p:txBody>
      </p:sp>
      <p:sp>
        <p:nvSpPr>
          <p:cNvPr id="6" name="Text 4"/>
          <p:cNvSpPr/>
          <p:nvPr/>
        </p:nvSpPr>
        <p:spPr>
          <a:xfrm>
            <a:off x="457200" y="1463040"/>
            <a:ext cx="8229600" cy="365760"/>
          </a:xfrm>
          <a:prstGeom prst="rect">
            <a:avLst/>
          </a:prstGeom>
          <a:noFill/>
          <a:ln/>
        </p:spPr>
        <p:txBody>
          <a:bodyPr wrap="square" lIns="0" tIns="0" rIns="0" bIns="0" rtlCol="0" anchor="t"/>
          <a:lstStyle/>
          <a:p>
            <a:pPr marL="0" indent="0" algn="l">
              <a:buNone/>
            </a:pPr>
            <a:r>
              <a:rPr lang="en-US" sz="1800" i="1" dirty="0">
                <a:solidFill>
                  <a:srgbClr val="B8B5A9"/>
                </a:solidFill>
                <a:latin typeface="Georgia" pitchFamily="34" charset="0"/>
                <a:ea typeface="Georgia" pitchFamily="34" charset="-122"/>
                <a:cs typeface="Georgia" pitchFamily="34" charset="-120"/>
              </a:rPr>
              <a:t>Israel, 2023.</a:t>
            </a:r>
            <a:endParaRPr lang="en-US" sz="1800" dirty="0"/>
          </a:p>
        </p:txBody>
      </p:sp>
      <p:sp>
        <p:nvSpPr>
          <p:cNvPr id="7" name="Text 5"/>
          <p:cNvSpPr/>
          <p:nvPr/>
        </p:nvSpPr>
        <p:spPr>
          <a:xfrm>
            <a:off x="457200" y="4572000"/>
            <a:ext cx="8229600" cy="274320"/>
          </a:xfrm>
          <a:prstGeom prst="rect">
            <a:avLst/>
          </a:prstGeom>
          <a:noFill/>
          <a:ln/>
        </p:spPr>
        <p:txBody>
          <a:bodyPr wrap="square" lIns="0" tIns="0" rIns="0" bIns="0" rtlCol="0" anchor="ctr"/>
          <a:lstStyle/>
          <a:p>
            <a:pPr marL="0" indent="0" algn="r">
              <a:buNone/>
            </a:pPr>
            <a:r>
              <a:rPr lang="en-US" sz="900" i="1" dirty="0">
                <a:solidFill>
                  <a:srgbClr val="B8B5A9"/>
                </a:solidFill>
                <a:latin typeface="Calibri" pitchFamily="34" charset="0"/>
                <a:ea typeface="Calibri" pitchFamily="34" charset="-122"/>
                <a:cs typeface="Calibri" pitchFamily="34" charset="-120"/>
              </a:rPr>
              <a:t>[ Insert full-bleed photo here: Kaplan Street protest, aerial view ]</a:t>
            </a:r>
            <a:endParaRPr lang="en-US" sz="900" dirty="0"/>
          </a:p>
        </p:txBody>
      </p:sp>
      <p:sp>
        <p:nvSpPr>
          <p:cNvPr id="8" name="Text 6"/>
          <p:cNvSpPr/>
          <p:nvPr/>
        </p:nvSpPr>
        <p:spPr>
          <a:xfrm>
            <a:off x="457200" y="2194560"/>
            <a:ext cx="8229600" cy="2286000"/>
          </a:xfrm>
          <a:prstGeom prst="rect">
            <a:avLst/>
          </a:prstGeom>
          <a:noFill/>
          <a:ln/>
        </p:spPr>
        <p:txBody>
          <a:bodyPr wrap="square" lIns="0" tIns="0" rIns="0" bIns="0" rtlCol="0" anchor="t"/>
          <a:lstStyle/>
          <a:p>
            <a:pPr marL="0" indent="0" algn="l">
              <a:spcAft>
                <a:spcPts val="400"/>
              </a:spcAft>
              <a:buNone/>
            </a:pPr>
            <a:r>
              <a:rPr lang="en-US" sz="1400" dirty="0">
                <a:solidFill>
                  <a:srgbClr val="F2EBDB"/>
                </a:solidFill>
                <a:latin typeface="Calibri" pitchFamily="34" charset="0"/>
                <a:ea typeface="Calibri" pitchFamily="34" charset="-122"/>
                <a:cs typeface="Calibri" pitchFamily="34" charset="-120"/>
              </a:rPr>
              <a:t>For nine months, two Israels lived next to each other and stopped being able to talk to each other. The Hebrew internet split. Family WhatsApp groups went quiet. Each side experienced the other not as wrong but as </a:t>
            </a:r>
            <a:r>
              <a:rPr lang="en-US" sz="1400" b="1" i="1" dirty="0">
                <a:solidFill>
                  <a:srgbClr val="E5A934"/>
                </a:solidFill>
                <a:latin typeface="Calibri" pitchFamily="34" charset="0"/>
                <a:ea typeface="Calibri" pitchFamily="34" charset="-122"/>
                <a:cs typeface="Calibri" pitchFamily="34" charset="-120"/>
              </a:rPr>
              <a:t>incomprehensible</a:t>
            </a:r>
            <a:r>
              <a:rPr lang="en-US" sz="1400" dirty="0">
                <a:solidFill>
                  <a:srgbClr val="F2EBDB"/>
                </a:solidFill>
                <a:latin typeface="Calibri" pitchFamily="34" charset="0"/>
                <a:ea typeface="Calibri" pitchFamily="34" charset="-122"/>
                <a:cs typeface="Calibri" pitchFamily="34" charset="-120"/>
              </a:rPr>
              <a:t> — which is what fully separated R loops produce. The algorithm was doing exactly what it was built to do.</a:t>
            </a:r>
            <a:endParaRPr lang="en-US" sz="1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 26">
    <p:bg>
      <p:bgPr>
        <a:solidFill>
          <a:srgbClr val="13182E"/>
        </a:solidFill>
        <a:effectLst/>
      </p:bgPr>
    </p:bg>
    <p:spTree>
      <p:nvGrpSpPr>
        <p:cNvPr id="1" name=""/>
        <p:cNvGrpSpPr/>
        <p:nvPr/>
      </p:nvGrpSpPr>
      <p:grpSpPr>
        <a:xfrm>
          <a:off x="0" y="0"/>
          <a:ext cx="0" cy="0"/>
          <a:chOff x="0" y="0"/>
          <a:chExt cx="0" cy="0"/>
        </a:xfrm>
      </p:grpSpPr>
      <p:sp>
        <p:nvSpPr>
          <p:cNvPr id="2" name="Shape 0"/>
          <p:cNvSpPr/>
          <p:nvPr/>
        </p:nvSpPr>
        <p:spPr>
          <a:xfrm>
            <a:off x="0" y="0"/>
            <a:ext cx="9144000" cy="45720"/>
          </a:xfrm>
          <a:prstGeom prst="rect">
            <a:avLst/>
          </a:prstGeom>
          <a:solidFill>
            <a:srgbClr val="E5A934"/>
          </a:solidFill>
          <a:ln w="12700">
            <a:solidFill>
              <a:srgbClr val="E5A934"/>
            </a:solidFill>
            <a:prstDash val="solid"/>
          </a:ln>
        </p:spPr>
        <p:txBody>
          <a:bodyPr/>
          <a:lstStyle/>
          <a:p>
            <a:endParaRPr lang="en-IL"/>
          </a:p>
        </p:txBody>
      </p:sp>
      <p:sp>
        <p:nvSpPr>
          <p:cNvPr id="3" name="Shape 1"/>
          <p:cNvSpPr/>
          <p:nvPr/>
        </p:nvSpPr>
        <p:spPr>
          <a:xfrm>
            <a:off x="0" y="5097780"/>
            <a:ext cx="9144000" cy="45720"/>
          </a:xfrm>
          <a:prstGeom prst="rect">
            <a:avLst/>
          </a:prstGeom>
          <a:solidFill>
            <a:srgbClr val="E5A934"/>
          </a:solidFill>
          <a:ln w="12700">
            <a:solidFill>
              <a:srgbClr val="E5A934"/>
            </a:solidFill>
            <a:prstDash val="solid"/>
          </a:ln>
        </p:spPr>
        <p:txBody>
          <a:bodyPr/>
          <a:lstStyle/>
          <a:p>
            <a:endParaRPr lang="en-IL"/>
          </a:p>
        </p:txBody>
      </p:sp>
      <p:sp>
        <p:nvSpPr>
          <p:cNvPr id="4" name="Text 2"/>
          <p:cNvSpPr/>
          <p:nvPr/>
        </p:nvSpPr>
        <p:spPr>
          <a:xfrm>
            <a:off x="457200" y="365760"/>
            <a:ext cx="8229600" cy="365760"/>
          </a:xfrm>
          <a:prstGeom prst="rect">
            <a:avLst/>
          </a:prstGeom>
          <a:noFill/>
          <a:ln/>
        </p:spPr>
        <p:txBody>
          <a:bodyPr wrap="square" lIns="0" tIns="0" rIns="0" bIns="0" rtlCol="0" anchor="t"/>
          <a:lstStyle/>
          <a:p>
            <a:pPr marL="0" indent="0" algn="l">
              <a:buNone/>
            </a:pPr>
            <a:r>
              <a:rPr lang="en-US" sz="1200" b="1" kern="0" spc="500" dirty="0">
                <a:solidFill>
                  <a:srgbClr val="E5A934"/>
                </a:solidFill>
                <a:latin typeface="Calibri" pitchFamily="34" charset="0"/>
                <a:ea typeface="Calibri" pitchFamily="34" charset="-122"/>
                <a:cs typeface="Calibri" pitchFamily="34" charset="-120"/>
              </a:rPr>
              <a:t>C A S E   2</a:t>
            </a:r>
            <a:endParaRPr lang="en-US" sz="1200" dirty="0"/>
          </a:p>
        </p:txBody>
      </p:sp>
      <p:sp>
        <p:nvSpPr>
          <p:cNvPr id="5" name="Text 3"/>
          <p:cNvSpPr/>
          <p:nvPr/>
        </p:nvSpPr>
        <p:spPr>
          <a:xfrm>
            <a:off x="457200" y="777240"/>
            <a:ext cx="8229600" cy="640080"/>
          </a:xfrm>
          <a:prstGeom prst="rect">
            <a:avLst/>
          </a:prstGeom>
          <a:noFill/>
          <a:ln/>
        </p:spPr>
        <p:txBody>
          <a:bodyPr wrap="square" lIns="0" tIns="0" rIns="0" bIns="0" rtlCol="0" anchor="t"/>
          <a:lstStyle/>
          <a:p>
            <a:pPr marL="0" indent="0" algn="l">
              <a:buNone/>
            </a:pPr>
            <a:r>
              <a:rPr lang="en-US" sz="3600" b="1" dirty="0">
                <a:solidFill>
                  <a:srgbClr val="E5A934"/>
                </a:solidFill>
                <a:latin typeface="Georgia" pitchFamily="34" charset="0"/>
                <a:ea typeface="Georgia" pitchFamily="34" charset="-122"/>
                <a:cs typeface="Georgia" pitchFamily="34" charset="-120"/>
              </a:rPr>
              <a:t>THE LANGUAGE SPLIT</a:t>
            </a:r>
            <a:endParaRPr lang="en-US" sz="3600" dirty="0"/>
          </a:p>
        </p:txBody>
      </p:sp>
      <p:sp>
        <p:nvSpPr>
          <p:cNvPr id="6" name="Text 4"/>
          <p:cNvSpPr/>
          <p:nvPr/>
        </p:nvSpPr>
        <p:spPr>
          <a:xfrm>
            <a:off x="457200" y="1463040"/>
            <a:ext cx="8229600" cy="365760"/>
          </a:xfrm>
          <a:prstGeom prst="rect">
            <a:avLst/>
          </a:prstGeom>
          <a:noFill/>
          <a:ln/>
        </p:spPr>
        <p:txBody>
          <a:bodyPr wrap="square" lIns="0" tIns="0" rIns="0" bIns="0" rtlCol="0" anchor="t"/>
          <a:lstStyle/>
          <a:p>
            <a:pPr marL="0" indent="0" algn="l">
              <a:buNone/>
            </a:pPr>
            <a:r>
              <a:rPr lang="en-US" sz="1600" i="1" dirty="0">
                <a:solidFill>
                  <a:srgbClr val="B8B5A9"/>
                </a:solidFill>
                <a:latin typeface="Georgia" pitchFamily="34" charset="0"/>
                <a:ea typeface="Georgia" pitchFamily="34" charset="-122"/>
                <a:cs typeface="Georgia" pitchFamily="34" charset="-120"/>
              </a:rPr>
              <a:t>October 7 onward. The same war, in two different feeds.</a:t>
            </a:r>
            <a:endParaRPr lang="en-US" sz="1600" dirty="0"/>
          </a:p>
        </p:txBody>
      </p:sp>
      <p:sp>
        <p:nvSpPr>
          <p:cNvPr id="7" name="Text 5"/>
          <p:cNvSpPr/>
          <p:nvPr/>
        </p:nvSpPr>
        <p:spPr>
          <a:xfrm>
            <a:off x="457200" y="4572000"/>
            <a:ext cx="8229600" cy="274320"/>
          </a:xfrm>
          <a:prstGeom prst="rect">
            <a:avLst/>
          </a:prstGeom>
          <a:noFill/>
          <a:ln/>
        </p:spPr>
        <p:txBody>
          <a:bodyPr wrap="square" lIns="0" tIns="0" rIns="0" bIns="0" rtlCol="0" anchor="ctr"/>
          <a:lstStyle/>
          <a:p>
            <a:pPr marL="0" indent="0" algn="r">
              <a:buNone/>
            </a:pPr>
            <a:r>
              <a:rPr lang="en-US" sz="900" i="1" dirty="0">
                <a:solidFill>
                  <a:srgbClr val="B8B5A9"/>
                </a:solidFill>
                <a:latin typeface="Calibri" pitchFamily="34" charset="0"/>
                <a:ea typeface="Calibri" pitchFamily="34" charset="-122"/>
                <a:cs typeface="Calibri" pitchFamily="34" charset="-120"/>
              </a:rPr>
              <a:t>[ Insert full-bleed photo here: Oct 7 vigil OR split-screen news visual ]</a:t>
            </a:r>
            <a:endParaRPr lang="en-US" sz="900" dirty="0"/>
          </a:p>
        </p:txBody>
      </p:sp>
      <p:sp>
        <p:nvSpPr>
          <p:cNvPr id="8" name="Text 6"/>
          <p:cNvSpPr/>
          <p:nvPr/>
        </p:nvSpPr>
        <p:spPr>
          <a:xfrm>
            <a:off x="457200" y="2194560"/>
            <a:ext cx="8229600" cy="2286000"/>
          </a:xfrm>
          <a:prstGeom prst="rect">
            <a:avLst/>
          </a:prstGeom>
          <a:noFill/>
          <a:ln/>
        </p:spPr>
        <p:txBody>
          <a:bodyPr wrap="square" lIns="0" tIns="0" rIns="0" bIns="0" rtlCol="0" anchor="t"/>
          <a:lstStyle/>
          <a:p>
            <a:pPr marL="0" indent="0" algn="l">
              <a:spcAft>
                <a:spcPts val="400"/>
              </a:spcAft>
              <a:buNone/>
            </a:pPr>
            <a:r>
              <a:rPr lang="en-US" sz="1400" dirty="0">
                <a:solidFill>
                  <a:srgbClr val="F2EBDB"/>
                </a:solidFill>
                <a:latin typeface="Calibri" pitchFamily="34" charset="0"/>
                <a:ea typeface="Calibri" pitchFamily="34" charset="-122"/>
                <a:cs typeface="Calibri" pitchFamily="34" charset="-120"/>
              </a:rPr>
              <a:t>From October 8 onward, every major platform ran an unintentional natural experiment. Hebrew feeds and Arabic feeds — sometimes for users in the </a:t>
            </a:r>
            <a:r>
              <a:rPr lang="en-US" sz="1400" b="1" i="1" dirty="0">
                <a:solidFill>
                  <a:srgbClr val="E5A934"/>
                </a:solidFill>
                <a:latin typeface="Calibri" pitchFamily="34" charset="0"/>
                <a:ea typeface="Calibri" pitchFamily="34" charset="-122"/>
                <a:cs typeface="Calibri" pitchFamily="34" charset="-120"/>
              </a:rPr>
              <a:t>same physical building</a:t>
            </a:r>
            <a:r>
              <a:rPr lang="en-US" sz="1400" dirty="0">
                <a:solidFill>
                  <a:srgbClr val="F2EBDB"/>
                </a:solidFill>
                <a:latin typeface="Calibri" pitchFamily="34" charset="0"/>
                <a:ea typeface="Calibri" pitchFamily="34" charset="-122"/>
                <a:cs typeface="Calibri" pitchFamily="34" charset="-120"/>
              </a:rPr>
              <a:t> — showed almost non-overlapping versions of the war. Different death tolls at the top. Different protagonists. Different framing of identical events. Two communities sharing streets, employers, and hospitals were placed inside R loops that selected and amplified completely different content. The result wasn't disagreement. Disagreement requires a shared reality. The result was the absence of one.</a:t>
            </a:r>
            <a:endParaRPr lang="en-US" sz="1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Slide 27">
    <p:bg>
      <p:bgPr>
        <a:solidFill>
          <a:srgbClr val="F2EBDB"/>
        </a:solidFill>
        <a:effectLst/>
      </p:bgPr>
    </p:bg>
    <p:spTree>
      <p:nvGrpSpPr>
        <p:cNvPr id="1" name=""/>
        <p:cNvGrpSpPr/>
        <p:nvPr/>
      </p:nvGrpSpPr>
      <p:grpSpPr>
        <a:xfrm>
          <a:off x="0" y="0"/>
          <a:ext cx="0" cy="0"/>
          <a:chOff x="0" y="0"/>
          <a:chExt cx="0" cy="0"/>
        </a:xfrm>
      </p:grpSpPr>
      <p:sp>
        <p:nvSpPr>
          <p:cNvPr id="2" name="Shape 0"/>
          <p:cNvSpPr/>
          <p:nvPr/>
        </p:nvSpPr>
        <p:spPr>
          <a:xfrm>
            <a:off x="0" y="0"/>
            <a:ext cx="9144000" cy="45720"/>
          </a:xfrm>
          <a:prstGeom prst="rect">
            <a:avLst/>
          </a:prstGeom>
          <a:solidFill>
            <a:srgbClr val="E5A934"/>
          </a:solidFill>
          <a:ln w="12700">
            <a:solidFill>
              <a:srgbClr val="E5A934"/>
            </a:solidFill>
            <a:prstDash val="solid"/>
          </a:ln>
        </p:spPr>
        <p:txBody>
          <a:bodyPr/>
          <a:lstStyle/>
          <a:p>
            <a:endParaRPr lang="en-IL"/>
          </a:p>
        </p:txBody>
      </p:sp>
      <p:sp>
        <p:nvSpPr>
          <p:cNvPr id="3" name="Shape 1"/>
          <p:cNvSpPr/>
          <p:nvPr/>
        </p:nvSpPr>
        <p:spPr>
          <a:xfrm>
            <a:off x="0" y="5097780"/>
            <a:ext cx="9144000" cy="45720"/>
          </a:xfrm>
          <a:prstGeom prst="rect">
            <a:avLst/>
          </a:prstGeom>
          <a:solidFill>
            <a:srgbClr val="E5A934"/>
          </a:solidFill>
          <a:ln w="12700">
            <a:solidFill>
              <a:srgbClr val="E5A934"/>
            </a:solidFill>
            <a:prstDash val="solid"/>
          </a:ln>
        </p:spPr>
        <p:txBody>
          <a:bodyPr/>
          <a:lstStyle/>
          <a:p>
            <a:endParaRPr lang="en-IL"/>
          </a:p>
        </p:txBody>
      </p:sp>
      <p:sp>
        <p:nvSpPr>
          <p:cNvPr id="4" name="Text 2"/>
          <p:cNvSpPr/>
          <p:nvPr/>
        </p:nvSpPr>
        <p:spPr>
          <a:xfrm>
            <a:off x="457200" y="292608"/>
            <a:ext cx="548640" cy="640080"/>
          </a:xfrm>
          <a:prstGeom prst="rect">
            <a:avLst/>
          </a:prstGeom>
          <a:noFill/>
          <a:ln/>
        </p:spPr>
        <p:txBody>
          <a:bodyPr wrap="square" lIns="0" tIns="0" rIns="0" bIns="0" rtlCol="0" anchor="t"/>
          <a:lstStyle/>
          <a:p>
            <a:pPr marL="0" indent="0" algn="l">
              <a:buNone/>
            </a:pPr>
            <a:r>
              <a:rPr lang="en-US" sz="3600" b="1" dirty="0">
                <a:solidFill>
                  <a:srgbClr val="E5A934"/>
                </a:solidFill>
                <a:latin typeface="Georgia" pitchFamily="34" charset="0"/>
                <a:ea typeface="Georgia" pitchFamily="34" charset="-122"/>
                <a:cs typeface="Georgia" pitchFamily="34" charset="-120"/>
              </a:rPr>
              <a:t>⌁</a:t>
            </a:r>
            <a:endParaRPr lang="en-US" sz="3600" dirty="0"/>
          </a:p>
        </p:txBody>
      </p:sp>
      <p:sp>
        <p:nvSpPr>
          <p:cNvPr id="5" name="Text 3"/>
          <p:cNvSpPr/>
          <p:nvPr/>
        </p:nvSpPr>
        <p:spPr>
          <a:xfrm>
            <a:off x="1005840" y="292608"/>
            <a:ext cx="7772400" cy="640080"/>
          </a:xfrm>
          <a:prstGeom prst="rect">
            <a:avLst/>
          </a:prstGeom>
          <a:noFill/>
          <a:ln/>
        </p:spPr>
        <p:txBody>
          <a:bodyPr wrap="square" lIns="0" tIns="0" rIns="0" bIns="0" rtlCol="0" anchor="t"/>
          <a:lstStyle/>
          <a:p>
            <a:pPr marL="0" indent="0" algn="l">
              <a:buNone/>
            </a:pPr>
            <a:r>
              <a:rPr lang="en-US" sz="2400" b="1" dirty="0">
                <a:solidFill>
                  <a:srgbClr val="1A1F38"/>
                </a:solidFill>
                <a:latin typeface="Georgia" pitchFamily="34" charset="0"/>
                <a:ea typeface="Georgia" pitchFamily="34" charset="-122"/>
                <a:cs typeface="Georgia" pitchFamily="34" charset="-120"/>
              </a:rPr>
              <a:t>How the loop amplifies antisemitism</a:t>
            </a:r>
            <a:endParaRPr lang="en-US" sz="2400" dirty="0"/>
          </a:p>
        </p:txBody>
      </p:sp>
      <p:sp>
        <p:nvSpPr>
          <p:cNvPr id="6" name="Text 4"/>
          <p:cNvSpPr/>
          <p:nvPr/>
        </p:nvSpPr>
        <p:spPr>
          <a:xfrm>
            <a:off x="457200" y="960120"/>
            <a:ext cx="8229600" cy="365760"/>
          </a:xfrm>
          <a:prstGeom prst="rect">
            <a:avLst/>
          </a:prstGeom>
          <a:noFill/>
          <a:ln/>
        </p:spPr>
        <p:txBody>
          <a:bodyPr wrap="square" lIns="0" tIns="0" rIns="0" bIns="0" rtlCol="0" anchor="t"/>
          <a:lstStyle/>
          <a:p>
            <a:pPr marL="0" indent="0" algn="l">
              <a:buNone/>
            </a:pPr>
            <a:r>
              <a:rPr lang="en-US" sz="1400" i="1" dirty="0">
                <a:solidFill>
                  <a:srgbClr val="5C6075"/>
                </a:solidFill>
                <a:latin typeface="Calibri" pitchFamily="34" charset="0"/>
                <a:ea typeface="Calibri" pitchFamily="34" charset="-122"/>
                <a:cs typeface="Calibri" pitchFamily="34" charset="-120"/>
              </a:rPr>
              <a:t>An old hatred meets new infrastructure.</a:t>
            </a:r>
            <a:endParaRPr lang="en-US" sz="1400" dirty="0"/>
          </a:p>
        </p:txBody>
      </p:sp>
      <p:sp>
        <p:nvSpPr>
          <p:cNvPr id="7" name="Text 5"/>
          <p:cNvSpPr/>
          <p:nvPr/>
        </p:nvSpPr>
        <p:spPr>
          <a:xfrm>
            <a:off x="457200" y="1280160"/>
            <a:ext cx="8229600" cy="3749040"/>
          </a:xfrm>
          <a:prstGeom prst="rect">
            <a:avLst/>
          </a:prstGeom>
          <a:noFill/>
          <a:ln/>
        </p:spPr>
        <p:txBody>
          <a:bodyPr wrap="square" lIns="0" tIns="0" rIns="0" bIns="0" rtlCol="0" anchor="t"/>
          <a:lstStyle/>
          <a:p>
            <a:pPr marL="0" indent="0" algn="l">
              <a:spcAft>
                <a:spcPts val="600"/>
              </a:spcAft>
              <a:buNone/>
            </a:pPr>
            <a:r>
              <a:rPr lang="en-US" sz="1300" dirty="0">
                <a:solidFill>
                  <a:srgbClr val="1A1F38"/>
                </a:solidFill>
                <a:latin typeface="Calibri" pitchFamily="34" charset="0"/>
                <a:ea typeface="Calibri" pitchFamily="34" charset="-122"/>
                <a:cs typeface="Calibri" pitchFamily="34" charset="-120"/>
              </a:rPr>
              <a:t>Antisemitism isn't new. The loop that amplifies it is.</a:t>
            </a:r>
            <a:endParaRPr lang="en-US" sz="1300" dirty="0"/>
          </a:p>
          <a:p>
            <a:pPr marL="0" indent="0" algn="l">
              <a:spcAft>
                <a:spcPts val="600"/>
              </a:spcAft>
              <a:buNone/>
            </a:pPr>
            <a:r>
              <a:rPr lang="en-US" sz="1300" dirty="0">
                <a:solidFill>
                  <a:srgbClr val="1A1F38"/>
                </a:solidFill>
                <a:latin typeface="Calibri" pitchFamily="34" charset="0"/>
                <a:ea typeface="Calibri" pitchFamily="34" charset="-122"/>
                <a:cs typeface="Calibri" pitchFamily="34" charset="-120"/>
              </a:rPr>
              <a:t> </a:t>
            </a:r>
            <a:endParaRPr lang="en-US" sz="1300" dirty="0"/>
          </a:p>
          <a:p>
            <a:pPr marL="0" indent="0" algn="l">
              <a:spcAft>
                <a:spcPts val="600"/>
              </a:spcAft>
              <a:buNone/>
            </a:pPr>
            <a:r>
              <a:rPr lang="en-US" sz="1300" dirty="0">
                <a:solidFill>
                  <a:srgbClr val="1A1F38"/>
                </a:solidFill>
                <a:latin typeface="Calibri" pitchFamily="34" charset="0"/>
                <a:ea typeface="Calibri" pitchFamily="34" charset="-122"/>
                <a:cs typeface="Calibri" pitchFamily="34" charset="-120"/>
              </a:rPr>
              <a:t>Three reinforcing dynamics run on every major platform, every day, in every language:</a:t>
            </a:r>
            <a:endParaRPr lang="en-US" sz="1300" dirty="0"/>
          </a:p>
          <a:p>
            <a:pPr marL="0" indent="0" algn="l">
              <a:spcAft>
                <a:spcPts val="600"/>
              </a:spcAft>
              <a:buNone/>
            </a:pPr>
            <a:r>
              <a:rPr lang="en-US" sz="1300" dirty="0">
                <a:solidFill>
                  <a:srgbClr val="1A1F38"/>
                </a:solidFill>
                <a:latin typeface="Calibri" pitchFamily="34" charset="0"/>
                <a:ea typeface="Calibri" pitchFamily="34" charset="-122"/>
                <a:cs typeface="Calibri" pitchFamily="34" charset="-120"/>
              </a:rPr>
              <a:t> </a:t>
            </a:r>
            <a:endParaRPr lang="en-US" sz="1300" dirty="0"/>
          </a:p>
          <a:p>
            <a:pPr marL="0" indent="0" algn="l">
              <a:spcAft>
                <a:spcPts val="600"/>
              </a:spcAft>
              <a:buNone/>
            </a:pPr>
            <a:r>
              <a:rPr lang="en-US" sz="1500" b="1" dirty="0">
                <a:solidFill>
                  <a:srgbClr val="D9A23A"/>
                </a:solidFill>
                <a:latin typeface="Calibri" pitchFamily="34" charset="0"/>
                <a:ea typeface="Calibri" pitchFamily="34" charset="-122"/>
                <a:cs typeface="Calibri" pitchFamily="34" charset="-120"/>
              </a:rPr>
              <a:t>One. </a:t>
            </a:r>
            <a:endParaRPr lang="en-US" sz="1300" dirty="0"/>
          </a:p>
          <a:p>
            <a:pPr marL="0" indent="0" algn="l">
              <a:spcAft>
                <a:spcPts val="600"/>
              </a:spcAft>
              <a:buNone/>
            </a:pPr>
            <a:r>
              <a:rPr lang="en-US" sz="1300" dirty="0">
                <a:solidFill>
                  <a:srgbClr val="1A1F38"/>
                </a:solidFill>
                <a:latin typeface="Calibri" pitchFamily="34" charset="0"/>
                <a:ea typeface="Calibri" pitchFamily="34" charset="-122"/>
                <a:cs typeface="Calibri" pitchFamily="34" charset="-120"/>
              </a:rPr>
              <a:t>A user briefly engages with content adjacent to antisemitic tropes. The system reads engagement, surfaces more. Each next post is slightly more extreme, because outrage outperforms calm. Within hours the feed has shifted.</a:t>
            </a:r>
            <a:endParaRPr lang="en-US" sz="1300" dirty="0"/>
          </a:p>
          <a:p>
            <a:pPr marL="0" indent="0" algn="l">
              <a:spcAft>
                <a:spcPts val="600"/>
              </a:spcAft>
              <a:buNone/>
            </a:pPr>
            <a:r>
              <a:rPr lang="en-US" sz="1300" dirty="0">
                <a:solidFill>
                  <a:srgbClr val="1A1F38"/>
                </a:solidFill>
                <a:latin typeface="Calibri" pitchFamily="34" charset="0"/>
                <a:ea typeface="Calibri" pitchFamily="34" charset="-122"/>
                <a:cs typeface="Calibri" pitchFamily="34" charset="-120"/>
              </a:rPr>
              <a:t> </a:t>
            </a:r>
            <a:endParaRPr lang="en-US" sz="1300" dirty="0"/>
          </a:p>
          <a:p>
            <a:pPr marL="0" indent="0" algn="l">
              <a:spcAft>
                <a:spcPts val="600"/>
              </a:spcAft>
              <a:buNone/>
            </a:pPr>
            <a:r>
              <a:rPr lang="en-US" sz="1500" b="1" dirty="0">
                <a:solidFill>
                  <a:srgbClr val="D9A23A"/>
                </a:solidFill>
                <a:latin typeface="Calibri" pitchFamily="34" charset="0"/>
                <a:ea typeface="Calibri" pitchFamily="34" charset="-122"/>
                <a:cs typeface="Calibri" pitchFamily="34" charset="-120"/>
              </a:rPr>
              <a:t>Two. </a:t>
            </a:r>
            <a:endParaRPr lang="en-US" sz="1300" dirty="0"/>
          </a:p>
          <a:p>
            <a:pPr marL="0" indent="0" algn="l">
              <a:spcAft>
                <a:spcPts val="600"/>
              </a:spcAft>
              <a:buNone/>
            </a:pPr>
            <a:r>
              <a:rPr lang="en-US" sz="1300" dirty="0">
                <a:solidFill>
                  <a:srgbClr val="1A1F38"/>
                </a:solidFill>
                <a:latin typeface="Calibri" pitchFamily="34" charset="0"/>
                <a:ea typeface="Calibri" pitchFamily="34" charset="-122"/>
                <a:cs typeface="Calibri" pitchFamily="34" charset="-120"/>
              </a:rPr>
              <a:t>Moderation in non-English languages is uneven. Posts that get removed in English stay live elsewhere. The same trope crosses borders with different friction.</a:t>
            </a:r>
            <a:endParaRPr lang="en-US" sz="1300" dirty="0"/>
          </a:p>
          <a:p>
            <a:pPr marL="0" indent="0" algn="l">
              <a:spcAft>
                <a:spcPts val="600"/>
              </a:spcAft>
              <a:buNone/>
            </a:pPr>
            <a:r>
              <a:rPr lang="en-US" sz="1300" dirty="0">
                <a:solidFill>
                  <a:srgbClr val="1A1F38"/>
                </a:solidFill>
                <a:latin typeface="Calibri" pitchFamily="34" charset="0"/>
                <a:ea typeface="Calibri" pitchFamily="34" charset="-122"/>
                <a:cs typeface="Calibri" pitchFamily="34" charset="-120"/>
              </a:rPr>
              <a:t> </a:t>
            </a:r>
            <a:endParaRPr lang="en-US" sz="1300" dirty="0"/>
          </a:p>
          <a:p>
            <a:pPr marL="0" indent="0" algn="l">
              <a:spcAft>
                <a:spcPts val="600"/>
              </a:spcAft>
              <a:buNone/>
            </a:pPr>
            <a:r>
              <a:rPr lang="en-US" sz="1500" b="1" dirty="0">
                <a:solidFill>
                  <a:srgbClr val="D9A23A"/>
                </a:solidFill>
                <a:latin typeface="Calibri" pitchFamily="34" charset="0"/>
                <a:ea typeface="Calibri" pitchFamily="34" charset="-122"/>
                <a:cs typeface="Calibri" pitchFamily="34" charset="-120"/>
              </a:rPr>
              <a:t>Three. </a:t>
            </a:r>
            <a:endParaRPr lang="en-US" sz="1300" dirty="0"/>
          </a:p>
          <a:p>
            <a:pPr marL="0" indent="0" algn="l">
              <a:spcAft>
                <a:spcPts val="600"/>
              </a:spcAft>
              <a:buNone/>
            </a:pPr>
            <a:r>
              <a:rPr lang="en-US" sz="1300" dirty="0">
                <a:solidFill>
                  <a:srgbClr val="1A1F38"/>
                </a:solidFill>
                <a:latin typeface="Calibri" pitchFamily="34" charset="0"/>
                <a:ea typeface="Calibri" pitchFamily="34" charset="-122"/>
                <a:cs typeface="Calibri" pitchFamily="34" charset="-120"/>
              </a:rPr>
              <a:t>Coordinated networks post in synchronized bursts. The system reads that as organic enthusiasm and accelerates it.</a:t>
            </a:r>
            <a:endParaRPr lang="en-US" sz="1300" dirty="0"/>
          </a:p>
          <a:p>
            <a:pPr marL="0" indent="0" algn="l">
              <a:spcAft>
                <a:spcPts val="600"/>
              </a:spcAft>
              <a:buNone/>
            </a:pPr>
            <a:endParaRPr lang="en-US" sz="13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Slide 28">
    <p:bg>
      <p:bgPr>
        <a:solidFill>
          <a:srgbClr val="1A1F38"/>
        </a:solidFill>
        <a:effectLst/>
      </p:bgPr>
    </p:bg>
    <p:spTree>
      <p:nvGrpSpPr>
        <p:cNvPr id="1" name=""/>
        <p:cNvGrpSpPr/>
        <p:nvPr/>
      </p:nvGrpSpPr>
      <p:grpSpPr>
        <a:xfrm>
          <a:off x="0" y="0"/>
          <a:ext cx="0" cy="0"/>
          <a:chOff x="0" y="0"/>
          <a:chExt cx="0" cy="0"/>
        </a:xfrm>
      </p:grpSpPr>
      <p:sp>
        <p:nvSpPr>
          <p:cNvPr id="2" name="Shape 0"/>
          <p:cNvSpPr/>
          <p:nvPr/>
        </p:nvSpPr>
        <p:spPr>
          <a:xfrm>
            <a:off x="0" y="0"/>
            <a:ext cx="9144000" cy="45720"/>
          </a:xfrm>
          <a:prstGeom prst="rect">
            <a:avLst/>
          </a:prstGeom>
          <a:solidFill>
            <a:srgbClr val="E5A934"/>
          </a:solidFill>
          <a:ln w="12700">
            <a:solidFill>
              <a:srgbClr val="E5A934"/>
            </a:solidFill>
            <a:prstDash val="solid"/>
          </a:ln>
        </p:spPr>
        <p:txBody>
          <a:bodyPr/>
          <a:lstStyle/>
          <a:p>
            <a:endParaRPr lang="en-IL"/>
          </a:p>
        </p:txBody>
      </p:sp>
      <p:sp>
        <p:nvSpPr>
          <p:cNvPr id="3" name="Shape 1"/>
          <p:cNvSpPr/>
          <p:nvPr/>
        </p:nvSpPr>
        <p:spPr>
          <a:xfrm>
            <a:off x="0" y="5097780"/>
            <a:ext cx="9144000" cy="45720"/>
          </a:xfrm>
          <a:prstGeom prst="rect">
            <a:avLst/>
          </a:prstGeom>
          <a:solidFill>
            <a:srgbClr val="E5A934"/>
          </a:solidFill>
          <a:ln w="12700">
            <a:solidFill>
              <a:srgbClr val="E5A934"/>
            </a:solidFill>
            <a:prstDash val="solid"/>
          </a:ln>
        </p:spPr>
        <p:txBody>
          <a:bodyPr/>
          <a:lstStyle/>
          <a:p>
            <a:endParaRPr lang="en-IL"/>
          </a:p>
        </p:txBody>
      </p:sp>
      <p:sp>
        <p:nvSpPr>
          <p:cNvPr id="4" name="Text 2"/>
          <p:cNvSpPr/>
          <p:nvPr/>
        </p:nvSpPr>
        <p:spPr>
          <a:xfrm>
            <a:off x="0" y="1783080"/>
            <a:ext cx="9144000" cy="457200"/>
          </a:xfrm>
          <a:prstGeom prst="rect">
            <a:avLst/>
          </a:prstGeom>
          <a:noFill/>
          <a:ln/>
        </p:spPr>
        <p:txBody>
          <a:bodyPr wrap="square" lIns="0" tIns="0" rIns="0" bIns="0" rtlCol="0" anchor="ctr"/>
          <a:lstStyle/>
          <a:p>
            <a:pPr marL="0" indent="0" algn="ctr">
              <a:buNone/>
            </a:pPr>
            <a:r>
              <a:rPr lang="en-US" sz="1400" b="1" kern="0" spc="800" dirty="0">
                <a:solidFill>
                  <a:srgbClr val="B8B5A9"/>
                </a:solidFill>
                <a:latin typeface="Calibri" pitchFamily="34" charset="0"/>
                <a:ea typeface="Calibri" pitchFamily="34" charset="-122"/>
                <a:cs typeface="Calibri" pitchFamily="34" charset="-120"/>
              </a:rPr>
              <a:t>P A R T   T H R E E</a:t>
            </a:r>
            <a:endParaRPr lang="en-US" sz="1400" dirty="0"/>
          </a:p>
        </p:txBody>
      </p:sp>
      <p:sp>
        <p:nvSpPr>
          <p:cNvPr id="5" name="Text 3"/>
          <p:cNvSpPr/>
          <p:nvPr/>
        </p:nvSpPr>
        <p:spPr>
          <a:xfrm>
            <a:off x="0" y="2286000"/>
            <a:ext cx="9144000" cy="914400"/>
          </a:xfrm>
          <a:prstGeom prst="rect">
            <a:avLst/>
          </a:prstGeom>
          <a:noFill/>
          <a:ln/>
        </p:spPr>
        <p:txBody>
          <a:bodyPr wrap="square" lIns="0" tIns="0" rIns="0" bIns="0" rtlCol="0" anchor="ctr"/>
          <a:lstStyle/>
          <a:p>
            <a:pPr marL="0" indent="0" algn="ctr">
              <a:buNone/>
            </a:pPr>
            <a:r>
              <a:rPr lang="en-US" sz="5600" b="1" dirty="0">
                <a:solidFill>
                  <a:srgbClr val="E5A934"/>
                </a:solidFill>
                <a:latin typeface="Georgia" pitchFamily="34" charset="0"/>
                <a:ea typeface="Georgia" pitchFamily="34" charset="-122"/>
                <a:cs typeface="Georgia" pitchFamily="34" charset="-120"/>
              </a:rPr>
              <a:t>WHAT YOU NOW HAVE</a:t>
            </a:r>
            <a:endParaRPr lang="en-US" sz="56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Slide 29">
    <p:bg>
      <p:bgPr>
        <a:solidFill>
          <a:srgbClr val="F2EBDB"/>
        </a:solidFill>
        <a:effectLst/>
      </p:bgPr>
    </p:bg>
    <p:spTree>
      <p:nvGrpSpPr>
        <p:cNvPr id="1" name=""/>
        <p:cNvGrpSpPr/>
        <p:nvPr/>
      </p:nvGrpSpPr>
      <p:grpSpPr>
        <a:xfrm>
          <a:off x="0" y="0"/>
          <a:ext cx="0" cy="0"/>
          <a:chOff x="0" y="0"/>
          <a:chExt cx="0" cy="0"/>
        </a:xfrm>
      </p:grpSpPr>
      <p:sp>
        <p:nvSpPr>
          <p:cNvPr id="2" name="Shape 0"/>
          <p:cNvSpPr/>
          <p:nvPr/>
        </p:nvSpPr>
        <p:spPr>
          <a:xfrm>
            <a:off x="0" y="0"/>
            <a:ext cx="9144000" cy="45720"/>
          </a:xfrm>
          <a:prstGeom prst="rect">
            <a:avLst/>
          </a:prstGeom>
          <a:solidFill>
            <a:srgbClr val="E5A934"/>
          </a:solidFill>
          <a:ln w="12700">
            <a:solidFill>
              <a:srgbClr val="E5A934"/>
            </a:solidFill>
            <a:prstDash val="solid"/>
          </a:ln>
        </p:spPr>
        <p:txBody>
          <a:bodyPr/>
          <a:lstStyle/>
          <a:p>
            <a:endParaRPr lang="en-IL"/>
          </a:p>
        </p:txBody>
      </p:sp>
      <p:sp>
        <p:nvSpPr>
          <p:cNvPr id="3" name="Shape 1"/>
          <p:cNvSpPr/>
          <p:nvPr/>
        </p:nvSpPr>
        <p:spPr>
          <a:xfrm>
            <a:off x="0" y="5097780"/>
            <a:ext cx="9144000" cy="45720"/>
          </a:xfrm>
          <a:prstGeom prst="rect">
            <a:avLst/>
          </a:prstGeom>
          <a:solidFill>
            <a:srgbClr val="E5A934"/>
          </a:solidFill>
          <a:ln w="12700">
            <a:solidFill>
              <a:srgbClr val="E5A934"/>
            </a:solidFill>
            <a:prstDash val="solid"/>
          </a:ln>
        </p:spPr>
        <p:txBody>
          <a:bodyPr/>
          <a:lstStyle/>
          <a:p>
            <a:endParaRPr lang="en-IL"/>
          </a:p>
        </p:txBody>
      </p:sp>
      <p:sp>
        <p:nvSpPr>
          <p:cNvPr id="4" name="Text 2"/>
          <p:cNvSpPr/>
          <p:nvPr/>
        </p:nvSpPr>
        <p:spPr>
          <a:xfrm>
            <a:off x="457200" y="292608"/>
            <a:ext cx="548640" cy="640080"/>
          </a:xfrm>
          <a:prstGeom prst="rect">
            <a:avLst/>
          </a:prstGeom>
          <a:noFill/>
          <a:ln/>
        </p:spPr>
        <p:txBody>
          <a:bodyPr wrap="square" lIns="0" tIns="0" rIns="0" bIns="0" rtlCol="0" anchor="t"/>
          <a:lstStyle/>
          <a:p>
            <a:pPr marL="0" indent="0" algn="l">
              <a:buNone/>
            </a:pPr>
            <a:r>
              <a:rPr lang="en-US" sz="3600" b="1" dirty="0">
                <a:solidFill>
                  <a:srgbClr val="E5A934"/>
                </a:solidFill>
                <a:latin typeface="Georgia" pitchFamily="34" charset="0"/>
                <a:ea typeface="Georgia" pitchFamily="34" charset="-122"/>
                <a:cs typeface="Georgia" pitchFamily="34" charset="-120"/>
              </a:rPr>
              <a:t>⌁</a:t>
            </a:r>
            <a:endParaRPr lang="en-US" sz="3600" dirty="0"/>
          </a:p>
        </p:txBody>
      </p:sp>
      <p:sp>
        <p:nvSpPr>
          <p:cNvPr id="5" name="Text 3"/>
          <p:cNvSpPr/>
          <p:nvPr/>
        </p:nvSpPr>
        <p:spPr>
          <a:xfrm>
            <a:off x="1005840" y="292608"/>
            <a:ext cx="7772400" cy="640080"/>
          </a:xfrm>
          <a:prstGeom prst="rect">
            <a:avLst/>
          </a:prstGeom>
          <a:noFill/>
          <a:ln/>
        </p:spPr>
        <p:txBody>
          <a:bodyPr wrap="square" lIns="0" tIns="0" rIns="0" bIns="0" rtlCol="0" anchor="t"/>
          <a:lstStyle/>
          <a:p>
            <a:pPr marL="0" indent="0" algn="l">
              <a:buNone/>
            </a:pPr>
            <a:r>
              <a:rPr lang="en-US" sz="3000" b="1" dirty="0">
                <a:solidFill>
                  <a:srgbClr val="1A1F38"/>
                </a:solidFill>
                <a:latin typeface="Georgia" pitchFamily="34" charset="0"/>
                <a:ea typeface="Georgia" pitchFamily="34" charset="-122"/>
                <a:cs typeface="Georgia" pitchFamily="34" charset="-120"/>
              </a:rPr>
              <a:t>Last month plus this week</a:t>
            </a:r>
            <a:endParaRPr lang="en-US" sz="3000" dirty="0"/>
          </a:p>
        </p:txBody>
      </p:sp>
      <p:sp>
        <p:nvSpPr>
          <p:cNvPr id="6" name="Text 4"/>
          <p:cNvSpPr/>
          <p:nvPr/>
        </p:nvSpPr>
        <p:spPr>
          <a:xfrm>
            <a:off x="457200" y="960120"/>
            <a:ext cx="8229600" cy="365760"/>
          </a:xfrm>
          <a:prstGeom prst="rect">
            <a:avLst/>
          </a:prstGeom>
          <a:noFill/>
          <a:ln/>
        </p:spPr>
        <p:txBody>
          <a:bodyPr wrap="square" lIns="0" tIns="0" rIns="0" bIns="0" rtlCol="0" anchor="t"/>
          <a:lstStyle/>
          <a:p>
            <a:pPr marL="0" indent="0" algn="l">
              <a:buNone/>
            </a:pPr>
            <a:r>
              <a:rPr lang="en-US" sz="1400" i="1" dirty="0">
                <a:solidFill>
                  <a:srgbClr val="5C6075"/>
                </a:solidFill>
                <a:latin typeface="Calibri" pitchFamily="34" charset="0"/>
                <a:ea typeface="Calibri" pitchFamily="34" charset="-122"/>
                <a:cs typeface="Calibri" pitchFamily="34" charset="-120"/>
              </a:rPr>
              <a:t>Your four cognitive biases meet the engagement loop. They don't cancel. They compound.</a:t>
            </a:r>
            <a:endParaRPr lang="en-US" sz="1400" dirty="0"/>
          </a:p>
        </p:txBody>
      </p:sp>
      <p:sp>
        <p:nvSpPr>
          <p:cNvPr id="7" name="Text 5"/>
          <p:cNvSpPr/>
          <p:nvPr/>
        </p:nvSpPr>
        <p:spPr>
          <a:xfrm>
            <a:off x="457200" y="1280160"/>
            <a:ext cx="8229600" cy="3749040"/>
          </a:xfrm>
          <a:prstGeom prst="rect">
            <a:avLst/>
          </a:prstGeom>
          <a:noFill/>
          <a:ln/>
        </p:spPr>
        <p:txBody>
          <a:bodyPr wrap="square" lIns="0" tIns="0" rIns="0" bIns="0" rtlCol="0" anchor="t"/>
          <a:lstStyle/>
          <a:p>
            <a:pPr marL="0" indent="0" algn="l">
              <a:spcAft>
                <a:spcPts val="600"/>
              </a:spcAft>
              <a:buNone/>
            </a:pPr>
            <a:r>
              <a:rPr lang="en-US" sz="1200" b="1" dirty="0">
                <a:solidFill>
                  <a:srgbClr val="D9A23A"/>
                </a:solidFill>
                <a:latin typeface="Calibri" pitchFamily="34" charset="0"/>
                <a:ea typeface="Calibri" pitchFamily="34" charset="-122"/>
                <a:cs typeface="Calibri" pitchFamily="34" charset="-120"/>
              </a:rPr>
              <a:t>Anchoring </a:t>
            </a:r>
            <a:endParaRPr lang="en-US" sz="1200" dirty="0"/>
          </a:p>
          <a:p>
            <a:pPr marL="0" indent="0" algn="l">
              <a:spcAft>
                <a:spcPts val="600"/>
              </a:spcAft>
              <a:buNone/>
            </a:pPr>
            <a:r>
              <a:rPr lang="en-US" sz="1200" dirty="0">
                <a:solidFill>
                  <a:srgbClr val="1A1F38"/>
                </a:solidFill>
                <a:latin typeface="Calibri" pitchFamily="34" charset="0"/>
                <a:ea typeface="Calibri" pitchFamily="34" charset="-122"/>
                <a:cs typeface="Calibri" pitchFamily="34" charset="-120"/>
              </a:rPr>
              <a:t>(Lesson 2). The first post in your feed shapes the rest. The system feeds you a coherent first impression because it knows the anchor will hold.</a:t>
            </a:r>
            <a:endParaRPr lang="en-US" sz="1200" dirty="0"/>
          </a:p>
          <a:p>
            <a:pPr marL="0" indent="0" algn="l">
              <a:spcAft>
                <a:spcPts val="600"/>
              </a:spcAft>
              <a:buNone/>
            </a:pPr>
            <a:r>
              <a:rPr lang="en-US" sz="1200" dirty="0">
                <a:solidFill>
                  <a:srgbClr val="1A1F38"/>
                </a:solidFill>
                <a:latin typeface="Calibri" pitchFamily="34" charset="0"/>
                <a:ea typeface="Calibri" pitchFamily="34" charset="-122"/>
                <a:cs typeface="Calibri" pitchFamily="34" charset="-120"/>
              </a:rPr>
              <a:t> </a:t>
            </a:r>
            <a:endParaRPr lang="en-US" sz="1200" dirty="0"/>
          </a:p>
          <a:p>
            <a:pPr marL="0" indent="0" algn="l">
              <a:spcAft>
                <a:spcPts val="600"/>
              </a:spcAft>
              <a:buNone/>
            </a:pPr>
            <a:r>
              <a:rPr lang="en-US" sz="1200" b="1" dirty="0">
                <a:solidFill>
                  <a:srgbClr val="D9A23A"/>
                </a:solidFill>
                <a:latin typeface="Calibri" pitchFamily="34" charset="0"/>
                <a:ea typeface="Calibri" pitchFamily="34" charset="-122"/>
                <a:cs typeface="Calibri" pitchFamily="34" charset="-120"/>
              </a:rPr>
              <a:t>Availability </a:t>
            </a:r>
            <a:endParaRPr lang="en-US" sz="1200" dirty="0"/>
          </a:p>
          <a:p>
            <a:pPr marL="0" indent="0" algn="l">
              <a:spcAft>
                <a:spcPts val="600"/>
              </a:spcAft>
              <a:buNone/>
            </a:pPr>
            <a:r>
              <a:rPr lang="en-US" sz="1200" dirty="0">
                <a:solidFill>
                  <a:srgbClr val="1A1F38"/>
                </a:solidFill>
                <a:latin typeface="Calibri" pitchFamily="34" charset="0"/>
                <a:ea typeface="Calibri" pitchFamily="34" charset="-122"/>
                <a:cs typeface="Calibri" pitchFamily="34" charset="-120"/>
              </a:rPr>
              <a:t>(Lesson 3). The loop floods you with vivid examples of one category. Vivid means easy to recall. Easy to recall means "common" to your brain — even if it isn't.</a:t>
            </a:r>
            <a:endParaRPr lang="en-US" sz="1200" dirty="0"/>
          </a:p>
          <a:p>
            <a:pPr marL="0" indent="0" algn="l">
              <a:spcAft>
                <a:spcPts val="600"/>
              </a:spcAft>
              <a:buNone/>
            </a:pPr>
            <a:r>
              <a:rPr lang="en-US" sz="1200" dirty="0">
                <a:solidFill>
                  <a:srgbClr val="1A1F38"/>
                </a:solidFill>
                <a:latin typeface="Calibri" pitchFamily="34" charset="0"/>
                <a:ea typeface="Calibri" pitchFamily="34" charset="-122"/>
                <a:cs typeface="Calibri" pitchFamily="34" charset="-120"/>
              </a:rPr>
              <a:t> </a:t>
            </a:r>
            <a:endParaRPr lang="en-US" sz="1200" dirty="0"/>
          </a:p>
          <a:p>
            <a:pPr marL="0" indent="0" algn="l">
              <a:spcAft>
                <a:spcPts val="600"/>
              </a:spcAft>
              <a:buNone/>
            </a:pPr>
            <a:r>
              <a:rPr lang="en-US" sz="1200" b="1" dirty="0">
                <a:solidFill>
                  <a:srgbClr val="D9A23A"/>
                </a:solidFill>
                <a:latin typeface="Calibri" pitchFamily="34" charset="0"/>
                <a:ea typeface="Calibri" pitchFamily="34" charset="-122"/>
                <a:cs typeface="Calibri" pitchFamily="34" charset="-120"/>
              </a:rPr>
              <a:t>Representativeness </a:t>
            </a:r>
            <a:endParaRPr lang="en-US" sz="1200" dirty="0"/>
          </a:p>
          <a:p>
            <a:pPr marL="0" indent="0" algn="l">
              <a:spcAft>
                <a:spcPts val="600"/>
              </a:spcAft>
              <a:buNone/>
            </a:pPr>
            <a:r>
              <a:rPr lang="en-US" sz="1200" dirty="0">
                <a:solidFill>
                  <a:srgbClr val="1A1F38"/>
                </a:solidFill>
                <a:latin typeface="Calibri" pitchFamily="34" charset="0"/>
                <a:ea typeface="Calibri" pitchFamily="34" charset="-122"/>
                <a:cs typeface="Calibri" pitchFamily="34" charset="-120"/>
              </a:rPr>
              <a:t>(Lesson 3). Show someone ten members of a group misbehaving and the eleventh becomes a stereotype. The loop produces stereotypes by selection.</a:t>
            </a:r>
            <a:endParaRPr lang="en-US" sz="1200" dirty="0"/>
          </a:p>
          <a:p>
            <a:pPr marL="0" indent="0" algn="l">
              <a:spcAft>
                <a:spcPts val="600"/>
              </a:spcAft>
              <a:buNone/>
            </a:pPr>
            <a:r>
              <a:rPr lang="en-US" sz="1200" dirty="0">
                <a:solidFill>
                  <a:srgbClr val="1A1F38"/>
                </a:solidFill>
                <a:latin typeface="Calibri" pitchFamily="34" charset="0"/>
                <a:ea typeface="Calibri" pitchFamily="34" charset="-122"/>
                <a:cs typeface="Calibri" pitchFamily="34" charset="-120"/>
              </a:rPr>
              <a:t> </a:t>
            </a:r>
            <a:endParaRPr lang="en-US" sz="1200" dirty="0"/>
          </a:p>
          <a:p>
            <a:pPr marL="0" indent="0" algn="l">
              <a:spcAft>
                <a:spcPts val="600"/>
              </a:spcAft>
              <a:buNone/>
            </a:pPr>
            <a:r>
              <a:rPr lang="en-US" sz="1200" b="1" dirty="0">
                <a:solidFill>
                  <a:srgbClr val="D9A23A"/>
                </a:solidFill>
                <a:latin typeface="Calibri" pitchFamily="34" charset="0"/>
                <a:ea typeface="Calibri" pitchFamily="34" charset="-122"/>
                <a:cs typeface="Calibri" pitchFamily="34" charset="-120"/>
              </a:rPr>
              <a:t>Sunk cost </a:t>
            </a:r>
            <a:endParaRPr lang="en-US" sz="1200" dirty="0"/>
          </a:p>
          <a:p>
            <a:pPr marL="0" indent="0" algn="l">
              <a:spcAft>
                <a:spcPts val="600"/>
              </a:spcAft>
              <a:buNone/>
            </a:pPr>
            <a:r>
              <a:rPr lang="en-US" sz="1200" dirty="0">
                <a:solidFill>
                  <a:srgbClr val="1A1F38"/>
                </a:solidFill>
                <a:latin typeface="Calibri" pitchFamily="34" charset="0"/>
                <a:ea typeface="Calibri" pitchFamily="34" charset="-122"/>
                <a:cs typeface="Calibri" pitchFamily="34" charset="-120"/>
              </a:rPr>
              <a:t>(Lesson 4). After hours invested in a feed or a community, leaving feels like a loss. The system pages you back the moment your engagement dips.</a:t>
            </a:r>
            <a:endParaRPr lang="en-US" sz="1200" dirty="0"/>
          </a:p>
          <a:p>
            <a:pPr marL="0" indent="0" algn="l">
              <a:spcAft>
                <a:spcPts val="600"/>
              </a:spcAft>
              <a:buNone/>
            </a:pPr>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2EBDB"/>
        </a:solidFill>
        <a:effectLst/>
      </p:bgPr>
    </p:bg>
    <p:spTree>
      <p:nvGrpSpPr>
        <p:cNvPr id="1" name=""/>
        <p:cNvGrpSpPr/>
        <p:nvPr/>
      </p:nvGrpSpPr>
      <p:grpSpPr>
        <a:xfrm>
          <a:off x="0" y="0"/>
          <a:ext cx="0" cy="0"/>
          <a:chOff x="0" y="0"/>
          <a:chExt cx="0" cy="0"/>
        </a:xfrm>
      </p:grpSpPr>
      <p:sp>
        <p:nvSpPr>
          <p:cNvPr id="2" name="Shape 0"/>
          <p:cNvSpPr/>
          <p:nvPr/>
        </p:nvSpPr>
        <p:spPr>
          <a:xfrm>
            <a:off x="0" y="0"/>
            <a:ext cx="9144000" cy="45720"/>
          </a:xfrm>
          <a:prstGeom prst="rect">
            <a:avLst/>
          </a:prstGeom>
          <a:solidFill>
            <a:srgbClr val="E5A934"/>
          </a:solidFill>
          <a:ln w="12700">
            <a:solidFill>
              <a:srgbClr val="E5A934"/>
            </a:solidFill>
            <a:prstDash val="solid"/>
          </a:ln>
        </p:spPr>
        <p:txBody>
          <a:bodyPr/>
          <a:lstStyle/>
          <a:p>
            <a:endParaRPr lang="en-IL"/>
          </a:p>
        </p:txBody>
      </p:sp>
      <p:sp>
        <p:nvSpPr>
          <p:cNvPr id="3" name="Shape 1"/>
          <p:cNvSpPr/>
          <p:nvPr/>
        </p:nvSpPr>
        <p:spPr>
          <a:xfrm>
            <a:off x="0" y="5097780"/>
            <a:ext cx="9144000" cy="45720"/>
          </a:xfrm>
          <a:prstGeom prst="rect">
            <a:avLst/>
          </a:prstGeom>
          <a:solidFill>
            <a:srgbClr val="E5A934"/>
          </a:solidFill>
          <a:ln w="12700">
            <a:solidFill>
              <a:srgbClr val="E5A934"/>
            </a:solidFill>
            <a:prstDash val="solid"/>
          </a:ln>
        </p:spPr>
        <p:txBody>
          <a:bodyPr/>
          <a:lstStyle/>
          <a:p>
            <a:endParaRPr lang="en-IL"/>
          </a:p>
        </p:txBody>
      </p:sp>
      <p:sp>
        <p:nvSpPr>
          <p:cNvPr id="4" name="Text 2"/>
          <p:cNvSpPr/>
          <p:nvPr/>
        </p:nvSpPr>
        <p:spPr>
          <a:xfrm>
            <a:off x="457200" y="292608"/>
            <a:ext cx="548640" cy="640080"/>
          </a:xfrm>
          <a:prstGeom prst="rect">
            <a:avLst/>
          </a:prstGeom>
          <a:noFill/>
          <a:ln/>
        </p:spPr>
        <p:txBody>
          <a:bodyPr wrap="square" lIns="0" tIns="0" rIns="0" bIns="0" rtlCol="0" anchor="t"/>
          <a:lstStyle/>
          <a:p>
            <a:pPr marL="0" indent="0" algn="l">
              <a:buNone/>
            </a:pPr>
            <a:r>
              <a:rPr lang="en-US" sz="3600" b="1" dirty="0">
                <a:solidFill>
                  <a:srgbClr val="E5A934"/>
                </a:solidFill>
                <a:latin typeface="Georgia" pitchFamily="34" charset="0"/>
                <a:ea typeface="Georgia" pitchFamily="34" charset="-122"/>
                <a:cs typeface="Georgia" pitchFamily="34" charset="-120"/>
              </a:rPr>
              <a:t>✓</a:t>
            </a:r>
            <a:endParaRPr lang="en-US" sz="3600" dirty="0"/>
          </a:p>
        </p:txBody>
      </p:sp>
      <p:sp>
        <p:nvSpPr>
          <p:cNvPr id="5" name="Text 3"/>
          <p:cNvSpPr/>
          <p:nvPr/>
        </p:nvSpPr>
        <p:spPr>
          <a:xfrm>
            <a:off x="1005840" y="292608"/>
            <a:ext cx="7772400" cy="640080"/>
          </a:xfrm>
          <a:prstGeom prst="rect">
            <a:avLst/>
          </a:prstGeom>
          <a:noFill/>
          <a:ln/>
        </p:spPr>
        <p:txBody>
          <a:bodyPr wrap="square" lIns="0" tIns="0" rIns="0" bIns="0" rtlCol="0" anchor="t"/>
          <a:lstStyle/>
          <a:p>
            <a:pPr marL="0" indent="0" algn="l">
              <a:buNone/>
            </a:pPr>
            <a:r>
              <a:rPr lang="en-US" sz="3000" b="1" dirty="0">
                <a:solidFill>
                  <a:srgbClr val="1A1F38"/>
                </a:solidFill>
                <a:latin typeface="Georgia" pitchFamily="34" charset="0"/>
                <a:ea typeface="Georgia" pitchFamily="34" charset="-122"/>
                <a:cs typeface="Georgia" pitchFamily="34" charset="-120"/>
              </a:rPr>
              <a:t>Here's what we're doing</a:t>
            </a:r>
            <a:endParaRPr lang="en-US" sz="3000" dirty="0"/>
          </a:p>
        </p:txBody>
      </p:sp>
      <p:sp>
        <p:nvSpPr>
          <p:cNvPr id="6" name="Text 4"/>
          <p:cNvSpPr/>
          <p:nvPr/>
        </p:nvSpPr>
        <p:spPr>
          <a:xfrm>
            <a:off x="457200" y="1026160"/>
            <a:ext cx="8229600" cy="3749040"/>
          </a:xfrm>
          <a:prstGeom prst="rect">
            <a:avLst/>
          </a:prstGeom>
          <a:noFill/>
          <a:ln/>
        </p:spPr>
        <p:txBody>
          <a:bodyPr wrap="square" lIns="0" tIns="0" rIns="0" bIns="0" rtlCol="0" anchor="t"/>
          <a:lstStyle/>
          <a:p>
            <a:pPr marL="0" indent="0" algn="l">
              <a:spcAft>
                <a:spcPts val="600"/>
              </a:spcAft>
              <a:buNone/>
            </a:pPr>
            <a:r>
              <a:rPr lang="en-US" sz="1400" b="1" dirty="0">
                <a:solidFill>
                  <a:srgbClr val="D9A23A"/>
                </a:solidFill>
                <a:latin typeface="Calibri" pitchFamily="34" charset="0"/>
                <a:ea typeface="Calibri" pitchFamily="34" charset="-122"/>
                <a:cs typeface="Calibri" pitchFamily="34" charset="-120"/>
              </a:rPr>
              <a:t>1.  </a:t>
            </a:r>
            <a:endParaRPr lang="en-US" sz="1400" dirty="0"/>
          </a:p>
          <a:p>
            <a:pPr marL="0" indent="0" algn="l">
              <a:spcAft>
                <a:spcPts val="600"/>
              </a:spcAft>
              <a:buNone/>
            </a:pPr>
            <a:r>
              <a:rPr lang="en-US" sz="1400" dirty="0">
                <a:solidFill>
                  <a:srgbClr val="1A1F38"/>
                </a:solidFill>
                <a:latin typeface="Calibri" pitchFamily="34" charset="0"/>
                <a:ea typeface="Calibri" pitchFamily="34" charset="-122"/>
                <a:cs typeface="Calibri" pitchFamily="34" charset="-120"/>
              </a:rPr>
              <a:t>Open whichever app you spend the most time in. TikTok, Instagram, X, YouTube, Facebook — pick one. Open the home feed. (Don't search. Don't go to a friend's profile.) Just the default feed.</a:t>
            </a:r>
            <a:endParaRPr lang="en-US" sz="1400" dirty="0"/>
          </a:p>
          <a:p>
            <a:pPr marL="0" indent="0" algn="l">
              <a:spcAft>
                <a:spcPts val="600"/>
              </a:spcAft>
              <a:buNone/>
            </a:pPr>
            <a:r>
              <a:rPr lang="en-US" sz="1400" dirty="0">
                <a:solidFill>
                  <a:srgbClr val="1A1F38"/>
                </a:solidFill>
                <a:latin typeface="Calibri" pitchFamily="34" charset="0"/>
                <a:ea typeface="Calibri" pitchFamily="34" charset="-122"/>
                <a:cs typeface="Calibri" pitchFamily="34" charset="-120"/>
              </a:rPr>
              <a:t> </a:t>
            </a:r>
            <a:endParaRPr lang="en-US" sz="1400" dirty="0"/>
          </a:p>
          <a:p>
            <a:pPr marL="0" indent="0" algn="l">
              <a:spcAft>
                <a:spcPts val="600"/>
              </a:spcAft>
              <a:buNone/>
            </a:pPr>
            <a:r>
              <a:rPr lang="en-US" sz="1400" b="1" dirty="0">
                <a:solidFill>
                  <a:srgbClr val="D9A23A"/>
                </a:solidFill>
                <a:latin typeface="Calibri" pitchFamily="34" charset="0"/>
                <a:ea typeface="Calibri" pitchFamily="34" charset="-122"/>
                <a:cs typeface="Calibri" pitchFamily="34" charset="-120"/>
              </a:rPr>
              <a:t>2.  </a:t>
            </a:r>
            <a:endParaRPr lang="en-US" sz="1400" dirty="0"/>
          </a:p>
          <a:p>
            <a:pPr marL="0" indent="0" algn="l">
              <a:spcAft>
                <a:spcPts val="600"/>
              </a:spcAft>
              <a:buNone/>
            </a:pPr>
            <a:r>
              <a:rPr lang="en-US" sz="1400" dirty="0">
                <a:solidFill>
                  <a:srgbClr val="1A1F38"/>
                </a:solidFill>
                <a:latin typeface="Calibri" pitchFamily="34" charset="0"/>
                <a:ea typeface="Calibri" pitchFamily="34" charset="-122"/>
                <a:cs typeface="Calibri" pitchFamily="34" charset="-120"/>
              </a:rPr>
              <a:t>Scroll through the next twenty posts. For each one, type one word: politics, food, fitness, dating, gaming, news, war, ad, friend, AI-slop. Whatever fits.</a:t>
            </a:r>
            <a:endParaRPr lang="en-US" sz="1400" dirty="0"/>
          </a:p>
          <a:p>
            <a:pPr marL="0" indent="0" algn="l">
              <a:spcAft>
                <a:spcPts val="600"/>
              </a:spcAft>
              <a:buNone/>
            </a:pPr>
            <a:r>
              <a:rPr lang="en-US" sz="1400" dirty="0">
                <a:solidFill>
                  <a:srgbClr val="1A1F38"/>
                </a:solidFill>
                <a:latin typeface="Calibri" pitchFamily="34" charset="0"/>
                <a:ea typeface="Calibri" pitchFamily="34" charset="-122"/>
                <a:cs typeface="Calibri" pitchFamily="34" charset="-120"/>
              </a:rPr>
              <a:t> </a:t>
            </a:r>
            <a:endParaRPr lang="en-US" sz="1400" dirty="0"/>
          </a:p>
          <a:p>
            <a:pPr marL="0" indent="0" algn="l">
              <a:spcAft>
                <a:spcPts val="600"/>
              </a:spcAft>
              <a:buNone/>
            </a:pPr>
            <a:r>
              <a:rPr lang="en-US" sz="1400" b="1" dirty="0">
                <a:solidFill>
                  <a:srgbClr val="D9A23A"/>
                </a:solidFill>
                <a:latin typeface="Calibri" pitchFamily="34" charset="0"/>
                <a:ea typeface="Calibri" pitchFamily="34" charset="-122"/>
                <a:cs typeface="Calibri" pitchFamily="34" charset="-120"/>
              </a:rPr>
              <a:t>3.  </a:t>
            </a:r>
            <a:endParaRPr lang="en-US" sz="1400" dirty="0"/>
          </a:p>
          <a:p>
            <a:pPr marL="0" indent="0" algn="l">
              <a:spcAft>
                <a:spcPts val="600"/>
              </a:spcAft>
              <a:buNone/>
            </a:pPr>
            <a:r>
              <a:rPr lang="en-US" sz="1400" dirty="0">
                <a:solidFill>
                  <a:srgbClr val="1A1F38"/>
                </a:solidFill>
                <a:latin typeface="Calibri" pitchFamily="34" charset="0"/>
                <a:ea typeface="Calibri" pitchFamily="34" charset="-122"/>
                <a:cs typeface="Calibri" pitchFamily="34" charset="-120"/>
              </a:rPr>
              <a:t>Count how many of the twenty are from people you've actually met in person.</a:t>
            </a:r>
            <a:endParaRPr lang="en-US" sz="1400" dirty="0"/>
          </a:p>
          <a:p>
            <a:pPr marL="0" indent="0" algn="l">
              <a:spcAft>
                <a:spcPts val="600"/>
              </a:spcAft>
              <a:buNone/>
            </a:pPr>
            <a:r>
              <a:rPr lang="en-US" sz="1400" dirty="0">
                <a:solidFill>
                  <a:srgbClr val="1A1F38"/>
                </a:solidFill>
                <a:latin typeface="Calibri" pitchFamily="34" charset="0"/>
                <a:ea typeface="Calibri" pitchFamily="34" charset="-122"/>
                <a:cs typeface="Calibri" pitchFamily="34" charset="-120"/>
              </a:rPr>
              <a:t> </a:t>
            </a:r>
            <a:endParaRPr lang="en-US" sz="1400" dirty="0"/>
          </a:p>
          <a:p>
            <a:pPr marL="0" indent="0" algn="l">
              <a:spcAft>
                <a:spcPts val="600"/>
              </a:spcAft>
              <a:buNone/>
            </a:pPr>
            <a:r>
              <a:rPr lang="en-US" sz="1400" b="1" dirty="0">
                <a:solidFill>
                  <a:srgbClr val="D9A23A"/>
                </a:solidFill>
                <a:latin typeface="Calibri" pitchFamily="34" charset="0"/>
                <a:ea typeface="Calibri" pitchFamily="34" charset="-122"/>
                <a:cs typeface="Calibri" pitchFamily="34" charset="-120"/>
              </a:rPr>
              <a:t>4.  </a:t>
            </a:r>
            <a:endParaRPr lang="en-US" sz="1400" dirty="0"/>
          </a:p>
          <a:p>
            <a:pPr marL="0" indent="0" algn="l">
              <a:spcAft>
                <a:spcPts val="600"/>
              </a:spcAft>
              <a:buNone/>
            </a:pPr>
            <a:r>
              <a:rPr lang="en-US" sz="1400" dirty="0">
                <a:solidFill>
                  <a:srgbClr val="1A1F38"/>
                </a:solidFill>
                <a:latin typeface="Calibri" pitchFamily="34" charset="0"/>
                <a:ea typeface="Calibri" pitchFamily="34" charset="-122"/>
                <a:cs typeface="Calibri" pitchFamily="34" charset="-120"/>
              </a:rPr>
              <a:t>Count how many made you feel something stronger than mild interest - Anger, envy, fear, agreement, indignation. Anything with a pulse …</a:t>
            </a:r>
            <a:endParaRPr lang="en-US" sz="1400" dirty="0"/>
          </a:p>
          <a:p>
            <a:pPr marL="0" indent="0" algn="l">
              <a:spcAft>
                <a:spcPts val="600"/>
              </a:spcAft>
              <a:buNone/>
            </a:pPr>
            <a:r>
              <a:rPr lang="en-US" sz="1400" dirty="0">
                <a:solidFill>
                  <a:srgbClr val="1A1F38"/>
                </a:solidFill>
                <a:latin typeface="Calibri" pitchFamily="34" charset="0"/>
                <a:ea typeface="Calibri" pitchFamily="34" charset="-122"/>
                <a:cs typeface="Calibri" pitchFamily="34" charset="-120"/>
              </a:rPr>
              <a:t> </a:t>
            </a:r>
            <a:endParaRPr lang="en-US" sz="1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Slide 30">
    <p:bg>
      <p:bgPr>
        <a:solidFill>
          <a:srgbClr val="1A1F38"/>
        </a:solidFill>
        <a:effectLst/>
      </p:bgPr>
    </p:bg>
    <p:spTree>
      <p:nvGrpSpPr>
        <p:cNvPr id="1" name=""/>
        <p:cNvGrpSpPr/>
        <p:nvPr/>
      </p:nvGrpSpPr>
      <p:grpSpPr>
        <a:xfrm>
          <a:off x="0" y="0"/>
          <a:ext cx="0" cy="0"/>
          <a:chOff x="0" y="0"/>
          <a:chExt cx="0" cy="0"/>
        </a:xfrm>
      </p:grpSpPr>
      <p:sp>
        <p:nvSpPr>
          <p:cNvPr id="2" name="Shape 0"/>
          <p:cNvSpPr/>
          <p:nvPr/>
        </p:nvSpPr>
        <p:spPr>
          <a:xfrm>
            <a:off x="0" y="0"/>
            <a:ext cx="9144000" cy="45720"/>
          </a:xfrm>
          <a:prstGeom prst="rect">
            <a:avLst/>
          </a:prstGeom>
          <a:solidFill>
            <a:srgbClr val="E5A934"/>
          </a:solidFill>
          <a:ln w="12700">
            <a:solidFill>
              <a:srgbClr val="E5A934"/>
            </a:solidFill>
            <a:prstDash val="solid"/>
          </a:ln>
        </p:spPr>
        <p:txBody>
          <a:bodyPr/>
          <a:lstStyle/>
          <a:p>
            <a:endParaRPr lang="en-IL"/>
          </a:p>
        </p:txBody>
      </p:sp>
      <p:sp>
        <p:nvSpPr>
          <p:cNvPr id="3" name="Shape 1"/>
          <p:cNvSpPr/>
          <p:nvPr/>
        </p:nvSpPr>
        <p:spPr>
          <a:xfrm>
            <a:off x="0" y="5097780"/>
            <a:ext cx="9144000" cy="45720"/>
          </a:xfrm>
          <a:prstGeom prst="rect">
            <a:avLst/>
          </a:prstGeom>
          <a:solidFill>
            <a:srgbClr val="E5A934"/>
          </a:solidFill>
          <a:ln w="12700">
            <a:solidFill>
              <a:srgbClr val="E5A934"/>
            </a:solidFill>
            <a:prstDash val="solid"/>
          </a:ln>
        </p:spPr>
        <p:txBody>
          <a:bodyPr/>
          <a:lstStyle/>
          <a:p>
            <a:endParaRPr lang="en-IL"/>
          </a:p>
        </p:txBody>
      </p:sp>
      <p:sp>
        <p:nvSpPr>
          <p:cNvPr id="4" name="Text 2"/>
          <p:cNvSpPr/>
          <p:nvPr/>
        </p:nvSpPr>
        <p:spPr>
          <a:xfrm>
            <a:off x="0" y="777240"/>
            <a:ext cx="9144000" cy="457200"/>
          </a:xfrm>
          <a:prstGeom prst="rect">
            <a:avLst/>
          </a:prstGeom>
          <a:noFill/>
          <a:ln/>
        </p:spPr>
        <p:txBody>
          <a:bodyPr wrap="square" lIns="0" tIns="0" rIns="0" bIns="0" rtlCol="0" anchor="ctr"/>
          <a:lstStyle/>
          <a:p>
            <a:pPr marL="0" indent="0" algn="ctr">
              <a:buNone/>
            </a:pPr>
            <a:r>
              <a:rPr lang="en-US" sz="1400" b="1" kern="0" spc="800" dirty="0">
                <a:solidFill>
                  <a:srgbClr val="E5A934"/>
                </a:solidFill>
                <a:latin typeface="Calibri" pitchFamily="34" charset="0"/>
                <a:ea typeface="Calibri" pitchFamily="34" charset="-122"/>
                <a:cs typeface="Calibri" pitchFamily="34" charset="-120"/>
              </a:rPr>
              <a:t>T H E   O N E   S E N T E N C E</a:t>
            </a:r>
            <a:endParaRPr lang="en-US" sz="1400" dirty="0"/>
          </a:p>
        </p:txBody>
      </p:sp>
      <p:sp>
        <p:nvSpPr>
          <p:cNvPr id="5" name="Text 3"/>
          <p:cNvSpPr/>
          <p:nvPr/>
        </p:nvSpPr>
        <p:spPr>
          <a:xfrm>
            <a:off x="457200" y="1645920"/>
            <a:ext cx="8229600" cy="822960"/>
          </a:xfrm>
          <a:prstGeom prst="rect">
            <a:avLst/>
          </a:prstGeom>
          <a:noFill/>
          <a:ln/>
        </p:spPr>
        <p:txBody>
          <a:bodyPr wrap="square" lIns="0" tIns="0" rIns="0" bIns="0" rtlCol="0" anchor="ctr"/>
          <a:lstStyle/>
          <a:p>
            <a:pPr marL="0" indent="0" algn="ctr">
              <a:buNone/>
            </a:pPr>
            <a:r>
              <a:rPr lang="en-US" sz="4400" b="1" dirty="0">
                <a:solidFill>
                  <a:srgbClr val="F2EBDB"/>
                </a:solidFill>
                <a:latin typeface="Georgia" pitchFamily="34" charset="0"/>
                <a:ea typeface="Georgia" pitchFamily="34" charset="-122"/>
                <a:cs typeface="Georgia" pitchFamily="34" charset="-120"/>
              </a:rPr>
              <a:t>You don't have opinions.</a:t>
            </a:r>
            <a:endParaRPr lang="en-US" sz="4400" dirty="0"/>
          </a:p>
        </p:txBody>
      </p:sp>
      <p:sp>
        <p:nvSpPr>
          <p:cNvPr id="6" name="Text 4"/>
          <p:cNvSpPr/>
          <p:nvPr/>
        </p:nvSpPr>
        <p:spPr>
          <a:xfrm>
            <a:off x="457200" y="2514600"/>
            <a:ext cx="8229600" cy="822960"/>
          </a:xfrm>
          <a:prstGeom prst="rect">
            <a:avLst/>
          </a:prstGeom>
          <a:noFill/>
          <a:ln/>
        </p:spPr>
        <p:txBody>
          <a:bodyPr wrap="square" lIns="0" tIns="0" rIns="0" bIns="0" rtlCol="0" anchor="ctr"/>
          <a:lstStyle/>
          <a:p>
            <a:pPr marL="0" indent="0" algn="ctr">
              <a:buNone/>
            </a:pPr>
            <a:r>
              <a:rPr lang="en-US" sz="4400" b="1" dirty="0">
                <a:solidFill>
                  <a:srgbClr val="E5A934"/>
                </a:solidFill>
                <a:latin typeface="Georgia" pitchFamily="34" charset="0"/>
                <a:ea typeface="Georgia" pitchFamily="34" charset="-122"/>
                <a:cs typeface="Georgia" pitchFamily="34" charset="-120"/>
              </a:rPr>
              <a:t>You have a feedback loop</a:t>
            </a:r>
            <a:endParaRPr lang="en-US" sz="4400" dirty="0"/>
          </a:p>
        </p:txBody>
      </p:sp>
      <p:sp>
        <p:nvSpPr>
          <p:cNvPr id="7" name="Text 5"/>
          <p:cNvSpPr/>
          <p:nvPr/>
        </p:nvSpPr>
        <p:spPr>
          <a:xfrm>
            <a:off x="457200" y="3337560"/>
            <a:ext cx="8229600" cy="822960"/>
          </a:xfrm>
          <a:prstGeom prst="rect">
            <a:avLst/>
          </a:prstGeom>
          <a:noFill/>
          <a:ln/>
        </p:spPr>
        <p:txBody>
          <a:bodyPr wrap="square" lIns="0" tIns="0" rIns="0" bIns="0" rtlCol="0" anchor="ctr"/>
          <a:lstStyle/>
          <a:p>
            <a:pPr marL="0" indent="0" algn="ctr">
              <a:buNone/>
            </a:pPr>
            <a:r>
              <a:rPr lang="en-US" sz="4400" b="1" dirty="0">
                <a:solidFill>
                  <a:srgbClr val="E5A934"/>
                </a:solidFill>
                <a:latin typeface="Georgia" pitchFamily="34" charset="0"/>
                <a:ea typeface="Georgia" pitchFamily="34" charset="-122"/>
                <a:cs typeface="Georgia" pitchFamily="34" charset="-120"/>
              </a:rPr>
              <a:t>that produces opinions.</a:t>
            </a:r>
            <a:endParaRPr lang="en-US" sz="44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Slide 31">
    <p:bg>
      <p:bgPr>
        <a:solidFill>
          <a:srgbClr val="F2EBDB"/>
        </a:solidFill>
        <a:effectLst/>
      </p:bgPr>
    </p:bg>
    <p:spTree>
      <p:nvGrpSpPr>
        <p:cNvPr id="1" name=""/>
        <p:cNvGrpSpPr/>
        <p:nvPr/>
      </p:nvGrpSpPr>
      <p:grpSpPr>
        <a:xfrm>
          <a:off x="0" y="0"/>
          <a:ext cx="0" cy="0"/>
          <a:chOff x="0" y="0"/>
          <a:chExt cx="0" cy="0"/>
        </a:xfrm>
      </p:grpSpPr>
      <p:sp>
        <p:nvSpPr>
          <p:cNvPr id="2" name="Shape 0"/>
          <p:cNvSpPr/>
          <p:nvPr/>
        </p:nvSpPr>
        <p:spPr>
          <a:xfrm>
            <a:off x="0" y="0"/>
            <a:ext cx="9144000" cy="45720"/>
          </a:xfrm>
          <a:prstGeom prst="rect">
            <a:avLst/>
          </a:prstGeom>
          <a:solidFill>
            <a:srgbClr val="E5A934"/>
          </a:solidFill>
          <a:ln w="12700">
            <a:solidFill>
              <a:srgbClr val="E5A934"/>
            </a:solidFill>
            <a:prstDash val="solid"/>
          </a:ln>
        </p:spPr>
        <p:txBody>
          <a:bodyPr/>
          <a:lstStyle/>
          <a:p>
            <a:endParaRPr lang="en-IL"/>
          </a:p>
        </p:txBody>
      </p:sp>
      <p:sp>
        <p:nvSpPr>
          <p:cNvPr id="3" name="Shape 1"/>
          <p:cNvSpPr/>
          <p:nvPr/>
        </p:nvSpPr>
        <p:spPr>
          <a:xfrm>
            <a:off x="0" y="5097780"/>
            <a:ext cx="9144000" cy="45720"/>
          </a:xfrm>
          <a:prstGeom prst="rect">
            <a:avLst/>
          </a:prstGeom>
          <a:solidFill>
            <a:srgbClr val="E5A934"/>
          </a:solidFill>
          <a:ln w="12700">
            <a:solidFill>
              <a:srgbClr val="E5A934"/>
            </a:solidFill>
            <a:prstDash val="solid"/>
          </a:ln>
        </p:spPr>
        <p:txBody>
          <a:bodyPr/>
          <a:lstStyle/>
          <a:p>
            <a:endParaRPr lang="en-IL"/>
          </a:p>
        </p:txBody>
      </p:sp>
      <p:sp>
        <p:nvSpPr>
          <p:cNvPr id="4" name="Text 2"/>
          <p:cNvSpPr/>
          <p:nvPr/>
        </p:nvSpPr>
        <p:spPr>
          <a:xfrm>
            <a:off x="457200" y="292608"/>
            <a:ext cx="548640" cy="640080"/>
          </a:xfrm>
          <a:prstGeom prst="rect">
            <a:avLst/>
          </a:prstGeom>
          <a:noFill/>
          <a:ln/>
        </p:spPr>
        <p:txBody>
          <a:bodyPr wrap="square" lIns="0" tIns="0" rIns="0" bIns="0" rtlCol="0" anchor="t"/>
          <a:lstStyle/>
          <a:p>
            <a:pPr marL="0" indent="0" algn="l">
              <a:buNone/>
            </a:pPr>
            <a:r>
              <a:rPr lang="en-US" sz="3600" b="1" dirty="0">
                <a:solidFill>
                  <a:srgbClr val="E5A934"/>
                </a:solidFill>
                <a:latin typeface="Georgia" pitchFamily="34" charset="0"/>
                <a:ea typeface="Georgia" pitchFamily="34" charset="-122"/>
                <a:cs typeface="Georgia" pitchFamily="34" charset="-120"/>
              </a:rPr>
              <a:t>✓</a:t>
            </a:r>
            <a:endParaRPr lang="en-US" sz="3600" dirty="0"/>
          </a:p>
        </p:txBody>
      </p:sp>
      <p:sp>
        <p:nvSpPr>
          <p:cNvPr id="5" name="Text 3"/>
          <p:cNvSpPr/>
          <p:nvPr/>
        </p:nvSpPr>
        <p:spPr>
          <a:xfrm>
            <a:off x="1005840" y="292608"/>
            <a:ext cx="7772400" cy="640080"/>
          </a:xfrm>
          <a:prstGeom prst="rect">
            <a:avLst/>
          </a:prstGeom>
          <a:noFill/>
          <a:ln/>
        </p:spPr>
        <p:txBody>
          <a:bodyPr wrap="square" lIns="0" tIns="0" rIns="0" bIns="0" rtlCol="0" anchor="t"/>
          <a:lstStyle/>
          <a:p>
            <a:pPr marL="0" indent="0" algn="l">
              <a:buNone/>
            </a:pPr>
            <a:r>
              <a:rPr lang="en-US" sz="3000" b="1" dirty="0">
                <a:solidFill>
                  <a:srgbClr val="1A1F38"/>
                </a:solidFill>
                <a:latin typeface="Georgia" pitchFamily="34" charset="0"/>
                <a:ea typeface="Georgia" pitchFamily="34" charset="-122"/>
                <a:cs typeface="Georgia" pitchFamily="34" charset="-120"/>
              </a:rPr>
              <a:t>Words you didn't have last week</a:t>
            </a:r>
            <a:endParaRPr lang="en-US" sz="3000" dirty="0"/>
          </a:p>
        </p:txBody>
      </p:sp>
      <p:sp>
        <p:nvSpPr>
          <p:cNvPr id="6" name="Shape 4"/>
          <p:cNvSpPr/>
          <p:nvPr/>
        </p:nvSpPr>
        <p:spPr>
          <a:xfrm>
            <a:off x="457200" y="1325880"/>
            <a:ext cx="8229600" cy="640080"/>
          </a:xfrm>
          <a:prstGeom prst="rect">
            <a:avLst/>
          </a:prstGeom>
          <a:solidFill>
            <a:srgbClr val="1A1F38"/>
          </a:solidFill>
          <a:ln w="12700">
            <a:solidFill>
              <a:srgbClr val="1A1F38"/>
            </a:solidFill>
            <a:prstDash val="solid"/>
          </a:ln>
        </p:spPr>
        <p:txBody>
          <a:bodyPr/>
          <a:lstStyle/>
          <a:p>
            <a:endParaRPr lang="en-IL"/>
          </a:p>
        </p:txBody>
      </p:sp>
      <p:sp>
        <p:nvSpPr>
          <p:cNvPr id="7" name="Text 5"/>
          <p:cNvSpPr/>
          <p:nvPr/>
        </p:nvSpPr>
        <p:spPr>
          <a:xfrm>
            <a:off x="457200" y="1325880"/>
            <a:ext cx="777240" cy="640080"/>
          </a:xfrm>
          <a:prstGeom prst="rect">
            <a:avLst/>
          </a:prstGeom>
          <a:noFill/>
          <a:ln/>
        </p:spPr>
        <p:txBody>
          <a:bodyPr wrap="square" lIns="0" tIns="0" rIns="0" bIns="0" rtlCol="0" anchor="ctr"/>
          <a:lstStyle/>
          <a:p>
            <a:pPr marL="0" indent="0" algn="ctr">
              <a:buNone/>
            </a:pPr>
            <a:r>
              <a:rPr lang="en-US" sz="1800" b="1" dirty="0">
                <a:solidFill>
                  <a:srgbClr val="D9A23A"/>
                </a:solidFill>
                <a:latin typeface="Georgia" pitchFamily="34" charset="0"/>
                <a:ea typeface="Georgia" pitchFamily="34" charset="-122"/>
                <a:cs typeface="Georgia" pitchFamily="34" charset="-120"/>
              </a:rPr>
              <a:t>01</a:t>
            </a:r>
            <a:endParaRPr lang="en-US" sz="1800" dirty="0"/>
          </a:p>
        </p:txBody>
      </p:sp>
      <p:sp>
        <p:nvSpPr>
          <p:cNvPr id="8" name="Text 6"/>
          <p:cNvSpPr/>
          <p:nvPr/>
        </p:nvSpPr>
        <p:spPr>
          <a:xfrm>
            <a:off x="1280160" y="1325880"/>
            <a:ext cx="2651760" cy="640080"/>
          </a:xfrm>
          <a:prstGeom prst="rect">
            <a:avLst/>
          </a:prstGeom>
          <a:noFill/>
          <a:ln/>
        </p:spPr>
        <p:txBody>
          <a:bodyPr wrap="square" lIns="0" tIns="0" rIns="0" bIns="0" rtlCol="0" anchor="ctr"/>
          <a:lstStyle/>
          <a:p>
            <a:pPr marL="0" indent="0" algn="l">
              <a:buNone/>
            </a:pPr>
            <a:r>
              <a:rPr lang="en-US" sz="1100" b="1" kern="0" spc="300" dirty="0">
                <a:solidFill>
                  <a:srgbClr val="E5A934"/>
                </a:solidFill>
                <a:latin typeface="Calibri" pitchFamily="34" charset="0"/>
                <a:ea typeface="Calibri" pitchFamily="34" charset="-122"/>
                <a:cs typeface="Calibri" pitchFamily="34" charset="-120"/>
              </a:rPr>
              <a:t>REINFORCING LOOP</a:t>
            </a:r>
            <a:endParaRPr lang="en-US" sz="1100" dirty="0"/>
          </a:p>
        </p:txBody>
      </p:sp>
      <p:sp>
        <p:nvSpPr>
          <p:cNvPr id="9" name="Text 7"/>
          <p:cNvSpPr/>
          <p:nvPr/>
        </p:nvSpPr>
        <p:spPr>
          <a:xfrm>
            <a:off x="3977640" y="1325880"/>
            <a:ext cx="4663440" cy="640080"/>
          </a:xfrm>
          <a:prstGeom prst="rect">
            <a:avLst/>
          </a:prstGeom>
          <a:noFill/>
          <a:ln/>
        </p:spPr>
        <p:txBody>
          <a:bodyPr wrap="square" lIns="0" tIns="0" rIns="0" bIns="0" rtlCol="0" anchor="ctr"/>
          <a:lstStyle/>
          <a:p>
            <a:pPr marL="0" indent="0" algn="l">
              <a:buNone/>
            </a:pPr>
            <a:r>
              <a:rPr lang="en-US" sz="1200" dirty="0">
                <a:solidFill>
                  <a:srgbClr val="F2EBDB"/>
                </a:solidFill>
                <a:latin typeface="Calibri" pitchFamily="34" charset="0"/>
                <a:ea typeface="Calibri" pitchFamily="34" charset="-122"/>
                <a:cs typeface="Calibri" pitchFamily="34" charset="-120"/>
              </a:rPr>
              <a:t>More leads to more. Drives growth or collapse.</a:t>
            </a:r>
            <a:endParaRPr lang="en-US" sz="1200" dirty="0"/>
          </a:p>
        </p:txBody>
      </p:sp>
      <p:sp>
        <p:nvSpPr>
          <p:cNvPr id="10" name="Shape 8"/>
          <p:cNvSpPr/>
          <p:nvPr/>
        </p:nvSpPr>
        <p:spPr>
          <a:xfrm>
            <a:off x="457200" y="2020824"/>
            <a:ext cx="8229600" cy="640080"/>
          </a:xfrm>
          <a:prstGeom prst="rect">
            <a:avLst/>
          </a:prstGeom>
          <a:solidFill>
            <a:srgbClr val="1A1F38"/>
          </a:solidFill>
          <a:ln w="12700">
            <a:solidFill>
              <a:srgbClr val="1A1F38"/>
            </a:solidFill>
            <a:prstDash val="solid"/>
          </a:ln>
        </p:spPr>
        <p:txBody>
          <a:bodyPr/>
          <a:lstStyle/>
          <a:p>
            <a:endParaRPr lang="en-IL"/>
          </a:p>
        </p:txBody>
      </p:sp>
      <p:sp>
        <p:nvSpPr>
          <p:cNvPr id="11" name="Text 9"/>
          <p:cNvSpPr/>
          <p:nvPr/>
        </p:nvSpPr>
        <p:spPr>
          <a:xfrm>
            <a:off x="457200" y="2020824"/>
            <a:ext cx="777240" cy="640080"/>
          </a:xfrm>
          <a:prstGeom prst="rect">
            <a:avLst/>
          </a:prstGeom>
          <a:noFill/>
          <a:ln/>
        </p:spPr>
        <p:txBody>
          <a:bodyPr wrap="square" lIns="0" tIns="0" rIns="0" bIns="0" rtlCol="0" anchor="ctr"/>
          <a:lstStyle/>
          <a:p>
            <a:pPr marL="0" indent="0" algn="ctr">
              <a:buNone/>
            </a:pPr>
            <a:r>
              <a:rPr lang="en-US" sz="1800" b="1" dirty="0">
                <a:solidFill>
                  <a:srgbClr val="D9A23A"/>
                </a:solidFill>
                <a:latin typeface="Georgia" pitchFamily="34" charset="0"/>
                <a:ea typeface="Georgia" pitchFamily="34" charset="-122"/>
                <a:cs typeface="Georgia" pitchFamily="34" charset="-120"/>
              </a:rPr>
              <a:t>02</a:t>
            </a:r>
            <a:endParaRPr lang="en-US" sz="1800" dirty="0"/>
          </a:p>
        </p:txBody>
      </p:sp>
      <p:sp>
        <p:nvSpPr>
          <p:cNvPr id="12" name="Text 10"/>
          <p:cNvSpPr/>
          <p:nvPr/>
        </p:nvSpPr>
        <p:spPr>
          <a:xfrm>
            <a:off x="1280160" y="2020824"/>
            <a:ext cx="2651760" cy="640080"/>
          </a:xfrm>
          <a:prstGeom prst="rect">
            <a:avLst/>
          </a:prstGeom>
          <a:noFill/>
          <a:ln/>
        </p:spPr>
        <p:txBody>
          <a:bodyPr wrap="square" lIns="0" tIns="0" rIns="0" bIns="0" rtlCol="0" anchor="ctr"/>
          <a:lstStyle/>
          <a:p>
            <a:pPr marL="0" indent="0" algn="l">
              <a:buNone/>
            </a:pPr>
            <a:r>
              <a:rPr lang="en-US" sz="1100" b="1" kern="0" spc="300" dirty="0">
                <a:solidFill>
                  <a:srgbClr val="E5A934"/>
                </a:solidFill>
                <a:latin typeface="Calibri" pitchFamily="34" charset="0"/>
                <a:ea typeface="Calibri" pitchFamily="34" charset="-122"/>
                <a:cs typeface="Calibri" pitchFamily="34" charset="-120"/>
              </a:rPr>
              <a:t>BALANCING LOOP</a:t>
            </a:r>
            <a:endParaRPr lang="en-US" sz="1100" dirty="0"/>
          </a:p>
        </p:txBody>
      </p:sp>
      <p:sp>
        <p:nvSpPr>
          <p:cNvPr id="13" name="Text 11"/>
          <p:cNvSpPr/>
          <p:nvPr/>
        </p:nvSpPr>
        <p:spPr>
          <a:xfrm>
            <a:off x="3977640" y="2020824"/>
            <a:ext cx="4663440" cy="640080"/>
          </a:xfrm>
          <a:prstGeom prst="rect">
            <a:avLst/>
          </a:prstGeom>
          <a:noFill/>
          <a:ln/>
        </p:spPr>
        <p:txBody>
          <a:bodyPr wrap="square" lIns="0" tIns="0" rIns="0" bIns="0" rtlCol="0" anchor="ctr"/>
          <a:lstStyle/>
          <a:p>
            <a:pPr marL="0" indent="0" algn="l">
              <a:buNone/>
            </a:pPr>
            <a:r>
              <a:rPr lang="en-US" sz="1200" dirty="0">
                <a:solidFill>
                  <a:srgbClr val="F2EBDB"/>
                </a:solidFill>
                <a:latin typeface="Calibri" pitchFamily="34" charset="0"/>
                <a:ea typeface="Calibri" pitchFamily="34" charset="-122"/>
                <a:cs typeface="Calibri" pitchFamily="34" charset="-120"/>
              </a:rPr>
              <a:t>More leads to less. Holds things in place.</a:t>
            </a:r>
            <a:endParaRPr lang="en-US" sz="1200" dirty="0"/>
          </a:p>
        </p:txBody>
      </p:sp>
      <p:sp>
        <p:nvSpPr>
          <p:cNvPr id="14" name="Shape 12"/>
          <p:cNvSpPr/>
          <p:nvPr/>
        </p:nvSpPr>
        <p:spPr>
          <a:xfrm>
            <a:off x="457200" y="2715768"/>
            <a:ext cx="8229600" cy="640080"/>
          </a:xfrm>
          <a:prstGeom prst="rect">
            <a:avLst/>
          </a:prstGeom>
          <a:solidFill>
            <a:srgbClr val="1A1F38"/>
          </a:solidFill>
          <a:ln w="12700">
            <a:solidFill>
              <a:srgbClr val="1A1F38"/>
            </a:solidFill>
            <a:prstDash val="solid"/>
          </a:ln>
        </p:spPr>
        <p:txBody>
          <a:bodyPr/>
          <a:lstStyle/>
          <a:p>
            <a:endParaRPr lang="en-IL"/>
          </a:p>
        </p:txBody>
      </p:sp>
      <p:sp>
        <p:nvSpPr>
          <p:cNvPr id="15" name="Text 13"/>
          <p:cNvSpPr/>
          <p:nvPr/>
        </p:nvSpPr>
        <p:spPr>
          <a:xfrm>
            <a:off x="457200" y="2715768"/>
            <a:ext cx="777240" cy="640080"/>
          </a:xfrm>
          <a:prstGeom prst="rect">
            <a:avLst/>
          </a:prstGeom>
          <a:noFill/>
          <a:ln/>
        </p:spPr>
        <p:txBody>
          <a:bodyPr wrap="square" lIns="0" tIns="0" rIns="0" bIns="0" rtlCol="0" anchor="ctr"/>
          <a:lstStyle/>
          <a:p>
            <a:pPr marL="0" indent="0" algn="ctr">
              <a:buNone/>
            </a:pPr>
            <a:r>
              <a:rPr lang="en-US" sz="1800" b="1" dirty="0">
                <a:solidFill>
                  <a:srgbClr val="D9A23A"/>
                </a:solidFill>
                <a:latin typeface="Georgia" pitchFamily="34" charset="0"/>
                <a:ea typeface="Georgia" pitchFamily="34" charset="-122"/>
                <a:cs typeface="Georgia" pitchFamily="34" charset="-120"/>
              </a:rPr>
              <a:t>03</a:t>
            </a:r>
            <a:endParaRPr lang="en-US" sz="1800" dirty="0"/>
          </a:p>
        </p:txBody>
      </p:sp>
      <p:sp>
        <p:nvSpPr>
          <p:cNvPr id="16" name="Text 14"/>
          <p:cNvSpPr/>
          <p:nvPr/>
        </p:nvSpPr>
        <p:spPr>
          <a:xfrm>
            <a:off x="1280160" y="2715768"/>
            <a:ext cx="2651760" cy="640080"/>
          </a:xfrm>
          <a:prstGeom prst="rect">
            <a:avLst/>
          </a:prstGeom>
          <a:noFill/>
          <a:ln/>
        </p:spPr>
        <p:txBody>
          <a:bodyPr wrap="square" lIns="0" tIns="0" rIns="0" bIns="0" rtlCol="0" anchor="ctr"/>
          <a:lstStyle/>
          <a:p>
            <a:pPr marL="0" indent="0" algn="l">
              <a:buNone/>
            </a:pPr>
            <a:r>
              <a:rPr lang="en-US" sz="1100" b="1" kern="0" spc="300" dirty="0">
                <a:solidFill>
                  <a:srgbClr val="E5A934"/>
                </a:solidFill>
                <a:latin typeface="Calibri" pitchFamily="34" charset="0"/>
                <a:ea typeface="Calibri" pitchFamily="34" charset="-122"/>
                <a:cs typeface="Calibri" pitchFamily="34" charset="-120"/>
              </a:rPr>
              <a:t>CAUSAL LOOP DIAGRAM</a:t>
            </a:r>
            <a:endParaRPr lang="en-US" sz="1100" dirty="0"/>
          </a:p>
        </p:txBody>
      </p:sp>
      <p:sp>
        <p:nvSpPr>
          <p:cNvPr id="17" name="Text 15"/>
          <p:cNvSpPr/>
          <p:nvPr/>
        </p:nvSpPr>
        <p:spPr>
          <a:xfrm>
            <a:off x="3977640" y="2715768"/>
            <a:ext cx="4663440" cy="640080"/>
          </a:xfrm>
          <a:prstGeom prst="rect">
            <a:avLst/>
          </a:prstGeom>
          <a:noFill/>
          <a:ln/>
        </p:spPr>
        <p:txBody>
          <a:bodyPr wrap="square" lIns="0" tIns="0" rIns="0" bIns="0" rtlCol="0" anchor="ctr"/>
          <a:lstStyle/>
          <a:p>
            <a:pPr marL="0" indent="0" algn="l">
              <a:buNone/>
            </a:pPr>
            <a:r>
              <a:rPr lang="en-US" sz="1200" dirty="0">
                <a:solidFill>
                  <a:srgbClr val="F2EBDB"/>
                </a:solidFill>
                <a:latin typeface="Calibri" pitchFamily="34" charset="0"/>
                <a:ea typeface="Calibri" pitchFamily="34" charset="-122"/>
                <a:cs typeface="Calibri" pitchFamily="34" charset="-120"/>
              </a:rPr>
              <a:t>Variables, arrows, plus or minus signs, R or B in the middle. The grammar.</a:t>
            </a:r>
            <a:endParaRPr lang="en-US" sz="1200" dirty="0"/>
          </a:p>
        </p:txBody>
      </p:sp>
      <p:sp>
        <p:nvSpPr>
          <p:cNvPr id="18" name="Shape 16"/>
          <p:cNvSpPr/>
          <p:nvPr/>
        </p:nvSpPr>
        <p:spPr>
          <a:xfrm>
            <a:off x="457200" y="3410712"/>
            <a:ext cx="8229600" cy="640080"/>
          </a:xfrm>
          <a:prstGeom prst="rect">
            <a:avLst/>
          </a:prstGeom>
          <a:solidFill>
            <a:srgbClr val="1A1F38"/>
          </a:solidFill>
          <a:ln w="12700">
            <a:solidFill>
              <a:srgbClr val="1A1F38"/>
            </a:solidFill>
            <a:prstDash val="solid"/>
          </a:ln>
        </p:spPr>
        <p:txBody>
          <a:bodyPr/>
          <a:lstStyle/>
          <a:p>
            <a:endParaRPr lang="en-IL"/>
          </a:p>
        </p:txBody>
      </p:sp>
      <p:sp>
        <p:nvSpPr>
          <p:cNvPr id="19" name="Text 17"/>
          <p:cNvSpPr/>
          <p:nvPr/>
        </p:nvSpPr>
        <p:spPr>
          <a:xfrm>
            <a:off x="457200" y="3410712"/>
            <a:ext cx="777240" cy="640080"/>
          </a:xfrm>
          <a:prstGeom prst="rect">
            <a:avLst/>
          </a:prstGeom>
          <a:noFill/>
          <a:ln/>
        </p:spPr>
        <p:txBody>
          <a:bodyPr wrap="square" lIns="0" tIns="0" rIns="0" bIns="0" rtlCol="0" anchor="ctr"/>
          <a:lstStyle/>
          <a:p>
            <a:pPr marL="0" indent="0" algn="ctr">
              <a:buNone/>
            </a:pPr>
            <a:r>
              <a:rPr lang="en-US" sz="1800" b="1" dirty="0">
                <a:solidFill>
                  <a:srgbClr val="D9A23A"/>
                </a:solidFill>
                <a:latin typeface="Georgia" pitchFamily="34" charset="0"/>
                <a:ea typeface="Georgia" pitchFamily="34" charset="-122"/>
                <a:cs typeface="Georgia" pitchFamily="34" charset="-120"/>
              </a:rPr>
              <a:t>04</a:t>
            </a:r>
            <a:endParaRPr lang="en-US" sz="1800" dirty="0"/>
          </a:p>
        </p:txBody>
      </p:sp>
      <p:sp>
        <p:nvSpPr>
          <p:cNvPr id="20" name="Text 18"/>
          <p:cNvSpPr/>
          <p:nvPr/>
        </p:nvSpPr>
        <p:spPr>
          <a:xfrm>
            <a:off x="1280160" y="3410712"/>
            <a:ext cx="2651760" cy="640080"/>
          </a:xfrm>
          <a:prstGeom prst="rect">
            <a:avLst/>
          </a:prstGeom>
          <a:noFill/>
          <a:ln/>
        </p:spPr>
        <p:txBody>
          <a:bodyPr wrap="square" lIns="0" tIns="0" rIns="0" bIns="0" rtlCol="0" anchor="ctr"/>
          <a:lstStyle/>
          <a:p>
            <a:pPr marL="0" indent="0" algn="l">
              <a:buNone/>
            </a:pPr>
            <a:r>
              <a:rPr lang="en-US" sz="1100" b="1" kern="0" spc="300" dirty="0">
                <a:solidFill>
                  <a:srgbClr val="E5A934"/>
                </a:solidFill>
                <a:latin typeface="Calibri" pitchFamily="34" charset="0"/>
                <a:ea typeface="Calibri" pitchFamily="34" charset="-122"/>
                <a:cs typeface="Calibri" pitchFamily="34" charset="-120"/>
              </a:rPr>
              <a:t>POSITIVE / NEGATIVE LINK</a:t>
            </a:r>
            <a:endParaRPr lang="en-US" sz="1100" dirty="0"/>
          </a:p>
        </p:txBody>
      </p:sp>
      <p:sp>
        <p:nvSpPr>
          <p:cNvPr id="21" name="Text 19"/>
          <p:cNvSpPr/>
          <p:nvPr/>
        </p:nvSpPr>
        <p:spPr>
          <a:xfrm>
            <a:off x="3977640" y="3410712"/>
            <a:ext cx="4663440" cy="640080"/>
          </a:xfrm>
          <a:prstGeom prst="rect">
            <a:avLst/>
          </a:prstGeom>
          <a:noFill/>
          <a:ln/>
        </p:spPr>
        <p:txBody>
          <a:bodyPr wrap="square" lIns="0" tIns="0" rIns="0" bIns="0" rtlCol="0" anchor="ctr"/>
          <a:lstStyle/>
          <a:p>
            <a:pPr marL="0" indent="0" algn="l">
              <a:buNone/>
            </a:pPr>
            <a:r>
              <a:rPr lang="en-US" sz="1200" dirty="0">
                <a:solidFill>
                  <a:srgbClr val="F2EBDB"/>
                </a:solidFill>
                <a:latin typeface="Calibri" pitchFamily="34" charset="0"/>
                <a:ea typeface="Calibri" pitchFamily="34" charset="-122"/>
                <a:cs typeface="Calibri" pitchFamily="34" charset="-120"/>
              </a:rPr>
              <a:t>Plus = move together. Minus = move opposite. Count the minuses to label the loop.</a:t>
            </a:r>
            <a:endParaRPr lang="en-US" sz="1200" dirty="0"/>
          </a:p>
        </p:txBody>
      </p:sp>
      <p:sp>
        <p:nvSpPr>
          <p:cNvPr id="22" name="Shape 20"/>
          <p:cNvSpPr/>
          <p:nvPr/>
        </p:nvSpPr>
        <p:spPr>
          <a:xfrm>
            <a:off x="457200" y="4105656"/>
            <a:ext cx="8229600" cy="640080"/>
          </a:xfrm>
          <a:prstGeom prst="rect">
            <a:avLst/>
          </a:prstGeom>
          <a:solidFill>
            <a:srgbClr val="1A1F38"/>
          </a:solidFill>
          <a:ln w="12700">
            <a:solidFill>
              <a:srgbClr val="1A1F38"/>
            </a:solidFill>
            <a:prstDash val="solid"/>
          </a:ln>
        </p:spPr>
        <p:txBody>
          <a:bodyPr/>
          <a:lstStyle/>
          <a:p>
            <a:endParaRPr lang="en-IL"/>
          </a:p>
        </p:txBody>
      </p:sp>
      <p:sp>
        <p:nvSpPr>
          <p:cNvPr id="23" name="Text 21"/>
          <p:cNvSpPr/>
          <p:nvPr/>
        </p:nvSpPr>
        <p:spPr>
          <a:xfrm>
            <a:off x="457200" y="4105656"/>
            <a:ext cx="777240" cy="640080"/>
          </a:xfrm>
          <a:prstGeom prst="rect">
            <a:avLst/>
          </a:prstGeom>
          <a:noFill/>
          <a:ln/>
        </p:spPr>
        <p:txBody>
          <a:bodyPr wrap="square" lIns="0" tIns="0" rIns="0" bIns="0" rtlCol="0" anchor="ctr"/>
          <a:lstStyle/>
          <a:p>
            <a:pPr marL="0" indent="0" algn="ctr">
              <a:buNone/>
            </a:pPr>
            <a:r>
              <a:rPr lang="en-US" sz="1800" b="1" dirty="0">
                <a:solidFill>
                  <a:srgbClr val="D9A23A"/>
                </a:solidFill>
                <a:latin typeface="Georgia" pitchFamily="34" charset="0"/>
                <a:ea typeface="Georgia" pitchFamily="34" charset="-122"/>
                <a:cs typeface="Georgia" pitchFamily="34" charset="-120"/>
              </a:rPr>
              <a:t>05</a:t>
            </a:r>
            <a:endParaRPr lang="en-US" sz="1800" dirty="0"/>
          </a:p>
        </p:txBody>
      </p:sp>
      <p:sp>
        <p:nvSpPr>
          <p:cNvPr id="24" name="Text 22"/>
          <p:cNvSpPr/>
          <p:nvPr/>
        </p:nvSpPr>
        <p:spPr>
          <a:xfrm>
            <a:off x="1280160" y="4105656"/>
            <a:ext cx="2651760" cy="640080"/>
          </a:xfrm>
          <a:prstGeom prst="rect">
            <a:avLst/>
          </a:prstGeom>
          <a:noFill/>
          <a:ln/>
        </p:spPr>
        <p:txBody>
          <a:bodyPr wrap="square" lIns="0" tIns="0" rIns="0" bIns="0" rtlCol="0" anchor="ctr"/>
          <a:lstStyle/>
          <a:p>
            <a:pPr marL="0" indent="0" algn="l">
              <a:buNone/>
            </a:pPr>
            <a:r>
              <a:rPr lang="en-US" sz="1100" b="1" kern="0" spc="300" dirty="0">
                <a:solidFill>
                  <a:srgbClr val="E5A934"/>
                </a:solidFill>
                <a:latin typeface="Calibri" pitchFamily="34" charset="0"/>
                <a:ea typeface="Calibri" pitchFamily="34" charset="-122"/>
                <a:cs typeface="Calibri" pitchFamily="34" charset="-120"/>
              </a:rPr>
              <a:t>SUCCESS TO THE SUCCESSFUL</a:t>
            </a:r>
            <a:endParaRPr lang="en-US" sz="1100" dirty="0"/>
          </a:p>
        </p:txBody>
      </p:sp>
      <p:sp>
        <p:nvSpPr>
          <p:cNvPr id="25" name="Text 23"/>
          <p:cNvSpPr/>
          <p:nvPr/>
        </p:nvSpPr>
        <p:spPr>
          <a:xfrm>
            <a:off x="3977640" y="4105656"/>
            <a:ext cx="4663440" cy="640080"/>
          </a:xfrm>
          <a:prstGeom prst="rect">
            <a:avLst/>
          </a:prstGeom>
          <a:noFill/>
          <a:ln/>
        </p:spPr>
        <p:txBody>
          <a:bodyPr wrap="square" lIns="0" tIns="0" rIns="0" bIns="0" rtlCol="0" anchor="ctr"/>
          <a:lstStyle/>
          <a:p>
            <a:pPr marL="0" indent="0" algn="l">
              <a:buNone/>
            </a:pPr>
            <a:r>
              <a:rPr lang="en-US" sz="1200" dirty="0">
                <a:solidFill>
                  <a:srgbClr val="F2EBDB"/>
                </a:solidFill>
                <a:latin typeface="Calibri" pitchFamily="34" charset="0"/>
                <a:ea typeface="Calibri" pitchFamily="34" charset="-122"/>
                <a:cs typeface="Calibri" pitchFamily="34" charset="-120"/>
              </a:rPr>
              <a:t>The pattern that runs the algorithm — and a lot of the rest of the world.</a:t>
            </a:r>
            <a:endParaRPr lang="en-US" sz="12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descr="Eli Pariser: Beware online &quot;filter bubbles&quot;">
            <a:hlinkClick r:id="" action="ppaction://media"/>
            <a:extLst>
              <a:ext uri="{FF2B5EF4-FFF2-40B4-BE49-F238E27FC236}">
                <a16:creationId xmlns:a16="http://schemas.microsoft.com/office/drawing/2014/main" id="{19780FB8-F6C2-F978-1105-79BADC0C784F}"/>
              </a:ext>
            </a:extLst>
          </p:cNvPr>
          <p:cNvPicPr>
            <a:picLocks noRot="1" noChangeAspect="1"/>
          </p:cNvPicPr>
          <p:nvPr>
            <a:videoFile r:link="rId1"/>
          </p:nvPr>
        </p:nvPicPr>
        <p:blipFill>
          <a:blip r:embed="rId3"/>
          <a:stretch>
            <a:fillRect/>
          </a:stretch>
        </p:blipFill>
        <p:spPr>
          <a:xfrm>
            <a:off x="1016000" y="565150"/>
            <a:ext cx="7112000" cy="4013200"/>
          </a:xfrm>
          <a:prstGeom prst="rect">
            <a:avLst/>
          </a:prstGeom>
        </p:spPr>
      </p:pic>
    </p:spTree>
    <p:extLst>
      <p:ext uri="{BB962C8B-B14F-4D97-AF65-F5344CB8AC3E}">
        <p14:creationId xmlns:p14="http://schemas.microsoft.com/office/powerpoint/2010/main" val="4172254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name="Slide 32">
    <p:bg>
      <p:bgPr>
        <a:solidFill>
          <a:srgbClr val="F2EBDB"/>
        </a:solidFill>
        <a:effectLst/>
      </p:bgPr>
    </p:bg>
    <p:spTree>
      <p:nvGrpSpPr>
        <p:cNvPr id="1" name=""/>
        <p:cNvGrpSpPr/>
        <p:nvPr/>
      </p:nvGrpSpPr>
      <p:grpSpPr>
        <a:xfrm>
          <a:off x="0" y="0"/>
          <a:ext cx="0" cy="0"/>
          <a:chOff x="0" y="0"/>
          <a:chExt cx="0" cy="0"/>
        </a:xfrm>
      </p:grpSpPr>
      <p:sp>
        <p:nvSpPr>
          <p:cNvPr id="2" name="Shape 0"/>
          <p:cNvSpPr/>
          <p:nvPr/>
        </p:nvSpPr>
        <p:spPr>
          <a:xfrm>
            <a:off x="0" y="0"/>
            <a:ext cx="9144000" cy="45720"/>
          </a:xfrm>
          <a:prstGeom prst="rect">
            <a:avLst/>
          </a:prstGeom>
          <a:solidFill>
            <a:srgbClr val="E5A934"/>
          </a:solidFill>
          <a:ln w="12700">
            <a:solidFill>
              <a:srgbClr val="E5A934"/>
            </a:solidFill>
            <a:prstDash val="solid"/>
          </a:ln>
        </p:spPr>
        <p:txBody>
          <a:bodyPr/>
          <a:lstStyle/>
          <a:p>
            <a:endParaRPr lang="en-IL"/>
          </a:p>
        </p:txBody>
      </p:sp>
      <p:sp>
        <p:nvSpPr>
          <p:cNvPr id="3" name="Shape 1"/>
          <p:cNvSpPr/>
          <p:nvPr/>
        </p:nvSpPr>
        <p:spPr>
          <a:xfrm>
            <a:off x="0" y="5097780"/>
            <a:ext cx="9144000" cy="45720"/>
          </a:xfrm>
          <a:prstGeom prst="rect">
            <a:avLst/>
          </a:prstGeom>
          <a:solidFill>
            <a:srgbClr val="E5A934"/>
          </a:solidFill>
          <a:ln w="12700">
            <a:solidFill>
              <a:srgbClr val="E5A934"/>
            </a:solidFill>
            <a:prstDash val="solid"/>
          </a:ln>
        </p:spPr>
        <p:txBody>
          <a:bodyPr/>
          <a:lstStyle/>
          <a:p>
            <a:endParaRPr lang="en-IL"/>
          </a:p>
        </p:txBody>
      </p:sp>
      <p:sp>
        <p:nvSpPr>
          <p:cNvPr id="4" name="Text 2"/>
          <p:cNvSpPr/>
          <p:nvPr/>
        </p:nvSpPr>
        <p:spPr>
          <a:xfrm>
            <a:off x="457200" y="292608"/>
            <a:ext cx="548640" cy="640080"/>
          </a:xfrm>
          <a:prstGeom prst="rect">
            <a:avLst/>
          </a:prstGeom>
          <a:noFill/>
          <a:ln/>
        </p:spPr>
        <p:txBody>
          <a:bodyPr wrap="square" lIns="0" tIns="0" rIns="0" bIns="0" rtlCol="0" anchor="t"/>
          <a:lstStyle/>
          <a:p>
            <a:pPr marL="0" indent="0" algn="l">
              <a:buNone/>
            </a:pPr>
            <a:r>
              <a:rPr lang="en-US" sz="3600" b="1" dirty="0">
                <a:solidFill>
                  <a:srgbClr val="E5A934"/>
                </a:solidFill>
                <a:latin typeface="Georgia" pitchFamily="34" charset="0"/>
                <a:ea typeface="Georgia" pitchFamily="34" charset="-122"/>
                <a:cs typeface="Georgia" pitchFamily="34" charset="-120"/>
              </a:rPr>
              <a:t>→</a:t>
            </a:r>
            <a:endParaRPr lang="en-US" sz="3600" dirty="0"/>
          </a:p>
        </p:txBody>
      </p:sp>
      <p:sp>
        <p:nvSpPr>
          <p:cNvPr id="5" name="Text 3"/>
          <p:cNvSpPr/>
          <p:nvPr/>
        </p:nvSpPr>
        <p:spPr>
          <a:xfrm>
            <a:off x="1005840" y="292608"/>
            <a:ext cx="7772400" cy="640080"/>
          </a:xfrm>
          <a:prstGeom prst="rect">
            <a:avLst/>
          </a:prstGeom>
          <a:noFill/>
          <a:ln/>
        </p:spPr>
        <p:txBody>
          <a:bodyPr wrap="square" lIns="0" tIns="0" rIns="0" bIns="0" rtlCol="0" anchor="t"/>
          <a:lstStyle/>
          <a:p>
            <a:pPr marL="0" indent="0" algn="l">
              <a:buNone/>
            </a:pPr>
            <a:r>
              <a:rPr lang="en-US" sz="3000" b="1" dirty="0">
                <a:solidFill>
                  <a:srgbClr val="1A1F38"/>
                </a:solidFill>
                <a:latin typeface="Georgia" pitchFamily="34" charset="0"/>
                <a:ea typeface="Georgia" pitchFamily="34" charset="-122"/>
                <a:cs typeface="Georgia" pitchFamily="34" charset="-120"/>
              </a:rPr>
              <a:t>Next week</a:t>
            </a:r>
            <a:endParaRPr lang="en-US" sz="3000" dirty="0"/>
          </a:p>
        </p:txBody>
      </p:sp>
      <p:sp>
        <p:nvSpPr>
          <p:cNvPr id="6" name="Text 4"/>
          <p:cNvSpPr/>
          <p:nvPr/>
        </p:nvSpPr>
        <p:spPr>
          <a:xfrm>
            <a:off x="457200" y="960120"/>
            <a:ext cx="8229600" cy="365760"/>
          </a:xfrm>
          <a:prstGeom prst="rect">
            <a:avLst/>
          </a:prstGeom>
          <a:noFill/>
          <a:ln/>
        </p:spPr>
        <p:txBody>
          <a:bodyPr wrap="square" lIns="0" tIns="0" rIns="0" bIns="0" rtlCol="0" anchor="t"/>
          <a:lstStyle/>
          <a:p>
            <a:pPr marL="0" indent="0" algn="l">
              <a:buNone/>
            </a:pPr>
            <a:r>
              <a:rPr lang="en-US" sz="1400" i="1" dirty="0">
                <a:solidFill>
                  <a:srgbClr val="5C6075"/>
                </a:solidFill>
                <a:latin typeface="Calibri" pitchFamily="34" charset="0"/>
                <a:ea typeface="Calibri" pitchFamily="34" charset="-122"/>
                <a:cs typeface="Calibri" pitchFamily="34" charset="-120"/>
              </a:rPr>
              <a:t>Now that you can draw a system, the question that comes before drawing.</a:t>
            </a:r>
            <a:endParaRPr lang="en-US" sz="1400" dirty="0"/>
          </a:p>
        </p:txBody>
      </p:sp>
      <p:sp>
        <p:nvSpPr>
          <p:cNvPr id="7" name="Text 5"/>
          <p:cNvSpPr/>
          <p:nvPr/>
        </p:nvSpPr>
        <p:spPr>
          <a:xfrm>
            <a:off x="457200" y="1280160"/>
            <a:ext cx="8229600" cy="3749040"/>
          </a:xfrm>
          <a:prstGeom prst="rect">
            <a:avLst/>
          </a:prstGeom>
          <a:noFill/>
          <a:ln/>
        </p:spPr>
        <p:txBody>
          <a:bodyPr wrap="square" lIns="0" tIns="0" rIns="0" bIns="0" rtlCol="0" anchor="t"/>
          <a:lstStyle/>
          <a:p>
            <a:pPr marL="0" indent="0" algn="l">
              <a:spcAft>
                <a:spcPts val="600"/>
              </a:spcAft>
              <a:buNone/>
            </a:pPr>
            <a:r>
              <a:rPr lang="en-US" sz="1300" dirty="0">
                <a:solidFill>
                  <a:srgbClr val="1A1F38"/>
                </a:solidFill>
                <a:latin typeface="Calibri" pitchFamily="34" charset="0"/>
                <a:ea typeface="Calibri" pitchFamily="34" charset="-122"/>
                <a:cs typeface="Calibri" pitchFamily="34" charset="-120"/>
              </a:rPr>
              <a:t>Today you learned to draw a loop. Next week you learn the question that comes before drawing one.</a:t>
            </a:r>
            <a:endParaRPr lang="en-US" sz="1300" dirty="0"/>
          </a:p>
          <a:p>
            <a:pPr marL="0" indent="0" algn="l">
              <a:spcAft>
                <a:spcPts val="600"/>
              </a:spcAft>
              <a:buNone/>
            </a:pPr>
            <a:r>
              <a:rPr lang="en-US" sz="1300" dirty="0">
                <a:solidFill>
                  <a:srgbClr val="1A1F38"/>
                </a:solidFill>
                <a:latin typeface="Calibri" pitchFamily="34" charset="0"/>
                <a:ea typeface="Calibri" pitchFamily="34" charset="-122"/>
                <a:cs typeface="Calibri" pitchFamily="34" charset="-120"/>
              </a:rPr>
              <a:t> </a:t>
            </a:r>
            <a:endParaRPr lang="en-US" sz="1300" dirty="0"/>
          </a:p>
          <a:p>
            <a:pPr marL="0" indent="0" algn="l">
              <a:spcAft>
                <a:spcPts val="600"/>
              </a:spcAft>
              <a:buNone/>
            </a:pPr>
            <a:r>
              <a:rPr lang="en-US" sz="1300" b="1" dirty="0">
                <a:solidFill>
                  <a:srgbClr val="1A1F38"/>
                </a:solidFill>
                <a:latin typeface="Calibri" pitchFamily="34" charset="0"/>
                <a:ea typeface="Calibri" pitchFamily="34" charset="-122"/>
                <a:cs typeface="Calibri" pitchFamily="34" charset="-120"/>
              </a:rPr>
              <a:t>Not every problem is the same kind of problem.</a:t>
            </a:r>
            <a:endParaRPr lang="en-US" sz="1300" dirty="0"/>
          </a:p>
          <a:p>
            <a:pPr marL="0" indent="0" algn="l">
              <a:spcAft>
                <a:spcPts val="600"/>
              </a:spcAft>
              <a:buNone/>
            </a:pPr>
            <a:r>
              <a:rPr lang="en-US" sz="1300" dirty="0">
                <a:solidFill>
                  <a:srgbClr val="1A1F38"/>
                </a:solidFill>
                <a:latin typeface="Calibri" pitchFamily="34" charset="0"/>
                <a:ea typeface="Calibri" pitchFamily="34" charset="-122"/>
                <a:cs typeface="Calibri" pitchFamily="34" charset="-120"/>
              </a:rPr>
              <a:t> </a:t>
            </a:r>
            <a:endParaRPr lang="en-US" sz="1300" dirty="0"/>
          </a:p>
          <a:p>
            <a:pPr marL="0" indent="0" algn="l">
              <a:spcAft>
                <a:spcPts val="600"/>
              </a:spcAft>
              <a:buNone/>
            </a:pPr>
            <a:r>
              <a:rPr lang="en-US" sz="1300" dirty="0">
                <a:solidFill>
                  <a:srgbClr val="1A1F38"/>
                </a:solidFill>
                <a:latin typeface="Calibri" pitchFamily="34" charset="0"/>
                <a:ea typeface="Calibri" pitchFamily="34" charset="-122"/>
                <a:cs typeface="Calibri" pitchFamily="34" charset="-120"/>
              </a:rPr>
              <a:t>Some are simple. Follow the recipe. Some are complicated — you need expertise, but a right answer exists. Some are complex — there's no replicable answer; you have to probe, sense, respond. Some are chaotic — you act first, just to stabilize, and figure out what's happening later.</a:t>
            </a:r>
            <a:endParaRPr lang="en-US" sz="1300" dirty="0"/>
          </a:p>
          <a:p>
            <a:pPr marL="0" indent="0" algn="l">
              <a:spcAft>
                <a:spcPts val="600"/>
              </a:spcAft>
              <a:buNone/>
            </a:pPr>
            <a:r>
              <a:rPr lang="en-US" sz="1300" dirty="0">
                <a:solidFill>
                  <a:srgbClr val="1A1F38"/>
                </a:solidFill>
                <a:latin typeface="Calibri" pitchFamily="34" charset="0"/>
                <a:ea typeface="Calibri" pitchFamily="34" charset="-122"/>
                <a:cs typeface="Calibri" pitchFamily="34" charset="-120"/>
              </a:rPr>
              <a:t> </a:t>
            </a:r>
            <a:endParaRPr lang="en-US" sz="1300" dirty="0"/>
          </a:p>
          <a:p>
            <a:pPr marL="0" indent="0" algn="l">
              <a:spcAft>
                <a:spcPts val="600"/>
              </a:spcAft>
              <a:buNone/>
            </a:pPr>
            <a:r>
              <a:rPr lang="en-US" sz="1300" dirty="0">
                <a:solidFill>
                  <a:srgbClr val="1A1F38"/>
                </a:solidFill>
                <a:latin typeface="Calibri" pitchFamily="34" charset="0"/>
                <a:ea typeface="Calibri" pitchFamily="34" charset="-122"/>
                <a:cs typeface="Calibri" pitchFamily="34" charset="-120"/>
              </a:rPr>
              <a:t>Treating a complex problem like a complicated one is how well-meaning institutions cause catastrophes. Treating a simple problem like a complex one is how organizations burn money.</a:t>
            </a:r>
            <a:endParaRPr lang="en-US" sz="1300" dirty="0"/>
          </a:p>
          <a:p>
            <a:pPr marL="0" indent="0" algn="l">
              <a:spcAft>
                <a:spcPts val="600"/>
              </a:spcAft>
              <a:buNone/>
            </a:pPr>
            <a:r>
              <a:rPr lang="en-US" sz="1300" dirty="0">
                <a:solidFill>
                  <a:srgbClr val="1A1F38"/>
                </a:solidFill>
                <a:latin typeface="Calibri" pitchFamily="34" charset="0"/>
                <a:ea typeface="Calibri" pitchFamily="34" charset="-122"/>
                <a:cs typeface="Calibri" pitchFamily="34" charset="-120"/>
              </a:rPr>
              <a:t> </a:t>
            </a:r>
            <a:endParaRPr lang="en-US" sz="1300" dirty="0"/>
          </a:p>
          <a:p>
            <a:pPr marL="0" indent="0" algn="l">
              <a:spcAft>
                <a:spcPts val="600"/>
              </a:spcAft>
              <a:buNone/>
            </a:pPr>
            <a:r>
              <a:rPr lang="en-US" sz="1300" dirty="0">
                <a:solidFill>
                  <a:srgbClr val="1A1F38"/>
                </a:solidFill>
                <a:latin typeface="Calibri" pitchFamily="34" charset="0"/>
                <a:ea typeface="Calibri" pitchFamily="34" charset="-122"/>
                <a:cs typeface="Calibri" pitchFamily="34" charset="-120"/>
              </a:rPr>
              <a:t>The framework that tells them apart is called Cynefin. It's the lesson 6 vehicle.</a:t>
            </a:r>
            <a:endParaRPr lang="en-US" sz="1300" dirty="0"/>
          </a:p>
          <a:p>
            <a:pPr marL="0" indent="0" algn="l">
              <a:spcAft>
                <a:spcPts val="600"/>
              </a:spcAft>
              <a:buNone/>
            </a:pPr>
            <a:r>
              <a:rPr lang="en-US" sz="1300" dirty="0">
                <a:solidFill>
                  <a:srgbClr val="1A1F38"/>
                </a:solidFill>
                <a:latin typeface="Calibri" pitchFamily="34" charset="0"/>
                <a:ea typeface="Calibri" pitchFamily="34" charset="-122"/>
                <a:cs typeface="Calibri" pitchFamily="34" charset="-120"/>
              </a:rPr>
              <a:t> </a:t>
            </a:r>
            <a:endParaRPr lang="en-US" sz="1300" dirty="0"/>
          </a:p>
          <a:p>
            <a:pPr marL="0" indent="0" algn="l">
              <a:spcAft>
                <a:spcPts val="600"/>
              </a:spcAft>
              <a:buNone/>
            </a:pPr>
            <a:r>
              <a:rPr lang="en-US" sz="1400" b="1" dirty="0">
                <a:solidFill>
                  <a:srgbClr val="1A1F38"/>
                </a:solidFill>
                <a:latin typeface="Calibri" pitchFamily="34" charset="0"/>
                <a:ea typeface="Calibri" pitchFamily="34" charset="-122"/>
                <a:cs typeface="Calibri" pitchFamily="34" charset="-120"/>
              </a:rPr>
              <a:t>Next week: "What kind of problem is this?"</a:t>
            </a:r>
            <a:endParaRPr lang="en-US" sz="13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2EBDB"/>
        </a:solidFill>
        <a:effectLst/>
      </p:bgPr>
    </p:bg>
    <p:spTree>
      <p:nvGrpSpPr>
        <p:cNvPr id="1" name=""/>
        <p:cNvGrpSpPr/>
        <p:nvPr/>
      </p:nvGrpSpPr>
      <p:grpSpPr>
        <a:xfrm>
          <a:off x="0" y="0"/>
          <a:ext cx="0" cy="0"/>
          <a:chOff x="0" y="0"/>
          <a:chExt cx="0" cy="0"/>
        </a:xfrm>
      </p:grpSpPr>
      <p:sp>
        <p:nvSpPr>
          <p:cNvPr id="2" name="Shape 0"/>
          <p:cNvSpPr/>
          <p:nvPr/>
        </p:nvSpPr>
        <p:spPr>
          <a:xfrm>
            <a:off x="0" y="0"/>
            <a:ext cx="9144000" cy="45720"/>
          </a:xfrm>
          <a:prstGeom prst="rect">
            <a:avLst/>
          </a:prstGeom>
          <a:solidFill>
            <a:srgbClr val="E5A934"/>
          </a:solidFill>
          <a:ln w="12700">
            <a:solidFill>
              <a:srgbClr val="E5A934"/>
            </a:solidFill>
            <a:prstDash val="solid"/>
          </a:ln>
        </p:spPr>
        <p:txBody>
          <a:bodyPr/>
          <a:lstStyle/>
          <a:p>
            <a:endParaRPr lang="en-IL"/>
          </a:p>
        </p:txBody>
      </p:sp>
      <p:sp>
        <p:nvSpPr>
          <p:cNvPr id="3" name="Shape 1"/>
          <p:cNvSpPr/>
          <p:nvPr/>
        </p:nvSpPr>
        <p:spPr>
          <a:xfrm>
            <a:off x="0" y="5097780"/>
            <a:ext cx="9144000" cy="45720"/>
          </a:xfrm>
          <a:prstGeom prst="rect">
            <a:avLst/>
          </a:prstGeom>
          <a:solidFill>
            <a:srgbClr val="E5A934"/>
          </a:solidFill>
          <a:ln w="12700">
            <a:solidFill>
              <a:srgbClr val="E5A934"/>
            </a:solidFill>
            <a:prstDash val="solid"/>
          </a:ln>
        </p:spPr>
        <p:txBody>
          <a:bodyPr/>
          <a:lstStyle/>
          <a:p>
            <a:endParaRPr lang="en-IL"/>
          </a:p>
        </p:txBody>
      </p:sp>
      <p:sp>
        <p:nvSpPr>
          <p:cNvPr id="4" name="Text 2"/>
          <p:cNvSpPr/>
          <p:nvPr/>
        </p:nvSpPr>
        <p:spPr>
          <a:xfrm>
            <a:off x="457200" y="292608"/>
            <a:ext cx="548640" cy="640080"/>
          </a:xfrm>
          <a:prstGeom prst="rect">
            <a:avLst/>
          </a:prstGeom>
          <a:noFill/>
          <a:ln/>
        </p:spPr>
        <p:txBody>
          <a:bodyPr wrap="square" lIns="0" tIns="0" rIns="0" bIns="0" rtlCol="0" anchor="t"/>
          <a:lstStyle/>
          <a:p>
            <a:pPr marL="0" indent="0" algn="l">
              <a:buNone/>
            </a:pPr>
            <a:r>
              <a:rPr lang="en-US" sz="3600" b="1" dirty="0">
                <a:solidFill>
                  <a:srgbClr val="E5A934"/>
                </a:solidFill>
                <a:latin typeface="Georgia" pitchFamily="34" charset="0"/>
                <a:ea typeface="Georgia" pitchFamily="34" charset="-122"/>
                <a:cs typeface="Georgia" pitchFamily="34" charset="-120"/>
              </a:rPr>
              <a:t>⌁</a:t>
            </a:r>
            <a:endParaRPr lang="en-US" sz="3600" dirty="0"/>
          </a:p>
        </p:txBody>
      </p:sp>
      <p:sp>
        <p:nvSpPr>
          <p:cNvPr id="5" name="Text 3"/>
          <p:cNvSpPr/>
          <p:nvPr/>
        </p:nvSpPr>
        <p:spPr>
          <a:xfrm>
            <a:off x="1005840" y="292608"/>
            <a:ext cx="7772400" cy="640080"/>
          </a:xfrm>
          <a:prstGeom prst="rect">
            <a:avLst/>
          </a:prstGeom>
          <a:noFill/>
          <a:ln/>
        </p:spPr>
        <p:txBody>
          <a:bodyPr wrap="square" lIns="0" tIns="0" rIns="0" bIns="0" rtlCol="0" anchor="t"/>
          <a:lstStyle/>
          <a:p>
            <a:pPr marL="0" indent="0" algn="l">
              <a:buNone/>
            </a:pPr>
            <a:r>
              <a:rPr lang="en-US" sz="3000" b="1" dirty="0">
                <a:solidFill>
                  <a:srgbClr val="1A1F38"/>
                </a:solidFill>
                <a:latin typeface="Georgia" pitchFamily="34" charset="0"/>
                <a:ea typeface="Georgia" pitchFamily="34" charset="-122"/>
                <a:cs typeface="Georgia" pitchFamily="34" charset="-120"/>
              </a:rPr>
              <a:t>What you just saw</a:t>
            </a:r>
            <a:endParaRPr lang="en-US" sz="3000" dirty="0"/>
          </a:p>
        </p:txBody>
      </p:sp>
      <p:sp>
        <p:nvSpPr>
          <p:cNvPr id="7" name="Text 5"/>
          <p:cNvSpPr/>
          <p:nvPr/>
        </p:nvSpPr>
        <p:spPr>
          <a:xfrm>
            <a:off x="457200" y="1016043"/>
            <a:ext cx="8229600" cy="3657600"/>
          </a:xfrm>
          <a:prstGeom prst="rect">
            <a:avLst/>
          </a:prstGeom>
          <a:noFill/>
          <a:ln/>
        </p:spPr>
        <p:txBody>
          <a:bodyPr wrap="square" lIns="0" tIns="0" rIns="0" bIns="0" rtlCol="0" anchor="t"/>
          <a:lstStyle/>
          <a:p>
            <a:pPr marL="0" indent="0" algn="l">
              <a:spcAft>
                <a:spcPts val="600"/>
              </a:spcAft>
              <a:buNone/>
            </a:pPr>
            <a:r>
              <a:rPr lang="en-US" sz="1600" b="1" dirty="0">
                <a:solidFill>
                  <a:srgbClr val="D9A23A"/>
                </a:solidFill>
                <a:latin typeface="Calibri" pitchFamily="34" charset="0"/>
                <a:ea typeface="Calibri" pitchFamily="34" charset="-122"/>
                <a:cs typeface="Calibri" pitchFamily="34" charset="-120"/>
              </a:rPr>
              <a:t>One. </a:t>
            </a:r>
            <a:endParaRPr lang="en-US" sz="1600" dirty="0"/>
          </a:p>
          <a:p>
            <a:pPr marL="0" indent="0" algn="l">
              <a:spcAft>
                <a:spcPts val="600"/>
              </a:spcAft>
              <a:buNone/>
            </a:pPr>
            <a:r>
              <a:rPr lang="en-US" sz="1400" dirty="0">
                <a:solidFill>
                  <a:srgbClr val="1A1F38"/>
                </a:solidFill>
                <a:latin typeface="Calibri" pitchFamily="34" charset="0"/>
                <a:ea typeface="Calibri" pitchFamily="34" charset="-122"/>
                <a:cs typeface="Calibri" pitchFamily="34" charset="-120"/>
              </a:rPr>
              <a:t>Hardly anyone in your feed is anyone you've ever met. Out of twenty posts, maybe three are from people you've shared a room with. Your social media is mostly parasocial.</a:t>
            </a:r>
            <a:endParaRPr lang="en-US" sz="1600" dirty="0"/>
          </a:p>
          <a:p>
            <a:pPr marL="0" indent="0" algn="l">
              <a:spcAft>
                <a:spcPts val="600"/>
              </a:spcAft>
              <a:buNone/>
            </a:pPr>
            <a:r>
              <a:rPr lang="en-US" sz="1400" dirty="0">
                <a:solidFill>
                  <a:srgbClr val="1A1F38"/>
                </a:solidFill>
                <a:latin typeface="Calibri" pitchFamily="34" charset="0"/>
                <a:ea typeface="Calibri" pitchFamily="34" charset="-122"/>
                <a:cs typeface="Calibri" pitchFamily="34" charset="-120"/>
              </a:rPr>
              <a:t> </a:t>
            </a:r>
            <a:endParaRPr lang="en-US" sz="1600" dirty="0"/>
          </a:p>
          <a:p>
            <a:pPr marL="0" indent="0" algn="l">
              <a:spcAft>
                <a:spcPts val="600"/>
              </a:spcAft>
              <a:buNone/>
            </a:pPr>
            <a:r>
              <a:rPr lang="en-US" sz="1600" b="1" dirty="0">
                <a:solidFill>
                  <a:srgbClr val="D9A23A"/>
                </a:solidFill>
                <a:latin typeface="Calibri" pitchFamily="34" charset="0"/>
                <a:ea typeface="Calibri" pitchFamily="34" charset="-122"/>
                <a:cs typeface="Calibri" pitchFamily="34" charset="-120"/>
              </a:rPr>
              <a:t>Two. </a:t>
            </a:r>
            <a:endParaRPr lang="en-US" sz="1600" dirty="0"/>
          </a:p>
          <a:p>
            <a:pPr marL="0" indent="0" algn="l">
              <a:spcAft>
                <a:spcPts val="600"/>
              </a:spcAft>
              <a:buNone/>
            </a:pPr>
            <a:r>
              <a:rPr lang="en-US" sz="1400" dirty="0">
                <a:solidFill>
                  <a:srgbClr val="1A1F38"/>
                </a:solidFill>
                <a:latin typeface="Calibri" pitchFamily="34" charset="0"/>
                <a:ea typeface="Calibri" pitchFamily="34" charset="-122"/>
                <a:cs typeface="Calibri" pitchFamily="34" charset="-120"/>
              </a:rPr>
              <a:t>You wrote the same word over and over. The feed isn't showing you the world. It's showing you your fingerprint.</a:t>
            </a:r>
            <a:endParaRPr lang="en-US" sz="1600" dirty="0"/>
          </a:p>
          <a:p>
            <a:pPr marL="0" indent="0" algn="l">
              <a:spcAft>
                <a:spcPts val="600"/>
              </a:spcAft>
              <a:buNone/>
            </a:pPr>
            <a:r>
              <a:rPr lang="en-US" sz="1400" dirty="0">
                <a:solidFill>
                  <a:srgbClr val="1A1F38"/>
                </a:solidFill>
                <a:latin typeface="Calibri" pitchFamily="34" charset="0"/>
                <a:ea typeface="Calibri" pitchFamily="34" charset="-122"/>
                <a:cs typeface="Calibri" pitchFamily="34" charset="-120"/>
              </a:rPr>
              <a:t> </a:t>
            </a:r>
            <a:endParaRPr lang="en-US" sz="1600" dirty="0"/>
          </a:p>
          <a:p>
            <a:pPr marL="0" indent="0" algn="l">
              <a:spcAft>
                <a:spcPts val="600"/>
              </a:spcAft>
              <a:buNone/>
            </a:pPr>
            <a:r>
              <a:rPr lang="en-US" sz="1600" b="1" dirty="0">
                <a:solidFill>
                  <a:srgbClr val="D9A23A"/>
                </a:solidFill>
                <a:latin typeface="Calibri" pitchFamily="34" charset="0"/>
                <a:ea typeface="Calibri" pitchFamily="34" charset="-122"/>
                <a:cs typeface="Calibri" pitchFamily="34" charset="-120"/>
              </a:rPr>
              <a:t>Three. </a:t>
            </a:r>
            <a:endParaRPr lang="en-US" sz="1600" dirty="0"/>
          </a:p>
          <a:p>
            <a:pPr marL="0" indent="0" algn="l">
              <a:spcAft>
                <a:spcPts val="600"/>
              </a:spcAft>
              <a:buNone/>
            </a:pPr>
            <a:r>
              <a:rPr lang="en-US" sz="1400" dirty="0">
                <a:solidFill>
                  <a:srgbClr val="1A1F38"/>
                </a:solidFill>
                <a:latin typeface="Calibri" pitchFamily="34" charset="0"/>
                <a:ea typeface="Calibri" pitchFamily="34" charset="-122"/>
                <a:cs typeface="Calibri" pitchFamily="34" charset="-120"/>
              </a:rPr>
              <a:t>The emotions are loud. Way louder than they'd be if you walked outside for ten minutes an encountered your actual social environment …</a:t>
            </a:r>
            <a:endParaRPr lang="en-US" sz="1600" dirty="0"/>
          </a:p>
          <a:p>
            <a:pPr marL="0" indent="0" algn="l">
              <a:spcAft>
                <a:spcPts val="600"/>
              </a:spcAft>
              <a:buNone/>
            </a:pPr>
            <a:r>
              <a:rPr lang="en-US" sz="1400" dirty="0">
                <a:solidFill>
                  <a:srgbClr val="1A1F38"/>
                </a:solidFill>
                <a:latin typeface="Calibri" pitchFamily="34" charset="0"/>
                <a:ea typeface="Calibri" pitchFamily="34" charset="-122"/>
                <a:cs typeface="Calibri" pitchFamily="34" charset="-120"/>
              </a:rPr>
              <a:t> </a:t>
            </a:r>
            <a:endParaRPr lang="en-US" sz="1600" dirty="0"/>
          </a:p>
          <a:p>
            <a:pPr marL="0" indent="0" algn="l">
              <a:spcAft>
                <a:spcPts val="600"/>
              </a:spcAft>
              <a:buNone/>
            </a:pPr>
            <a:r>
              <a:rPr lang="en-US" sz="1500" b="1" i="1" dirty="0">
                <a:solidFill>
                  <a:srgbClr val="1A1F38"/>
                </a:solidFill>
                <a:latin typeface="Calibri" pitchFamily="34" charset="0"/>
                <a:ea typeface="Calibri" pitchFamily="34" charset="-122"/>
                <a:cs typeface="Calibri" pitchFamily="34" charset="-120"/>
              </a:rPr>
              <a:t>None of that is an accident. Neither is it someone at a desk picking your posts. </a:t>
            </a:r>
            <a:r>
              <a:rPr lang="en-US" sz="1500" b="1" i="1" dirty="0">
                <a:solidFill>
                  <a:srgbClr val="1A1F38"/>
                </a:solidFill>
                <a:highlight>
                  <a:srgbClr val="FFFF00"/>
                </a:highlight>
                <a:latin typeface="Calibri" pitchFamily="34" charset="0"/>
                <a:ea typeface="Calibri" pitchFamily="34" charset="-122"/>
                <a:cs typeface="Calibri" pitchFamily="34" charset="-120"/>
              </a:rPr>
              <a:t>It's a feedback loop.</a:t>
            </a:r>
            <a:endParaRPr lang="en-US" sz="1600" dirty="0">
              <a:highlight>
                <a:srgbClr val="FFFF00"/>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2EBDB"/>
        </a:solidFill>
        <a:effectLst/>
      </p:bgPr>
    </p:bg>
    <p:spTree>
      <p:nvGrpSpPr>
        <p:cNvPr id="1" name=""/>
        <p:cNvGrpSpPr/>
        <p:nvPr/>
      </p:nvGrpSpPr>
      <p:grpSpPr>
        <a:xfrm>
          <a:off x="0" y="0"/>
          <a:ext cx="0" cy="0"/>
          <a:chOff x="0" y="0"/>
          <a:chExt cx="0" cy="0"/>
        </a:xfrm>
      </p:grpSpPr>
      <p:sp>
        <p:nvSpPr>
          <p:cNvPr id="2" name="Shape 0"/>
          <p:cNvSpPr/>
          <p:nvPr/>
        </p:nvSpPr>
        <p:spPr>
          <a:xfrm>
            <a:off x="0" y="0"/>
            <a:ext cx="9144000" cy="45720"/>
          </a:xfrm>
          <a:prstGeom prst="rect">
            <a:avLst/>
          </a:prstGeom>
          <a:solidFill>
            <a:srgbClr val="E5A934"/>
          </a:solidFill>
          <a:ln w="12700">
            <a:solidFill>
              <a:srgbClr val="E5A934"/>
            </a:solidFill>
            <a:prstDash val="solid"/>
          </a:ln>
        </p:spPr>
        <p:txBody>
          <a:bodyPr/>
          <a:lstStyle/>
          <a:p>
            <a:endParaRPr lang="en-IL"/>
          </a:p>
        </p:txBody>
      </p:sp>
      <p:sp>
        <p:nvSpPr>
          <p:cNvPr id="3" name="Shape 1"/>
          <p:cNvSpPr/>
          <p:nvPr/>
        </p:nvSpPr>
        <p:spPr>
          <a:xfrm>
            <a:off x="0" y="5097780"/>
            <a:ext cx="9144000" cy="45720"/>
          </a:xfrm>
          <a:prstGeom prst="rect">
            <a:avLst/>
          </a:prstGeom>
          <a:solidFill>
            <a:srgbClr val="E5A934"/>
          </a:solidFill>
          <a:ln w="12700">
            <a:solidFill>
              <a:srgbClr val="E5A934"/>
            </a:solidFill>
            <a:prstDash val="solid"/>
          </a:ln>
        </p:spPr>
        <p:txBody>
          <a:bodyPr/>
          <a:lstStyle/>
          <a:p>
            <a:endParaRPr lang="en-IL"/>
          </a:p>
        </p:txBody>
      </p:sp>
      <p:sp>
        <p:nvSpPr>
          <p:cNvPr id="4" name="Text 2"/>
          <p:cNvSpPr/>
          <p:nvPr/>
        </p:nvSpPr>
        <p:spPr>
          <a:xfrm>
            <a:off x="457200" y="292608"/>
            <a:ext cx="548640" cy="640080"/>
          </a:xfrm>
          <a:prstGeom prst="rect">
            <a:avLst/>
          </a:prstGeom>
          <a:noFill/>
          <a:ln/>
        </p:spPr>
        <p:txBody>
          <a:bodyPr wrap="square" lIns="0" tIns="0" rIns="0" bIns="0" rtlCol="0" anchor="t"/>
          <a:lstStyle/>
          <a:p>
            <a:pPr marL="0" indent="0" algn="l">
              <a:buNone/>
            </a:pPr>
            <a:r>
              <a:rPr lang="en-US" sz="3600" b="1" dirty="0">
                <a:solidFill>
                  <a:srgbClr val="E5A934"/>
                </a:solidFill>
                <a:latin typeface="Georgia" pitchFamily="34" charset="0"/>
                <a:ea typeface="Georgia" pitchFamily="34" charset="-122"/>
                <a:cs typeface="Georgia" pitchFamily="34" charset="-120"/>
              </a:rPr>
              <a:t>◇</a:t>
            </a:r>
            <a:endParaRPr lang="en-US" sz="3600" dirty="0"/>
          </a:p>
        </p:txBody>
      </p:sp>
      <p:sp>
        <p:nvSpPr>
          <p:cNvPr id="5" name="Text 3"/>
          <p:cNvSpPr/>
          <p:nvPr/>
        </p:nvSpPr>
        <p:spPr>
          <a:xfrm>
            <a:off x="1005840" y="292608"/>
            <a:ext cx="7772400" cy="640080"/>
          </a:xfrm>
          <a:prstGeom prst="rect">
            <a:avLst/>
          </a:prstGeom>
          <a:noFill/>
          <a:ln/>
        </p:spPr>
        <p:txBody>
          <a:bodyPr wrap="square" lIns="0" tIns="0" rIns="0" bIns="0" rtlCol="0" anchor="t"/>
          <a:lstStyle/>
          <a:p>
            <a:pPr marL="0" indent="0" algn="l">
              <a:buNone/>
            </a:pPr>
            <a:r>
              <a:rPr lang="en-US" sz="3000" b="1" dirty="0">
                <a:solidFill>
                  <a:srgbClr val="1A1F38"/>
                </a:solidFill>
                <a:latin typeface="Georgia" pitchFamily="34" charset="0"/>
                <a:ea typeface="Georgia" pitchFamily="34" charset="-122"/>
                <a:cs typeface="Georgia" pitchFamily="34" charset="-120"/>
              </a:rPr>
              <a:t>So what's a system, really?</a:t>
            </a:r>
            <a:endParaRPr lang="en-US" sz="3000" dirty="0"/>
          </a:p>
        </p:txBody>
      </p:sp>
      <p:sp>
        <p:nvSpPr>
          <p:cNvPr id="6" name="Text 4"/>
          <p:cNvSpPr/>
          <p:nvPr/>
        </p:nvSpPr>
        <p:spPr>
          <a:xfrm>
            <a:off x="457200" y="1143000"/>
            <a:ext cx="8229600" cy="3840480"/>
          </a:xfrm>
          <a:prstGeom prst="rect">
            <a:avLst/>
          </a:prstGeom>
          <a:noFill/>
          <a:ln/>
        </p:spPr>
        <p:txBody>
          <a:bodyPr wrap="square" lIns="0" tIns="0" rIns="0" bIns="0" rtlCol="0" anchor="t"/>
          <a:lstStyle/>
          <a:p>
            <a:pPr marL="0" indent="0" algn="l">
              <a:spcAft>
                <a:spcPts val="600"/>
              </a:spcAft>
              <a:buNone/>
            </a:pPr>
            <a:r>
              <a:rPr lang="en-US" sz="1400" dirty="0">
                <a:solidFill>
                  <a:srgbClr val="1A1F38"/>
                </a:solidFill>
                <a:latin typeface="Calibri" pitchFamily="34" charset="0"/>
                <a:ea typeface="Calibri" pitchFamily="34" charset="-122"/>
                <a:cs typeface="Calibri" pitchFamily="34" charset="-120"/>
              </a:rPr>
              <a:t>Most people use the word "system" to mean "something complicated I don't like." </a:t>
            </a:r>
            <a:r>
              <a:rPr lang="en-US" sz="1400" i="1" dirty="0">
                <a:solidFill>
                  <a:srgbClr val="1A1F38"/>
                </a:solidFill>
                <a:latin typeface="Calibri" pitchFamily="34" charset="0"/>
                <a:ea typeface="Calibri" pitchFamily="34" charset="-122"/>
                <a:cs typeface="Calibri" pitchFamily="34" charset="-120"/>
              </a:rPr>
              <a:t>The healthcare system. The school system. The economic system. The system is rigged …</a:t>
            </a:r>
            <a:endParaRPr lang="en-US" sz="1400" i="1" dirty="0"/>
          </a:p>
          <a:p>
            <a:pPr marL="0" indent="0" algn="l">
              <a:spcAft>
                <a:spcPts val="600"/>
              </a:spcAft>
              <a:buNone/>
            </a:pPr>
            <a:r>
              <a:rPr lang="en-US" sz="1400" dirty="0">
                <a:solidFill>
                  <a:srgbClr val="1A1F38"/>
                </a:solidFill>
                <a:latin typeface="Calibri" pitchFamily="34" charset="0"/>
                <a:ea typeface="Calibri" pitchFamily="34" charset="-122"/>
                <a:cs typeface="Calibri" pitchFamily="34" charset="-120"/>
              </a:rPr>
              <a:t> </a:t>
            </a:r>
            <a:endParaRPr lang="en-US" sz="1400" dirty="0"/>
          </a:p>
          <a:p>
            <a:pPr marL="0" indent="0" algn="l">
              <a:spcAft>
                <a:spcPts val="600"/>
              </a:spcAft>
              <a:buNone/>
            </a:pPr>
            <a:r>
              <a:rPr lang="en-US" sz="1400" dirty="0">
                <a:solidFill>
                  <a:srgbClr val="1A1F38"/>
                </a:solidFill>
                <a:latin typeface="Calibri" pitchFamily="34" charset="0"/>
                <a:ea typeface="Calibri" pitchFamily="34" charset="-122"/>
                <a:cs typeface="Calibri" pitchFamily="34" charset="-120"/>
              </a:rPr>
              <a:t>Useless. That's not what we mean.</a:t>
            </a:r>
            <a:endParaRPr lang="en-US" sz="1400" dirty="0"/>
          </a:p>
          <a:p>
            <a:pPr marL="0" indent="0" algn="l">
              <a:spcAft>
                <a:spcPts val="600"/>
              </a:spcAft>
              <a:buNone/>
            </a:pPr>
            <a:r>
              <a:rPr lang="en-US" sz="1400" dirty="0">
                <a:solidFill>
                  <a:srgbClr val="1A1F38"/>
                </a:solidFill>
                <a:latin typeface="Calibri" pitchFamily="34" charset="0"/>
                <a:ea typeface="Calibri" pitchFamily="34" charset="-122"/>
                <a:cs typeface="Calibri" pitchFamily="34" charset="-120"/>
              </a:rPr>
              <a:t> </a:t>
            </a:r>
            <a:endParaRPr lang="en-US" sz="1400" dirty="0"/>
          </a:p>
          <a:p>
            <a:pPr marL="0" indent="0" algn="l">
              <a:spcAft>
                <a:spcPts val="600"/>
              </a:spcAft>
              <a:buNone/>
            </a:pPr>
            <a:r>
              <a:rPr lang="en-US" sz="1800" b="1" dirty="0">
                <a:solidFill>
                  <a:srgbClr val="1A1F38"/>
                </a:solidFill>
                <a:latin typeface="Calibri" pitchFamily="34" charset="0"/>
                <a:ea typeface="Calibri" pitchFamily="34" charset="-122"/>
                <a:cs typeface="Calibri" pitchFamily="34" charset="-120"/>
              </a:rPr>
              <a:t>A system is a set of things connected in ways that make them behave differently than the parts would alone.</a:t>
            </a:r>
            <a:endParaRPr lang="en-US" sz="1400" dirty="0"/>
          </a:p>
          <a:p>
            <a:pPr marL="0" indent="0" algn="l">
              <a:spcAft>
                <a:spcPts val="600"/>
              </a:spcAft>
              <a:buNone/>
            </a:pPr>
            <a:r>
              <a:rPr lang="en-US" sz="1400" dirty="0">
                <a:solidFill>
                  <a:srgbClr val="1A1F38"/>
                </a:solidFill>
                <a:latin typeface="Calibri" pitchFamily="34" charset="0"/>
                <a:ea typeface="Calibri" pitchFamily="34" charset="-122"/>
                <a:cs typeface="Calibri" pitchFamily="34" charset="-120"/>
              </a:rPr>
              <a:t> </a:t>
            </a:r>
            <a:endParaRPr lang="en-US" sz="1400" dirty="0"/>
          </a:p>
          <a:p>
            <a:pPr marL="0" indent="0" algn="l">
              <a:spcAft>
                <a:spcPts val="600"/>
              </a:spcAft>
              <a:buNone/>
            </a:pPr>
            <a:r>
              <a:rPr lang="en-US" sz="1400" dirty="0">
                <a:solidFill>
                  <a:srgbClr val="1A1F38"/>
                </a:solidFill>
                <a:latin typeface="Calibri" pitchFamily="34" charset="0"/>
                <a:ea typeface="Calibri" pitchFamily="34" charset="-122"/>
                <a:cs typeface="Calibri" pitchFamily="34" charset="-120"/>
              </a:rPr>
              <a:t>Three parts: 1) The things; 2) The connections between them; 3) What the whole arrangement actually </a:t>
            </a:r>
            <a:r>
              <a:rPr lang="en-US" sz="1400" i="1" dirty="0">
                <a:solidFill>
                  <a:srgbClr val="1A1F38"/>
                </a:solidFill>
                <a:latin typeface="Calibri" pitchFamily="34" charset="0"/>
                <a:ea typeface="Calibri" pitchFamily="34" charset="-122"/>
                <a:cs typeface="Calibri" pitchFamily="34" charset="-120"/>
              </a:rPr>
              <a:t>does</a:t>
            </a:r>
            <a:r>
              <a:rPr lang="en-US" sz="1400" dirty="0">
                <a:solidFill>
                  <a:srgbClr val="1A1F38"/>
                </a:solidFill>
                <a:latin typeface="Calibri" pitchFamily="34" charset="0"/>
                <a:ea typeface="Calibri" pitchFamily="34" charset="-122"/>
                <a:cs typeface="Calibri" pitchFamily="34" charset="-120"/>
              </a:rPr>
              <a:t>.</a:t>
            </a:r>
            <a:endParaRPr lang="en-US" sz="1400" dirty="0"/>
          </a:p>
          <a:p>
            <a:pPr marL="0" indent="0" algn="l">
              <a:spcAft>
                <a:spcPts val="600"/>
              </a:spcAft>
              <a:buNone/>
            </a:pPr>
            <a:r>
              <a:rPr lang="en-US" sz="1400" dirty="0">
                <a:solidFill>
                  <a:srgbClr val="1A1F38"/>
                </a:solidFill>
                <a:latin typeface="Calibri" pitchFamily="34" charset="0"/>
                <a:ea typeface="Calibri" pitchFamily="34" charset="-122"/>
                <a:cs typeface="Calibri" pitchFamily="34" charset="-120"/>
              </a:rPr>
              <a:t> </a:t>
            </a:r>
            <a:endParaRPr lang="en-US" sz="1400" dirty="0"/>
          </a:p>
          <a:p>
            <a:pPr marL="0" indent="0" algn="l">
              <a:spcAft>
                <a:spcPts val="600"/>
              </a:spcAft>
              <a:buNone/>
            </a:pPr>
            <a:r>
              <a:rPr lang="en-US" sz="1400" dirty="0">
                <a:solidFill>
                  <a:srgbClr val="1A1F38"/>
                </a:solidFill>
                <a:latin typeface="Calibri" pitchFamily="34" charset="0"/>
                <a:ea typeface="Calibri" pitchFamily="34" charset="-122"/>
                <a:cs typeface="Calibri" pitchFamily="34" charset="-120"/>
              </a:rPr>
              <a:t>The things are usually visible - you can point at them, count them. </a:t>
            </a:r>
          </a:p>
          <a:p>
            <a:pPr marL="0" indent="0" algn="l">
              <a:spcAft>
                <a:spcPts val="600"/>
              </a:spcAft>
              <a:buNone/>
            </a:pPr>
            <a:r>
              <a:rPr lang="en-US" sz="1400" dirty="0">
                <a:solidFill>
                  <a:srgbClr val="1A1F38"/>
                </a:solidFill>
                <a:latin typeface="Calibri" pitchFamily="34" charset="0"/>
                <a:ea typeface="Calibri" pitchFamily="34" charset="-122"/>
                <a:cs typeface="Calibri" pitchFamily="34" charset="-120"/>
              </a:rPr>
              <a:t>The connections and the function - almost never. They have to be </a:t>
            </a:r>
            <a:r>
              <a:rPr lang="en-US" sz="1400" i="1" dirty="0">
                <a:solidFill>
                  <a:srgbClr val="1A1F38"/>
                </a:solidFill>
                <a:latin typeface="Calibri" pitchFamily="34" charset="0"/>
                <a:ea typeface="Calibri" pitchFamily="34" charset="-122"/>
                <a:cs typeface="Calibri" pitchFamily="34" charset="-120"/>
              </a:rPr>
              <a:t>inferred</a:t>
            </a:r>
            <a:r>
              <a:rPr lang="en-US" sz="1400" dirty="0">
                <a:solidFill>
                  <a:srgbClr val="1A1F38"/>
                </a:solidFill>
                <a:latin typeface="Calibri" pitchFamily="34" charset="0"/>
                <a:ea typeface="Calibri" pitchFamily="34" charset="-122"/>
                <a:cs typeface="Calibri" pitchFamily="34" charset="-120"/>
              </a:rPr>
              <a:t>. </a:t>
            </a:r>
          </a:p>
          <a:p>
            <a:pPr marL="0" indent="0" algn="l">
              <a:spcAft>
                <a:spcPts val="600"/>
              </a:spcAft>
              <a:buNone/>
            </a:pPr>
            <a:r>
              <a:rPr lang="en-US" sz="1500" b="1" i="1" dirty="0">
                <a:solidFill>
                  <a:srgbClr val="D9A23A"/>
                </a:solidFill>
                <a:latin typeface="Calibri" pitchFamily="34" charset="0"/>
                <a:ea typeface="Calibri" pitchFamily="34" charset="-122"/>
                <a:cs typeface="Calibri" pitchFamily="34" charset="-120"/>
              </a:rPr>
              <a:t>That’s what we do now.</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EBDB"/>
        </a:solidFill>
        <a:effectLst/>
      </p:bgPr>
    </p:bg>
    <p:spTree>
      <p:nvGrpSpPr>
        <p:cNvPr id="1" name=""/>
        <p:cNvGrpSpPr/>
        <p:nvPr/>
      </p:nvGrpSpPr>
      <p:grpSpPr>
        <a:xfrm>
          <a:off x="0" y="0"/>
          <a:ext cx="0" cy="0"/>
          <a:chOff x="0" y="0"/>
          <a:chExt cx="0" cy="0"/>
        </a:xfrm>
      </p:grpSpPr>
      <p:sp>
        <p:nvSpPr>
          <p:cNvPr id="2" name="Shape 0"/>
          <p:cNvSpPr/>
          <p:nvPr/>
        </p:nvSpPr>
        <p:spPr>
          <a:xfrm>
            <a:off x="0" y="0"/>
            <a:ext cx="9144000" cy="45720"/>
          </a:xfrm>
          <a:prstGeom prst="rect">
            <a:avLst/>
          </a:prstGeom>
          <a:solidFill>
            <a:srgbClr val="E5A934"/>
          </a:solidFill>
          <a:ln w="12700">
            <a:solidFill>
              <a:srgbClr val="E5A934"/>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Shape 1"/>
          <p:cNvSpPr/>
          <p:nvPr/>
        </p:nvSpPr>
        <p:spPr>
          <a:xfrm>
            <a:off x="0" y="5097780"/>
            <a:ext cx="9144000" cy="45720"/>
          </a:xfrm>
          <a:prstGeom prst="rect">
            <a:avLst/>
          </a:prstGeom>
          <a:solidFill>
            <a:srgbClr val="E5A934"/>
          </a:solidFill>
          <a:ln w="12700">
            <a:solidFill>
              <a:srgbClr val="E5A934"/>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 2"/>
          <p:cNvSpPr/>
          <p:nvPr/>
        </p:nvSpPr>
        <p:spPr>
          <a:xfrm>
            <a:off x="457200" y="292608"/>
            <a:ext cx="548640" cy="640080"/>
          </a:xfrm>
          <a:prstGeom prst="rect">
            <a:avLst/>
          </a:prstGeom>
          <a:noFill/>
          <a:ln/>
        </p:spPr>
        <p:txBody>
          <a:bodyPr wrap="square"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E5A934"/>
                </a:solidFill>
                <a:effectLst/>
                <a:uLnTx/>
                <a:uFillTx/>
                <a:latin typeface="Georgia" pitchFamily="34" charset="0"/>
                <a:ea typeface="Georgia" pitchFamily="34" charset="-122"/>
                <a:cs typeface="Georgia" pitchFamily="34" charset="-120"/>
              </a:rPr>
              <a:t>◆</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 3"/>
          <p:cNvSpPr/>
          <p:nvPr/>
        </p:nvSpPr>
        <p:spPr>
          <a:xfrm>
            <a:off x="1005840" y="292608"/>
            <a:ext cx="7772400" cy="640080"/>
          </a:xfrm>
          <a:prstGeom prst="rect">
            <a:avLst/>
          </a:prstGeom>
          <a:noFill/>
          <a:ln/>
        </p:spPr>
        <p:txBody>
          <a:bodyPr wrap="square"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1A1F38"/>
                </a:solidFill>
                <a:effectLst/>
                <a:uLnTx/>
                <a:uFillTx/>
                <a:latin typeface="Georgia" pitchFamily="34" charset="0"/>
                <a:ea typeface="Georgia" pitchFamily="34" charset="-122"/>
                <a:cs typeface="Georgia" pitchFamily="34" charset="-120"/>
              </a:rPr>
              <a:t>Every system has three parts</a:t>
            </a:r>
            <a:endPar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 4"/>
          <p:cNvSpPr/>
          <p:nvPr/>
        </p:nvSpPr>
        <p:spPr>
          <a:xfrm>
            <a:off x="457200" y="960120"/>
            <a:ext cx="8229600" cy="365760"/>
          </a:xfrm>
          <a:prstGeom prst="rect">
            <a:avLst/>
          </a:prstGeom>
          <a:noFill/>
          <a:ln/>
        </p:spPr>
        <p:txBody>
          <a:bodyPr wrap="square"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5C6075"/>
                </a:solidFill>
                <a:effectLst/>
                <a:uLnTx/>
                <a:uFillTx/>
                <a:latin typeface="Calibri" pitchFamily="34" charset="0"/>
                <a:ea typeface="Calibri" pitchFamily="34" charset="-122"/>
                <a:cs typeface="Calibri" pitchFamily="34" charset="-120"/>
              </a:rPr>
              <a:t>Two of them you can't see directly. That's the whole problem.</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hape 5"/>
          <p:cNvSpPr/>
          <p:nvPr/>
        </p:nvSpPr>
        <p:spPr>
          <a:xfrm>
            <a:off x="457200" y="1463040"/>
            <a:ext cx="2697480" cy="3246120"/>
          </a:xfrm>
          <a:prstGeom prst="rect">
            <a:avLst/>
          </a:prstGeom>
          <a:solidFill>
            <a:srgbClr val="EAE2D0"/>
          </a:solidFill>
          <a:ln w="12700">
            <a:solidFill>
              <a:srgbClr val="EAE2D0"/>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hape 6"/>
          <p:cNvSpPr/>
          <p:nvPr/>
        </p:nvSpPr>
        <p:spPr>
          <a:xfrm>
            <a:off x="457200" y="1463040"/>
            <a:ext cx="2697480" cy="54864"/>
          </a:xfrm>
          <a:prstGeom prst="rect">
            <a:avLst/>
          </a:prstGeom>
          <a:solidFill>
            <a:srgbClr val="E5A934"/>
          </a:solidFill>
          <a:ln w="12700">
            <a:solidFill>
              <a:srgbClr val="E5A934"/>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 7"/>
          <p:cNvSpPr/>
          <p:nvPr/>
        </p:nvSpPr>
        <p:spPr>
          <a:xfrm>
            <a:off x="640080" y="1645920"/>
            <a:ext cx="2331720" cy="457200"/>
          </a:xfrm>
          <a:prstGeom prst="rect">
            <a:avLst/>
          </a:prstGeom>
          <a:noFill/>
          <a:ln/>
        </p:spPr>
        <p:txBody>
          <a:bodyPr wrap="square"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9A23A"/>
                </a:solidFill>
                <a:effectLst/>
                <a:uLnTx/>
                <a:uFillTx/>
                <a:latin typeface="Georgia" pitchFamily="34" charset="0"/>
                <a:ea typeface="Georgia" pitchFamily="34" charset="-122"/>
                <a:cs typeface="Georgia" pitchFamily="34" charset="-120"/>
              </a:rPr>
              <a:t>01</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 8"/>
          <p:cNvSpPr/>
          <p:nvPr/>
        </p:nvSpPr>
        <p:spPr>
          <a:xfrm>
            <a:off x="640080" y="2240280"/>
            <a:ext cx="2331720" cy="365760"/>
          </a:xfrm>
          <a:prstGeom prst="rect">
            <a:avLst/>
          </a:prstGeom>
          <a:noFill/>
          <a:ln/>
        </p:spPr>
        <p:txBody>
          <a:bodyPr wrap="square"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0" cap="none" spc="300" normalizeH="0" baseline="0" noProof="0" dirty="0">
                <a:ln>
                  <a:noFill/>
                </a:ln>
                <a:solidFill>
                  <a:srgbClr val="1A1F38"/>
                </a:solidFill>
                <a:effectLst/>
                <a:uLnTx/>
                <a:uFillTx/>
                <a:latin typeface="Calibri" pitchFamily="34" charset="0"/>
                <a:ea typeface="Calibri" pitchFamily="34" charset="-122"/>
                <a:cs typeface="Calibri" pitchFamily="34" charset="-120"/>
              </a:rPr>
              <a:t>ELEMENTS</a:t>
            </a: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 9"/>
          <p:cNvSpPr/>
          <p:nvPr/>
        </p:nvSpPr>
        <p:spPr>
          <a:xfrm>
            <a:off x="640080" y="2651760"/>
            <a:ext cx="2331720" cy="914400"/>
          </a:xfrm>
          <a:prstGeom prst="rect">
            <a:avLst/>
          </a:prstGeom>
          <a:noFill/>
          <a:ln/>
        </p:spPr>
        <p:txBody>
          <a:bodyPr wrap="square" lIns="0" tIns="0" rIns="0" bIns="0" rtlCol="0" anchor="t"/>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300" b="0" i="0" u="none" strike="noStrike" kern="1200" cap="none" spc="0" normalizeH="0" baseline="0" noProof="0" dirty="0">
                <a:ln>
                  <a:noFill/>
                </a:ln>
                <a:solidFill>
                  <a:srgbClr val="1A1F38"/>
                </a:solidFill>
                <a:effectLst/>
                <a:uLnTx/>
                <a:uFillTx/>
                <a:latin typeface="Calibri" pitchFamily="34" charset="0"/>
                <a:ea typeface="Calibri" pitchFamily="34" charset="-122"/>
                <a:cs typeface="Calibri" pitchFamily="34" charset="-120"/>
              </a:rPr>
              <a:t>The visible parts. Things you can point at and count. Easy to mistake for the system itself.</a:t>
            </a: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 10"/>
          <p:cNvSpPr/>
          <p:nvPr/>
        </p:nvSpPr>
        <p:spPr>
          <a:xfrm>
            <a:off x="640080" y="3657600"/>
            <a:ext cx="2331720" cy="274320"/>
          </a:xfrm>
          <a:prstGeom prst="rect">
            <a:avLst/>
          </a:prstGeom>
          <a:noFill/>
          <a:ln/>
        </p:spPr>
        <p:txBody>
          <a:bodyPr wrap="square"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300" normalizeH="0" baseline="0" noProof="0" dirty="0">
                <a:ln>
                  <a:noFill/>
                </a:ln>
                <a:solidFill>
                  <a:srgbClr val="D9A23A"/>
                </a:solidFill>
                <a:effectLst/>
                <a:uLnTx/>
                <a:uFillTx/>
                <a:latin typeface="Calibri" pitchFamily="34" charset="0"/>
                <a:ea typeface="Calibri" pitchFamily="34" charset="-122"/>
                <a:cs typeface="Calibri" pitchFamily="34" charset="-120"/>
              </a:rPr>
              <a:t>I N   Y O U R   F E E D</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 11"/>
          <p:cNvSpPr/>
          <p:nvPr/>
        </p:nvSpPr>
        <p:spPr>
          <a:xfrm>
            <a:off x="640080" y="3977640"/>
            <a:ext cx="2331720" cy="685800"/>
          </a:xfrm>
          <a:prstGeom prst="rect">
            <a:avLst/>
          </a:prstGeom>
          <a:noFill/>
          <a:ln/>
        </p:spPr>
        <p:txBody>
          <a:bodyPr wrap="square" lIns="0" tIns="0" rIns="0" bIns="0" rtlCol="0" anchor="t"/>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200" b="0" i="1" u="none" strike="noStrike" kern="1200" cap="none" spc="0" normalizeH="0" baseline="0" noProof="0" dirty="0">
                <a:ln>
                  <a:noFill/>
                </a:ln>
                <a:solidFill>
                  <a:srgbClr val="1A1F38"/>
                </a:solidFill>
                <a:effectLst/>
                <a:uLnTx/>
                <a:uFillTx/>
                <a:latin typeface="Calibri" pitchFamily="34" charset="0"/>
                <a:ea typeface="Calibri" pitchFamily="34" charset="-122"/>
                <a:cs typeface="Calibri" pitchFamily="34" charset="-120"/>
              </a:rPr>
              <a:t>Posts, accounts, ads, comments. What you just scrolled through.</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Shape 12"/>
          <p:cNvSpPr/>
          <p:nvPr/>
        </p:nvSpPr>
        <p:spPr>
          <a:xfrm>
            <a:off x="3246120" y="1463040"/>
            <a:ext cx="2697480" cy="3246120"/>
          </a:xfrm>
          <a:prstGeom prst="rect">
            <a:avLst/>
          </a:prstGeom>
          <a:solidFill>
            <a:srgbClr val="EAE2D0"/>
          </a:solidFill>
          <a:ln w="12700">
            <a:solidFill>
              <a:srgbClr val="EAE2D0"/>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Shape 13"/>
          <p:cNvSpPr/>
          <p:nvPr/>
        </p:nvSpPr>
        <p:spPr>
          <a:xfrm>
            <a:off x="3246120" y="1463040"/>
            <a:ext cx="2697480" cy="54864"/>
          </a:xfrm>
          <a:prstGeom prst="rect">
            <a:avLst/>
          </a:prstGeom>
          <a:solidFill>
            <a:srgbClr val="E5A934"/>
          </a:solidFill>
          <a:ln w="12700">
            <a:solidFill>
              <a:srgbClr val="E5A934"/>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xt 14"/>
          <p:cNvSpPr/>
          <p:nvPr/>
        </p:nvSpPr>
        <p:spPr>
          <a:xfrm>
            <a:off x="3429000" y="1645920"/>
            <a:ext cx="2331720" cy="457200"/>
          </a:xfrm>
          <a:prstGeom prst="rect">
            <a:avLst/>
          </a:prstGeom>
          <a:noFill/>
          <a:ln/>
        </p:spPr>
        <p:txBody>
          <a:bodyPr wrap="square"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9A23A"/>
                </a:solidFill>
                <a:effectLst/>
                <a:uLnTx/>
                <a:uFillTx/>
                <a:latin typeface="Georgia" pitchFamily="34" charset="0"/>
                <a:ea typeface="Georgia" pitchFamily="34" charset="-122"/>
                <a:cs typeface="Georgia" pitchFamily="34" charset="-120"/>
              </a:rPr>
              <a:t>02</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 15"/>
          <p:cNvSpPr/>
          <p:nvPr/>
        </p:nvSpPr>
        <p:spPr>
          <a:xfrm>
            <a:off x="3429000" y="2240280"/>
            <a:ext cx="2331720" cy="365760"/>
          </a:xfrm>
          <a:prstGeom prst="rect">
            <a:avLst/>
          </a:prstGeom>
          <a:noFill/>
          <a:ln/>
        </p:spPr>
        <p:txBody>
          <a:bodyPr wrap="square"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0" cap="none" spc="300" normalizeH="0" baseline="0" noProof="0" dirty="0">
                <a:ln>
                  <a:noFill/>
                </a:ln>
                <a:solidFill>
                  <a:srgbClr val="1A1F38"/>
                </a:solidFill>
                <a:effectLst/>
                <a:uLnTx/>
                <a:uFillTx/>
                <a:latin typeface="Calibri" pitchFamily="34" charset="0"/>
                <a:ea typeface="Calibri" pitchFamily="34" charset="-122"/>
                <a:cs typeface="Calibri" pitchFamily="34" charset="-120"/>
              </a:rPr>
              <a:t>CONNECTIONS</a:t>
            </a: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 16"/>
          <p:cNvSpPr/>
          <p:nvPr/>
        </p:nvSpPr>
        <p:spPr>
          <a:xfrm>
            <a:off x="3429000" y="2651760"/>
            <a:ext cx="2331720" cy="914400"/>
          </a:xfrm>
          <a:prstGeom prst="rect">
            <a:avLst/>
          </a:prstGeom>
          <a:noFill/>
          <a:ln/>
        </p:spPr>
        <p:txBody>
          <a:bodyPr wrap="square" lIns="0" tIns="0" rIns="0" bIns="0" rtlCol="0" anchor="t"/>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300" b="0" i="0" u="none" strike="noStrike" kern="1200" cap="none" spc="0" normalizeH="0" baseline="0" noProof="0" dirty="0">
                <a:ln>
                  <a:noFill/>
                </a:ln>
                <a:solidFill>
                  <a:srgbClr val="1A1F38"/>
                </a:solidFill>
                <a:effectLst/>
                <a:uLnTx/>
                <a:uFillTx/>
                <a:latin typeface="Calibri" pitchFamily="34" charset="0"/>
                <a:ea typeface="Calibri" pitchFamily="34" charset="-122"/>
                <a:cs typeface="Calibri" pitchFamily="34" charset="-120"/>
              </a:rPr>
              <a:t>How one element affects another. Almost always invisible — and almost always where the action is.</a:t>
            </a: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 17"/>
          <p:cNvSpPr/>
          <p:nvPr/>
        </p:nvSpPr>
        <p:spPr>
          <a:xfrm>
            <a:off x="3429000" y="3657600"/>
            <a:ext cx="2331720" cy="274320"/>
          </a:xfrm>
          <a:prstGeom prst="rect">
            <a:avLst/>
          </a:prstGeom>
          <a:noFill/>
          <a:ln/>
        </p:spPr>
        <p:txBody>
          <a:bodyPr wrap="square"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300" normalizeH="0" baseline="0" noProof="0" dirty="0">
                <a:ln>
                  <a:noFill/>
                </a:ln>
                <a:solidFill>
                  <a:srgbClr val="D9A23A"/>
                </a:solidFill>
                <a:effectLst/>
                <a:uLnTx/>
                <a:uFillTx/>
                <a:latin typeface="Calibri" pitchFamily="34" charset="0"/>
                <a:ea typeface="Calibri" pitchFamily="34" charset="-122"/>
                <a:cs typeface="Calibri" pitchFamily="34" charset="-120"/>
              </a:rPr>
              <a:t>I N   Y O U R   F E E D</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 18"/>
          <p:cNvSpPr/>
          <p:nvPr/>
        </p:nvSpPr>
        <p:spPr>
          <a:xfrm>
            <a:off x="3429000" y="3977640"/>
            <a:ext cx="2331720" cy="685800"/>
          </a:xfrm>
          <a:prstGeom prst="rect">
            <a:avLst/>
          </a:prstGeom>
          <a:noFill/>
          <a:ln/>
        </p:spPr>
        <p:txBody>
          <a:bodyPr wrap="square" lIns="0" tIns="0" rIns="0" bIns="0" rtlCol="0" anchor="t"/>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200" b="0" i="1" u="none" strike="noStrike" kern="1200" cap="none" spc="0" normalizeH="0" baseline="0" noProof="0" dirty="0">
                <a:ln>
                  <a:noFill/>
                </a:ln>
                <a:solidFill>
                  <a:srgbClr val="1A1F38"/>
                </a:solidFill>
                <a:effectLst/>
                <a:uLnTx/>
                <a:uFillTx/>
                <a:latin typeface="Calibri" pitchFamily="34" charset="0"/>
                <a:ea typeface="Calibri" pitchFamily="34" charset="-122"/>
                <a:cs typeface="Calibri" pitchFamily="34" charset="-120"/>
              </a:rPr>
              <a:t>Every second you lingered just became data. That data picked the next post you saw.</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Shape 19"/>
          <p:cNvSpPr/>
          <p:nvPr/>
        </p:nvSpPr>
        <p:spPr>
          <a:xfrm>
            <a:off x="6035040" y="1463040"/>
            <a:ext cx="2697480" cy="3246120"/>
          </a:xfrm>
          <a:prstGeom prst="rect">
            <a:avLst/>
          </a:prstGeom>
          <a:solidFill>
            <a:srgbClr val="EAE2D0"/>
          </a:solidFill>
          <a:ln w="12700">
            <a:solidFill>
              <a:srgbClr val="EAE2D0"/>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Shape 20"/>
          <p:cNvSpPr/>
          <p:nvPr/>
        </p:nvSpPr>
        <p:spPr>
          <a:xfrm>
            <a:off x="6035040" y="1463040"/>
            <a:ext cx="2697480" cy="54864"/>
          </a:xfrm>
          <a:prstGeom prst="rect">
            <a:avLst/>
          </a:prstGeom>
          <a:solidFill>
            <a:srgbClr val="E5A934"/>
          </a:solidFill>
          <a:ln w="12700">
            <a:solidFill>
              <a:srgbClr val="E5A934"/>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Text 21"/>
          <p:cNvSpPr/>
          <p:nvPr/>
        </p:nvSpPr>
        <p:spPr>
          <a:xfrm>
            <a:off x="6217920" y="1645920"/>
            <a:ext cx="2331720" cy="457200"/>
          </a:xfrm>
          <a:prstGeom prst="rect">
            <a:avLst/>
          </a:prstGeom>
          <a:noFill/>
          <a:ln/>
        </p:spPr>
        <p:txBody>
          <a:bodyPr wrap="square"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9A23A"/>
                </a:solidFill>
                <a:effectLst/>
                <a:uLnTx/>
                <a:uFillTx/>
                <a:latin typeface="Georgia" pitchFamily="34" charset="0"/>
                <a:ea typeface="Georgia" pitchFamily="34" charset="-122"/>
                <a:cs typeface="Georgia" pitchFamily="34" charset="-120"/>
              </a:rPr>
              <a:t>03</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 22"/>
          <p:cNvSpPr/>
          <p:nvPr/>
        </p:nvSpPr>
        <p:spPr>
          <a:xfrm>
            <a:off x="6217920" y="2240280"/>
            <a:ext cx="2331720" cy="365760"/>
          </a:xfrm>
          <a:prstGeom prst="rect">
            <a:avLst/>
          </a:prstGeom>
          <a:noFill/>
          <a:ln/>
        </p:spPr>
        <p:txBody>
          <a:bodyPr wrap="square"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0" cap="none" spc="300" normalizeH="0" baseline="0" noProof="0" dirty="0">
                <a:ln>
                  <a:noFill/>
                </a:ln>
                <a:solidFill>
                  <a:srgbClr val="1A1F38"/>
                </a:solidFill>
                <a:effectLst/>
                <a:uLnTx/>
                <a:uFillTx/>
                <a:latin typeface="Calibri" pitchFamily="34" charset="0"/>
                <a:ea typeface="Calibri" pitchFamily="34" charset="-122"/>
                <a:cs typeface="Calibri" pitchFamily="34" charset="-120"/>
              </a:rPr>
              <a:t>WHAT IT DOES</a:t>
            </a: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Text 23"/>
          <p:cNvSpPr/>
          <p:nvPr/>
        </p:nvSpPr>
        <p:spPr>
          <a:xfrm>
            <a:off x="6217920" y="2651760"/>
            <a:ext cx="2331720" cy="914400"/>
          </a:xfrm>
          <a:prstGeom prst="rect">
            <a:avLst/>
          </a:prstGeom>
          <a:noFill/>
          <a:ln/>
        </p:spPr>
        <p:txBody>
          <a:bodyPr wrap="square" lIns="0" tIns="0" rIns="0" bIns="0" rtlCol="0" anchor="t"/>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300" b="0" i="0" u="none" strike="noStrike" kern="1200" cap="none" spc="0" normalizeH="0" baseline="0" noProof="0" dirty="0">
                <a:ln>
                  <a:noFill/>
                </a:ln>
                <a:solidFill>
                  <a:srgbClr val="1A1F38"/>
                </a:solidFill>
                <a:effectLst/>
                <a:uLnTx/>
                <a:uFillTx/>
                <a:latin typeface="Calibri" pitchFamily="34" charset="0"/>
                <a:ea typeface="Calibri" pitchFamily="34" charset="-122"/>
                <a:cs typeface="Calibri" pitchFamily="34" charset="-120"/>
              </a:rPr>
              <a:t>What the whole arrangement actually produces. Often different from its stated purpose.</a:t>
            </a: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Text 24"/>
          <p:cNvSpPr/>
          <p:nvPr/>
        </p:nvSpPr>
        <p:spPr>
          <a:xfrm>
            <a:off x="6217920" y="3657600"/>
            <a:ext cx="2331720" cy="274320"/>
          </a:xfrm>
          <a:prstGeom prst="rect">
            <a:avLst/>
          </a:prstGeom>
          <a:noFill/>
          <a:ln/>
        </p:spPr>
        <p:txBody>
          <a:bodyPr wrap="square"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300" normalizeH="0" baseline="0" noProof="0" dirty="0">
                <a:ln>
                  <a:noFill/>
                </a:ln>
                <a:solidFill>
                  <a:srgbClr val="D9A23A"/>
                </a:solidFill>
                <a:effectLst/>
                <a:uLnTx/>
                <a:uFillTx/>
                <a:latin typeface="Calibri" pitchFamily="34" charset="0"/>
                <a:ea typeface="Calibri" pitchFamily="34" charset="-122"/>
                <a:cs typeface="Calibri" pitchFamily="34" charset="-120"/>
              </a:rPr>
              <a:t>I N   Y O U R   F E E D</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Text 25"/>
          <p:cNvSpPr/>
          <p:nvPr/>
        </p:nvSpPr>
        <p:spPr>
          <a:xfrm>
            <a:off x="6217920" y="3977640"/>
            <a:ext cx="2331720" cy="685800"/>
          </a:xfrm>
          <a:prstGeom prst="rect">
            <a:avLst/>
          </a:prstGeom>
          <a:noFill/>
          <a:ln/>
        </p:spPr>
        <p:txBody>
          <a:bodyPr wrap="square" lIns="0" tIns="0" rIns="0" bIns="0" rtlCol="0" anchor="t"/>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200" b="0" i="1" u="none" strike="noStrike" kern="1200" cap="none" spc="0" normalizeH="0" baseline="0" noProof="0" dirty="0">
                <a:ln>
                  <a:noFill/>
                </a:ln>
                <a:solidFill>
                  <a:srgbClr val="1A1F38"/>
                </a:solidFill>
                <a:effectLst/>
                <a:uLnTx/>
                <a:uFillTx/>
                <a:latin typeface="Calibri" pitchFamily="34" charset="0"/>
                <a:ea typeface="Calibri" pitchFamily="34" charset="-122"/>
                <a:cs typeface="Calibri" pitchFamily="34" charset="-120"/>
              </a:rPr>
              <a:t>Stated: connect you with friends. Actual: keep you scrolling, longer than you meant to.</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EBDB"/>
        </a:solidFill>
        <a:effectLst/>
      </p:bgPr>
    </p:bg>
    <p:spTree>
      <p:nvGrpSpPr>
        <p:cNvPr id="1" name="">
          <a:extLst>
            <a:ext uri="{FF2B5EF4-FFF2-40B4-BE49-F238E27FC236}">
              <a16:creationId xmlns:a16="http://schemas.microsoft.com/office/drawing/2014/main" id="{C8C29EDC-8492-030D-111D-FEA4A7EBC2E4}"/>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B0E559C9-6BBB-9DB2-42A9-A684B3A483C2}"/>
              </a:ext>
            </a:extLst>
          </p:cNvPr>
          <p:cNvSpPr/>
          <p:nvPr/>
        </p:nvSpPr>
        <p:spPr>
          <a:xfrm>
            <a:off x="0" y="0"/>
            <a:ext cx="9144000" cy="45720"/>
          </a:xfrm>
          <a:prstGeom prst="rect">
            <a:avLst/>
          </a:prstGeom>
          <a:solidFill>
            <a:srgbClr val="E5A934"/>
          </a:solidFill>
          <a:ln w="12700">
            <a:solidFill>
              <a:srgbClr val="E5A934"/>
            </a:solidFill>
            <a:prstDash val="solid"/>
          </a:ln>
        </p:spPr>
        <p:txBody>
          <a:bodyPr/>
          <a:lstStyle/>
          <a:p>
            <a:endParaRPr lang="en-IL"/>
          </a:p>
        </p:txBody>
      </p:sp>
      <p:sp>
        <p:nvSpPr>
          <p:cNvPr id="3" name="Shape 1">
            <a:extLst>
              <a:ext uri="{FF2B5EF4-FFF2-40B4-BE49-F238E27FC236}">
                <a16:creationId xmlns:a16="http://schemas.microsoft.com/office/drawing/2014/main" id="{1F0D5CD0-56A6-1B51-C309-D7BE9973F02D}"/>
              </a:ext>
            </a:extLst>
          </p:cNvPr>
          <p:cNvSpPr/>
          <p:nvPr/>
        </p:nvSpPr>
        <p:spPr>
          <a:xfrm>
            <a:off x="0" y="5097780"/>
            <a:ext cx="9144000" cy="45720"/>
          </a:xfrm>
          <a:prstGeom prst="rect">
            <a:avLst/>
          </a:prstGeom>
          <a:solidFill>
            <a:srgbClr val="E5A934"/>
          </a:solidFill>
          <a:ln w="12700">
            <a:solidFill>
              <a:srgbClr val="E5A934"/>
            </a:solidFill>
            <a:prstDash val="solid"/>
          </a:ln>
        </p:spPr>
        <p:txBody>
          <a:bodyPr/>
          <a:lstStyle/>
          <a:p>
            <a:endParaRPr lang="en-IL"/>
          </a:p>
        </p:txBody>
      </p:sp>
      <p:sp>
        <p:nvSpPr>
          <p:cNvPr id="4" name="Text 2">
            <a:extLst>
              <a:ext uri="{FF2B5EF4-FFF2-40B4-BE49-F238E27FC236}">
                <a16:creationId xmlns:a16="http://schemas.microsoft.com/office/drawing/2014/main" id="{0EC01048-B1F4-E60B-F73A-5EF141623480}"/>
              </a:ext>
            </a:extLst>
          </p:cNvPr>
          <p:cNvSpPr/>
          <p:nvPr/>
        </p:nvSpPr>
        <p:spPr>
          <a:xfrm>
            <a:off x="457200" y="292608"/>
            <a:ext cx="548640" cy="640080"/>
          </a:xfrm>
          <a:prstGeom prst="rect">
            <a:avLst/>
          </a:prstGeom>
          <a:noFill/>
          <a:ln/>
        </p:spPr>
        <p:txBody>
          <a:bodyPr wrap="square" lIns="0" tIns="0" rIns="0" bIns="0" rtlCol="0" anchor="t"/>
          <a:lstStyle/>
          <a:p>
            <a:pPr marL="0" indent="0" algn="l">
              <a:buNone/>
            </a:pPr>
            <a:r>
              <a:rPr lang="en-US" sz="3600" b="1" dirty="0">
                <a:solidFill>
                  <a:srgbClr val="E5A934"/>
                </a:solidFill>
                <a:latin typeface="Georgia" pitchFamily="34" charset="0"/>
                <a:ea typeface="Georgia" pitchFamily="34" charset="-122"/>
                <a:cs typeface="Georgia" pitchFamily="34" charset="-120"/>
              </a:rPr>
              <a:t>→</a:t>
            </a:r>
            <a:endParaRPr lang="en-US" sz="3600" dirty="0"/>
          </a:p>
        </p:txBody>
      </p:sp>
      <p:sp>
        <p:nvSpPr>
          <p:cNvPr id="5" name="Text 3">
            <a:extLst>
              <a:ext uri="{FF2B5EF4-FFF2-40B4-BE49-F238E27FC236}">
                <a16:creationId xmlns:a16="http://schemas.microsoft.com/office/drawing/2014/main" id="{F84BD08A-05CE-4F95-9D34-9C70F4AD170F}"/>
              </a:ext>
            </a:extLst>
          </p:cNvPr>
          <p:cNvSpPr/>
          <p:nvPr/>
        </p:nvSpPr>
        <p:spPr>
          <a:xfrm>
            <a:off x="1005840" y="292608"/>
            <a:ext cx="7772400" cy="640080"/>
          </a:xfrm>
          <a:prstGeom prst="rect">
            <a:avLst/>
          </a:prstGeom>
          <a:noFill/>
          <a:ln/>
        </p:spPr>
        <p:txBody>
          <a:bodyPr wrap="square" lIns="0" tIns="0" rIns="0" bIns="0" rtlCol="0" anchor="t"/>
          <a:lstStyle/>
          <a:p>
            <a:pPr marL="0" indent="0" algn="l">
              <a:buNone/>
            </a:pPr>
            <a:r>
              <a:rPr lang="en-US" sz="3000" b="1" dirty="0">
                <a:solidFill>
                  <a:srgbClr val="1A1F38"/>
                </a:solidFill>
                <a:latin typeface="Georgia" pitchFamily="34" charset="0"/>
                <a:ea typeface="Georgia" pitchFamily="34" charset="-122"/>
                <a:cs typeface="Georgia" pitchFamily="34" charset="-120"/>
              </a:rPr>
              <a:t>Why "X causes Y" stops working</a:t>
            </a:r>
            <a:endParaRPr lang="en-US" sz="3000" dirty="0"/>
          </a:p>
        </p:txBody>
      </p:sp>
      <p:sp>
        <p:nvSpPr>
          <p:cNvPr id="6" name="Text 4">
            <a:extLst>
              <a:ext uri="{FF2B5EF4-FFF2-40B4-BE49-F238E27FC236}">
                <a16:creationId xmlns:a16="http://schemas.microsoft.com/office/drawing/2014/main" id="{DFB670F0-0957-AA28-3A64-F6FCF8A4B5C2}"/>
              </a:ext>
            </a:extLst>
          </p:cNvPr>
          <p:cNvSpPr/>
          <p:nvPr/>
        </p:nvSpPr>
        <p:spPr>
          <a:xfrm>
            <a:off x="457200" y="1143000"/>
            <a:ext cx="8229600" cy="3840480"/>
          </a:xfrm>
          <a:prstGeom prst="rect">
            <a:avLst/>
          </a:prstGeom>
          <a:noFill/>
          <a:ln/>
        </p:spPr>
        <p:txBody>
          <a:bodyPr wrap="square" lIns="0" tIns="0" rIns="0" bIns="0" rtlCol="0" anchor="t"/>
          <a:lstStyle/>
          <a:p>
            <a:pPr marL="0" indent="0" algn="l">
              <a:spcAft>
                <a:spcPts val="600"/>
              </a:spcAft>
              <a:buNone/>
            </a:pPr>
            <a:r>
              <a:rPr lang="en-US" sz="1400" dirty="0">
                <a:solidFill>
                  <a:srgbClr val="1A1F38"/>
                </a:solidFill>
                <a:latin typeface="Calibri" pitchFamily="34" charset="0"/>
                <a:ea typeface="Calibri" pitchFamily="34" charset="-122"/>
                <a:cs typeface="Calibri" pitchFamily="34" charset="-120"/>
              </a:rPr>
              <a:t>A causes B …</a:t>
            </a:r>
          </a:p>
          <a:p>
            <a:pPr marL="0" indent="0" algn="l">
              <a:spcAft>
                <a:spcPts val="600"/>
              </a:spcAft>
              <a:buNone/>
            </a:pPr>
            <a:endParaRPr lang="en-US" sz="1400" dirty="0">
              <a:solidFill>
                <a:srgbClr val="1A1F38"/>
              </a:solidFill>
              <a:latin typeface="Calibri" pitchFamily="34" charset="0"/>
              <a:ea typeface="Calibri" pitchFamily="34" charset="-122"/>
              <a:cs typeface="Calibri" pitchFamily="34" charset="-120"/>
            </a:endParaRPr>
          </a:p>
          <a:p>
            <a:pPr marL="285750" indent="-285750" algn="l">
              <a:spcAft>
                <a:spcPts val="600"/>
              </a:spcAft>
              <a:buFont typeface="Arial" panose="020B0604020202020204" pitchFamily="34" charset="0"/>
              <a:buChar char="•"/>
            </a:pPr>
            <a:r>
              <a:rPr lang="en-US" sz="1400" dirty="0">
                <a:solidFill>
                  <a:srgbClr val="1A1F38"/>
                </a:solidFill>
                <a:latin typeface="Calibri" pitchFamily="34" charset="0"/>
                <a:ea typeface="Calibri" pitchFamily="34" charset="-122"/>
                <a:cs typeface="Calibri" pitchFamily="34" charset="-120"/>
              </a:rPr>
              <a:t>Smoking </a:t>
            </a:r>
            <a:r>
              <a:rPr lang="en-US" sz="1400" i="1" dirty="0">
                <a:solidFill>
                  <a:srgbClr val="1A1F38"/>
                </a:solidFill>
                <a:latin typeface="Calibri" pitchFamily="34" charset="0"/>
                <a:ea typeface="Calibri" pitchFamily="34" charset="-122"/>
                <a:cs typeface="Calibri" pitchFamily="34" charset="-120"/>
              </a:rPr>
              <a:t>causes</a:t>
            </a:r>
            <a:r>
              <a:rPr lang="en-US" sz="1400" dirty="0">
                <a:solidFill>
                  <a:srgbClr val="1A1F38"/>
                </a:solidFill>
                <a:latin typeface="Calibri" pitchFamily="34" charset="0"/>
                <a:ea typeface="Calibri" pitchFamily="34" charset="-122"/>
                <a:cs typeface="Calibri" pitchFamily="34" charset="-120"/>
              </a:rPr>
              <a:t> cancer. </a:t>
            </a:r>
          </a:p>
          <a:p>
            <a:pPr marL="285750" indent="-285750" algn="l">
              <a:spcAft>
                <a:spcPts val="600"/>
              </a:spcAft>
              <a:buFont typeface="Arial" panose="020B0604020202020204" pitchFamily="34" charset="0"/>
              <a:buChar char="•"/>
            </a:pPr>
            <a:r>
              <a:rPr lang="en-US" sz="1400" dirty="0">
                <a:solidFill>
                  <a:srgbClr val="1A1F38"/>
                </a:solidFill>
                <a:latin typeface="Calibri" pitchFamily="34" charset="0"/>
                <a:ea typeface="Calibri" pitchFamily="34" charset="-122"/>
                <a:cs typeface="Calibri" pitchFamily="34" charset="-120"/>
              </a:rPr>
              <a:t>Bullets </a:t>
            </a:r>
            <a:r>
              <a:rPr lang="en-US" sz="1400" i="1" dirty="0">
                <a:solidFill>
                  <a:srgbClr val="1A1F38"/>
                </a:solidFill>
                <a:latin typeface="Calibri" pitchFamily="34" charset="0"/>
                <a:ea typeface="Calibri" pitchFamily="34" charset="-122"/>
                <a:cs typeface="Calibri" pitchFamily="34" charset="-120"/>
              </a:rPr>
              <a:t>cause</a:t>
            </a:r>
            <a:r>
              <a:rPr lang="en-US" sz="1400" dirty="0">
                <a:solidFill>
                  <a:srgbClr val="1A1F38"/>
                </a:solidFill>
                <a:latin typeface="Calibri" pitchFamily="34" charset="0"/>
                <a:ea typeface="Calibri" pitchFamily="34" charset="-122"/>
                <a:cs typeface="Calibri" pitchFamily="34" charset="-120"/>
              </a:rPr>
              <a:t> wounds. </a:t>
            </a:r>
          </a:p>
          <a:p>
            <a:pPr marL="285750" indent="-285750" algn="l">
              <a:spcAft>
                <a:spcPts val="600"/>
              </a:spcAft>
              <a:buFont typeface="Arial" panose="020B0604020202020204" pitchFamily="34" charset="0"/>
              <a:buChar char="•"/>
            </a:pPr>
            <a:r>
              <a:rPr lang="en-US" sz="1400" dirty="0">
                <a:solidFill>
                  <a:srgbClr val="1A1F38"/>
                </a:solidFill>
                <a:latin typeface="Calibri" pitchFamily="34" charset="0"/>
                <a:ea typeface="Calibri" pitchFamily="34" charset="-122"/>
                <a:cs typeface="Calibri" pitchFamily="34" charset="-120"/>
              </a:rPr>
              <a:t>Cutting taxes </a:t>
            </a:r>
            <a:r>
              <a:rPr lang="en-US" sz="1400" i="1" dirty="0">
                <a:solidFill>
                  <a:srgbClr val="1A1F38"/>
                </a:solidFill>
                <a:latin typeface="Calibri" pitchFamily="34" charset="0"/>
                <a:ea typeface="Calibri" pitchFamily="34" charset="-122"/>
                <a:cs typeface="Calibri" pitchFamily="34" charset="-120"/>
              </a:rPr>
              <a:t>causes</a:t>
            </a:r>
            <a:r>
              <a:rPr lang="en-US" sz="1400" dirty="0">
                <a:solidFill>
                  <a:srgbClr val="1A1F38"/>
                </a:solidFill>
                <a:latin typeface="Calibri" pitchFamily="34" charset="0"/>
                <a:ea typeface="Calibri" pitchFamily="34" charset="-122"/>
                <a:cs typeface="Calibri" pitchFamily="34" charset="-120"/>
              </a:rPr>
              <a:t> growth.</a:t>
            </a:r>
            <a:endParaRPr lang="en-US" sz="1400" dirty="0"/>
          </a:p>
          <a:p>
            <a:pPr marL="0" indent="0" algn="l">
              <a:spcAft>
                <a:spcPts val="600"/>
              </a:spcAft>
              <a:buNone/>
            </a:pPr>
            <a:r>
              <a:rPr lang="en-US" sz="1400" dirty="0">
                <a:solidFill>
                  <a:srgbClr val="1A1F38"/>
                </a:solidFill>
                <a:latin typeface="Calibri" pitchFamily="34" charset="0"/>
                <a:ea typeface="Calibri" pitchFamily="34" charset="-122"/>
                <a:cs typeface="Calibri" pitchFamily="34" charset="-120"/>
              </a:rPr>
              <a:t> </a:t>
            </a:r>
            <a:endParaRPr lang="en-US" sz="1400" dirty="0"/>
          </a:p>
          <a:p>
            <a:pPr marL="0" indent="0" algn="l">
              <a:spcAft>
                <a:spcPts val="600"/>
              </a:spcAft>
              <a:buNone/>
            </a:pPr>
            <a:r>
              <a:rPr lang="en-US" sz="1400" dirty="0">
                <a:solidFill>
                  <a:srgbClr val="1A1F38"/>
                </a:solidFill>
                <a:latin typeface="Calibri" pitchFamily="34" charset="0"/>
                <a:ea typeface="Calibri" pitchFamily="34" charset="-122"/>
                <a:cs typeface="Calibri" pitchFamily="34" charset="-120"/>
              </a:rPr>
              <a:t>That's fine for simple things. </a:t>
            </a:r>
          </a:p>
          <a:p>
            <a:pPr marL="0" indent="0" algn="l">
              <a:spcAft>
                <a:spcPts val="600"/>
              </a:spcAft>
              <a:buNone/>
            </a:pPr>
            <a:endParaRPr lang="en-US" sz="1400" dirty="0"/>
          </a:p>
          <a:p>
            <a:pPr marL="0" indent="0" algn="l">
              <a:spcAft>
                <a:spcPts val="600"/>
              </a:spcAft>
              <a:buNone/>
            </a:pPr>
            <a:r>
              <a:rPr lang="en-US" sz="1700" b="1" dirty="0">
                <a:solidFill>
                  <a:srgbClr val="1A1F38"/>
                </a:solidFill>
                <a:latin typeface="Calibri" pitchFamily="34" charset="0"/>
                <a:ea typeface="Calibri" pitchFamily="34" charset="-122"/>
                <a:cs typeface="Calibri" pitchFamily="34" charset="-120"/>
              </a:rPr>
              <a:t>Because in the effects don't stop … </a:t>
            </a:r>
          </a:p>
          <a:p>
            <a:pPr marL="0" indent="0" algn="l">
              <a:spcAft>
                <a:spcPts val="600"/>
              </a:spcAft>
              <a:buNone/>
            </a:pPr>
            <a:r>
              <a:rPr lang="en-US" sz="1700" b="1" dirty="0">
                <a:solidFill>
                  <a:srgbClr val="1A1F38"/>
                </a:solidFill>
                <a:latin typeface="Calibri" pitchFamily="34" charset="0"/>
                <a:ea typeface="Calibri" pitchFamily="34" charset="-122"/>
                <a:cs typeface="Calibri" pitchFamily="34" charset="-120"/>
              </a:rPr>
              <a:t>They come back around. </a:t>
            </a:r>
          </a:p>
          <a:p>
            <a:pPr marL="0" indent="0" algn="l">
              <a:spcAft>
                <a:spcPts val="600"/>
              </a:spcAft>
              <a:buNone/>
            </a:pPr>
            <a:r>
              <a:rPr lang="en-US" sz="1700" b="1" dirty="0">
                <a:solidFill>
                  <a:srgbClr val="1A1F38"/>
                </a:solidFill>
                <a:latin typeface="Calibri" pitchFamily="34" charset="0"/>
                <a:ea typeface="Calibri" pitchFamily="34" charset="-122"/>
                <a:cs typeface="Calibri" pitchFamily="34" charset="-120"/>
              </a:rPr>
              <a:t>They themselves become …. </a:t>
            </a:r>
            <a:r>
              <a:rPr lang="en-US" sz="1700" b="1" i="1" dirty="0">
                <a:solidFill>
                  <a:srgbClr val="1A1F38"/>
                </a:solidFill>
                <a:latin typeface="Calibri" pitchFamily="34" charset="0"/>
                <a:ea typeface="Calibri" pitchFamily="34" charset="-122"/>
                <a:cs typeface="Calibri" pitchFamily="34" charset="-120"/>
              </a:rPr>
              <a:t>Causes …</a:t>
            </a:r>
            <a:endParaRPr lang="en-US" sz="1400" i="1" dirty="0"/>
          </a:p>
          <a:p>
            <a:pPr marL="0" indent="0" algn="l">
              <a:spcAft>
                <a:spcPts val="600"/>
              </a:spcAft>
              <a:buNone/>
            </a:pPr>
            <a:r>
              <a:rPr lang="en-US" sz="1400" dirty="0">
                <a:solidFill>
                  <a:srgbClr val="1A1F38"/>
                </a:solidFill>
                <a:latin typeface="Calibri" pitchFamily="34" charset="0"/>
                <a:ea typeface="Calibri" pitchFamily="34" charset="-122"/>
                <a:cs typeface="Calibri" pitchFamily="34" charset="-120"/>
              </a:rPr>
              <a:t> </a:t>
            </a:r>
            <a:endParaRPr lang="en-US" sz="1400" dirty="0"/>
          </a:p>
        </p:txBody>
      </p:sp>
    </p:spTree>
    <p:extLst>
      <p:ext uri="{BB962C8B-B14F-4D97-AF65-F5344CB8AC3E}">
        <p14:creationId xmlns:p14="http://schemas.microsoft.com/office/powerpoint/2010/main" val="3911358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8">
    <p:bg>
      <p:bgPr>
        <a:solidFill>
          <a:srgbClr val="F2EBDB"/>
        </a:solidFill>
        <a:effectLst/>
      </p:bgPr>
    </p:bg>
    <p:spTree>
      <p:nvGrpSpPr>
        <p:cNvPr id="1" name=""/>
        <p:cNvGrpSpPr/>
        <p:nvPr/>
      </p:nvGrpSpPr>
      <p:grpSpPr>
        <a:xfrm>
          <a:off x="0" y="0"/>
          <a:ext cx="0" cy="0"/>
          <a:chOff x="0" y="0"/>
          <a:chExt cx="0" cy="0"/>
        </a:xfrm>
      </p:grpSpPr>
      <p:sp>
        <p:nvSpPr>
          <p:cNvPr id="2" name="Shape 0"/>
          <p:cNvSpPr/>
          <p:nvPr/>
        </p:nvSpPr>
        <p:spPr>
          <a:xfrm>
            <a:off x="0" y="0"/>
            <a:ext cx="9144000" cy="45720"/>
          </a:xfrm>
          <a:prstGeom prst="rect">
            <a:avLst/>
          </a:prstGeom>
          <a:solidFill>
            <a:srgbClr val="E5A934"/>
          </a:solidFill>
          <a:ln w="12700">
            <a:solidFill>
              <a:srgbClr val="E5A934"/>
            </a:solidFill>
            <a:prstDash val="solid"/>
          </a:ln>
        </p:spPr>
        <p:txBody>
          <a:bodyPr/>
          <a:lstStyle/>
          <a:p>
            <a:endParaRPr lang="en-IL"/>
          </a:p>
        </p:txBody>
      </p:sp>
      <p:sp>
        <p:nvSpPr>
          <p:cNvPr id="3" name="Shape 1"/>
          <p:cNvSpPr/>
          <p:nvPr/>
        </p:nvSpPr>
        <p:spPr>
          <a:xfrm>
            <a:off x="0" y="5097780"/>
            <a:ext cx="9144000" cy="45720"/>
          </a:xfrm>
          <a:prstGeom prst="rect">
            <a:avLst/>
          </a:prstGeom>
          <a:solidFill>
            <a:srgbClr val="E5A934"/>
          </a:solidFill>
          <a:ln w="12700">
            <a:solidFill>
              <a:srgbClr val="E5A934"/>
            </a:solidFill>
            <a:prstDash val="solid"/>
          </a:ln>
        </p:spPr>
        <p:txBody>
          <a:bodyPr/>
          <a:lstStyle/>
          <a:p>
            <a:endParaRPr lang="en-IL"/>
          </a:p>
        </p:txBody>
      </p:sp>
      <p:sp>
        <p:nvSpPr>
          <p:cNvPr id="4" name="Text 2"/>
          <p:cNvSpPr/>
          <p:nvPr/>
        </p:nvSpPr>
        <p:spPr>
          <a:xfrm>
            <a:off x="457200" y="292608"/>
            <a:ext cx="548640" cy="640080"/>
          </a:xfrm>
          <a:prstGeom prst="rect">
            <a:avLst/>
          </a:prstGeom>
          <a:noFill/>
          <a:ln/>
        </p:spPr>
        <p:txBody>
          <a:bodyPr wrap="square" lIns="0" tIns="0" rIns="0" bIns="0" rtlCol="0" anchor="t"/>
          <a:lstStyle/>
          <a:p>
            <a:pPr marL="0" indent="0" algn="l">
              <a:buNone/>
            </a:pPr>
            <a:r>
              <a:rPr lang="en-US" sz="3600" b="1" dirty="0">
                <a:solidFill>
                  <a:srgbClr val="E5A934"/>
                </a:solidFill>
                <a:latin typeface="Georgia" pitchFamily="34" charset="0"/>
                <a:ea typeface="Georgia" pitchFamily="34" charset="-122"/>
                <a:cs typeface="Georgia" pitchFamily="34" charset="-120"/>
              </a:rPr>
              <a:t>→</a:t>
            </a:r>
            <a:endParaRPr lang="en-US" sz="3600" dirty="0"/>
          </a:p>
        </p:txBody>
      </p:sp>
      <p:sp>
        <p:nvSpPr>
          <p:cNvPr id="5" name="Text 3"/>
          <p:cNvSpPr/>
          <p:nvPr/>
        </p:nvSpPr>
        <p:spPr>
          <a:xfrm>
            <a:off x="1005840" y="292608"/>
            <a:ext cx="7772400" cy="640080"/>
          </a:xfrm>
          <a:prstGeom prst="rect">
            <a:avLst/>
          </a:prstGeom>
          <a:noFill/>
          <a:ln/>
        </p:spPr>
        <p:txBody>
          <a:bodyPr wrap="square" lIns="0" tIns="0" rIns="0" bIns="0" rtlCol="0" anchor="t"/>
          <a:lstStyle/>
          <a:p>
            <a:pPr>
              <a:spcAft>
                <a:spcPts val="600"/>
              </a:spcAft>
            </a:pPr>
            <a:r>
              <a:rPr lang="en-US" sz="3200" b="1" dirty="0">
                <a:solidFill>
                  <a:srgbClr val="1A1F38"/>
                </a:solidFill>
                <a:latin typeface="Calibri" pitchFamily="34" charset="0"/>
                <a:ea typeface="Calibri" pitchFamily="34" charset="-122"/>
                <a:cs typeface="Calibri" pitchFamily="34" charset="-120"/>
              </a:rPr>
              <a:t>Effects don't stop. They come back around. They become causes</a:t>
            </a:r>
            <a:endParaRPr lang="en-US" sz="2400" dirty="0"/>
          </a:p>
        </p:txBody>
      </p:sp>
      <p:sp>
        <p:nvSpPr>
          <p:cNvPr id="6" name="Text 4"/>
          <p:cNvSpPr/>
          <p:nvPr/>
        </p:nvSpPr>
        <p:spPr>
          <a:xfrm>
            <a:off x="457200" y="1143000"/>
            <a:ext cx="8229600" cy="3840480"/>
          </a:xfrm>
          <a:prstGeom prst="rect">
            <a:avLst/>
          </a:prstGeom>
          <a:noFill/>
          <a:ln/>
        </p:spPr>
        <p:txBody>
          <a:bodyPr wrap="square" lIns="0" tIns="0" rIns="0" bIns="0" rtlCol="0" anchor="t"/>
          <a:lstStyle/>
          <a:p>
            <a:pPr marL="0" indent="0" algn="l">
              <a:spcAft>
                <a:spcPts val="600"/>
              </a:spcAft>
              <a:buNone/>
            </a:pPr>
            <a:r>
              <a:rPr lang="en-US" sz="1400" dirty="0">
                <a:solidFill>
                  <a:srgbClr val="1A1F38"/>
                </a:solidFill>
                <a:latin typeface="Calibri" pitchFamily="34" charset="0"/>
                <a:ea typeface="Calibri" pitchFamily="34" charset="-122"/>
                <a:cs typeface="Calibri" pitchFamily="34" charset="-120"/>
              </a:rPr>
              <a:t> </a:t>
            </a:r>
            <a:endParaRPr lang="en-US" sz="1400" dirty="0"/>
          </a:p>
          <a:p>
            <a:pPr marL="0" indent="0" algn="l">
              <a:spcAft>
                <a:spcPts val="600"/>
              </a:spcAft>
              <a:buNone/>
            </a:pPr>
            <a:r>
              <a:rPr lang="en-US" sz="1400" dirty="0">
                <a:solidFill>
                  <a:srgbClr val="1A1F38"/>
                </a:solidFill>
                <a:latin typeface="Calibri" pitchFamily="34" charset="0"/>
                <a:ea typeface="Calibri" pitchFamily="34" charset="-122"/>
                <a:cs typeface="Calibri" pitchFamily="34" charset="-120"/>
              </a:rPr>
              <a:t>  </a:t>
            </a:r>
            <a:endParaRPr lang="en-US" sz="1400" dirty="0"/>
          </a:p>
          <a:p>
            <a:r>
              <a:rPr lang="en-US" sz="1400" dirty="0"/>
              <a:t>Anger keeps you on the post. The system rewards whatever keeps you on the post — every extra second is a vote for "more like this." So it shows you more anger. Which keeps you longer. Which is another vote. There's no first step in this chain. Just a loop, already turning.</a:t>
            </a:r>
          </a:p>
          <a:p>
            <a:pPr marL="0" indent="0" algn="l">
              <a:spcAft>
                <a:spcPts val="600"/>
              </a:spcAft>
              <a:buNone/>
            </a:pPr>
            <a:r>
              <a:rPr lang="en-US" sz="1400" dirty="0">
                <a:solidFill>
                  <a:srgbClr val="1A1F38"/>
                </a:solidFill>
                <a:latin typeface="Calibri" pitchFamily="34" charset="0"/>
                <a:ea typeface="Calibri" pitchFamily="34" charset="-122"/>
                <a:cs typeface="Calibri" pitchFamily="34" charset="-120"/>
              </a:rPr>
              <a:t> </a:t>
            </a:r>
            <a:endParaRPr lang="en-US" sz="1400" dirty="0"/>
          </a:p>
          <a:p>
            <a:pPr marL="0" indent="0" algn="l">
              <a:spcAft>
                <a:spcPts val="600"/>
              </a:spcAft>
              <a:buNone/>
            </a:pPr>
            <a:r>
              <a:rPr lang="en-US" sz="1400" dirty="0">
                <a:solidFill>
                  <a:srgbClr val="1A1F38"/>
                </a:solidFill>
                <a:latin typeface="Calibri" pitchFamily="34" charset="0"/>
                <a:ea typeface="Calibri" pitchFamily="34" charset="-122"/>
                <a:cs typeface="Calibri" pitchFamily="34" charset="-120"/>
              </a:rPr>
              <a:t>Pointing at one part of a loop and calling it "the cause" is like pointing at a spot on a circle and calling it the start …</a:t>
            </a:r>
            <a:endParaRPr lang="en-US" sz="1400" dirty="0"/>
          </a:p>
          <a:p>
            <a:pPr marL="0" indent="0" algn="l">
              <a:spcAft>
                <a:spcPts val="600"/>
              </a:spcAft>
              <a:buNone/>
            </a:pPr>
            <a:r>
              <a:rPr lang="en-US" sz="1400" dirty="0">
                <a:solidFill>
                  <a:srgbClr val="1A1F38"/>
                </a:solidFill>
                <a:latin typeface="Calibri" pitchFamily="34" charset="0"/>
                <a:ea typeface="Calibri" pitchFamily="34" charset="-122"/>
                <a:cs typeface="Calibri" pitchFamily="34" charset="-120"/>
              </a:rPr>
              <a:t> </a:t>
            </a:r>
            <a:endParaRPr lang="en-US" sz="1400" dirty="0"/>
          </a:p>
          <a:p>
            <a:pPr marL="0" indent="0" algn="l">
              <a:spcAft>
                <a:spcPts val="600"/>
              </a:spcAft>
              <a:buNone/>
            </a:pPr>
            <a:r>
              <a:rPr lang="en-US" sz="1500" b="1" i="1" dirty="0">
                <a:solidFill>
                  <a:srgbClr val="D9A23A"/>
                </a:solidFill>
                <a:latin typeface="Calibri" pitchFamily="34" charset="0"/>
                <a:ea typeface="Calibri" pitchFamily="34" charset="-122"/>
                <a:cs typeface="Calibri" pitchFamily="34" charset="-120"/>
              </a:rPr>
              <a:t>Two kinds of loops do almost all the work in any system. </a:t>
            </a:r>
          </a:p>
          <a:p>
            <a:pPr marL="0" indent="0" algn="l">
              <a:spcAft>
                <a:spcPts val="600"/>
              </a:spcAft>
              <a:buNone/>
            </a:pPr>
            <a:endParaRPr lang="en-US" sz="1500" b="1" i="1" dirty="0">
              <a:solidFill>
                <a:srgbClr val="D9A23A"/>
              </a:solidFill>
              <a:latin typeface="Calibri" pitchFamily="34" charset="0"/>
              <a:ea typeface="Calibri" pitchFamily="34" charset="-122"/>
              <a:cs typeface="Calibri" pitchFamily="34" charset="-120"/>
            </a:endParaRPr>
          </a:p>
          <a:p>
            <a:pPr marL="0" indent="0" algn="l">
              <a:spcAft>
                <a:spcPts val="600"/>
              </a:spcAft>
              <a:buNone/>
            </a:pPr>
            <a:r>
              <a:rPr lang="en-US" sz="1500" b="1" i="1" dirty="0">
                <a:solidFill>
                  <a:srgbClr val="D9A23A"/>
                </a:solidFill>
                <a:latin typeface="Calibri" pitchFamily="34" charset="0"/>
                <a:ea typeface="Calibri" pitchFamily="34" charset="-122"/>
                <a:cs typeface="Calibri" pitchFamily="34" charset="-120"/>
              </a:rPr>
              <a:t>Here they are …</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2956</TotalTime>
  <Words>3711</Words>
  <Application>Microsoft Macintosh PowerPoint</Application>
  <PresentationFormat>On-screen Show (16:9)</PresentationFormat>
  <Paragraphs>418</Paragraphs>
  <Slides>43</Slides>
  <Notes>39</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Aptos</vt:lpstr>
      <vt:lpstr>Arial</vt:lpstr>
      <vt:lpstr>Calibri</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5 — The Loop You Didn't See</dc:title>
  <dc:subject>PptxGenJS Presentation</dc:subject>
  <dc:creator>Dr. Amir Konigsberg</dc:creator>
  <cp:lastModifiedBy>Amir Konigsberg</cp:lastModifiedBy>
  <cp:revision>2</cp:revision>
  <dcterms:created xsi:type="dcterms:W3CDTF">2026-04-26T11:04:54Z</dcterms:created>
  <dcterms:modified xsi:type="dcterms:W3CDTF">2026-04-28T13:00:58Z</dcterms:modified>
</cp:coreProperties>
</file>