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6"/>
  </p:notes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9" r:id="rId54"/>
    <p:sldId id="310" r:id="rId5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69" d="100"/>
          <a:sy n="169" d="100"/>
        </p:scale>
        <p:origin x="19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3600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548640" y="777240"/>
            <a:ext cx="8046720" cy="1005840"/>
          </a:xfrm>
          <a:prstGeom prst="rect">
            <a:avLst/>
          </a:prstGeom>
          <a:noFill/>
          <a:ln/>
        </p:spPr>
        <p:txBody>
          <a:bodyPr wrap="square" lIns="0" tIns="0" rIns="0" bIns="0" rtlCol="0" anchor="ctr"/>
          <a:lstStyle/>
          <a:p>
            <a:pPr marL="0" indent="0" algn="l">
              <a:buNone/>
            </a:pPr>
            <a:r>
              <a:rPr lang="en-US" sz="7800" b="1" dirty="0">
                <a:solidFill>
                  <a:srgbClr val="E8A838"/>
                </a:solidFill>
                <a:latin typeface="Georgia" pitchFamily="34" charset="0"/>
                <a:ea typeface="Georgia" pitchFamily="34" charset="-122"/>
                <a:cs typeface="Georgia" pitchFamily="34" charset="-120"/>
              </a:rPr>
              <a:t>TOO DEEP</a:t>
            </a:r>
            <a:endParaRPr lang="en-US" sz="7800" dirty="0"/>
          </a:p>
        </p:txBody>
      </p:sp>
      <p:sp>
        <p:nvSpPr>
          <p:cNvPr id="5" name="Text 3"/>
          <p:cNvSpPr/>
          <p:nvPr/>
        </p:nvSpPr>
        <p:spPr>
          <a:xfrm>
            <a:off x="548640" y="1783080"/>
            <a:ext cx="8046720" cy="1005840"/>
          </a:xfrm>
          <a:prstGeom prst="rect">
            <a:avLst/>
          </a:prstGeom>
          <a:noFill/>
          <a:ln/>
        </p:spPr>
        <p:txBody>
          <a:bodyPr wrap="square" lIns="0" tIns="0" rIns="0" bIns="0" rtlCol="0" anchor="ctr"/>
          <a:lstStyle/>
          <a:p>
            <a:pPr marL="0" indent="0" algn="l">
              <a:buNone/>
            </a:pPr>
            <a:r>
              <a:rPr lang="en-US" sz="7800" b="1" dirty="0">
                <a:solidFill>
                  <a:srgbClr val="E8A838"/>
                </a:solidFill>
                <a:latin typeface="Georgia" pitchFamily="34" charset="0"/>
                <a:ea typeface="Georgia" pitchFamily="34" charset="-122"/>
                <a:cs typeface="Georgia" pitchFamily="34" charset="-120"/>
              </a:rPr>
              <a:t>TO QUIT</a:t>
            </a:r>
            <a:endParaRPr lang="en-US" sz="7800" dirty="0"/>
          </a:p>
        </p:txBody>
      </p:sp>
      <p:sp>
        <p:nvSpPr>
          <p:cNvPr id="6" name="Text 4"/>
          <p:cNvSpPr/>
          <p:nvPr/>
        </p:nvSpPr>
        <p:spPr>
          <a:xfrm>
            <a:off x="548640" y="2880360"/>
            <a:ext cx="8046720" cy="411480"/>
          </a:xfrm>
          <a:prstGeom prst="rect">
            <a:avLst/>
          </a:prstGeom>
          <a:noFill/>
          <a:ln/>
        </p:spPr>
        <p:txBody>
          <a:bodyPr wrap="square" lIns="0" tIns="0" rIns="0" bIns="0" rtlCol="0" anchor="ctr"/>
          <a:lstStyle/>
          <a:p>
            <a:pPr marL="0" indent="0" algn="l">
              <a:buNone/>
            </a:pPr>
            <a:r>
              <a:rPr lang="en-US" sz="2200" i="1" dirty="0">
                <a:solidFill>
                  <a:srgbClr val="8B8FA3"/>
                </a:solidFill>
                <a:latin typeface="Georgia" pitchFamily="34" charset="0"/>
                <a:ea typeface="Georgia" pitchFamily="34" charset="-122"/>
                <a:cs typeface="Georgia" pitchFamily="34" charset="-120"/>
              </a:rPr>
              <a:t>The Sunk Cost Fallacy</a:t>
            </a:r>
            <a:endParaRPr lang="en-US" sz="2200" dirty="0"/>
          </a:p>
        </p:txBody>
      </p:sp>
      <p:sp>
        <p:nvSpPr>
          <p:cNvPr id="7" name="Text 5"/>
          <p:cNvSpPr/>
          <p:nvPr/>
        </p:nvSpPr>
        <p:spPr>
          <a:xfrm>
            <a:off x="548640" y="3749040"/>
            <a:ext cx="8046720" cy="320040"/>
          </a:xfrm>
          <a:prstGeom prst="rect">
            <a:avLst/>
          </a:prstGeom>
          <a:noFill/>
          <a:ln/>
        </p:spPr>
        <p:txBody>
          <a:bodyPr wrap="square" lIns="0" tIns="0" rIns="0" bIns="0" rtlCol="0" anchor="ctr"/>
          <a:lstStyle/>
          <a:p>
            <a:pPr marL="0" indent="0" algn="l">
              <a:buNone/>
            </a:pPr>
            <a:r>
              <a:rPr lang="en-US" sz="1400" dirty="0">
                <a:solidFill>
                  <a:srgbClr val="8B8FA3"/>
                </a:solidFill>
                <a:latin typeface="Calibri" pitchFamily="34" charset="0"/>
                <a:ea typeface="Calibri" pitchFamily="34" charset="-122"/>
                <a:cs typeface="Calibri" pitchFamily="34" charset="-120"/>
              </a:rPr>
              <a:t>Contemporary Problem Solving  —  Lesson 4</a:t>
            </a:r>
            <a:endParaRPr lang="en-US" sz="1400" dirty="0"/>
          </a:p>
        </p:txBody>
      </p:sp>
      <p:sp>
        <p:nvSpPr>
          <p:cNvPr id="8" name="Text 6"/>
          <p:cNvSpPr/>
          <p:nvPr/>
        </p:nvSpPr>
        <p:spPr>
          <a:xfrm>
            <a:off x="548640" y="4069080"/>
            <a:ext cx="8046720" cy="320040"/>
          </a:xfrm>
          <a:prstGeom prst="rect">
            <a:avLst/>
          </a:prstGeom>
          <a:noFill/>
          <a:ln/>
        </p:spPr>
        <p:txBody>
          <a:bodyPr wrap="square" lIns="0" tIns="0" rIns="0" bIns="0" rtlCol="0" anchor="ctr"/>
          <a:lstStyle/>
          <a:p>
            <a:pPr marL="0" indent="0" algn="l">
              <a:buNone/>
            </a:pPr>
            <a:r>
              <a:rPr lang="en-US" sz="1300" dirty="0">
                <a:solidFill>
                  <a:srgbClr val="8B8FA3"/>
                </a:solidFill>
                <a:latin typeface="Calibri" pitchFamily="34" charset="0"/>
                <a:ea typeface="Calibri" pitchFamily="34" charset="-122"/>
                <a:cs typeface="Calibri" pitchFamily="34" charset="-120"/>
              </a:rPr>
              <a:t>Dr. Amir Konigsberg</a:t>
            </a:r>
            <a:r>
              <a:rPr lang="en-US" sz="1300" dirty="0">
                <a:solidFill>
                  <a:srgbClr val="E8A838"/>
                </a:solidFill>
                <a:latin typeface="Calibri" pitchFamily="34" charset="0"/>
                <a:ea typeface="Calibri" pitchFamily="34" charset="-122"/>
                <a:cs typeface="Calibri" pitchFamily="34" charset="-120"/>
              </a:rPr>
              <a:t>   •   </a:t>
            </a:r>
            <a:r>
              <a:rPr lang="en-US" sz="1300" dirty="0">
                <a:solidFill>
                  <a:srgbClr val="8B8FA3"/>
                </a:solidFill>
                <a:latin typeface="Calibri" pitchFamily="34" charset="0"/>
                <a:ea typeface="Calibri" pitchFamily="34" charset="-122"/>
                <a:cs typeface="Calibri" pitchFamily="34" charset="-120"/>
              </a:rPr>
              <a:t>Tel Aviv University</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548640" y="731520"/>
            <a:ext cx="8046720" cy="3680460"/>
          </a:xfrm>
          <a:prstGeom prst="rect">
            <a:avLst/>
          </a:prstGeom>
          <a:noFill/>
          <a:ln/>
        </p:spPr>
        <p:txBody>
          <a:bodyPr wrap="square" rtlCol="0" anchor="ctr"/>
          <a:lstStyle/>
          <a:p>
            <a:pPr marL="0" indent="0" algn="ctr">
              <a:spcAft>
                <a:spcPts val="1000"/>
              </a:spcAft>
              <a:buNone/>
            </a:pPr>
            <a:r>
              <a:rPr lang="en-US" sz="3000" i="1" dirty="0">
                <a:solidFill>
                  <a:srgbClr val="FFFFFF"/>
                </a:solidFill>
                <a:latin typeface="Georgia" pitchFamily="34" charset="0"/>
                <a:ea typeface="Georgia" pitchFamily="34" charset="-122"/>
                <a:cs typeface="Georgia" pitchFamily="34" charset="-120"/>
              </a:rPr>
              <a:t>Everyone who bid past 100 shekels</a:t>
            </a:r>
            <a:endParaRPr lang="en-US" sz="3000" dirty="0"/>
          </a:p>
          <a:p>
            <a:pPr marL="0" indent="0" algn="ctr">
              <a:spcAft>
                <a:spcPts val="1000"/>
              </a:spcAft>
              <a:buNone/>
            </a:pPr>
            <a:r>
              <a:rPr lang="en-US" sz="3000" i="1" dirty="0">
                <a:solidFill>
                  <a:srgbClr val="FFFFFF"/>
                </a:solidFill>
                <a:latin typeface="Georgia" pitchFamily="34" charset="0"/>
                <a:ea typeface="Georgia" pitchFamily="34" charset="-122"/>
                <a:cs typeface="Georgia" pitchFamily="34" charset="-120"/>
              </a:rPr>
              <a:t>did the math correctly at the start.</a:t>
            </a:r>
            <a:endParaRPr lang="en-US" sz="3000" dirty="0"/>
          </a:p>
          <a:p>
            <a:pPr marL="0" indent="0" algn="ctr">
              <a:spcAft>
                <a:spcPts val="1000"/>
              </a:spcAft>
              <a:buNone/>
            </a:pPr>
            <a:r>
              <a:rPr lang="en-US" sz="1200" i="1" dirty="0">
                <a:solidFill>
                  <a:srgbClr val="FFFFFF"/>
                </a:solidFill>
                <a:latin typeface="Georgia" pitchFamily="34" charset="0"/>
                <a:ea typeface="Georgia" pitchFamily="34" charset="-122"/>
                <a:cs typeface="Georgia" pitchFamily="34" charset="-120"/>
              </a:rPr>
              <a:t> </a:t>
            </a:r>
            <a:endParaRPr lang="en-US" sz="3000" dirty="0"/>
          </a:p>
          <a:p>
            <a:pPr marL="0" indent="0" algn="ctr">
              <a:spcAft>
                <a:spcPts val="1000"/>
              </a:spcAft>
              <a:buNone/>
            </a:pPr>
            <a:r>
              <a:rPr lang="en-US" sz="3000" i="1" dirty="0">
                <a:solidFill>
                  <a:srgbClr val="FFFFFF"/>
                </a:solidFill>
                <a:latin typeface="Georgia" pitchFamily="34" charset="0"/>
                <a:ea typeface="Georgia" pitchFamily="34" charset="-122"/>
                <a:cs typeface="Georgia" pitchFamily="34" charset="-120"/>
              </a:rPr>
              <a:t>They knew it was a trap.</a:t>
            </a:r>
            <a:endParaRPr lang="en-US" sz="3000" dirty="0"/>
          </a:p>
          <a:p>
            <a:pPr marL="0" indent="0" algn="ctr">
              <a:spcAft>
                <a:spcPts val="1000"/>
              </a:spcAft>
              <a:buNone/>
            </a:pPr>
            <a:r>
              <a:rPr lang="en-US" sz="3000" i="1" dirty="0">
                <a:solidFill>
                  <a:srgbClr val="E8A838"/>
                </a:solidFill>
                <a:latin typeface="Georgia" pitchFamily="34" charset="0"/>
                <a:ea typeface="Georgia" pitchFamily="34" charset="-122"/>
                <a:cs typeface="Georgia" pitchFamily="34" charset="-120"/>
              </a:rPr>
              <a:t>They walked in anyway.</a:t>
            </a:r>
            <a:endParaRPr lang="en-US" sz="3000" dirty="0"/>
          </a:p>
          <a:p>
            <a:pPr marL="0" indent="0" algn="ctr">
              <a:spcAft>
                <a:spcPts val="1000"/>
              </a:spcAft>
              <a:buNone/>
            </a:pPr>
            <a:r>
              <a:rPr lang="en-US" sz="1800" i="1" dirty="0">
                <a:solidFill>
                  <a:srgbClr val="FFFFFF"/>
                </a:solidFill>
                <a:latin typeface="Georgia" pitchFamily="34" charset="0"/>
                <a:ea typeface="Georgia" pitchFamily="34" charset="-122"/>
                <a:cs typeface="Georgia" pitchFamily="34" charset="-120"/>
              </a:rPr>
              <a:t> </a:t>
            </a:r>
            <a:endParaRPr lang="en-US" sz="3000" dirty="0"/>
          </a:p>
          <a:p>
            <a:pPr marL="0" indent="0" algn="ctr">
              <a:spcAft>
                <a:spcPts val="1000"/>
              </a:spcAft>
              <a:buNone/>
            </a:pPr>
            <a:r>
              <a:rPr lang="en-US" sz="1800" i="1" dirty="0">
                <a:solidFill>
                  <a:srgbClr val="8B8FA3"/>
                </a:solidFill>
                <a:latin typeface="Georgia" pitchFamily="34" charset="0"/>
                <a:ea typeface="Georgia" pitchFamily="34" charset="-122"/>
                <a:cs typeface="Georgia" pitchFamily="34" charset="-120"/>
              </a:rPr>
              <a:t>This is what sunk cost feels like from the inside.</a:t>
            </a:r>
            <a:endParaRPr lang="en-US" sz="3000" dirty="0"/>
          </a:p>
          <a:p>
            <a:pPr marL="0" indent="0" algn="ctr">
              <a:spcAft>
                <a:spcPts val="1000"/>
              </a:spcAft>
              <a:buNone/>
            </a:pPr>
            <a:r>
              <a:rPr lang="en-US" sz="1800" i="1" dirty="0">
                <a:solidFill>
                  <a:srgbClr val="8B8FA3"/>
                </a:solidFill>
                <a:latin typeface="Georgia" pitchFamily="34" charset="0"/>
                <a:ea typeface="Georgia" pitchFamily="34" charset="-122"/>
                <a:cs typeface="Georgia" pitchFamily="34" charset="-120"/>
              </a:rPr>
              <a:t>It does not feel like irrationality. It feels like hope.</a:t>
            </a:r>
            <a:endParaRPr lang="en-US" sz="3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457200" y="1417320"/>
            <a:ext cx="8229600" cy="365760"/>
          </a:xfrm>
          <a:prstGeom prst="rect">
            <a:avLst/>
          </a:prstGeom>
          <a:noFill/>
          <a:ln/>
        </p:spPr>
        <p:txBody>
          <a:bodyPr wrap="square" lIns="0" tIns="0" rIns="0" bIns="0" rtlCol="0" anchor="ctr"/>
          <a:lstStyle/>
          <a:p>
            <a:pPr marL="0" indent="0" algn="ctr">
              <a:buNone/>
            </a:pPr>
            <a:r>
              <a:rPr lang="en-US" sz="1400" b="1" kern="0" spc="1000" dirty="0">
                <a:solidFill>
                  <a:srgbClr val="8B8FA3"/>
                </a:solidFill>
                <a:latin typeface="Calibri" pitchFamily="34" charset="0"/>
                <a:ea typeface="Calibri" pitchFamily="34" charset="-122"/>
                <a:cs typeface="Calibri" pitchFamily="34" charset="-120"/>
              </a:rPr>
              <a:t>Q U I C K   Q U I Z</a:t>
            </a:r>
            <a:endParaRPr lang="en-US" sz="1400" dirty="0"/>
          </a:p>
        </p:txBody>
      </p:sp>
      <p:sp>
        <p:nvSpPr>
          <p:cNvPr id="5" name="Text 3"/>
          <p:cNvSpPr/>
          <p:nvPr/>
        </p:nvSpPr>
        <p:spPr>
          <a:xfrm>
            <a:off x="457200" y="1920240"/>
            <a:ext cx="8229600" cy="1737360"/>
          </a:xfrm>
          <a:prstGeom prst="rect">
            <a:avLst/>
          </a:prstGeom>
          <a:noFill/>
          <a:ln/>
        </p:spPr>
        <p:txBody>
          <a:bodyPr wrap="square" lIns="0" tIns="0" rIns="0" bIns="0" rtlCol="0" anchor="ctr"/>
          <a:lstStyle/>
          <a:p>
            <a:pPr marL="0" indent="0" algn="ctr">
              <a:buNone/>
            </a:pPr>
            <a:r>
              <a:rPr lang="en-US" sz="4800" b="1" dirty="0">
                <a:solidFill>
                  <a:srgbClr val="E8A838"/>
                </a:solidFill>
                <a:latin typeface="Georgia" pitchFamily="34" charset="0"/>
                <a:ea typeface="Georgia" pitchFamily="34" charset="-122"/>
                <a:cs typeface="Georgia" pitchFamily="34" charset="-120"/>
              </a:rPr>
              <a:t>FIVE SCENARIOS</a:t>
            </a:r>
            <a:endParaRPr lang="en-US" sz="4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1</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Scenario 1:  The Concert Ticket</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You bought a 400-shekel ticket to a concert tonight. Non-refundable.</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It’s pouring rain. You’re exhausted. The artist just posted that they’re sick and the show will be shorter than usual. You actively don’t want to go.</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800" b="1" dirty="0">
                <a:solidFill>
                  <a:srgbClr val="1E2337"/>
                </a:solidFill>
                <a:latin typeface="Calibri" pitchFamily="34" charset="0"/>
                <a:ea typeface="Calibri" pitchFamily="34" charset="-122"/>
                <a:cs typeface="Calibri" pitchFamily="34" charset="-120"/>
              </a:rPr>
              <a:t>Do you go?</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A)  Yes — I already paid for it.</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B)  No — stay home.</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i="1" dirty="0">
                <a:solidFill>
                  <a:srgbClr val="8B8FA3"/>
                </a:solidFill>
                <a:latin typeface="Calibri" pitchFamily="34" charset="0"/>
                <a:ea typeface="Calibri" pitchFamily="34" charset="-122"/>
                <a:cs typeface="Calibri" pitchFamily="34" charset="-120"/>
              </a:rPr>
              <a:t>Type A or B in the chat.</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Scenario 1:  The Answer</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600" b="1" dirty="0">
                <a:solidFill>
                  <a:srgbClr val="1E2337"/>
                </a:solidFill>
                <a:latin typeface="Calibri" pitchFamily="34" charset="0"/>
                <a:ea typeface="Calibri" pitchFamily="34" charset="-122"/>
                <a:cs typeface="Calibri" pitchFamily="34" charset="-120"/>
              </a:rPr>
              <a:t>Do you go?</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A)  Yes — I already paid for it.</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B)  No — stay home.</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800" b="1" dirty="0">
                <a:solidFill>
                  <a:srgbClr val="E8A838"/>
                </a:solidFill>
                <a:latin typeface="Calibri" pitchFamily="34" charset="0"/>
                <a:ea typeface="Calibri" pitchFamily="34" charset="-122"/>
                <a:cs typeface="Calibri" pitchFamily="34" charset="-120"/>
              </a:rPr>
              <a:t>Correct answer: B.</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The 400 shekels are gone either way. They’re spent. They’re not coming back. The only real question is: given where you are now, do you want to stand in the rain for a shortened show?</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If the answer is no, the ticket is irrelevant to the decision. You are not “honoring” the money by going. You are just making a bad night worse.</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i="1" dirty="0">
                <a:solidFill>
                  <a:srgbClr val="1E2337"/>
                </a:solidFill>
                <a:latin typeface="Calibri" pitchFamily="34" charset="0"/>
                <a:ea typeface="Calibri" pitchFamily="34" charset="-122"/>
                <a:cs typeface="Calibri" pitchFamily="34" charset="-120"/>
              </a:rPr>
              <a:t>If most of you picked A — don’t worry. Almost everyone picks A.</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2</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Scenario 2:  The Half-Read Book</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You’re 200 pages into an 800-page novel. You’re not enjoying it. The writing is fine, the plot is going nowhere, reading it feels like homework.</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A friend recommends a different book — one you’d probably love. You only have time to read one.</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800" b="1" dirty="0">
                <a:solidFill>
                  <a:srgbClr val="1E2337"/>
                </a:solidFill>
                <a:latin typeface="Calibri" pitchFamily="34" charset="0"/>
                <a:ea typeface="Calibri" pitchFamily="34" charset="-122"/>
                <a:cs typeface="Calibri" pitchFamily="34" charset="-120"/>
              </a:rPr>
              <a:t>Do you finish the first book?</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A)  Yes — I’ve already read 200 pages.</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B)  No — switch to the book you’ll enjoy.</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i="1" dirty="0">
                <a:solidFill>
                  <a:srgbClr val="8B8FA3"/>
                </a:solidFill>
                <a:latin typeface="Calibri" pitchFamily="34" charset="0"/>
                <a:ea typeface="Calibri" pitchFamily="34" charset="-122"/>
                <a:cs typeface="Calibri" pitchFamily="34" charset="-120"/>
              </a:rPr>
              <a:t>Type A or B in the chat.</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Scenario 2:  The Answer</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600" b="1" dirty="0">
                <a:solidFill>
                  <a:srgbClr val="1E2337"/>
                </a:solidFill>
                <a:latin typeface="Calibri" pitchFamily="34" charset="0"/>
                <a:ea typeface="Calibri" pitchFamily="34" charset="-122"/>
                <a:cs typeface="Calibri" pitchFamily="34" charset="-120"/>
              </a:rPr>
              <a:t>Do you finish the first book?</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A)  Yes — I’ve already read 200 pages.</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B)  No — switch to the book you’ll enjoy.</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800" b="1" dirty="0">
                <a:solidFill>
                  <a:srgbClr val="E8A838"/>
                </a:solidFill>
                <a:latin typeface="Calibri" pitchFamily="34" charset="0"/>
                <a:ea typeface="Calibri" pitchFamily="34" charset="-122"/>
                <a:cs typeface="Calibri" pitchFamily="34" charset="-120"/>
              </a:rPr>
              <a:t>Correct answer: B.</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The 200 pages you’ve already read are gone. That time cannot be un-spent. The only question now is: do you want to spend the next 10 hours of your life on a book you don’t enjoy, or on one you will?</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Sunk cost doesn’t only apply to money. It applies to anything you’ve already invested — including time, attention, and effort.</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i="1" dirty="0">
                <a:solidFill>
                  <a:srgbClr val="1E2337"/>
                </a:solidFill>
                <a:latin typeface="Calibri" pitchFamily="34" charset="0"/>
                <a:ea typeface="Calibri" pitchFamily="34" charset="-122"/>
                <a:cs typeface="Calibri" pitchFamily="34" charset="-120"/>
              </a:rPr>
              <a:t>Note: “finishing what you started” is a cultural virtue. It is also, often, the exact mechanism that wastes your time.</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3</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Scenario 3:  The Queue</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You’ve been waiting in line at a restaurant for 45 minutes. The host just told you the wait is another 60 minutes.</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You glance across the street. There’s a second restaurant — equally good reviews, your second choice. No line at all.</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800" b="1" dirty="0">
                <a:solidFill>
                  <a:srgbClr val="1E2337"/>
                </a:solidFill>
                <a:latin typeface="Calibri" pitchFamily="34" charset="0"/>
                <a:ea typeface="Calibri" pitchFamily="34" charset="-122"/>
                <a:cs typeface="Calibri" pitchFamily="34" charset="-120"/>
              </a:rPr>
              <a:t>Do you stay in the line?</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A)  Yes — I’ve already waited 45 minutes.</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B)  No — cross the street, eat now.</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i="1" dirty="0">
                <a:solidFill>
                  <a:srgbClr val="8B8FA3"/>
                </a:solidFill>
                <a:latin typeface="Calibri" pitchFamily="34" charset="0"/>
                <a:ea typeface="Calibri" pitchFamily="34" charset="-122"/>
                <a:cs typeface="Calibri" pitchFamily="34" charset="-120"/>
              </a:rPr>
              <a:t>Type A or B in the chat.</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Scenario 3:  The Answer</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600" b="1" dirty="0">
                <a:solidFill>
                  <a:srgbClr val="1E2337"/>
                </a:solidFill>
                <a:latin typeface="Calibri" pitchFamily="34" charset="0"/>
                <a:ea typeface="Calibri" pitchFamily="34" charset="-122"/>
                <a:cs typeface="Calibri" pitchFamily="34" charset="-120"/>
              </a:rPr>
              <a:t>Do you stay in the line?</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A)  Yes — I’ve already waited 45 minutes.</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B)  No — cross the street, eat now.</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800" b="1" dirty="0">
                <a:solidFill>
                  <a:srgbClr val="E8A838"/>
                </a:solidFill>
                <a:latin typeface="Calibri" pitchFamily="34" charset="0"/>
                <a:ea typeface="Calibri" pitchFamily="34" charset="-122"/>
                <a:cs typeface="Calibri" pitchFamily="34" charset="-120"/>
              </a:rPr>
              <a:t>Correct answer: B.</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The 45 minutes are gone. You cannot get them back by waiting another 60. The real question is: starting from where you are now, do you want to spend 60 minutes standing here, or 5 minutes crossing the street?</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The “I’ve already waited” argument is loss aversion wearing a costume. The wait is not an investment. It is a loss already realized.</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i="1" dirty="0">
                <a:solidFill>
                  <a:srgbClr val="1E2337"/>
                </a:solidFill>
                <a:latin typeface="Calibri" pitchFamily="34" charset="0"/>
                <a:ea typeface="Calibri" pitchFamily="34" charset="-122"/>
                <a:cs typeface="Calibri" pitchFamily="34" charset="-120"/>
              </a:rPr>
              <a:t>A test you can run on yourself: if a friend joined you at minute 45 and didn’t know about the earlier wait, what would they choose?</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4</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Scenario 4:  The Degree</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You’re two years into a four-year degree in a field you’ve realized you don’t want to work in. The material doesn’t interest you. The jobs it leads to don’t appeal to you.</a:t>
            </a:r>
            <a:endParaRPr lang="en-US" sz="13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Switching to a different program means losing the two years. Not switching means spending the next two years on something you already know you don’t want, then working in it.</a:t>
            </a:r>
            <a:endParaRPr lang="en-US" sz="13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800" b="1" dirty="0">
                <a:solidFill>
                  <a:srgbClr val="1E2337"/>
                </a:solidFill>
                <a:latin typeface="Calibri" pitchFamily="34" charset="0"/>
                <a:ea typeface="Calibri" pitchFamily="34" charset="-122"/>
                <a:cs typeface="Calibri" pitchFamily="34" charset="-120"/>
              </a:rPr>
              <a:t>Do you switch?</a:t>
            </a:r>
            <a:endParaRPr lang="en-US" sz="13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A)  No — I’ve already put in two years.</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B)  Yes — switch to what I actually want.</a:t>
            </a:r>
            <a:endParaRPr lang="en-US" sz="13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i="1" dirty="0">
                <a:solidFill>
                  <a:srgbClr val="8B8FA3"/>
                </a:solidFill>
                <a:latin typeface="Calibri" pitchFamily="34" charset="0"/>
                <a:ea typeface="Calibri" pitchFamily="34" charset="-122"/>
                <a:cs typeface="Calibri" pitchFamily="34" charset="-120"/>
              </a:rPr>
              <a:t>Type A or B in the chat.</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Scenario 4:  The Answer</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600" b="1" dirty="0">
                <a:solidFill>
                  <a:srgbClr val="1E2337"/>
                </a:solidFill>
                <a:latin typeface="Calibri" pitchFamily="34" charset="0"/>
                <a:ea typeface="Calibri" pitchFamily="34" charset="-122"/>
                <a:cs typeface="Calibri" pitchFamily="34" charset="-120"/>
              </a:rPr>
              <a:t>Do you switch?</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A)  No — I’ve already put in two years.</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B)  Yes — switch to what I actually want.</a:t>
            </a:r>
            <a:endParaRPr lang="en-US" sz="13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800" b="1" dirty="0">
                <a:solidFill>
                  <a:srgbClr val="E8A838"/>
                </a:solidFill>
                <a:latin typeface="Calibri" pitchFamily="34" charset="0"/>
                <a:ea typeface="Calibri" pitchFamily="34" charset="-122"/>
                <a:cs typeface="Calibri" pitchFamily="34" charset="-120"/>
              </a:rPr>
              <a:t>Correct answer: almost always B.</a:t>
            </a:r>
            <a:endParaRPr lang="en-US" sz="13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The two years are gone either way. The question is about the next 40 years of your working life, not the last two.</a:t>
            </a:r>
            <a:endParaRPr lang="en-US" sz="13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333333"/>
                </a:solidFill>
                <a:latin typeface="Calibri" pitchFamily="34" charset="0"/>
                <a:ea typeface="Calibri" pitchFamily="34" charset="-122"/>
                <a:cs typeface="Calibri" pitchFamily="34" charset="-120"/>
              </a:rPr>
              <a:t>If you wouldn’t start this program today, knowing what you know, then continuing is sunk cost. “But I already put in two years” is the exact reasoning Meta uses for the metaverse, and Russia uses for Ukraine — we’ll see in a few slides. Same structure. Different scale.</a:t>
            </a:r>
            <a:endParaRPr lang="en-US" sz="13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i="1" dirty="0">
                <a:solidFill>
                  <a:srgbClr val="1E2337"/>
                </a:solidFill>
                <a:latin typeface="Calibri" pitchFamily="34" charset="0"/>
                <a:ea typeface="Calibri" pitchFamily="34" charset="-122"/>
                <a:cs typeface="Calibri" pitchFamily="34" charset="-120"/>
              </a:rPr>
              <a:t>Real life has caveats (family pressure, visa status, credit transfer). But those are real trade-offs. “I already put in two years” is not.</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Where We Are</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600" b="1" i="1" dirty="0">
                <a:solidFill>
                  <a:srgbClr val="1E2337"/>
                </a:solidFill>
                <a:latin typeface="Georgia" pitchFamily="34" charset="0"/>
                <a:ea typeface="Georgia" pitchFamily="34" charset="-122"/>
                <a:cs typeface="Georgia" pitchFamily="34" charset="-120"/>
              </a:rPr>
              <a:t>Four lessons. Four biases. Today we finish Phase 1.</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Lesson 1  —  </a:t>
            </a:r>
            <a:r>
              <a:rPr lang="en-US" sz="1400" b="1" i="1" dirty="0">
                <a:solidFill>
                  <a:srgbClr val="333333"/>
                </a:solidFill>
                <a:latin typeface="Calibri" pitchFamily="34" charset="0"/>
                <a:ea typeface="Calibri" pitchFamily="34" charset="-122"/>
                <a:cs typeface="Calibri" pitchFamily="34" charset="-120"/>
              </a:rPr>
              <a:t>Functional fixedness</a:t>
            </a:r>
            <a:r>
              <a:rPr lang="en-US" sz="1400" b="1" dirty="0">
                <a:solidFill>
                  <a:srgbClr val="333333"/>
                </a:solidFill>
                <a:latin typeface="Calibri" pitchFamily="34" charset="0"/>
                <a:ea typeface="Calibri" pitchFamily="34" charset="-122"/>
                <a:cs typeface="Calibri" pitchFamily="34" charset="-120"/>
              </a:rPr>
              <a:t> and </a:t>
            </a:r>
            <a:r>
              <a:rPr lang="en-US" sz="1400" b="1" i="1" dirty="0">
                <a:solidFill>
                  <a:srgbClr val="333333"/>
                </a:solidFill>
                <a:latin typeface="Calibri" pitchFamily="34" charset="0"/>
                <a:ea typeface="Calibri" pitchFamily="34" charset="-122"/>
                <a:cs typeface="Calibri" pitchFamily="34" charset="-120"/>
              </a:rPr>
              <a:t>confirmation bias</a:t>
            </a:r>
            <a:r>
              <a:rPr lang="en-US" sz="1400" b="1" dirty="0">
                <a:solidFill>
                  <a:srgbClr val="333333"/>
                </a:solidFill>
                <a:latin typeface="Calibri" pitchFamily="34" charset="0"/>
                <a:ea typeface="Calibri" pitchFamily="34" charset="-122"/>
                <a:cs typeface="Calibri" pitchFamily="34" charset="-120"/>
              </a:rPr>
              <a:t>.</a:t>
            </a:r>
            <a:r>
              <a:rPr lang="en-US" sz="1400" dirty="0">
                <a:solidFill>
                  <a:srgbClr val="333333"/>
                </a:solidFill>
                <a:latin typeface="Calibri" pitchFamily="34" charset="0"/>
                <a:ea typeface="Calibri" pitchFamily="34" charset="-122"/>
                <a:cs typeface="Calibri" pitchFamily="34" charset="-120"/>
              </a:rPr>
              <a:t>  Why your brain imposes limits that aren’t really there.</a:t>
            </a:r>
            <a:endParaRPr lang="en-US" sz="14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Lesson 2  —  </a:t>
            </a:r>
            <a:r>
              <a:rPr lang="en-US" sz="1400" b="1" i="1" dirty="0">
                <a:solidFill>
                  <a:srgbClr val="333333"/>
                </a:solidFill>
                <a:latin typeface="Calibri" pitchFamily="34" charset="0"/>
                <a:ea typeface="Calibri" pitchFamily="34" charset="-122"/>
                <a:cs typeface="Calibri" pitchFamily="34" charset="-120"/>
              </a:rPr>
              <a:t>Anchoring</a:t>
            </a:r>
            <a:r>
              <a:rPr lang="en-US" sz="1400" b="1" dirty="0">
                <a:solidFill>
                  <a:srgbClr val="333333"/>
                </a:solidFill>
                <a:latin typeface="Calibri" pitchFamily="34" charset="0"/>
                <a:ea typeface="Calibri" pitchFamily="34" charset="-122"/>
                <a:cs typeface="Calibri" pitchFamily="34" charset="-120"/>
              </a:rPr>
              <a:t> and </a:t>
            </a:r>
            <a:r>
              <a:rPr lang="en-US" sz="1400" b="1" i="1" dirty="0">
                <a:solidFill>
                  <a:srgbClr val="333333"/>
                </a:solidFill>
                <a:latin typeface="Calibri" pitchFamily="34" charset="0"/>
                <a:ea typeface="Calibri" pitchFamily="34" charset="-122"/>
                <a:cs typeface="Calibri" pitchFamily="34" charset="-120"/>
              </a:rPr>
              <a:t>framing effects</a:t>
            </a:r>
            <a:r>
              <a:rPr lang="en-US" sz="1400" b="1" dirty="0">
                <a:solidFill>
                  <a:srgbClr val="333333"/>
                </a:solidFill>
                <a:latin typeface="Calibri" pitchFamily="34" charset="0"/>
                <a:ea typeface="Calibri" pitchFamily="34" charset="-122"/>
                <a:cs typeface="Calibri" pitchFamily="34" charset="-120"/>
              </a:rPr>
              <a:t>.</a:t>
            </a:r>
            <a:r>
              <a:rPr lang="en-US" sz="1400" dirty="0">
                <a:solidFill>
                  <a:srgbClr val="333333"/>
                </a:solidFill>
                <a:latin typeface="Calibri" pitchFamily="34" charset="0"/>
                <a:ea typeface="Calibri" pitchFamily="34" charset="-122"/>
                <a:cs typeface="Calibri" pitchFamily="34" charset="-120"/>
              </a:rPr>
              <a:t>  Why the first number you see shapes every judgment that follows.</a:t>
            </a:r>
            <a:endParaRPr lang="en-US" sz="14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Lesson 3  —  </a:t>
            </a:r>
            <a:r>
              <a:rPr lang="en-US" sz="1400" b="1" i="1" dirty="0">
                <a:solidFill>
                  <a:srgbClr val="333333"/>
                </a:solidFill>
                <a:latin typeface="Calibri" pitchFamily="34" charset="0"/>
                <a:ea typeface="Calibri" pitchFamily="34" charset="-122"/>
                <a:cs typeface="Calibri" pitchFamily="34" charset="-120"/>
              </a:rPr>
              <a:t>Availability bias </a:t>
            </a:r>
            <a:r>
              <a:rPr lang="en-US" sz="1400" b="1" dirty="0">
                <a:solidFill>
                  <a:srgbClr val="333333"/>
                </a:solidFill>
                <a:latin typeface="Calibri" pitchFamily="34" charset="0"/>
                <a:ea typeface="Calibri" pitchFamily="34" charset="-122"/>
                <a:cs typeface="Calibri" pitchFamily="34" charset="-120"/>
              </a:rPr>
              <a:t>and the </a:t>
            </a:r>
            <a:r>
              <a:rPr lang="en-US" sz="1400" b="1" i="1" dirty="0">
                <a:solidFill>
                  <a:srgbClr val="333333"/>
                </a:solidFill>
                <a:latin typeface="Calibri" pitchFamily="34" charset="0"/>
                <a:ea typeface="Calibri" pitchFamily="34" charset="-122"/>
                <a:cs typeface="Calibri" pitchFamily="34" charset="-120"/>
              </a:rPr>
              <a:t>representativeness</a:t>
            </a:r>
            <a:r>
              <a:rPr lang="en-US" sz="1400" b="1" dirty="0">
                <a:solidFill>
                  <a:srgbClr val="333333"/>
                </a:solidFill>
                <a:latin typeface="Calibri" pitchFamily="34" charset="0"/>
                <a:ea typeface="Calibri" pitchFamily="34" charset="-122"/>
                <a:cs typeface="Calibri" pitchFamily="34" charset="-120"/>
              </a:rPr>
              <a:t> heuristic.</a:t>
            </a:r>
            <a:r>
              <a:rPr lang="en-US" sz="1400" dirty="0">
                <a:solidFill>
                  <a:srgbClr val="333333"/>
                </a:solidFill>
                <a:latin typeface="Calibri" pitchFamily="34" charset="0"/>
                <a:ea typeface="Calibri" pitchFamily="34" charset="-122"/>
                <a:cs typeface="Calibri" pitchFamily="34" charset="-120"/>
              </a:rPr>
              <a:t>  Why you overestimate dramatic risks and underestimate quiet ones.</a:t>
            </a:r>
            <a:endParaRPr lang="en-US" sz="14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E8A838"/>
                </a:solidFill>
                <a:latin typeface="Calibri" pitchFamily="34" charset="0"/>
                <a:ea typeface="Calibri" pitchFamily="34" charset="-122"/>
                <a:cs typeface="Calibri" pitchFamily="34" charset="-120"/>
              </a:rPr>
              <a:t>Lesson 4 (today)  —  </a:t>
            </a:r>
            <a:r>
              <a:rPr lang="en-US" sz="1400" b="1" i="1" dirty="0">
                <a:solidFill>
                  <a:srgbClr val="E8A838"/>
                </a:solidFill>
                <a:latin typeface="Calibri" pitchFamily="34" charset="0"/>
                <a:ea typeface="Calibri" pitchFamily="34" charset="-122"/>
                <a:cs typeface="Calibri" pitchFamily="34" charset="-120"/>
              </a:rPr>
              <a:t>Sunk cost fallacy </a:t>
            </a:r>
            <a:r>
              <a:rPr lang="en-US" sz="1400" b="1" dirty="0">
                <a:solidFill>
                  <a:srgbClr val="E8A838"/>
                </a:solidFill>
                <a:latin typeface="Calibri" pitchFamily="34" charset="0"/>
                <a:ea typeface="Calibri" pitchFamily="34" charset="-122"/>
                <a:cs typeface="Calibri" pitchFamily="34" charset="-120"/>
              </a:rPr>
              <a:t>and </a:t>
            </a:r>
            <a:r>
              <a:rPr lang="en-US" sz="1400" b="1" i="1" dirty="0">
                <a:solidFill>
                  <a:srgbClr val="E8A838"/>
                </a:solidFill>
                <a:latin typeface="Calibri" pitchFamily="34" charset="0"/>
                <a:ea typeface="Calibri" pitchFamily="34" charset="-122"/>
                <a:cs typeface="Calibri" pitchFamily="34" charset="-120"/>
              </a:rPr>
              <a:t>escalation of commitment</a:t>
            </a:r>
            <a:r>
              <a:rPr lang="en-US" sz="1400" b="1" dirty="0">
                <a:solidFill>
                  <a:srgbClr val="E8A838"/>
                </a:solidFill>
                <a:latin typeface="Calibri" pitchFamily="34" charset="0"/>
                <a:ea typeface="Calibri" pitchFamily="34" charset="-122"/>
                <a:cs typeface="Calibri" pitchFamily="34" charset="-120"/>
              </a:rPr>
              <a:t>.</a:t>
            </a:r>
            <a:r>
              <a:rPr lang="en-US" sz="1400" b="1"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i="1" dirty="0">
                <a:solidFill>
                  <a:srgbClr val="333333"/>
                </a:solidFill>
                <a:latin typeface="Calibri" pitchFamily="34" charset="0"/>
                <a:ea typeface="Calibri" pitchFamily="34" charset="-122"/>
                <a:cs typeface="Calibri" pitchFamily="34" charset="-120"/>
              </a:rPr>
              <a:t>Phase 1 of the course ends here.</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5</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Scenario 5:  The Side Business</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You launched a small side business 18 months ago. It breaks even. It stresses you out. There’s no evidence it will grow.</a:t>
            </a:r>
            <a:endParaRPr lang="en-US" sz="13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A friend asks you: </a:t>
            </a:r>
            <a:r>
              <a:rPr lang="en-US" sz="1300" i="1" dirty="0">
                <a:solidFill>
                  <a:srgbClr val="1E2337"/>
                </a:solidFill>
                <a:latin typeface="Calibri" pitchFamily="34" charset="0"/>
                <a:ea typeface="Calibri" pitchFamily="34" charset="-122"/>
                <a:cs typeface="Calibri" pitchFamily="34" charset="-120"/>
              </a:rPr>
              <a:t>“If you were deciding today whether to start this business, with everything you now know, would you do it?”</a:t>
            </a:r>
            <a:r>
              <a:rPr lang="en-US" sz="1300" dirty="0">
                <a:solidFill>
                  <a:srgbClr val="333333"/>
                </a:solidFill>
                <a:latin typeface="Calibri" pitchFamily="34" charset="0"/>
                <a:ea typeface="Calibri" pitchFamily="34" charset="-122"/>
                <a:cs typeface="Calibri" pitchFamily="34" charset="-120"/>
              </a:rPr>
              <a:t>  You say: no.</a:t>
            </a:r>
            <a:endParaRPr lang="en-US" sz="13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800" b="1" dirty="0">
                <a:solidFill>
                  <a:srgbClr val="1E2337"/>
                </a:solidFill>
                <a:latin typeface="Calibri" pitchFamily="34" charset="0"/>
                <a:ea typeface="Calibri" pitchFamily="34" charset="-122"/>
                <a:cs typeface="Calibri" pitchFamily="34" charset="-120"/>
              </a:rPr>
              <a:t>Do you shut it down?</a:t>
            </a:r>
            <a:endParaRPr lang="en-US" sz="13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A)  Yes — shut it down.</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B)  No — keep running it.</a:t>
            </a:r>
            <a:endParaRPr lang="en-US" sz="13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i="1" dirty="0">
                <a:solidFill>
                  <a:srgbClr val="8B8FA3"/>
                </a:solidFill>
                <a:latin typeface="Calibri" pitchFamily="34" charset="0"/>
                <a:ea typeface="Calibri" pitchFamily="34" charset="-122"/>
                <a:cs typeface="Calibri" pitchFamily="34" charset="-120"/>
              </a:rPr>
              <a:t>Type A or B in the chat.</a:t>
            </a:r>
            <a:endParaRPr lang="en-US" sz="13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Scenario 5:  The Answer</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600" b="1" dirty="0">
                <a:solidFill>
                  <a:srgbClr val="1E2337"/>
                </a:solidFill>
                <a:latin typeface="Calibri" pitchFamily="34" charset="0"/>
                <a:ea typeface="Calibri" pitchFamily="34" charset="-122"/>
                <a:cs typeface="Calibri" pitchFamily="34" charset="-120"/>
              </a:rPr>
              <a:t>Do you shut it down?</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A)  Yes — shut it down.</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B)  No — keep running it.</a:t>
            </a:r>
            <a:endParaRPr lang="en-US" sz="13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800" b="1" dirty="0">
                <a:solidFill>
                  <a:srgbClr val="E8A838"/>
                </a:solidFill>
                <a:latin typeface="Calibri" pitchFamily="34" charset="0"/>
                <a:ea typeface="Calibri" pitchFamily="34" charset="-122"/>
                <a:cs typeface="Calibri" pitchFamily="34" charset="-120"/>
              </a:rPr>
              <a:t>Correct answer: A.</a:t>
            </a:r>
            <a:endParaRPr lang="en-US" sz="13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You already answered the real question. You said: if you were deciding today, you wouldn’t start this business.</a:t>
            </a:r>
            <a:endParaRPr lang="en-US" sz="13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333333"/>
                </a:solidFill>
                <a:latin typeface="Calibri" pitchFamily="34" charset="0"/>
                <a:ea typeface="Calibri" pitchFamily="34" charset="-122"/>
                <a:cs typeface="Calibri" pitchFamily="34" charset="-120"/>
              </a:rPr>
              <a:t>That is the only question that matters. The 18 months are gone. Your only decision is about the next 18 months — and you’ve already judged that you don’t want to spend them this way.</a:t>
            </a:r>
            <a:endParaRPr lang="en-US" sz="13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i="1" dirty="0">
                <a:solidFill>
                  <a:srgbClr val="333333"/>
                </a:solidFill>
                <a:latin typeface="Calibri" pitchFamily="34" charset="0"/>
                <a:ea typeface="Calibri" pitchFamily="34" charset="-122"/>
                <a:cs typeface="Calibri" pitchFamily="34" charset="-120"/>
              </a:rPr>
              <a:t>This is the single most useful tool in the lesson. Remember it:</a:t>
            </a:r>
            <a:endParaRPr lang="en-US" sz="1300" dirty="0"/>
          </a:p>
          <a:p>
            <a:pPr marL="0" indent="0" algn="l">
              <a:spcAft>
                <a:spcPts val="600"/>
              </a:spcAft>
              <a:buNone/>
            </a:pPr>
            <a:r>
              <a:rPr lang="en-US" sz="1300" b="1" i="1" dirty="0">
                <a:solidFill>
                  <a:srgbClr val="E8A838"/>
                </a:solidFill>
                <a:latin typeface="Calibri" pitchFamily="34" charset="0"/>
                <a:ea typeface="Calibri" pitchFamily="34" charset="-122"/>
                <a:cs typeface="Calibri" pitchFamily="34" charset="-120"/>
              </a:rPr>
              <a:t>“If I were deciding today, with no history, would I start this?”</a:t>
            </a:r>
            <a:r>
              <a:rPr lang="en-US" sz="1300" dirty="0">
                <a:solidFill>
                  <a:srgbClr val="333333"/>
                </a:solidFill>
                <a:latin typeface="Calibri" pitchFamily="34" charset="0"/>
                <a:ea typeface="Calibri" pitchFamily="34" charset="-122"/>
                <a:cs typeface="Calibri" pitchFamily="34" charset="-120"/>
              </a:rPr>
              <a:t>  If the answer is no, you are in sunk cost.</a:t>
            </a:r>
            <a:endParaRPr lang="en-US" sz="13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548640" y="731520"/>
            <a:ext cx="8046720" cy="3680460"/>
          </a:xfrm>
          <a:prstGeom prst="rect">
            <a:avLst/>
          </a:prstGeom>
          <a:noFill/>
          <a:ln/>
        </p:spPr>
        <p:txBody>
          <a:bodyPr wrap="square" rtlCol="0" anchor="ctr"/>
          <a:lstStyle/>
          <a:p>
            <a:pPr marL="0" indent="0" algn="ctr">
              <a:spcAft>
                <a:spcPts val="1000"/>
              </a:spcAft>
              <a:buNone/>
            </a:pPr>
            <a:r>
              <a:rPr lang="en-US" sz="2000" i="1" dirty="0">
                <a:solidFill>
                  <a:srgbClr val="8B8FA3"/>
                </a:solidFill>
                <a:latin typeface="Georgia" pitchFamily="34" charset="0"/>
                <a:ea typeface="Georgia" pitchFamily="34" charset="-122"/>
                <a:cs typeface="Georgia" pitchFamily="34" charset="-120"/>
              </a:rPr>
              <a:t>Every question had the same correct answer:</a:t>
            </a:r>
            <a:endParaRPr lang="en-US" sz="2000" dirty="0"/>
          </a:p>
          <a:p>
            <a:pPr marL="0" indent="0" algn="ctr">
              <a:spcAft>
                <a:spcPts val="1000"/>
              </a:spcAft>
              <a:buNone/>
            </a:pPr>
            <a:r>
              <a:rPr lang="en-US" sz="1400" i="1" dirty="0">
                <a:solidFill>
                  <a:srgbClr val="FFFFFF"/>
                </a:solidFill>
                <a:latin typeface="Georgia" pitchFamily="34" charset="0"/>
                <a:ea typeface="Georgia" pitchFamily="34" charset="-122"/>
                <a:cs typeface="Georgia" pitchFamily="34" charset="-120"/>
              </a:rPr>
              <a:t> </a:t>
            </a:r>
            <a:endParaRPr lang="en-US" sz="2000" dirty="0"/>
          </a:p>
          <a:p>
            <a:pPr marL="0" indent="0" algn="ctr">
              <a:spcAft>
                <a:spcPts val="1000"/>
              </a:spcAft>
              <a:buNone/>
            </a:pPr>
            <a:r>
              <a:rPr lang="en-US" sz="3200" i="1" dirty="0">
                <a:solidFill>
                  <a:srgbClr val="FFFFFF"/>
                </a:solidFill>
                <a:latin typeface="Georgia" pitchFamily="34" charset="0"/>
                <a:ea typeface="Georgia" pitchFamily="34" charset="-122"/>
                <a:cs typeface="Georgia" pitchFamily="34" charset="-120"/>
              </a:rPr>
              <a:t>Ignore what you’ve already spent.</a:t>
            </a:r>
            <a:endParaRPr lang="en-US" sz="2000" dirty="0"/>
          </a:p>
          <a:p>
            <a:pPr marL="0" indent="0" algn="ctr">
              <a:spcAft>
                <a:spcPts val="1000"/>
              </a:spcAft>
              <a:buNone/>
            </a:pPr>
            <a:r>
              <a:rPr lang="en-US" sz="3200" b="1" i="1" dirty="0">
                <a:solidFill>
                  <a:srgbClr val="E8A838"/>
                </a:solidFill>
                <a:latin typeface="Georgia" pitchFamily="34" charset="0"/>
                <a:ea typeface="Georgia" pitchFamily="34" charset="-122"/>
                <a:cs typeface="Georgia" pitchFamily="34" charset="-120"/>
              </a:rPr>
              <a:t>Decide based on what comes next.</a:t>
            </a:r>
            <a:endParaRPr lang="en-US" sz="2000" dirty="0"/>
          </a:p>
          <a:p>
            <a:pPr marL="0" indent="0" algn="ctr">
              <a:spcAft>
                <a:spcPts val="1000"/>
              </a:spcAft>
              <a:buNone/>
            </a:pPr>
            <a:r>
              <a:rPr lang="en-US" sz="1600" i="1" dirty="0">
                <a:solidFill>
                  <a:srgbClr val="FFFFFF"/>
                </a:solidFill>
                <a:latin typeface="Georgia" pitchFamily="34" charset="0"/>
                <a:ea typeface="Georgia" pitchFamily="34" charset="-122"/>
                <a:cs typeface="Georgia" pitchFamily="34" charset="-120"/>
              </a:rPr>
              <a:t> </a:t>
            </a:r>
            <a:endParaRPr lang="en-US" sz="2000" dirty="0"/>
          </a:p>
          <a:p>
            <a:pPr marL="0" indent="0" algn="ctr">
              <a:spcAft>
                <a:spcPts val="1000"/>
              </a:spcAft>
              <a:buNone/>
            </a:pPr>
            <a:r>
              <a:rPr lang="en-US" sz="1800" i="1" dirty="0">
                <a:solidFill>
                  <a:srgbClr val="8B8FA3"/>
                </a:solidFill>
                <a:latin typeface="Georgia" pitchFamily="34" charset="0"/>
                <a:ea typeface="Georgia" pitchFamily="34" charset="-122"/>
                <a:cs typeface="Georgia" pitchFamily="34" charset="-120"/>
              </a:rPr>
              <a:t>The rule is simple. The behavior is hard.</a:t>
            </a:r>
            <a:endParaRPr lang="en-US" sz="2000" dirty="0"/>
          </a:p>
          <a:p>
            <a:pPr marL="0" indent="0" algn="ctr">
              <a:spcAft>
                <a:spcPts val="1000"/>
              </a:spcAft>
              <a:buNone/>
            </a:pPr>
            <a:r>
              <a:rPr lang="en-US" sz="1600" i="1" dirty="0">
                <a:solidFill>
                  <a:srgbClr val="8B8FA3"/>
                </a:solidFill>
                <a:latin typeface="Georgia" pitchFamily="34" charset="0"/>
                <a:ea typeface="Georgia" pitchFamily="34" charset="-122"/>
                <a:cs typeface="Georgia" pitchFamily="34" charset="-120"/>
              </a:rPr>
              <a:t>In a moment we’ll look at five reasons why — even when you know the rule — your brain breaks it anyway.</a:t>
            </a:r>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457200" y="1417320"/>
            <a:ext cx="8229600" cy="365760"/>
          </a:xfrm>
          <a:prstGeom prst="rect">
            <a:avLst/>
          </a:prstGeom>
          <a:noFill/>
          <a:ln/>
        </p:spPr>
        <p:txBody>
          <a:bodyPr wrap="square" lIns="0" tIns="0" rIns="0" bIns="0" rtlCol="0" anchor="ctr"/>
          <a:lstStyle/>
          <a:p>
            <a:pPr marL="0" indent="0" algn="ctr">
              <a:buNone/>
            </a:pPr>
            <a:r>
              <a:rPr lang="en-US" sz="1400" b="1" kern="0" spc="1000" dirty="0">
                <a:solidFill>
                  <a:srgbClr val="8B8FA3"/>
                </a:solidFill>
                <a:latin typeface="Calibri" pitchFamily="34" charset="0"/>
                <a:ea typeface="Calibri" pitchFamily="34" charset="-122"/>
                <a:cs typeface="Calibri" pitchFamily="34" charset="-120"/>
              </a:rPr>
              <a:t>P A R T   T W O</a:t>
            </a:r>
            <a:endParaRPr lang="en-US" sz="1400" dirty="0"/>
          </a:p>
        </p:txBody>
      </p:sp>
      <p:sp>
        <p:nvSpPr>
          <p:cNvPr id="5" name="Text 3"/>
          <p:cNvSpPr/>
          <p:nvPr/>
        </p:nvSpPr>
        <p:spPr>
          <a:xfrm>
            <a:off x="457200" y="1920240"/>
            <a:ext cx="8229600" cy="1737360"/>
          </a:xfrm>
          <a:prstGeom prst="rect">
            <a:avLst/>
          </a:prstGeom>
          <a:noFill/>
          <a:ln/>
        </p:spPr>
        <p:txBody>
          <a:bodyPr wrap="square" lIns="0" tIns="0" rIns="0" bIns="0" rtlCol="0" anchor="ctr"/>
          <a:lstStyle/>
          <a:p>
            <a:pPr marL="0" indent="0" algn="ctr">
              <a:buNone/>
            </a:pPr>
            <a:r>
              <a:rPr lang="en-US" sz="4800" b="1" dirty="0">
                <a:solidFill>
                  <a:srgbClr val="E8A838"/>
                </a:solidFill>
                <a:latin typeface="Georgia" pitchFamily="34" charset="0"/>
                <a:ea typeface="Georgia" pitchFamily="34" charset="-122"/>
                <a:cs typeface="Georgia" pitchFamily="34" charset="-120"/>
              </a:rPr>
              <a:t>THE SCIENCE</a:t>
            </a:r>
            <a:endParaRPr lang="en-US" sz="4800" dirty="0"/>
          </a:p>
        </p:txBody>
      </p:sp>
      <p:sp>
        <p:nvSpPr>
          <p:cNvPr id="6" name="Text 4"/>
          <p:cNvSpPr/>
          <p:nvPr/>
        </p:nvSpPr>
        <p:spPr>
          <a:xfrm>
            <a:off x="914400" y="3794760"/>
            <a:ext cx="7315200" cy="457200"/>
          </a:xfrm>
          <a:prstGeom prst="rect">
            <a:avLst/>
          </a:prstGeom>
          <a:noFill/>
          <a:ln/>
        </p:spPr>
        <p:txBody>
          <a:bodyPr wrap="square" lIns="0" tIns="0" rIns="0" bIns="0" rtlCol="0" anchor="ctr"/>
          <a:lstStyle/>
          <a:p>
            <a:pPr marL="0" indent="0" algn="ctr">
              <a:buNone/>
            </a:pPr>
            <a:r>
              <a:rPr lang="en-US" sz="1600" i="1" dirty="0">
                <a:solidFill>
                  <a:srgbClr val="8B8FA3"/>
                </a:solidFill>
                <a:latin typeface="Calibri" pitchFamily="34" charset="0"/>
                <a:ea typeface="Calibri" pitchFamily="34" charset="-122"/>
                <a:cs typeface="Calibri" pitchFamily="34" charset="-120"/>
              </a:rPr>
              <a:t>Five mechanisms. One behavior.</a:t>
            </a:r>
            <a:endParaRPr lang="en-US" sz="1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347472"/>
            <a:ext cx="640080" cy="640080"/>
          </a:xfrm>
          <a:prstGeom prst="rect">
            <a:avLst/>
          </a:prstGeom>
          <a:noFill/>
          <a:ln/>
        </p:spPr>
        <p:txBody>
          <a:bodyPr wrap="square" lIns="0" tIns="0" rIns="0" bIns="0" rtlCol="0" anchor="ctr"/>
          <a:lstStyle/>
          <a:p>
            <a:pPr marL="0" indent="0" algn="l">
              <a:buNone/>
            </a:pPr>
            <a:r>
              <a:rPr lang="en-US" sz="3600" b="1" dirty="0">
                <a:solidFill>
                  <a:srgbClr val="E8A838"/>
                </a:solidFill>
                <a:latin typeface="Georgia" pitchFamily="34" charset="0"/>
                <a:ea typeface="Georgia" pitchFamily="34" charset="-122"/>
                <a:cs typeface="Georgia" pitchFamily="34" charset="-120"/>
              </a:rPr>
              <a:t>1</a:t>
            </a:r>
            <a:endParaRPr lang="en-US" sz="3600" dirty="0"/>
          </a:p>
        </p:txBody>
      </p:sp>
      <p:sp>
        <p:nvSpPr>
          <p:cNvPr id="3" name="Text 1"/>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600" b="1" dirty="0">
                <a:solidFill>
                  <a:srgbClr val="E8A838"/>
                </a:solidFill>
                <a:latin typeface="Georgia" pitchFamily="34" charset="0"/>
                <a:ea typeface="Georgia" pitchFamily="34" charset="-122"/>
                <a:cs typeface="Georgia" pitchFamily="34" charset="-120"/>
              </a:rPr>
              <a:t>Mechanism 1:  Loss Aversion</a:t>
            </a:r>
            <a:endParaRPr lang="en-US" sz="2600" dirty="0"/>
          </a:p>
        </p:txBody>
      </p:sp>
      <p:sp>
        <p:nvSpPr>
          <p:cNvPr id="4" name="Text 2"/>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i="1" dirty="0">
                <a:solidFill>
                  <a:srgbClr val="8B8FA3"/>
                </a:solidFill>
                <a:latin typeface="Calibri" pitchFamily="34" charset="0"/>
                <a:ea typeface="Calibri" pitchFamily="34" charset="-122"/>
                <a:cs typeface="Calibri" pitchFamily="34" charset="-120"/>
              </a:rPr>
              <a:t>Kahneman and Tversky, 1979. The foundational discovery of behavioral economics.</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E8A838"/>
                </a:solidFill>
                <a:latin typeface="Calibri" pitchFamily="34" charset="0"/>
                <a:ea typeface="Calibri" pitchFamily="34" charset="-122"/>
                <a:cs typeface="Calibri" pitchFamily="34" charset="-120"/>
              </a:rPr>
              <a:t>The finding: </a:t>
            </a:r>
            <a:r>
              <a:rPr lang="en-US" sz="1400" dirty="0">
                <a:solidFill>
                  <a:srgbClr val="FFFFFF"/>
                </a:solidFill>
                <a:latin typeface="Calibri" pitchFamily="34" charset="0"/>
                <a:ea typeface="Calibri" pitchFamily="34" charset="-122"/>
                <a:cs typeface="Calibri" pitchFamily="34" charset="-120"/>
              </a:rPr>
              <a:t>losses feel roughly twice as painful as equivalent gains feel good.</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Losing 100 shekels does not hurt the same amount that winning 100 shekels feels good. It hurts about twice as much. This asymmetry is not a preference or a cultural artifact — it is visible in fMRI scans, in gambling experiments, in how people negotiate salaries, in how they price their homes, in how they react when a portfolio drops.</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FFFFFF"/>
                </a:solidFill>
                <a:latin typeface="Calibri" pitchFamily="34" charset="0"/>
                <a:ea typeface="Calibri" pitchFamily="34" charset="-122"/>
                <a:cs typeface="Calibri" pitchFamily="34" charset="-120"/>
              </a:rPr>
              <a:t>Every mechanism you are about to see sits on top of this one. If losses and gains felt symmetric, sunk cost would not exist.</a:t>
            </a:r>
            <a:endParaRPr lang="en-US"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347472"/>
            <a:ext cx="640080" cy="640080"/>
          </a:xfrm>
          <a:prstGeom prst="rect">
            <a:avLst/>
          </a:prstGeom>
          <a:noFill/>
          <a:ln/>
        </p:spPr>
        <p:txBody>
          <a:bodyPr wrap="square" lIns="0" tIns="0" rIns="0" bIns="0" rtlCol="0" anchor="ctr"/>
          <a:lstStyle/>
          <a:p>
            <a:pPr marL="0" indent="0" algn="l">
              <a:buNone/>
            </a:pPr>
            <a:r>
              <a:rPr lang="en-US" sz="3600" b="1" dirty="0">
                <a:solidFill>
                  <a:srgbClr val="E8A838"/>
                </a:solidFill>
                <a:latin typeface="Georgia" pitchFamily="34" charset="0"/>
                <a:ea typeface="Georgia" pitchFamily="34" charset="-122"/>
                <a:cs typeface="Georgia" pitchFamily="34" charset="-120"/>
              </a:rPr>
              <a:t>2</a:t>
            </a:r>
            <a:endParaRPr lang="en-US" sz="3600" dirty="0"/>
          </a:p>
        </p:txBody>
      </p:sp>
      <p:sp>
        <p:nvSpPr>
          <p:cNvPr id="3" name="Text 1"/>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600" b="1" dirty="0">
                <a:solidFill>
                  <a:srgbClr val="E8A838"/>
                </a:solidFill>
                <a:latin typeface="Georgia" pitchFamily="34" charset="0"/>
                <a:ea typeface="Georgia" pitchFamily="34" charset="-122"/>
                <a:cs typeface="Georgia" pitchFamily="34" charset="-120"/>
              </a:rPr>
              <a:t>Mechanism 2:  Risk-Seeking in the Loss Domain</a:t>
            </a:r>
            <a:endParaRPr lang="en-US" sz="2600" dirty="0"/>
          </a:p>
        </p:txBody>
      </p:sp>
      <p:sp>
        <p:nvSpPr>
          <p:cNvPr id="4" name="Text 2"/>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i="1" dirty="0">
                <a:solidFill>
                  <a:srgbClr val="8B8FA3"/>
                </a:solidFill>
                <a:latin typeface="Calibri" pitchFamily="34" charset="0"/>
                <a:ea typeface="Calibri" pitchFamily="34" charset="-122"/>
                <a:cs typeface="Calibri" pitchFamily="34" charset="-120"/>
              </a:rPr>
              <a:t>Same authors. Same paper. The piece most courses skip — but it is the engine of escalation.</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When you are winning, you play it safe. You lock in the gain.</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When you are losing, something strange happens: you become </a:t>
            </a:r>
            <a:r>
              <a:rPr lang="en-US" sz="1400" b="1" dirty="0">
                <a:solidFill>
                  <a:srgbClr val="E8A838"/>
                </a:solidFill>
                <a:latin typeface="Calibri" pitchFamily="34" charset="0"/>
                <a:ea typeface="Calibri" pitchFamily="34" charset="-122"/>
                <a:cs typeface="Calibri" pitchFamily="34" charset="-120"/>
              </a:rPr>
              <a:t>risk-seeking</a:t>
            </a:r>
            <a:r>
              <a:rPr lang="en-US" sz="1400" dirty="0">
                <a:solidFill>
                  <a:srgbClr val="FFFFFF"/>
                </a:solidFill>
                <a:latin typeface="Calibri" pitchFamily="34" charset="0"/>
                <a:ea typeface="Calibri" pitchFamily="34" charset="-122"/>
                <a:cs typeface="Calibri" pitchFamily="34" charset="-120"/>
              </a:rPr>
              <a:t>. You take bad bets to avoid realizing the loss.</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FFFFFF"/>
                </a:solidFill>
                <a:latin typeface="Calibri" pitchFamily="34" charset="0"/>
                <a:ea typeface="Calibri" pitchFamily="34" charset="-122"/>
                <a:cs typeface="Calibri" pitchFamily="34" charset="-120"/>
              </a:rPr>
              <a:t>Classic experiment. Which would you pick?</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A)  A certain loss of 750 shekels.</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B)  75% chance of losing 1,000 shekels, 25% chance of losing nothing.</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B is mathematically worse (expected loss: 750, plus variance). Most people pick B anyway. They gamble to avoid the certain loss.</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FFFFFF"/>
                </a:solidFill>
                <a:latin typeface="Calibri" pitchFamily="34" charset="0"/>
                <a:ea typeface="Calibri" pitchFamily="34" charset="-122"/>
                <a:cs typeface="Calibri" pitchFamily="34" charset="-120"/>
              </a:rPr>
              <a:t>This is what keeps the 100 shekel auction bidder bidding. This is what makes failing companies triple their marketing spend. This is the engine of every “we’re so close, let’s not stop now” decision ever made.</a:t>
            </a:r>
            <a:endParaRPr lang="en-US" sz="1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347472"/>
            <a:ext cx="640080" cy="640080"/>
          </a:xfrm>
          <a:prstGeom prst="rect">
            <a:avLst/>
          </a:prstGeom>
          <a:noFill/>
          <a:ln/>
        </p:spPr>
        <p:txBody>
          <a:bodyPr wrap="square" lIns="0" tIns="0" rIns="0" bIns="0" rtlCol="0" anchor="ctr"/>
          <a:lstStyle/>
          <a:p>
            <a:pPr marL="0" indent="0" algn="l">
              <a:buNone/>
            </a:pPr>
            <a:r>
              <a:rPr lang="en-US" sz="3600" b="1" dirty="0">
                <a:solidFill>
                  <a:srgbClr val="E8A838"/>
                </a:solidFill>
                <a:latin typeface="Georgia" pitchFamily="34" charset="0"/>
                <a:ea typeface="Georgia" pitchFamily="34" charset="-122"/>
                <a:cs typeface="Georgia" pitchFamily="34" charset="-120"/>
              </a:rPr>
              <a:t>3</a:t>
            </a:r>
            <a:endParaRPr lang="en-US" sz="3600" dirty="0"/>
          </a:p>
        </p:txBody>
      </p:sp>
      <p:sp>
        <p:nvSpPr>
          <p:cNvPr id="3" name="Text 1"/>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600" b="1" dirty="0">
                <a:solidFill>
                  <a:srgbClr val="E8A838"/>
                </a:solidFill>
                <a:latin typeface="Georgia" pitchFamily="34" charset="0"/>
                <a:ea typeface="Georgia" pitchFamily="34" charset="-122"/>
                <a:cs typeface="Georgia" pitchFamily="34" charset="-120"/>
              </a:rPr>
              <a:t>Mechanism 3:  The Sunk Cost Fallacy</a:t>
            </a:r>
            <a:endParaRPr lang="en-US" sz="2600" dirty="0"/>
          </a:p>
        </p:txBody>
      </p:sp>
      <p:sp>
        <p:nvSpPr>
          <p:cNvPr id="4" name="Text 2"/>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i="1" dirty="0">
                <a:solidFill>
                  <a:srgbClr val="8B8FA3"/>
                </a:solidFill>
                <a:latin typeface="Calibri" pitchFamily="34" charset="0"/>
                <a:ea typeface="Calibri" pitchFamily="34" charset="-122"/>
                <a:cs typeface="Calibri" pitchFamily="34" charset="-120"/>
              </a:rPr>
              <a:t>The fallacy proper: letting past, unrecoverable investment influence future decisions.</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Normatively, this should never happen. Economists have known for two centuries that sunk costs are, by definition, irrelevant. The only rational question is: given where I am now, what is the best next move?</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But the brain does not compute that way. It computes:</a:t>
            </a:r>
            <a:endParaRPr lang="en-US" sz="1400" dirty="0"/>
          </a:p>
          <a:p>
            <a:pPr marL="0" indent="0" algn="l">
              <a:spcAft>
                <a:spcPts val="600"/>
              </a:spcAft>
              <a:buNone/>
            </a:pPr>
            <a:r>
              <a:rPr lang="en-US" sz="4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i="1" dirty="0">
                <a:solidFill>
                  <a:srgbClr val="E8A838"/>
                </a:solidFill>
                <a:latin typeface="Calibri" pitchFamily="34" charset="0"/>
                <a:ea typeface="Calibri" pitchFamily="34" charset="-122"/>
                <a:cs typeface="Calibri" pitchFamily="34" charset="-120"/>
              </a:rPr>
              <a:t>“I have invested X. Walking away means X becomes a realized loss. Continuing keeps X in play.”</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This is wrong. X is already gone. The choice is only about the NEXT expense. But your brain refuses to sever X from the present decision. The show you’re watching. The stock you’re holding. The relationship that ended five months ago in everything but name. The degree you no longer want. All of these are the same bug running on different data.</a:t>
            </a:r>
            <a:endParaRPr lang="en-US" sz="1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347472"/>
            <a:ext cx="640080" cy="640080"/>
          </a:xfrm>
          <a:prstGeom prst="rect">
            <a:avLst/>
          </a:prstGeom>
          <a:noFill/>
          <a:ln/>
        </p:spPr>
        <p:txBody>
          <a:bodyPr wrap="square" lIns="0" tIns="0" rIns="0" bIns="0" rtlCol="0" anchor="ctr"/>
          <a:lstStyle/>
          <a:p>
            <a:pPr marL="0" indent="0" algn="l">
              <a:buNone/>
            </a:pPr>
            <a:r>
              <a:rPr lang="en-US" sz="3600" b="1" dirty="0">
                <a:solidFill>
                  <a:srgbClr val="E8A838"/>
                </a:solidFill>
                <a:latin typeface="Georgia" pitchFamily="34" charset="0"/>
                <a:ea typeface="Georgia" pitchFamily="34" charset="-122"/>
                <a:cs typeface="Georgia" pitchFamily="34" charset="-120"/>
              </a:rPr>
              <a:t>4</a:t>
            </a:r>
            <a:endParaRPr lang="en-US" sz="3600" dirty="0"/>
          </a:p>
        </p:txBody>
      </p:sp>
      <p:sp>
        <p:nvSpPr>
          <p:cNvPr id="3" name="Text 1"/>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600" b="1" dirty="0">
                <a:solidFill>
                  <a:srgbClr val="E8A838"/>
                </a:solidFill>
                <a:latin typeface="Georgia" pitchFamily="34" charset="0"/>
                <a:ea typeface="Georgia" pitchFamily="34" charset="-122"/>
                <a:cs typeface="Georgia" pitchFamily="34" charset="-120"/>
              </a:rPr>
              <a:t>Mechanism 4:  Escalation of Commitment</a:t>
            </a:r>
            <a:endParaRPr lang="en-US" sz="2600" dirty="0"/>
          </a:p>
        </p:txBody>
      </p:sp>
      <p:sp>
        <p:nvSpPr>
          <p:cNvPr id="4" name="Text 2"/>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i="1" dirty="0">
                <a:solidFill>
                  <a:srgbClr val="8B8FA3"/>
                </a:solidFill>
                <a:latin typeface="Calibri" pitchFamily="34" charset="0"/>
                <a:ea typeface="Calibri" pitchFamily="34" charset="-122"/>
                <a:cs typeface="Calibri" pitchFamily="34" charset="-120"/>
              </a:rPr>
              <a:t>Barry Staw, 1976. The organizational-scale version of sunk cost — and the more dangerous one.</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When a decision is </a:t>
            </a:r>
            <a:r>
              <a:rPr lang="en-US" sz="1400" b="1" dirty="0">
                <a:solidFill>
                  <a:srgbClr val="FFFFFF"/>
                </a:solidFill>
                <a:latin typeface="Calibri" pitchFamily="34" charset="0"/>
                <a:ea typeface="Calibri" pitchFamily="34" charset="-122"/>
                <a:cs typeface="Calibri" pitchFamily="34" charset="-120"/>
              </a:rPr>
              <a:t>yours</a:t>
            </a:r>
            <a:r>
              <a:rPr lang="en-US" sz="1400" dirty="0">
                <a:solidFill>
                  <a:srgbClr val="FFFFFF"/>
                </a:solidFill>
                <a:latin typeface="Calibri" pitchFamily="34" charset="0"/>
                <a:ea typeface="Calibri" pitchFamily="34" charset="-122"/>
                <a:cs typeface="Calibri" pitchFamily="34" charset="-120"/>
              </a:rPr>
              <a:t>, walking away is hard.</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When the decision is a </a:t>
            </a:r>
            <a:r>
              <a:rPr lang="en-US" sz="1400" b="1" dirty="0">
                <a:solidFill>
                  <a:srgbClr val="FFFFFF"/>
                </a:solidFill>
                <a:latin typeface="Calibri" pitchFamily="34" charset="0"/>
                <a:ea typeface="Calibri" pitchFamily="34" charset="-122"/>
                <a:cs typeface="Calibri" pitchFamily="34" charset="-120"/>
              </a:rPr>
              <a:t>board’s, a nation’s, or a bureaucracy’s</a:t>
            </a:r>
            <a:r>
              <a:rPr lang="en-US" sz="1400" dirty="0">
                <a:solidFill>
                  <a:srgbClr val="FFFFFF"/>
                </a:solidFill>
                <a:latin typeface="Calibri" pitchFamily="34" charset="0"/>
                <a:ea typeface="Calibri" pitchFamily="34" charset="-122"/>
                <a:cs typeface="Calibri" pitchFamily="34" charset="-120"/>
              </a:rPr>
              <a:t>, walking away is nearly impossible.</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Because retreating requires:</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  A person publicly admitting they were wrong.</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  A group agreeing that someone among them was wrong.</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  A political or reputational cost being paid, in public, by a named individual.</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  A narrative change that reopens every argument that was closed to get here.</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FFFFFF"/>
                </a:solidFill>
                <a:latin typeface="Calibri" pitchFamily="34" charset="0"/>
                <a:ea typeface="Calibri" pitchFamily="34" charset="-122"/>
                <a:cs typeface="Calibri" pitchFamily="34" charset="-120"/>
              </a:rPr>
              <a:t>Staw’s finding: </a:t>
            </a:r>
            <a:r>
              <a:rPr lang="en-US" sz="1400" dirty="0">
                <a:solidFill>
                  <a:srgbClr val="FFFFFF"/>
                </a:solidFill>
                <a:latin typeface="Calibri" pitchFamily="34" charset="0"/>
                <a:ea typeface="Calibri" pitchFamily="34" charset="-122"/>
                <a:cs typeface="Calibri" pitchFamily="34" charset="-120"/>
              </a:rPr>
              <a:t>institutions keep investing in failing strategies far longer than any individual member would, privately, recommend. </a:t>
            </a:r>
          </a:p>
          <a:p>
            <a:pPr marL="0" indent="0" algn="l">
              <a:spcAft>
                <a:spcPts val="600"/>
              </a:spcAft>
              <a:buNone/>
            </a:pPr>
            <a:r>
              <a:rPr lang="en-US" sz="1400" i="1" dirty="0">
                <a:solidFill>
                  <a:srgbClr val="FFFFFF"/>
                </a:solidFill>
                <a:latin typeface="Calibri" pitchFamily="34" charset="0"/>
                <a:ea typeface="Calibri" pitchFamily="34" charset="-122"/>
                <a:cs typeface="Calibri" pitchFamily="34" charset="-120"/>
              </a:rPr>
              <a:t>This is the mechanism that turns a mistake into a catastrophe.</a:t>
            </a:r>
            <a:endParaRPr lang="en-US" sz="1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347472"/>
            <a:ext cx="640080" cy="640080"/>
          </a:xfrm>
          <a:prstGeom prst="rect">
            <a:avLst/>
          </a:prstGeom>
          <a:noFill/>
          <a:ln/>
        </p:spPr>
        <p:txBody>
          <a:bodyPr wrap="square" lIns="0" tIns="0" rIns="0" bIns="0" rtlCol="0" anchor="ctr"/>
          <a:lstStyle/>
          <a:p>
            <a:pPr marL="0" indent="0" algn="l">
              <a:buNone/>
            </a:pPr>
            <a:r>
              <a:rPr lang="en-US" sz="3600" b="1" dirty="0">
                <a:solidFill>
                  <a:srgbClr val="E8A838"/>
                </a:solidFill>
                <a:latin typeface="Georgia" pitchFamily="34" charset="0"/>
                <a:ea typeface="Georgia" pitchFamily="34" charset="-122"/>
                <a:cs typeface="Georgia" pitchFamily="34" charset="-120"/>
              </a:rPr>
              <a:t>5</a:t>
            </a:r>
            <a:endParaRPr lang="en-US" sz="3600" dirty="0"/>
          </a:p>
        </p:txBody>
      </p:sp>
      <p:sp>
        <p:nvSpPr>
          <p:cNvPr id="3" name="Text 1"/>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600" b="1" dirty="0">
                <a:solidFill>
                  <a:srgbClr val="E8A838"/>
                </a:solidFill>
                <a:latin typeface="Georgia" pitchFamily="34" charset="0"/>
                <a:ea typeface="Georgia" pitchFamily="34" charset="-122"/>
                <a:cs typeface="Georgia" pitchFamily="34" charset="-120"/>
              </a:rPr>
              <a:t>Mechanism 5:  Self-Justification</a:t>
            </a:r>
            <a:endParaRPr lang="en-US" sz="2600" dirty="0"/>
          </a:p>
        </p:txBody>
      </p:sp>
      <p:sp>
        <p:nvSpPr>
          <p:cNvPr id="4" name="Text 2"/>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i="1" dirty="0">
                <a:solidFill>
                  <a:srgbClr val="8B8FA3"/>
                </a:solidFill>
                <a:latin typeface="Calibri" pitchFamily="34" charset="0"/>
                <a:ea typeface="Calibri" pitchFamily="34" charset="-122"/>
                <a:cs typeface="Calibri" pitchFamily="34" charset="-120"/>
              </a:rPr>
              <a:t>Leon Festinger, 1957. </a:t>
            </a:r>
          </a:p>
          <a:p>
            <a:pPr marL="0" indent="0" algn="l">
              <a:spcAft>
                <a:spcPts val="600"/>
              </a:spcAft>
              <a:buNone/>
            </a:pPr>
            <a:r>
              <a:rPr lang="en-US" sz="1400" i="1" dirty="0">
                <a:solidFill>
                  <a:srgbClr val="8B8FA3"/>
                </a:solidFill>
                <a:latin typeface="Calibri" pitchFamily="34" charset="0"/>
                <a:ea typeface="Calibri" pitchFamily="34" charset="-122"/>
                <a:cs typeface="Calibri" pitchFamily="34" charset="-120"/>
              </a:rPr>
              <a:t>Cognitive dissonance: the mind cannot hold two contradictory beliefs without </a:t>
            </a:r>
            <a:r>
              <a:rPr lang="en-US" sz="1400" b="1" i="1" dirty="0">
                <a:solidFill>
                  <a:srgbClr val="8B8FA3"/>
                </a:solidFill>
                <a:latin typeface="Calibri" pitchFamily="34" charset="0"/>
                <a:ea typeface="Calibri" pitchFamily="34" charset="-122"/>
                <a:cs typeface="Calibri" pitchFamily="34" charset="-120"/>
              </a:rPr>
              <a:t>discomfort, </a:t>
            </a:r>
            <a:r>
              <a:rPr lang="en-US" sz="1400" i="1" dirty="0">
                <a:solidFill>
                  <a:srgbClr val="8B8FA3"/>
                </a:solidFill>
                <a:latin typeface="Calibri" pitchFamily="34" charset="0"/>
                <a:ea typeface="Calibri" pitchFamily="34" charset="-122"/>
                <a:cs typeface="Calibri" pitchFamily="34" charset="-120"/>
              </a:rPr>
              <a:t>so it rewrites one of them.</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FFFFFF"/>
                </a:solidFill>
                <a:latin typeface="Calibri" pitchFamily="34" charset="0"/>
                <a:ea typeface="Calibri" pitchFamily="34" charset="-122"/>
                <a:cs typeface="Calibri" pitchFamily="34" charset="-120"/>
              </a:rPr>
              <a:t>Discomfort: </a:t>
            </a:r>
            <a:r>
              <a:rPr lang="en-US" sz="1400" dirty="0">
                <a:solidFill>
                  <a:srgbClr val="FFFFFF"/>
                </a:solidFill>
                <a:latin typeface="Calibri" pitchFamily="34" charset="0"/>
                <a:ea typeface="Calibri" pitchFamily="34" charset="-122"/>
                <a:cs typeface="Calibri" pitchFamily="34" charset="-120"/>
              </a:rPr>
              <a:t>“I am a competent decision-maker” + “I made a decision that is now failing” = tension.</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E8A838"/>
                </a:solidFill>
                <a:latin typeface="Calibri" pitchFamily="34" charset="0"/>
                <a:ea typeface="Calibri" pitchFamily="34" charset="-122"/>
                <a:cs typeface="Calibri" pitchFamily="34" charset="-120"/>
              </a:rPr>
              <a:t>Your brain resolves the tension by attacking the second belief, not the first.</a:t>
            </a:r>
            <a:endParaRPr lang="en-US" sz="1400" dirty="0"/>
          </a:p>
          <a:p>
            <a:pPr marL="0" indent="0" algn="l">
              <a:spcAft>
                <a:spcPts val="600"/>
              </a:spcAft>
              <a:buNone/>
            </a:pPr>
            <a:r>
              <a:rPr lang="en-US" sz="4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i="1" dirty="0">
                <a:solidFill>
                  <a:srgbClr val="FFFFFF"/>
                </a:solidFill>
                <a:latin typeface="Calibri" pitchFamily="34" charset="0"/>
                <a:ea typeface="Calibri" pitchFamily="34" charset="-122"/>
                <a:cs typeface="Calibri" pitchFamily="34" charset="-120"/>
              </a:rPr>
              <a:t>“The decision is not failing. It just needs more time.”</a:t>
            </a:r>
            <a:endParaRPr lang="en-US" sz="1400" dirty="0"/>
          </a:p>
          <a:p>
            <a:pPr marL="0" indent="0" algn="l">
              <a:spcAft>
                <a:spcPts val="600"/>
              </a:spcAft>
              <a:buNone/>
            </a:pPr>
            <a:r>
              <a:rPr lang="en-US" sz="1400" i="1" dirty="0">
                <a:solidFill>
                  <a:srgbClr val="FFFFFF"/>
                </a:solidFill>
                <a:latin typeface="Calibri" pitchFamily="34" charset="0"/>
                <a:ea typeface="Calibri" pitchFamily="34" charset="-122"/>
                <a:cs typeface="Calibri" pitchFamily="34" charset="-120"/>
              </a:rPr>
              <a:t>“The decision is not failing. The world changed in ways nobody could predict.”</a:t>
            </a:r>
            <a:endParaRPr lang="en-US" sz="1400" dirty="0"/>
          </a:p>
          <a:p>
            <a:pPr marL="0" indent="0" algn="l">
              <a:spcAft>
                <a:spcPts val="600"/>
              </a:spcAft>
              <a:buNone/>
            </a:pPr>
            <a:r>
              <a:rPr lang="en-US" sz="1400" i="1" dirty="0">
                <a:solidFill>
                  <a:srgbClr val="FFFFFF"/>
                </a:solidFill>
                <a:latin typeface="Calibri" pitchFamily="34" charset="0"/>
                <a:ea typeface="Calibri" pitchFamily="34" charset="-122"/>
                <a:cs typeface="Calibri" pitchFamily="34" charset="-120"/>
              </a:rPr>
              <a:t>“The decision is not failing. Our critics do not understand the long game.”</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Each of these is the sound of an identity being protected. The ego refusing to bend.</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i="1" dirty="0">
                <a:solidFill>
                  <a:srgbClr val="FFFFFF"/>
                </a:solidFill>
                <a:latin typeface="Calibri" pitchFamily="34" charset="0"/>
                <a:ea typeface="Calibri" pitchFamily="34" charset="-122"/>
                <a:cs typeface="Calibri" pitchFamily="34" charset="-120"/>
              </a:rPr>
              <a:t>This is why smart people are often the worst at admitting a mistake. Their identity is heavily invested in being right.</a:t>
            </a:r>
            <a:endParaRPr lang="en-US" sz="1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lgn="l">
              <a:buNone/>
            </a:pPr>
            <a:r>
              <a:rPr lang="en-US" sz="2600" b="1" dirty="0">
                <a:solidFill>
                  <a:srgbClr val="E8A838"/>
                </a:solidFill>
                <a:latin typeface="Georgia" pitchFamily="34" charset="0"/>
                <a:ea typeface="Georgia" pitchFamily="34" charset="-122"/>
                <a:cs typeface="Georgia" pitchFamily="34" charset="-120"/>
              </a:rPr>
              <a:t>THE STACK</a:t>
            </a:r>
            <a:endParaRPr lang="en-US" sz="2600" dirty="0"/>
          </a:p>
        </p:txBody>
      </p:sp>
      <p:sp>
        <p:nvSpPr>
          <p:cNvPr id="3" name="Shape 1"/>
          <p:cNvSpPr/>
          <p:nvPr/>
        </p:nvSpPr>
        <p:spPr>
          <a:xfrm>
            <a:off x="457200" y="914400"/>
            <a:ext cx="8229600" cy="745236"/>
          </a:xfrm>
          <a:prstGeom prst="rect">
            <a:avLst/>
          </a:prstGeom>
          <a:solidFill>
            <a:srgbClr val="2A2E42"/>
          </a:solidFill>
          <a:ln/>
        </p:spPr>
        <p:txBody>
          <a:bodyPr/>
          <a:lstStyle/>
          <a:p>
            <a:endParaRPr lang="en-IL"/>
          </a:p>
        </p:txBody>
      </p:sp>
      <p:sp>
        <p:nvSpPr>
          <p:cNvPr id="4" name="Text 2"/>
          <p:cNvSpPr/>
          <p:nvPr/>
        </p:nvSpPr>
        <p:spPr>
          <a:xfrm>
            <a:off x="548640" y="914400"/>
            <a:ext cx="822960" cy="745236"/>
          </a:xfrm>
          <a:prstGeom prst="rect">
            <a:avLst/>
          </a:prstGeom>
          <a:noFill/>
          <a:ln/>
        </p:spPr>
        <p:txBody>
          <a:bodyPr wrap="square" lIns="0" tIns="0" rIns="0" bIns="0" rtlCol="0" anchor="ctr"/>
          <a:lstStyle/>
          <a:p>
            <a:pPr marL="0" indent="0" algn="l">
              <a:buNone/>
            </a:pPr>
            <a:r>
              <a:rPr lang="en-US" sz="2200" b="1" dirty="0">
                <a:solidFill>
                  <a:srgbClr val="FFFFFF"/>
                </a:solidFill>
                <a:latin typeface="Georgia" pitchFamily="34" charset="0"/>
                <a:ea typeface="Georgia" pitchFamily="34" charset="-122"/>
                <a:cs typeface="Georgia" pitchFamily="34" charset="-120"/>
              </a:rPr>
              <a:t>01</a:t>
            </a:r>
            <a:endParaRPr lang="en-US" sz="2200" dirty="0"/>
          </a:p>
        </p:txBody>
      </p:sp>
      <p:sp>
        <p:nvSpPr>
          <p:cNvPr id="5" name="Text 3"/>
          <p:cNvSpPr/>
          <p:nvPr/>
        </p:nvSpPr>
        <p:spPr>
          <a:xfrm>
            <a:off x="1417320" y="960120"/>
            <a:ext cx="7178040" cy="653796"/>
          </a:xfrm>
          <a:prstGeom prst="rect">
            <a:avLst/>
          </a:prstGeom>
          <a:noFill/>
          <a:ln/>
        </p:spPr>
        <p:txBody>
          <a:bodyPr wrap="square" lIns="0" tIns="0" rIns="0" bIns="0" rtlCol="0" anchor="ctr"/>
          <a:lstStyle/>
          <a:p>
            <a:pPr marL="0" indent="0" algn="l">
              <a:buNone/>
            </a:pPr>
            <a:r>
              <a:rPr lang="en-US" sz="1300" b="1" kern="0" spc="300" dirty="0">
                <a:solidFill>
                  <a:srgbClr val="E8A838"/>
                </a:solidFill>
                <a:latin typeface="Calibri" pitchFamily="34" charset="0"/>
                <a:ea typeface="Calibri" pitchFamily="34" charset="-122"/>
                <a:cs typeface="Calibri" pitchFamily="34" charset="-120"/>
              </a:rPr>
              <a:t>LOSS AVERSION</a:t>
            </a:r>
            <a:endParaRPr lang="en-US" sz="1300" dirty="0"/>
          </a:p>
          <a:p>
            <a:pPr marL="0" indent="0" algn="l">
              <a:buNone/>
            </a:pPr>
            <a:r>
              <a:rPr lang="en-US" sz="1200" dirty="0">
                <a:solidFill>
                  <a:srgbClr val="FFFFFF"/>
                </a:solidFill>
                <a:latin typeface="Calibri" pitchFamily="34" charset="0"/>
                <a:ea typeface="Calibri" pitchFamily="34" charset="-122"/>
                <a:cs typeface="Calibri" pitchFamily="34" charset="-120"/>
              </a:rPr>
              <a:t>Losses hurt roughly 2× more than equivalent gains feel good.</a:t>
            </a:r>
            <a:endParaRPr lang="en-US" sz="1300" dirty="0"/>
          </a:p>
        </p:txBody>
      </p:sp>
      <p:sp>
        <p:nvSpPr>
          <p:cNvPr id="6" name="Shape 4"/>
          <p:cNvSpPr/>
          <p:nvPr/>
        </p:nvSpPr>
        <p:spPr>
          <a:xfrm>
            <a:off x="457200" y="1732788"/>
            <a:ext cx="8229600" cy="745236"/>
          </a:xfrm>
          <a:prstGeom prst="rect">
            <a:avLst/>
          </a:prstGeom>
          <a:solidFill>
            <a:srgbClr val="2A2E42"/>
          </a:solidFill>
          <a:ln/>
        </p:spPr>
        <p:txBody>
          <a:bodyPr/>
          <a:lstStyle/>
          <a:p>
            <a:endParaRPr lang="en-IL"/>
          </a:p>
        </p:txBody>
      </p:sp>
      <p:sp>
        <p:nvSpPr>
          <p:cNvPr id="7" name="Text 5"/>
          <p:cNvSpPr/>
          <p:nvPr/>
        </p:nvSpPr>
        <p:spPr>
          <a:xfrm>
            <a:off x="548640" y="1732788"/>
            <a:ext cx="822960" cy="745236"/>
          </a:xfrm>
          <a:prstGeom prst="rect">
            <a:avLst/>
          </a:prstGeom>
          <a:noFill/>
          <a:ln/>
        </p:spPr>
        <p:txBody>
          <a:bodyPr wrap="square" lIns="0" tIns="0" rIns="0" bIns="0" rtlCol="0" anchor="ctr"/>
          <a:lstStyle/>
          <a:p>
            <a:pPr marL="0" indent="0" algn="l">
              <a:buNone/>
            </a:pPr>
            <a:r>
              <a:rPr lang="en-US" sz="2200" b="1" dirty="0">
                <a:solidFill>
                  <a:srgbClr val="FFFFFF"/>
                </a:solidFill>
                <a:latin typeface="Georgia" pitchFamily="34" charset="0"/>
                <a:ea typeface="Georgia" pitchFamily="34" charset="-122"/>
                <a:cs typeface="Georgia" pitchFamily="34" charset="-120"/>
              </a:rPr>
              <a:t>02</a:t>
            </a:r>
            <a:endParaRPr lang="en-US" sz="2200" dirty="0"/>
          </a:p>
        </p:txBody>
      </p:sp>
      <p:sp>
        <p:nvSpPr>
          <p:cNvPr id="8" name="Text 6"/>
          <p:cNvSpPr/>
          <p:nvPr/>
        </p:nvSpPr>
        <p:spPr>
          <a:xfrm>
            <a:off x="1417320" y="1778508"/>
            <a:ext cx="7178040" cy="653796"/>
          </a:xfrm>
          <a:prstGeom prst="rect">
            <a:avLst/>
          </a:prstGeom>
          <a:noFill/>
          <a:ln/>
        </p:spPr>
        <p:txBody>
          <a:bodyPr wrap="square" lIns="0" tIns="0" rIns="0" bIns="0" rtlCol="0" anchor="ctr"/>
          <a:lstStyle/>
          <a:p>
            <a:pPr marL="0" indent="0" algn="l">
              <a:buNone/>
            </a:pPr>
            <a:r>
              <a:rPr lang="en-US" sz="1300" b="1" kern="0" spc="300" dirty="0">
                <a:solidFill>
                  <a:srgbClr val="E8A838"/>
                </a:solidFill>
                <a:latin typeface="Calibri" pitchFamily="34" charset="0"/>
                <a:ea typeface="Calibri" pitchFamily="34" charset="-122"/>
                <a:cs typeface="Calibri" pitchFamily="34" charset="-120"/>
              </a:rPr>
              <a:t>RISK-SEEKING IN THE LOSS DOMAIN</a:t>
            </a:r>
            <a:endParaRPr lang="en-US" sz="1300" dirty="0"/>
          </a:p>
          <a:p>
            <a:pPr marL="0" indent="0" algn="l">
              <a:buNone/>
            </a:pPr>
            <a:r>
              <a:rPr lang="en-US" sz="1200" dirty="0">
                <a:solidFill>
                  <a:srgbClr val="FFFFFF"/>
                </a:solidFill>
                <a:latin typeface="Calibri" pitchFamily="34" charset="0"/>
                <a:ea typeface="Calibri" pitchFamily="34" charset="-122"/>
                <a:cs typeface="Calibri" pitchFamily="34" charset="-120"/>
              </a:rPr>
              <a:t>Once losing, people gamble to avoid realizing the loss.</a:t>
            </a:r>
            <a:endParaRPr lang="en-US" sz="1300" dirty="0"/>
          </a:p>
        </p:txBody>
      </p:sp>
      <p:sp>
        <p:nvSpPr>
          <p:cNvPr id="9" name="Shape 7"/>
          <p:cNvSpPr/>
          <p:nvPr/>
        </p:nvSpPr>
        <p:spPr>
          <a:xfrm>
            <a:off x="457200" y="2551176"/>
            <a:ext cx="8229600" cy="745236"/>
          </a:xfrm>
          <a:prstGeom prst="rect">
            <a:avLst/>
          </a:prstGeom>
          <a:solidFill>
            <a:srgbClr val="2A2E42"/>
          </a:solidFill>
          <a:ln/>
        </p:spPr>
        <p:txBody>
          <a:bodyPr/>
          <a:lstStyle/>
          <a:p>
            <a:endParaRPr lang="en-IL"/>
          </a:p>
        </p:txBody>
      </p:sp>
      <p:sp>
        <p:nvSpPr>
          <p:cNvPr id="10" name="Text 8"/>
          <p:cNvSpPr/>
          <p:nvPr/>
        </p:nvSpPr>
        <p:spPr>
          <a:xfrm>
            <a:off x="548640" y="2551176"/>
            <a:ext cx="822960" cy="745236"/>
          </a:xfrm>
          <a:prstGeom prst="rect">
            <a:avLst/>
          </a:prstGeom>
          <a:noFill/>
          <a:ln/>
        </p:spPr>
        <p:txBody>
          <a:bodyPr wrap="square" lIns="0" tIns="0" rIns="0" bIns="0" rtlCol="0" anchor="ctr"/>
          <a:lstStyle/>
          <a:p>
            <a:pPr marL="0" indent="0" algn="l">
              <a:buNone/>
            </a:pPr>
            <a:r>
              <a:rPr lang="en-US" sz="2200" b="1" dirty="0">
                <a:solidFill>
                  <a:srgbClr val="FFFFFF"/>
                </a:solidFill>
                <a:latin typeface="Georgia" pitchFamily="34" charset="0"/>
                <a:ea typeface="Georgia" pitchFamily="34" charset="-122"/>
                <a:cs typeface="Georgia" pitchFamily="34" charset="-120"/>
              </a:rPr>
              <a:t>03</a:t>
            </a:r>
            <a:endParaRPr lang="en-US" sz="2200" dirty="0"/>
          </a:p>
        </p:txBody>
      </p:sp>
      <p:sp>
        <p:nvSpPr>
          <p:cNvPr id="11" name="Text 9"/>
          <p:cNvSpPr/>
          <p:nvPr/>
        </p:nvSpPr>
        <p:spPr>
          <a:xfrm>
            <a:off x="1417320" y="2596896"/>
            <a:ext cx="7178040" cy="653796"/>
          </a:xfrm>
          <a:prstGeom prst="rect">
            <a:avLst/>
          </a:prstGeom>
          <a:noFill/>
          <a:ln/>
        </p:spPr>
        <p:txBody>
          <a:bodyPr wrap="square" lIns="0" tIns="0" rIns="0" bIns="0" rtlCol="0" anchor="ctr"/>
          <a:lstStyle/>
          <a:p>
            <a:pPr marL="0" indent="0" algn="l">
              <a:buNone/>
            </a:pPr>
            <a:r>
              <a:rPr lang="en-US" sz="1300" b="1" kern="0" spc="300" dirty="0">
                <a:solidFill>
                  <a:srgbClr val="E8A838"/>
                </a:solidFill>
                <a:latin typeface="Calibri" pitchFamily="34" charset="0"/>
                <a:ea typeface="Calibri" pitchFamily="34" charset="-122"/>
                <a:cs typeface="Calibri" pitchFamily="34" charset="-120"/>
              </a:rPr>
              <a:t>SUNK COST FALLACY</a:t>
            </a:r>
            <a:endParaRPr lang="en-US" sz="1300" dirty="0"/>
          </a:p>
          <a:p>
            <a:pPr marL="0" indent="0" algn="l">
              <a:buNone/>
            </a:pPr>
            <a:r>
              <a:rPr lang="en-US" sz="1200" dirty="0">
                <a:solidFill>
                  <a:srgbClr val="FFFFFF"/>
                </a:solidFill>
                <a:latin typeface="Calibri" pitchFamily="34" charset="0"/>
                <a:ea typeface="Calibri" pitchFamily="34" charset="-122"/>
                <a:cs typeface="Calibri" pitchFamily="34" charset="-120"/>
              </a:rPr>
              <a:t>Past, unrecoverable investment distorts future decisions.</a:t>
            </a:r>
            <a:endParaRPr lang="en-US" sz="1300" dirty="0"/>
          </a:p>
        </p:txBody>
      </p:sp>
      <p:sp>
        <p:nvSpPr>
          <p:cNvPr id="12" name="Shape 10"/>
          <p:cNvSpPr/>
          <p:nvPr/>
        </p:nvSpPr>
        <p:spPr>
          <a:xfrm>
            <a:off x="457200" y="3369564"/>
            <a:ext cx="8229600" cy="745236"/>
          </a:xfrm>
          <a:prstGeom prst="rect">
            <a:avLst/>
          </a:prstGeom>
          <a:solidFill>
            <a:srgbClr val="2A2E42"/>
          </a:solidFill>
          <a:ln/>
        </p:spPr>
        <p:txBody>
          <a:bodyPr/>
          <a:lstStyle/>
          <a:p>
            <a:endParaRPr lang="en-IL"/>
          </a:p>
        </p:txBody>
      </p:sp>
      <p:sp>
        <p:nvSpPr>
          <p:cNvPr id="13" name="Text 11"/>
          <p:cNvSpPr/>
          <p:nvPr/>
        </p:nvSpPr>
        <p:spPr>
          <a:xfrm>
            <a:off x="548640" y="3369564"/>
            <a:ext cx="822960" cy="745236"/>
          </a:xfrm>
          <a:prstGeom prst="rect">
            <a:avLst/>
          </a:prstGeom>
          <a:noFill/>
          <a:ln/>
        </p:spPr>
        <p:txBody>
          <a:bodyPr wrap="square" lIns="0" tIns="0" rIns="0" bIns="0" rtlCol="0" anchor="ctr"/>
          <a:lstStyle/>
          <a:p>
            <a:pPr marL="0" indent="0" algn="l">
              <a:buNone/>
            </a:pPr>
            <a:r>
              <a:rPr lang="en-US" sz="2200" b="1" dirty="0">
                <a:solidFill>
                  <a:srgbClr val="FFFFFF"/>
                </a:solidFill>
                <a:latin typeface="Georgia" pitchFamily="34" charset="0"/>
                <a:ea typeface="Georgia" pitchFamily="34" charset="-122"/>
                <a:cs typeface="Georgia" pitchFamily="34" charset="-120"/>
              </a:rPr>
              <a:t>04</a:t>
            </a:r>
            <a:endParaRPr lang="en-US" sz="2200" dirty="0"/>
          </a:p>
        </p:txBody>
      </p:sp>
      <p:sp>
        <p:nvSpPr>
          <p:cNvPr id="14" name="Text 12"/>
          <p:cNvSpPr/>
          <p:nvPr/>
        </p:nvSpPr>
        <p:spPr>
          <a:xfrm>
            <a:off x="1417320" y="3415284"/>
            <a:ext cx="7178040" cy="653796"/>
          </a:xfrm>
          <a:prstGeom prst="rect">
            <a:avLst/>
          </a:prstGeom>
          <a:noFill/>
          <a:ln/>
        </p:spPr>
        <p:txBody>
          <a:bodyPr wrap="square" lIns="0" tIns="0" rIns="0" bIns="0" rtlCol="0" anchor="ctr"/>
          <a:lstStyle/>
          <a:p>
            <a:pPr marL="0" indent="0" algn="l">
              <a:buNone/>
            </a:pPr>
            <a:r>
              <a:rPr lang="en-US" sz="1300" b="1" kern="0" spc="300" dirty="0">
                <a:solidFill>
                  <a:srgbClr val="E8A838"/>
                </a:solidFill>
                <a:latin typeface="Calibri" pitchFamily="34" charset="0"/>
                <a:ea typeface="Calibri" pitchFamily="34" charset="-122"/>
                <a:cs typeface="Calibri" pitchFamily="34" charset="-120"/>
              </a:rPr>
              <a:t>ESCALATION OF COMMITMENT</a:t>
            </a:r>
            <a:endParaRPr lang="en-US" sz="1300" dirty="0"/>
          </a:p>
          <a:p>
            <a:pPr marL="0" indent="0" algn="l">
              <a:buNone/>
            </a:pPr>
            <a:r>
              <a:rPr lang="en-US" sz="1200" dirty="0">
                <a:solidFill>
                  <a:srgbClr val="FFFFFF"/>
                </a:solidFill>
                <a:latin typeface="Calibri" pitchFamily="34" charset="0"/>
                <a:ea typeface="Calibri" pitchFamily="34" charset="-122"/>
                <a:cs typeface="Calibri" pitchFamily="34" charset="-120"/>
              </a:rPr>
              <a:t>Institutions lock in at scale because reversal is publicly costly.</a:t>
            </a:r>
            <a:endParaRPr lang="en-US" sz="1300" dirty="0"/>
          </a:p>
        </p:txBody>
      </p:sp>
      <p:sp>
        <p:nvSpPr>
          <p:cNvPr id="15" name="Shape 13"/>
          <p:cNvSpPr/>
          <p:nvPr/>
        </p:nvSpPr>
        <p:spPr>
          <a:xfrm>
            <a:off x="457200" y="4187952"/>
            <a:ext cx="8229600" cy="745236"/>
          </a:xfrm>
          <a:prstGeom prst="rect">
            <a:avLst/>
          </a:prstGeom>
          <a:solidFill>
            <a:srgbClr val="2A2E42"/>
          </a:solidFill>
          <a:ln/>
        </p:spPr>
        <p:txBody>
          <a:bodyPr/>
          <a:lstStyle/>
          <a:p>
            <a:endParaRPr lang="en-IL"/>
          </a:p>
        </p:txBody>
      </p:sp>
      <p:sp>
        <p:nvSpPr>
          <p:cNvPr id="16" name="Text 14"/>
          <p:cNvSpPr/>
          <p:nvPr/>
        </p:nvSpPr>
        <p:spPr>
          <a:xfrm>
            <a:off x="548640" y="4187952"/>
            <a:ext cx="822960" cy="745236"/>
          </a:xfrm>
          <a:prstGeom prst="rect">
            <a:avLst/>
          </a:prstGeom>
          <a:noFill/>
          <a:ln/>
        </p:spPr>
        <p:txBody>
          <a:bodyPr wrap="square" lIns="0" tIns="0" rIns="0" bIns="0" rtlCol="0" anchor="ctr"/>
          <a:lstStyle/>
          <a:p>
            <a:pPr marL="0" indent="0" algn="l">
              <a:buNone/>
            </a:pPr>
            <a:r>
              <a:rPr lang="en-US" sz="2200" b="1" dirty="0">
                <a:solidFill>
                  <a:srgbClr val="FFFFFF"/>
                </a:solidFill>
                <a:latin typeface="Georgia" pitchFamily="34" charset="0"/>
                <a:ea typeface="Georgia" pitchFamily="34" charset="-122"/>
                <a:cs typeface="Georgia" pitchFamily="34" charset="-120"/>
              </a:rPr>
              <a:t>05</a:t>
            </a:r>
            <a:endParaRPr lang="en-US" sz="2200" dirty="0"/>
          </a:p>
        </p:txBody>
      </p:sp>
      <p:sp>
        <p:nvSpPr>
          <p:cNvPr id="17" name="Text 15"/>
          <p:cNvSpPr/>
          <p:nvPr/>
        </p:nvSpPr>
        <p:spPr>
          <a:xfrm>
            <a:off x="1417320" y="4233672"/>
            <a:ext cx="7178040" cy="653796"/>
          </a:xfrm>
          <a:prstGeom prst="rect">
            <a:avLst/>
          </a:prstGeom>
          <a:noFill/>
          <a:ln/>
        </p:spPr>
        <p:txBody>
          <a:bodyPr wrap="square" lIns="0" tIns="0" rIns="0" bIns="0" rtlCol="0" anchor="ctr"/>
          <a:lstStyle/>
          <a:p>
            <a:pPr marL="0" indent="0" algn="l">
              <a:buNone/>
            </a:pPr>
            <a:r>
              <a:rPr lang="en-US" sz="1300" b="1" kern="0" spc="300" dirty="0">
                <a:solidFill>
                  <a:srgbClr val="E8A838"/>
                </a:solidFill>
                <a:latin typeface="Calibri" pitchFamily="34" charset="0"/>
                <a:ea typeface="Calibri" pitchFamily="34" charset="-122"/>
                <a:cs typeface="Calibri" pitchFamily="34" charset="-120"/>
              </a:rPr>
              <a:t>SELF-JUSTIFICATION</a:t>
            </a:r>
            <a:endParaRPr lang="en-US" sz="1300" dirty="0"/>
          </a:p>
          <a:p>
            <a:pPr marL="0" indent="0" algn="l">
              <a:buNone/>
            </a:pPr>
            <a:r>
              <a:rPr lang="en-US" sz="1200" dirty="0">
                <a:solidFill>
                  <a:srgbClr val="FFFFFF"/>
                </a:solidFill>
                <a:latin typeface="Calibri" pitchFamily="34" charset="0"/>
                <a:ea typeface="Calibri" pitchFamily="34" charset="-122"/>
                <a:cs typeface="Calibri" pitchFamily="34" charset="-120"/>
              </a:rPr>
              <a:t>Identity protects itself by refusing to admit error.</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What This Lesson Is About</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Today’s topic: sunk cost and escalation of commitment — why smart people keep investing in things they know aren’t working.</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The lesson has four parts:</a:t>
            </a:r>
            <a:endParaRPr lang="en-US" sz="14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1.  A live experiment that demonstrates the bias on you, right now.</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2.  The five mechanisms that make sunk cost work.</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3.  Two case studies unfolding in real time — Meta’s metaverse, and Russia’s war in Ukraine.</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4.  Synthesis: how institutions amplify individual bias, and how the four Phase 1 biases fit together.</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i="1" dirty="0">
                <a:solidFill>
                  <a:srgbClr val="333333"/>
                </a:solidFill>
                <a:latin typeface="Calibri" pitchFamily="34" charset="0"/>
                <a:ea typeface="Calibri" pitchFamily="34" charset="-122"/>
                <a:cs typeface="Calibri" pitchFamily="34" charset="-120"/>
              </a:rPr>
              <a:t>By the end, you’ll have clear names for a common mistake — and a better chance of noticing when you’re making it.</a:t>
            </a:r>
            <a:endParaRPr lang="en-US" sz="1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548640" y="731520"/>
            <a:ext cx="8046720" cy="3680460"/>
          </a:xfrm>
          <a:prstGeom prst="rect">
            <a:avLst/>
          </a:prstGeom>
          <a:noFill/>
          <a:ln/>
        </p:spPr>
        <p:txBody>
          <a:bodyPr wrap="square" rtlCol="0" anchor="ctr"/>
          <a:lstStyle/>
          <a:p>
            <a:pPr marL="0" indent="0" algn="ctr">
              <a:spcAft>
                <a:spcPts val="1000"/>
              </a:spcAft>
              <a:buNone/>
            </a:pPr>
            <a:r>
              <a:rPr lang="en-US" sz="3200" i="1" dirty="0">
                <a:solidFill>
                  <a:srgbClr val="FFFFFF"/>
                </a:solidFill>
                <a:latin typeface="Georgia" pitchFamily="34" charset="0"/>
                <a:ea typeface="Georgia" pitchFamily="34" charset="-122"/>
                <a:cs typeface="Georgia" pitchFamily="34" charset="-120"/>
              </a:rPr>
              <a:t>You don’t have to hit all five.</a:t>
            </a:r>
            <a:endParaRPr lang="en-US" sz="3200" dirty="0"/>
          </a:p>
          <a:p>
            <a:pPr marL="0" indent="0" algn="ctr">
              <a:spcAft>
                <a:spcPts val="1000"/>
              </a:spcAft>
              <a:buNone/>
            </a:pPr>
            <a:r>
              <a:rPr lang="en-US" sz="1200" i="1" dirty="0">
                <a:solidFill>
                  <a:srgbClr val="FFFFFF"/>
                </a:solidFill>
                <a:latin typeface="Georgia" pitchFamily="34" charset="0"/>
                <a:ea typeface="Georgia" pitchFamily="34" charset="-122"/>
                <a:cs typeface="Georgia" pitchFamily="34" charset="-120"/>
              </a:rPr>
              <a:t> </a:t>
            </a:r>
            <a:endParaRPr lang="en-US" sz="3200" dirty="0"/>
          </a:p>
          <a:p>
            <a:pPr marL="0" indent="0" algn="ctr">
              <a:spcAft>
                <a:spcPts val="1000"/>
              </a:spcAft>
              <a:buNone/>
            </a:pPr>
            <a:r>
              <a:rPr lang="en-US" sz="3200" b="1" i="1" dirty="0">
                <a:solidFill>
                  <a:srgbClr val="E8A838"/>
                </a:solidFill>
                <a:latin typeface="Georgia" pitchFamily="34" charset="0"/>
                <a:ea typeface="Georgia" pitchFamily="34" charset="-122"/>
                <a:cs typeface="Georgia" pitchFamily="34" charset="-120"/>
              </a:rPr>
              <a:t>Hitting two is enough</a:t>
            </a:r>
            <a:endParaRPr lang="en-US" sz="3200" dirty="0"/>
          </a:p>
          <a:p>
            <a:pPr marL="0" indent="0" algn="ctr">
              <a:spcAft>
                <a:spcPts val="1000"/>
              </a:spcAft>
              <a:buNone/>
            </a:pPr>
            <a:r>
              <a:rPr lang="en-US" sz="3200" i="1" dirty="0">
                <a:solidFill>
                  <a:srgbClr val="FFFFFF"/>
                </a:solidFill>
                <a:latin typeface="Georgia" pitchFamily="34" charset="0"/>
                <a:ea typeface="Georgia" pitchFamily="34" charset="-122"/>
                <a:cs typeface="Georgia" pitchFamily="34" charset="-120"/>
              </a:rPr>
              <a:t>to get you past 100 shekels for a 100-shekel prize.</a:t>
            </a:r>
            <a:endParaRPr lang="en-US" sz="3200" dirty="0"/>
          </a:p>
          <a:p>
            <a:pPr marL="0" indent="0" algn="ctr">
              <a:spcAft>
                <a:spcPts val="1000"/>
              </a:spcAft>
              <a:buNone/>
            </a:pPr>
            <a:r>
              <a:rPr lang="en-US" sz="1400" i="1" dirty="0">
                <a:solidFill>
                  <a:srgbClr val="FFFFFF"/>
                </a:solidFill>
                <a:latin typeface="Georgia" pitchFamily="34" charset="0"/>
                <a:ea typeface="Georgia" pitchFamily="34" charset="-122"/>
                <a:cs typeface="Georgia" pitchFamily="34" charset="-120"/>
              </a:rPr>
              <a:t> </a:t>
            </a:r>
            <a:endParaRPr lang="en-US" sz="3200" dirty="0"/>
          </a:p>
          <a:p>
            <a:pPr marL="0" indent="0" algn="ctr">
              <a:spcAft>
                <a:spcPts val="1000"/>
              </a:spcAft>
              <a:buNone/>
            </a:pPr>
            <a:r>
              <a:rPr lang="en-US" sz="2200" i="1" dirty="0">
                <a:solidFill>
                  <a:srgbClr val="8B8FA3"/>
                </a:solidFill>
                <a:latin typeface="Georgia" pitchFamily="34" charset="0"/>
                <a:ea typeface="Georgia" pitchFamily="34" charset="-122"/>
                <a:cs typeface="Georgia" pitchFamily="34" charset="-120"/>
              </a:rPr>
              <a:t>Hitting all five is how wars continue for 20 years</a:t>
            </a:r>
            <a:endParaRPr lang="en-US" sz="3200" dirty="0"/>
          </a:p>
          <a:p>
            <a:pPr marL="0" indent="0" algn="ctr">
              <a:spcAft>
                <a:spcPts val="1000"/>
              </a:spcAft>
              <a:buNone/>
            </a:pPr>
            <a:r>
              <a:rPr lang="en-US" sz="2200" i="1" dirty="0">
                <a:solidFill>
                  <a:srgbClr val="8B8FA3"/>
                </a:solidFill>
                <a:latin typeface="Georgia" pitchFamily="34" charset="0"/>
                <a:ea typeface="Georgia" pitchFamily="34" charset="-122"/>
                <a:cs typeface="Georgia" pitchFamily="34" charset="-120"/>
              </a:rPr>
              <a:t>after the strategy has already failed.</a:t>
            </a:r>
            <a:endParaRPr lang="en-US" sz="3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457200" y="1417320"/>
            <a:ext cx="8229600" cy="365760"/>
          </a:xfrm>
          <a:prstGeom prst="rect">
            <a:avLst/>
          </a:prstGeom>
          <a:noFill/>
          <a:ln/>
        </p:spPr>
        <p:txBody>
          <a:bodyPr wrap="square" lIns="0" tIns="0" rIns="0" bIns="0" rtlCol="0" anchor="ctr"/>
          <a:lstStyle/>
          <a:p>
            <a:pPr marL="0" indent="0" algn="ctr">
              <a:buNone/>
            </a:pPr>
            <a:r>
              <a:rPr lang="en-US" sz="1400" b="1" kern="0" spc="1000" dirty="0">
                <a:solidFill>
                  <a:srgbClr val="8B8FA3"/>
                </a:solidFill>
                <a:latin typeface="Calibri" pitchFamily="34" charset="0"/>
                <a:ea typeface="Calibri" pitchFamily="34" charset="-122"/>
                <a:cs typeface="Calibri" pitchFamily="34" charset="-120"/>
              </a:rPr>
              <a:t>C A S E   O N E</a:t>
            </a:r>
            <a:endParaRPr lang="en-US" sz="1400" dirty="0"/>
          </a:p>
        </p:txBody>
      </p:sp>
      <p:sp>
        <p:nvSpPr>
          <p:cNvPr id="5" name="Text 3"/>
          <p:cNvSpPr/>
          <p:nvPr/>
        </p:nvSpPr>
        <p:spPr>
          <a:xfrm>
            <a:off x="457200" y="1920240"/>
            <a:ext cx="8229600" cy="1737360"/>
          </a:xfrm>
          <a:prstGeom prst="rect">
            <a:avLst/>
          </a:prstGeom>
          <a:noFill/>
          <a:ln/>
        </p:spPr>
        <p:txBody>
          <a:bodyPr wrap="square" lIns="0" tIns="0" rIns="0" bIns="0" rtlCol="0" anchor="ctr"/>
          <a:lstStyle/>
          <a:p>
            <a:pPr marL="0" indent="0" algn="ctr">
              <a:buNone/>
            </a:pPr>
            <a:r>
              <a:rPr lang="en-US" sz="4800" b="1" dirty="0">
                <a:solidFill>
                  <a:srgbClr val="E8A838"/>
                </a:solidFill>
                <a:latin typeface="Georgia" pitchFamily="34" charset="0"/>
                <a:ea typeface="Georgia" pitchFamily="34" charset="-122"/>
                <a:cs typeface="Georgia" pitchFamily="34" charset="-120"/>
              </a:rPr>
              <a:t>THE $46 BILLION BET</a:t>
            </a:r>
            <a:endParaRPr lang="en-US" sz="4800" dirty="0"/>
          </a:p>
        </p:txBody>
      </p:sp>
      <p:sp>
        <p:nvSpPr>
          <p:cNvPr id="6" name="Text 4"/>
          <p:cNvSpPr/>
          <p:nvPr/>
        </p:nvSpPr>
        <p:spPr>
          <a:xfrm>
            <a:off x="914400" y="3794760"/>
            <a:ext cx="7315200" cy="457200"/>
          </a:xfrm>
          <a:prstGeom prst="rect">
            <a:avLst/>
          </a:prstGeom>
          <a:noFill/>
          <a:ln/>
        </p:spPr>
        <p:txBody>
          <a:bodyPr wrap="square" lIns="0" tIns="0" rIns="0" bIns="0" rtlCol="0" anchor="ctr"/>
          <a:lstStyle/>
          <a:p>
            <a:pPr marL="0" indent="0" algn="ctr">
              <a:buNone/>
            </a:pPr>
            <a:r>
              <a:rPr lang="en-US" sz="1600" i="1" dirty="0">
                <a:solidFill>
                  <a:srgbClr val="8B8FA3"/>
                </a:solidFill>
                <a:latin typeface="Calibri" pitchFamily="34" charset="0"/>
                <a:ea typeface="Calibri" pitchFamily="34" charset="-122"/>
                <a:cs typeface="Calibri" pitchFamily="34" charset="-120"/>
              </a:rPr>
              <a:t>How Meta’s metaverse became the textbook corporate sunk-cost trap of the 2020s.</a:t>
            </a:r>
            <a:endParaRPr lang="en-US" sz="1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October 28, 2021</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Facebook, Inc. — the most profitable advertising company in history — announces that it is renaming itself.</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The new name: </a:t>
            </a:r>
            <a:r>
              <a:rPr lang="en-US" sz="1400" b="1" dirty="0">
                <a:solidFill>
                  <a:srgbClr val="333333"/>
                </a:solidFill>
                <a:latin typeface="Calibri" pitchFamily="34" charset="0"/>
                <a:ea typeface="Calibri" pitchFamily="34" charset="-122"/>
                <a:cs typeface="Calibri" pitchFamily="34" charset="-120"/>
              </a:rPr>
              <a:t>Meta Platforms.</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The new vision: not a social network, but the </a:t>
            </a:r>
            <a:r>
              <a:rPr lang="en-US" sz="1400" i="1" dirty="0">
                <a:solidFill>
                  <a:srgbClr val="333333"/>
                </a:solidFill>
                <a:latin typeface="Calibri" pitchFamily="34" charset="0"/>
                <a:ea typeface="Calibri" pitchFamily="34" charset="-122"/>
                <a:cs typeface="Calibri" pitchFamily="34" charset="-120"/>
              </a:rPr>
              <a:t>metaverse,</a:t>
            </a:r>
            <a:r>
              <a:rPr lang="en-US" sz="1400" dirty="0">
                <a:solidFill>
                  <a:srgbClr val="333333"/>
                </a:solidFill>
                <a:latin typeface="Calibri" pitchFamily="34" charset="0"/>
                <a:ea typeface="Calibri" pitchFamily="34" charset="-122"/>
                <a:cs typeface="Calibri" pitchFamily="34" charset="-120"/>
              </a:rPr>
              <a:t> a shared virtual world where people would work, play, and live.</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Zuckerberg, live on the keynote:</a:t>
            </a:r>
            <a:endParaRPr lang="en-US" sz="1400" dirty="0"/>
          </a:p>
          <a:p>
            <a:pPr marL="0" indent="0" algn="l">
              <a:spcAft>
                <a:spcPts val="600"/>
              </a:spcAft>
              <a:buNone/>
            </a:pPr>
            <a:r>
              <a:rPr lang="en-US" sz="1400" i="1" dirty="0">
                <a:solidFill>
                  <a:srgbClr val="1E2337"/>
                </a:solidFill>
                <a:latin typeface="Calibri" pitchFamily="34" charset="0"/>
                <a:ea typeface="Calibri" pitchFamily="34" charset="-122"/>
                <a:cs typeface="Calibri" pitchFamily="34" charset="-120"/>
              </a:rPr>
              <a:t>“I’m excited to announce that, as of today, our company is now Meta. Our mission remains the same - but from now on, we will be metaverse-first, not Facebook-first.”</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In that single moment he did two things at once:</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1.  He publicly committed the entire company to a product that did not yet exist.</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2.  He made the commitment impossible to reverse without personal and institutional humiliation.</a:t>
            </a:r>
            <a:endParaRPr lang="en-US" sz="1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lgn="l">
              <a:buNone/>
            </a:pPr>
            <a:r>
              <a:rPr lang="en-US" sz="2600" b="1" kern="0" spc="400" dirty="0">
                <a:solidFill>
                  <a:srgbClr val="E8A838"/>
                </a:solidFill>
                <a:latin typeface="Georgia" pitchFamily="34" charset="0"/>
                <a:ea typeface="Georgia" pitchFamily="34" charset="-122"/>
                <a:cs typeface="Georgia" pitchFamily="34" charset="-120"/>
              </a:rPr>
              <a:t>THE BURN</a:t>
            </a:r>
            <a:endParaRPr lang="en-US" sz="2600" dirty="0"/>
          </a:p>
        </p:txBody>
      </p:sp>
      <p:sp>
        <p:nvSpPr>
          <p:cNvPr id="3" name="Text 1"/>
          <p:cNvSpPr/>
          <p:nvPr/>
        </p:nvSpPr>
        <p:spPr>
          <a:xfrm>
            <a:off x="457200" y="868680"/>
            <a:ext cx="8229600" cy="365760"/>
          </a:xfrm>
          <a:prstGeom prst="rect">
            <a:avLst/>
          </a:prstGeom>
          <a:noFill/>
          <a:ln/>
        </p:spPr>
        <p:txBody>
          <a:bodyPr wrap="square" lIns="0" tIns="0" rIns="0" bIns="0" rtlCol="0" anchor="ctr"/>
          <a:lstStyle/>
          <a:p>
            <a:pPr marL="0" indent="0" algn="l">
              <a:buNone/>
            </a:pPr>
            <a:r>
              <a:rPr lang="en-US" sz="1300" i="1" dirty="0">
                <a:solidFill>
                  <a:srgbClr val="8B8FA3"/>
                </a:solidFill>
                <a:latin typeface="Calibri" pitchFamily="34" charset="0"/>
                <a:ea typeface="Calibri" pitchFamily="34" charset="-122"/>
                <a:cs typeface="Calibri" pitchFamily="34" charset="-120"/>
              </a:rPr>
              <a:t>Meta’s Reality Labs division — the part that builds the metaverse — operating losses by year:</a:t>
            </a:r>
            <a:endParaRPr lang="en-US" sz="1300" dirty="0"/>
          </a:p>
        </p:txBody>
      </p:sp>
      <p:sp>
        <p:nvSpPr>
          <p:cNvPr id="4" name="Shape 2"/>
          <p:cNvSpPr/>
          <p:nvPr/>
        </p:nvSpPr>
        <p:spPr>
          <a:xfrm>
            <a:off x="512064" y="1417320"/>
            <a:ext cx="1536192" cy="2011680"/>
          </a:xfrm>
          <a:prstGeom prst="rect">
            <a:avLst/>
          </a:prstGeom>
          <a:solidFill>
            <a:srgbClr val="2A2E42"/>
          </a:solidFill>
          <a:ln/>
        </p:spPr>
        <p:txBody>
          <a:bodyPr/>
          <a:lstStyle/>
          <a:p>
            <a:endParaRPr lang="en-IL"/>
          </a:p>
        </p:txBody>
      </p:sp>
      <p:sp>
        <p:nvSpPr>
          <p:cNvPr id="5" name="Text 3"/>
          <p:cNvSpPr/>
          <p:nvPr/>
        </p:nvSpPr>
        <p:spPr>
          <a:xfrm>
            <a:off x="512064" y="1508760"/>
            <a:ext cx="1536192" cy="365760"/>
          </a:xfrm>
          <a:prstGeom prst="rect">
            <a:avLst/>
          </a:prstGeom>
          <a:noFill/>
          <a:ln/>
        </p:spPr>
        <p:txBody>
          <a:bodyPr wrap="square" lIns="0" tIns="0" rIns="0" bIns="0" rtlCol="0" anchor="ctr"/>
          <a:lstStyle/>
          <a:p>
            <a:pPr marL="0" indent="0" algn="ctr">
              <a:buNone/>
            </a:pPr>
            <a:r>
              <a:rPr lang="en-US" sz="1300" b="1" kern="0" spc="300" dirty="0">
                <a:solidFill>
                  <a:srgbClr val="8B8FA3"/>
                </a:solidFill>
                <a:latin typeface="Calibri" pitchFamily="34" charset="0"/>
                <a:ea typeface="Calibri" pitchFamily="34" charset="-122"/>
                <a:cs typeface="Calibri" pitchFamily="34" charset="-120"/>
              </a:rPr>
              <a:t>2020</a:t>
            </a:r>
            <a:endParaRPr lang="en-US" sz="1300" dirty="0"/>
          </a:p>
        </p:txBody>
      </p:sp>
      <p:sp>
        <p:nvSpPr>
          <p:cNvPr id="6" name="Text 4"/>
          <p:cNvSpPr/>
          <p:nvPr/>
        </p:nvSpPr>
        <p:spPr>
          <a:xfrm>
            <a:off x="512064" y="1920240"/>
            <a:ext cx="1536192" cy="1417320"/>
          </a:xfrm>
          <a:prstGeom prst="rect">
            <a:avLst/>
          </a:prstGeom>
          <a:noFill/>
          <a:ln/>
        </p:spPr>
        <p:txBody>
          <a:bodyPr wrap="square" lIns="0" tIns="0" rIns="0" bIns="0" rtlCol="0" anchor="ctr"/>
          <a:lstStyle/>
          <a:p>
            <a:pPr marL="0" indent="0" algn="ctr">
              <a:buNone/>
            </a:pPr>
            <a:r>
              <a:rPr lang="en-US" sz="3000" b="1" dirty="0">
                <a:solidFill>
                  <a:srgbClr val="E8A838"/>
                </a:solidFill>
                <a:latin typeface="Georgia" pitchFamily="34" charset="0"/>
                <a:ea typeface="Georgia" pitchFamily="34" charset="-122"/>
                <a:cs typeface="Georgia" pitchFamily="34" charset="-120"/>
              </a:rPr>
              <a:t>$6.6B</a:t>
            </a:r>
            <a:endParaRPr lang="en-US" sz="3000" dirty="0"/>
          </a:p>
        </p:txBody>
      </p:sp>
      <p:sp>
        <p:nvSpPr>
          <p:cNvPr id="7" name="Shape 5"/>
          <p:cNvSpPr/>
          <p:nvPr/>
        </p:nvSpPr>
        <p:spPr>
          <a:xfrm>
            <a:off x="2157984" y="1417320"/>
            <a:ext cx="1536192" cy="2011680"/>
          </a:xfrm>
          <a:prstGeom prst="rect">
            <a:avLst/>
          </a:prstGeom>
          <a:solidFill>
            <a:srgbClr val="2A2E42"/>
          </a:solidFill>
          <a:ln/>
        </p:spPr>
        <p:txBody>
          <a:bodyPr/>
          <a:lstStyle/>
          <a:p>
            <a:endParaRPr lang="en-IL"/>
          </a:p>
        </p:txBody>
      </p:sp>
      <p:sp>
        <p:nvSpPr>
          <p:cNvPr id="8" name="Text 6"/>
          <p:cNvSpPr/>
          <p:nvPr/>
        </p:nvSpPr>
        <p:spPr>
          <a:xfrm>
            <a:off x="2157984" y="1508760"/>
            <a:ext cx="1536192" cy="365760"/>
          </a:xfrm>
          <a:prstGeom prst="rect">
            <a:avLst/>
          </a:prstGeom>
          <a:noFill/>
          <a:ln/>
        </p:spPr>
        <p:txBody>
          <a:bodyPr wrap="square" lIns="0" tIns="0" rIns="0" bIns="0" rtlCol="0" anchor="ctr"/>
          <a:lstStyle/>
          <a:p>
            <a:pPr marL="0" indent="0" algn="ctr">
              <a:buNone/>
            </a:pPr>
            <a:r>
              <a:rPr lang="en-US" sz="1300" b="1" kern="0" spc="300" dirty="0">
                <a:solidFill>
                  <a:srgbClr val="8B8FA3"/>
                </a:solidFill>
                <a:latin typeface="Calibri" pitchFamily="34" charset="0"/>
                <a:ea typeface="Calibri" pitchFamily="34" charset="-122"/>
                <a:cs typeface="Calibri" pitchFamily="34" charset="-120"/>
              </a:rPr>
              <a:t>2021</a:t>
            </a:r>
            <a:endParaRPr lang="en-US" sz="1300" dirty="0"/>
          </a:p>
        </p:txBody>
      </p:sp>
      <p:sp>
        <p:nvSpPr>
          <p:cNvPr id="9" name="Text 7"/>
          <p:cNvSpPr/>
          <p:nvPr/>
        </p:nvSpPr>
        <p:spPr>
          <a:xfrm>
            <a:off x="2157984" y="1920240"/>
            <a:ext cx="1536192" cy="1417320"/>
          </a:xfrm>
          <a:prstGeom prst="rect">
            <a:avLst/>
          </a:prstGeom>
          <a:noFill/>
          <a:ln/>
        </p:spPr>
        <p:txBody>
          <a:bodyPr wrap="square" lIns="0" tIns="0" rIns="0" bIns="0" rtlCol="0" anchor="ctr"/>
          <a:lstStyle/>
          <a:p>
            <a:pPr marL="0" indent="0" algn="ctr">
              <a:buNone/>
            </a:pPr>
            <a:r>
              <a:rPr lang="en-US" sz="3000" b="1" dirty="0">
                <a:solidFill>
                  <a:srgbClr val="E8A838"/>
                </a:solidFill>
                <a:latin typeface="Georgia" pitchFamily="34" charset="0"/>
                <a:ea typeface="Georgia" pitchFamily="34" charset="-122"/>
                <a:cs typeface="Georgia" pitchFamily="34" charset="-120"/>
              </a:rPr>
              <a:t>$10.2B</a:t>
            </a:r>
            <a:endParaRPr lang="en-US" sz="3000" dirty="0"/>
          </a:p>
        </p:txBody>
      </p:sp>
      <p:sp>
        <p:nvSpPr>
          <p:cNvPr id="10" name="Shape 8"/>
          <p:cNvSpPr/>
          <p:nvPr/>
        </p:nvSpPr>
        <p:spPr>
          <a:xfrm>
            <a:off x="3803904" y="1417320"/>
            <a:ext cx="1536192" cy="2011680"/>
          </a:xfrm>
          <a:prstGeom prst="rect">
            <a:avLst/>
          </a:prstGeom>
          <a:solidFill>
            <a:srgbClr val="2A2E42"/>
          </a:solidFill>
          <a:ln/>
        </p:spPr>
        <p:txBody>
          <a:bodyPr/>
          <a:lstStyle/>
          <a:p>
            <a:endParaRPr lang="en-IL"/>
          </a:p>
        </p:txBody>
      </p:sp>
      <p:sp>
        <p:nvSpPr>
          <p:cNvPr id="11" name="Text 9"/>
          <p:cNvSpPr/>
          <p:nvPr/>
        </p:nvSpPr>
        <p:spPr>
          <a:xfrm>
            <a:off x="3803904" y="1508760"/>
            <a:ext cx="1536192" cy="365760"/>
          </a:xfrm>
          <a:prstGeom prst="rect">
            <a:avLst/>
          </a:prstGeom>
          <a:noFill/>
          <a:ln/>
        </p:spPr>
        <p:txBody>
          <a:bodyPr wrap="square" lIns="0" tIns="0" rIns="0" bIns="0" rtlCol="0" anchor="ctr"/>
          <a:lstStyle/>
          <a:p>
            <a:pPr marL="0" indent="0" algn="ctr">
              <a:buNone/>
            </a:pPr>
            <a:r>
              <a:rPr lang="en-US" sz="1300" b="1" kern="0" spc="300" dirty="0">
                <a:solidFill>
                  <a:srgbClr val="8B8FA3"/>
                </a:solidFill>
                <a:latin typeface="Calibri" pitchFamily="34" charset="0"/>
                <a:ea typeface="Calibri" pitchFamily="34" charset="-122"/>
                <a:cs typeface="Calibri" pitchFamily="34" charset="-120"/>
              </a:rPr>
              <a:t>2022</a:t>
            </a:r>
            <a:endParaRPr lang="en-US" sz="1300" dirty="0"/>
          </a:p>
        </p:txBody>
      </p:sp>
      <p:sp>
        <p:nvSpPr>
          <p:cNvPr id="12" name="Text 10"/>
          <p:cNvSpPr/>
          <p:nvPr/>
        </p:nvSpPr>
        <p:spPr>
          <a:xfrm>
            <a:off x="3803904" y="1920240"/>
            <a:ext cx="1536192" cy="1417320"/>
          </a:xfrm>
          <a:prstGeom prst="rect">
            <a:avLst/>
          </a:prstGeom>
          <a:noFill/>
          <a:ln/>
        </p:spPr>
        <p:txBody>
          <a:bodyPr wrap="square" lIns="0" tIns="0" rIns="0" bIns="0" rtlCol="0" anchor="ctr"/>
          <a:lstStyle/>
          <a:p>
            <a:pPr marL="0" indent="0" algn="ctr">
              <a:buNone/>
            </a:pPr>
            <a:r>
              <a:rPr lang="en-US" sz="3000" b="1" dirty="0">
                <a:solidFill>
                  <a:srgbClr val="E8A838"/>
                </a:solidFill>
                <a:latin typeface="Georgia" pitchFamily="34" charset="0"/>
                <a:ea typeface="Georgia" pitchFamily="34" charset="-122"/>
                <a:cs typeface="Georgia" pitchFamily="34" charset="-120"/>
              </a:rPr>
              <a:t>$13.7B</a:t>
            </a:r>
            <a:endParaRPr lang="en-US" sz="3000" dirty="0"/>
          </a:p>
        </p:txBody>
      </p:sp>
      <p:sp>
        <p:nvSpPr>
          <p:cNvPr id="13" name="Shape 11"/>
          <p:cNvSpPr/>
          <p:nvPr/>
        </p:nvSpPr>
        <p:spPr>
          <a:xfrm>
            <a:off x="5449824" y="1417320"/>
            <a:ext cx="1536192" cy="2011680"/>
          </a:xfrm>
          <a:prstGeom prst="rect">
            <a:avLst/>
          </a:prstGeom>
          <a:solidFill>
            <a:srgbClr val="2A2E42"/>
          </a:solidFill>
          <a:ln/>
        </p:spPr>
        <p:txBody>
          <a:bodyPr/>
          <a:lstStyle/>
          <a:p>
            <a:endParaRPr lang="en-IL"/>
          </a:p>
        </p:txBody>
      </p:sp>
      <p:sp>
        <p:nvSpPr>
          <p:cNvPr id="14" name="Text 12"/>
          <p:cNvSpPr/>
          <p:nvPr/>
        </p:nvSpPr>
        <p:spPr>
          <a:xfrm>
            <a:off x="5449824" y="1508760"/>
            <a:ext cx="1536192" cy="365760"/>
          </a:xfrm>
          <a:prstGeom prst="rect">
            <a:avLst/>
          </a:prstGeom>
          <a:noFill/>
          <a:ln/>
        </p:spPr>
        <p:txBody>
          <a:bodyPr wrap="square" lIns="0" tIns="0" rIns="0" bIns="0" rtlCol="0" anchor="ctr"/>
          <a:lstStyle/>
          <a:p>
            <a:pPr marL="0" indent="0" algn="ctr">
              <a:buNone/>
            </a:pPr>
            <a:r>
              <a:rPr lang="en-US" sz="1300" b="1" kern="0" spc="300" dirty="0">
                <a:solidFill>
                  <a:srgbClr val="8B8FA3"/>
                </a:solidFill>
                <a:latin typeface="Calibri" pitchFamily="34" charset="0"/>
                <a:ea typeface="Calibri" pitchFamily="34" charset="-122"/>
                <a:cs typeface="Calibri" pitchFamily="34" charset="-120"/>
              </a:rPr>
              <a:t>2023</a:t>
            </a:r>
            <a:endParaRPr lang="en-US" sz="1300" dirty="0"/>
          </a:p>
        </p:txBody>
      </p:sp>
      <p:sp>
        <p:nvSpPr>
          <p:cNvPr id="15" name="Text 13"/>
          <p:cNvSpPr/>
          <p:nvPr/>
        </p:nvSpPr>
        <p:spPr>
          <a:xfrm>
            <a:off x="5449824" y="1920240"/>
            <a:ext cx="1536192" cy="1417320"/>
          </a:xfrm>
          <a:prstGeom prst="rect">
            <a:avLst/>
          </a:prstGeom>
          <a:noFill/>
          <a:ln/>
        </p:spPr>
        <p:txBody>
          <a:bodyPr wrap="square" lIns="0" tIns="0" rIns="0" bIns="0" rtlCol="0" anchor="ctr"/>
          <a:lstStyle/>
          <a:p>
            <a:pPr marL="0" indent="0" algn="ctr">
              <a:buNone/>
            </a:pPr>
            <a:r>
              <a:rPr lang="en-US" sz="3000" b="1" dirty="0">
                <a:solidFill>
                  <a:srgbClr val="E8A838"/>
                </a:solidFill>
                <a:latin typeface="Georgia" pitchFamily="34" charset="0"/>
                <a:ea typeface="Georgia" pitchFamily="34" charset="-122"/>
                <a:cs typeface="Georgia" pitchFamily="34" charset="-120"/>
              </a:rPr>
              <a:t>$16.1B</a:t>
            </a:r>
            <a:endParaRPr lang="en-US" sz="3000" dirty="0"/>
          </a:p>
        </p:txBody>
      </p:sp>
      <p:sp>
        <p:nvSpPr>
          <p:cNvPr id="16" name="Shape 14"/>
          <p:cNvSpPr/>
          <p:nvPr/>
        </p:nvSpPr>
        <p:spPr>
          <a:xfrm>
            <a:off x="7095744" y="1417320"/>
            <a:ext cx="1536192" cy="2011680"/>
          </a:xfrm>
          <a:prstGeom prst="rect">
            <a:avLst/>
          </a:prstGeom>
          <a:solidFill>
            <a:srgbClr val="2A2E42"/>
          </a:solidFill>
          <a:ln/>
        </p:spPr>
        <p:txBody>
          <a:bodyPr/>
          <a:lstStyle/>
          <a:p>
            <a:endParaRPr lang="en-IL"/>
          </a:p>
        </p:txBody>
      </p:sp>
      <p:sp>
        <p:nvSpPr>
          <p:cNvPr id="17" name="Text 15"/>
          <p:cNvSpPr/>
          <p:nvPr/>
        </p:nvSpPr>
        <p:spPr>
          <a:xfrm>
            <a:off x="7095744" y="1508760"/>
            <a:ext cx="1536192" cy="365760"/>
          </a:xfrm>
          <a:prstGeom prst="rect">
            <a:avLst/>
          </a:prstGeom>
          <a:noFill/>
          <a:ln/>
        </p:spPr>
        <p:txBody>
          <a:bodyPr wrap="square" lIns="0" tIns="0" rIns="0" bIns="0" rtlCol="0" anchor="ctr"/>
          <a:lstStyle/>
          <a:p>
            <a:pPr marL="0" indent="0" algn="ctr">
              <a:buNone/>
            </a:pPr>
            <a:r>
              <a:rPr lang="en-US" sz="1300" b="1" kern="0" spc="300" dirty="0">
                <a:solidFill>
                  <a:srgbClr val="8B8FA3"/>
                </a:solidFill>
                <a:latin typeface="Calibri" pitchFamily="34" charset="0"/>
                <a:ea typeface="Calibri" pitchFamily="34" charset="-122"/>
                <a:cs typeface="Calibri" pitchFamily="34" charset="-120"/>
              </a:rPr>
              <a:t>2024</a:t>
            </a:r>
            <a:endParaRPr lang="en-US" sz="1300" dirty="0"/>
          </a:p>
        </p:txBody>
      </p:sp>
      <p:sp>
        <p:nvSpPr>
          <p:cNvPr id="18" name="Text 16"/>
          <p:cNvSpPr/>
          <p:nvPr/>
        </p:nvSpPr>
        <p:spPr>
          <a:xfrm>
            <a:off x="7095744" y="1920240"/>
            <a:ext cx="1536192" cy="1417320"/>
          </a:xfrm>
          <a:prstGeom prst="rect">
            <a:avLst/>
          </a:prstGeom>
          <a:noFill/>
          <a:ln/>
        </p:spPr>
        <p:txBody>
          <a:bodyPr wrap="square" lIns="0" tIns="0" rIns="0" bIns="0" rtlCol="0" anchor="ctr"/>
          <a:lstStyle/>
          <a:p>
            <a:pPr marL="0" indent="0" algn="ctr">
              <a:buNone/>
            </a:pPr>
            <a:r>
              <a:rPr lang="en-US" sz="3000" b="1" dirty="0">
                <a:solidFill>
                  <a:srgbClr val="E8A838"/>
                </a:solidFill>
                <a:latin typeface="Georgia" pitchFamily="34" charset="0"/>
                <a:ea typeface="Georgia" pitchFamily="34" charset="-122"/>
                <a:cs typeface="Georgia" pitchFamily="34" charset="-120"/>
              </a:rPr>
              <a:t>$17.7B</a:t>
            </a:r>
            <a:endParaRPr lang="en-US" sz="3000" dirty="0"/>
          </a:p>
        </p:txBody>
      </p:sp>
      <p:sp>
        <p:nvSpPr>
          <p:cNvPr id="19" name="Text 17"/>
          <p:cNvSpPr/>
          <p:nvPr/>
        </p:nvSpPr>
        <p:spPr>
          <a:xfrm>
            <a:off x="457200" y="3703320"/>
            <a:ext cx="8229600" cy="36576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Running total, 2020–2024:   approximately $64 billion in operating losses.</a:t>
            </a:r>
            <a:endParaRPr lang="en-US" sz="1600" dirty="0"/>
          </a:p>
        </p:txBody>
      </p:sp>
      <p:sp>
        <p:nvSpPr>
          <p:cNvPr id="20" name="Text 18"/>
          <p:cNvSpPr/>
          <p:nvPr/>
        </p:nvSpPr>
        <p:spPr>
          <a:xfrm>
            <a:off x="457200" y="4160520"/>
            <a:ext cx="8229600" cy="365760"/>
          </a:xfrm>
          <a:prstGeom prst="rect">
            <a:avLst/>
          </a:prstGeom>
          <a:noFill/>
          <a:ln/>
        </p:spPr>
        <p:txBody>
          <a:bodyPr wrap="square" lIns="0" tIns="0" rIns="0" bIns="0" rtlCol="0" anchor="ctr"/>
          <a:lstStyle/>
          <a:p>
            <a:pPr marL="0" indent="0" algn="ctr">
              <a:buNone/>
            </a:pPr>
            <a:r>
              <a:rPr lang="en-US" sz="1400" i="1" dirty="0">
                <a:solidFill>
                  <a:srgbClr val="8B8FA3"/>
                </a:solidFill>
                <a:latin typeface="Calibri" pitchFamily="34" charset="0"/>
                <a:ea typeface="Calibri" pitchFamily="34" charset="-122"/>
                <a:cs typeface="Calibri" pitchFamily="34" charset="-120"/>
              </a:rPr>
              <a:t>The company has never disclosed a plausible path to profitability for this division. It continues to spend.</a:t>
            </a:r>
            <a:endParaRPr lang="en-US" sz="1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The Signals Were There From the Start</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Internally: </a:t>
            </a:r>
            <a:r>
              <a:rPr lang="en-US" sz="1400" dirty="0">
                <a:solidFill>
                  <a:srgbClr val="333333"/>
                </a:solidFill>
                <a:latin typeface="Calibri" pitchFamily="34" charset="0"/>
                <a:ea typeface="Calibri" pitchFamily="34" charset="-122"/>
                <a:cs typeface="Calibri" pitchFamily="34" charset="-120"/>
              </a:rPr>
              <a:t>Meta’s flagship metaverse product, Horizon Worlds, had fewer than 200,000 monthly active users by late 2022 — a rounding error for a company with three billion users across its other platforms. Meta employees leaked internal memos calling the product “half-empty” and “not ready to show anyone.”</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Externally: </a:t>
            </a:r>
            <a:r>
              <a:rPr lang="en-US" sz="1400" dirty="0">
                <a:solidFill>
                  <a:srgbClr val="333333"/>
                </a:solidFill>
                <a:latin typeface="Calibri" pitchFamily="34" charset="0"/>
                <a:ea typeface="Calibri" pitchFamily="34" charset="-122"/>
                <a:cs typeface="Calibri" pitchFamily="34" charset="-120"/>
              </a:rPr>
              <a:t>the “virtual reality is the future” narrative had been predicted since Neal Stephenson’s </a:t>
            </a:r>
            <a:r>
              <a:rPr lang="en-US" sz="1400" i="1" dirty="0">
                <a:solidFill>
                  <a:srgbClr val="333333"/>
                </a:solidFill>
                <a:latin typeface="Calibri" pitchFamily="34" charset="0"/>
                <a:ea typeface="Calibri" pitchFamily="34" charset="-122"/>
                <a:cs typeface="Calibri" pitchFamily="34" charset="-120"/>
              </a:rPr>
              <a:t>Snow Crash</a:t>
            </a:r>
            <a:r>
              <a:rPr lang="en-US" sz="1400" dirty="0">
                <a:solidFill>
                  <a:srgbClr val="333333"/>
                </a:solidFill>
                <a:latin typeface="Calibri" pitchFamily="34" charset="0"/>
                <a:ea typeface="Calibri" pitchFamily="34" charset="-122"/>
                <a:cs typeface="Calibri" pitchFamily="34" charset="-120"/>
              </a:rPr>
              <a:t> in 1992, since Second Life in 2003, and since every Oculus keynote from 2014 onward. Each cycle followed the same script: announce, hype, flop, repeat.</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A neutral observer in 2022 would have said: this is not happening. Pull the plug.</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i="1" dirty="0">
                <a:solidFill>
                  <a:srgbClr val="E8A838"/>
                </a:solidFill>
                <a:latin typeface="Calibri" pitchFamily="34" charset="0"/>
                <a:ea typeface="Calibri" pitchFamily="34" charset="-122"/>
                <a:cs typeface="Calibri" pitchFamily="34" charset="-120"/>
              </a:rPr>
              <a:t>Meta tripled spending instead.</a:t>
            </a:r>
            <a:endParaRPr lang="en-US" sz="1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347472"/>
            <a:ext cx="640080" cy="640080"/>
          </a:xfrm>
          <a:prstGeom prst="rect">
            <a:avLst/>
          </a:prstGeom>
          <a:noFill/>
          <a:ln/>
        </p:spPr>
        <p:txBody>
          <a:bodyPr wrap="square" lIns="0" tIns="0" rIns="0" bIns="0" rtlCol="0" anchor="ctr"/>
          <a:lstStyle/>
          <a:p>
            <a:pPr marL="0" indent="0" algn="l">
              <a:buNone/>
            </a:pPr>
            <a:r>
              <a:rPr lang="en-US" sz="3600" b="1" dirty="0">
                <a:solidFill>
                  <a:srgbClr val="E8A838"/>
                </a:solidFill>
                <a:latin typeface="Georgia" pitchFamily="34" charset="0"/>
                <a:ea typeface="Georgia" pitchFamily="34" charset="-122"/>
                <a:cs typeface="Georgia" pitchFamily="34" charset="-120"/>
              </a:rPr>
              <a:t>“</a:t>
            </a:r>
            <a:endParaRPr lang="en-US" sz="3600" dirty="0"/>
          </a:p>
        </p:txBody>
      </p:sp>
      <p:sp>
        <p:nvSpPr>
          <p:cNvPr id="3" name="Text 1"/>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600" b="1" dirty="0">
                <a:solidFill>
                  <a:srgbClr val="E8A838"/>
                </a:solidFill>
                <a:latin typeface="Georgia" pitchFamily="34" charset="0"/>
                <a:ea typeface="Georgia" pitchFamily="34" charset="-122"/>
                <a:cs typeface="Georgia" pitchFamily="34" charset="-120"/>
              </a:rPr>
              <a:t>The Justifications (Verbatim)</a:t>
            </a:r>
            <a:endParaRPr lang="en-US" sz="2600" dirty="0"/>
          </a:p>
        </p:txBody>
      </p:sp>
      <p:sp>
        <p:nvSpPr>
          <p:cNvPr id="4" name="Text 2"/>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b="1" dirty="0">
                <a:solidFill>
                  <a:srgbClr val="E8A838"/>
                </a:solidFill>
                <a:latin typeface="Calibri" pitchFamily="34" charset="0"/>
                <a:ea typeface="Calibri" pitchFamily="34" charset="-122"/>
                <a:cs typeface="Calibri" pitchFamily="34" charset="-120"/>
              </a:rPr>
              <a:t>Zuckerberg, 2022 earnings call:</a:t>
            </a:r>
            <a:endParaRPr lang="en-US" sz="1400" dirty="0"/>
          </a:p>
          <a:p>
            <a:pPr marL="0" indent="0" algn="l">
              <a:spcAft>
                <a:spcPts val="600"/>
              </a:spcAft>
              <a:buNone/>
            </a:pPr>
            <a:r>
              <a:rPr lang="en-US" sz="1400" i="1" dirty="0">
                <a:solidFill>
                  <a:srgbClr val="FFFFFF"/>
                </a:solidFill>
                <a:latin typeface="Calibri" pitchFamily="34" charset="0"/>
                <a:ea typeface="Calibri" pitchFamily="34" charset="-122"/>
                <a:cs typeface="Calibri" pitchFamily="34" charset="-120"/>
              </a:rPr>
              <a:t>“I recognize that it’s expensive to build this, but I think that it’s going to be historic… I recognize we’re making big bets on the future.”</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E8A838"/>
                </a:solidFill>
                <a:latin typeface="Calibri" pitchFamily="34" charset="0"/>
                <a:ea typeface="Calibri" pitchFamily="34" charset="-122"/>
                <a:cs typeface="Calibri" pitchFamily="34" charset="-120"/>
              </a:rPr>
              <a:t>Zuckerberg, 2023 all-hands:</a:t>
            </a:r>
            <a:endParaRPr lang="en-US" sz="1400" dirty="0"/>
          </a:p>
          <a:p>
            <a:pPr marL="0" indent="0" algn="l">
              <a:spcAft>
                <a:spcPts val="600"/>
              </a:spcAft>
              <a:buNone/>
            </a:pPr>
            <a:r>
              <a:rPr lang="en-US" sz="1400" i="1" dirty="0">
                <a:solidFill>
                  <a:srgbClr val="FFFFFF"/>
                </a:solidFill>
                <a:latin typeface="Calibri" pitchFamily="34" charset="0"/>
                <a:ea typeface="Calibri" pitchFamily="34" charset="-122"/>
                <a:cs typeface="Calibri" pitchFamily="34" charset="-120"/>
              </a:rPr>
              <a:t>“I know a lot of people disagree with this investment, but I’m going to keep betting on it.”</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E8A838"/>
                </a:solidFill>
                <a:latin typeface="Calibri" pitchFamily="34" charset="0"/>
                <a:ea typeface="Calibri" pitchFamily="34" charset="-122"/>
                <a:cs typeface="Calibri" pitchFamily="34" charset="-120"/>
              </a:rPr>
              <a:t>Zuckerberg, 2024 interview:</a:t>
            </a:r>
            <a:endParaRPr lang="en-US" sz="1400" dirty="0"/>
          </a:p>
          <a:p>
            <a:pPr marL="0" indent="0" algn="l">
              <a:spcAft>
                <a:spcPts val="600"/>
              </a:spcAft>
              <a:buNone/>
            </a:pPr>
            <a:r>
              <a:rPr lang="en-US" sz="1400" i="1" dirty="0">
                <a:solidFill>
                  <a:srgbClr val="FFFFFF"/>
                </a:solidFill>
                <a:latin typeface="Calibri" pitchFamily="34" charset="0"/>
                <a:ea typeface="Calibri" pitchFamily="34" charset="-122"/>
                <a:cs typeface="Calibri" pitchFamily="34" charset="-120"/>
              </a:rPr>
              <a:t>“We’re going to make the metaverse happen. It’s not a question of if. It’s a question of when.”</a:t>
            </a:r>
            <a:endParaRPr lang="en-US" sz="1400" dirty="0"/>
          </a:p>
          <a:p>
            <a:pPr marL="0" indent="0" algn="l">
              <a:spcAft>
                <a:spcPts val="600"/>
              </a:spcAft>
              <a:buNone/>
            </a:pPr>
            <a:r>
              <a:rPr lang="en-US" sz="10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Listen for the pattern. None of these is an argument. Each is an </a:t>
            </a:r>
            <a:r>
              <a:rPr lang="en-US" sz="1400" b="1" dirty="0">
                <a:solidFill>
                  <a:srgbClr val="E8A838"/>
                </a:solidFill>
                <a:latin typeface="Calibri" pitchFamily="34" charset="0"/>
                <a:ea typeface="Calibri" pitchFamily="34" charset="-122"/>
                <a:cs typeface="Calibri" pitchFamily="34" charset="-120"/>
              </a:rPr>
              <a:t>assertion of commitment</a:t>
            </a:r>
            <a:r>
              <a:rPr lang="en-US" sz="1400" dirty="0">
                <a:solidFill>
                  <a:srgbClr val="FFFFFF"/>
                </a:solidFill>
                <a:latin typeface="Calibri" pitchFamily="34" charset="0"/>
                <a:ea typeface="Calibri" pitchFamily="34" charset="-122"/>
                <a:cs typeface="Calibri" pitchFamily="34" charset="-120"/>
              </a:rPr>
              <a:t>. Each is a version of: I refuse to realize this loss.</a:t>
            </a:r>
            <a:endParaRPr lang="en-US" sz="1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The Stack, Applied to Meta</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01  LOSS AVERSION. </a:t>
            </a:r>
            <a:r>
              <a:rPr lang="en-US" sz="1300" dirty="0">
                <a:solidFill>
                  <a:srgbClr val="333333"/>
                </a:solidFill>
                <a:latin typeface="Calibri" pitchFamily="34" charset="0"/>
                <a:ea typeface="Calibri" pitchFamily="34" charset="-122"/>
                <a:cs typeface="Calibri" pitchFamily="34" charset="-120"/>
              </a:rPr>
              <a:t>$46 billion already spent. Accepting defeat means realizing it as a loss.</a:t>
            </a:r>
            <a:endParaRPr lang="en-US" sz="13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02  RISK-SEEKING. </a:t>
            </a:r>
            <a:r>
              <a:rPr lang="en-US" sz="1300" dirty="0">
                <a:solidFill>
                  <a:srgbClr val="333333"/>
                </a:solidFill>
                <a:latin typeface="Calibri" pitchFamily="34" charset="0"/>
                <a:ea typeface="Calibri" pitchFamily="34" charset="-122"/>
                <a:cs typeface="Calibri" pitchFamily="34" charset="-120"/>
              </a:rPr>
              <a:t>Meta is deep in the loss domain — so the board approves more spending, the higher-variance bet.</a:t>
            </a:r>
            <a:endParaRPr lang="en-US" sz="13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03  SUNK COST. </a:t>
            </a:r>
            <a:r>
              <a:rPr lang="en-US" sz="1300" dirty="0">
                <a:solidFill>
                  <a:srgbClr val="333333"/>
                </a:solidFill>
                <a:latin typeface="Calibri" pitchFamily="34" charset="0"/>
                <a:ea typeface="Calibri" pitchFamily="34" charset="-122"/>
                <a:cs typeface="Calibri" pitchFamily="34" charset="-120"/>
              </a:rPr>
              <a:t>Every earnings call cites the prior spend as justification for the next spend. “We’ve invested too much to stop now.”</a:t>
            </a:r>
            <a:endParaRPr lang="en-US" sz="13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04  ESCALATION. </a:t>
            </a:r>
            <a:r>
              <a:rPr lang="en-US" sz="1300" dirty="0">
                <a:solidFill>
                  <a:srgbClr val="333333"/>
                </a:solidFill>
                <a:latin typeface="Calibri" pitchFamily="34" charset="0"/>
                <a:ea typeface="Calibri" pitchFamily="34" charset="-122"/>
                <a:cs typeface="Calibri" pitchFamily="34" charset="-120"/>
              </a:rPr>
              <a:t>This is not Zuckerberg alone. It is board acquiescence, employee alignment, investor silence. Nobody wants to be the one who tells the company its new name should be abandoned.</a:t>
            </a:r>
            <a:endParaRPr lang="en-US" sz="13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05  SELF-JUSTIFICATION. </a:t>
            </a:r>
            <a:r>
              <a:rPr lang="en-US" sz="1300" dirty="0">
                <a:solidFill>
                  <a:srgbClr val="333333"/>
                </a:solidFill>
                <a:latin typeface="Calibri" pitchFamily="34" charset="0"/>
                <a:ea typeface="Calibri" pitchFamily="34" charset="-122"/>
                <a:cs typeface="Calibri" pitchFamily="34" charset="-120"/>
              </a:rPr>
              <a:t>The rename converted the metaverse from a product question into an identity question. To abandon the product now is to admit the rename itself was a mistake.</a:t>
            </a:r>
            <a:endParaRPr lang="en-US" sz="13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i="1" dirty="0">
                <a:solidFill>
                  <a:srgbClr val="1E2337"/>
                </a:solidFill>
                <a:latin typeface="Calibri" pitchFamily="34" charset="0"/>
                <a:ea typeface="Calibri" pitchFamily="34" charset="-122"/>
                <a:cs typeface="Calibri" pitchFamily="34" charset="-120"/>
              </a:rPr>
              <a:t>Every mechanism in the stack is active. This is a textbook case …</a:t>
            </a:r>
            <a:endParaRPr lang="en-US" sz="13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7">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347472"/>
            <a:ext cx="640080" cy="640080"/>
          </a:xfrm>
          <a:prstGeom prst="rect">
            <a:avLst/>
          </a:prstGeom>
          <a:noFill/>
          <a:ln/>
        </p:spPr>
        <p:txBody>
          <a:bodyPr wrap="square" lIns="0" tIns="0" rIns="0" bIns="0" rtlCol="0" anchor="ctr"/>
          <a:lstStyle/>
          <a:p>
            <a:pPr marL="0" indent="0" algn="l">
              <a:buNone/>
            </a:pPr>
            <a:r>
              <a:rPr lang="en-US" sz="3600" b="1" dirty="0">
                <a:solidFill>
                  <a:srgbClr val="E8A838"/>
                </a:solidFill>
                <a:latin typeface="Georgia" pitchFamily="34" charset="0"/>
                <a:ea typeface="Georgia" pitchFamily="34" charset="-122"/>
                <a:cs typeface="Georgia" pitchFamily="34" charset="-120"/>
              </a:rPr>
              <a:t>▣</a:t>
            </a:r>
            <a:endParaRPr lang="en-US" sz="3600" dirty="0"/>
          </a:p>
        </p:txBody>
      </p:sp>
      <p:sp>
        <p:nvSpPr>
          <p:cNvPr id="3" name="Text 1"/>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600" b="1" dirty="0">
                <a:solidFill>
                  <a:srgbClr val="E8A838"/>
                </a:solidFill>
                <a:latin typeface="Georgia" pitchFamily="34" charset="0"/>
                <a:ea typeface="Georgia" pitchFamily="34" charset="-122"/>
                <a:cs typeface="Georgia" pitchFamily="34" charset="-120"/>
              </a:rPr>
              <a:t>Why Meta Cannot Stop</a:t>
            </a:r>
            <a:endParaRPr lang="en-US" sz="2600" dirty="0"/>
          </a:p>
        </p:txBody>
      </p:sp>
      <p:sp>
        <p:nvSpPr>
          <p:cNvPr id="4" name="Text 2"/>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i="1" dirty="0">
                <a:solidFill>
                  <a:srgbClr val="8B8FA3"/>
                </a:solidFill>
                <a:latin typeface="Calibri" pitchFamily="34" charset="0"/>
                <a:ea typeface="Calibri" pitchFamily="34" charset="-122"/>
                <a:cs typeface="Calibri" pitchFamily="34" charset="-120"/>
              </a:rPr>
              <a:t>The simplest question in business strategy: why doesn’t Meta just pivot back?</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The answer is </a:t>
            </a:r>
            <a:r>
              <a:rPr lang="en-US" sz="1400" b="1" dirty="0">
                <a:solidFill>
                  <a:srgbClr val="E8A838"/>
                </a:solidFill>
                <a:latin typeface="Calibri" pitchFamily="34" charset="0"/>
                <a:ea typeface="Calibri" pitchFamily="34" charset="-122"/>
                <a:cs typeface="Calibri" pitchFamily="34" charset="-120"/>
              </a:rPr>
              <a:t>structural, not psychological</a:t>
            </a:r>
            <a:r>
              <a:rPr lang="en-US" sz="1400" dirty="0">
                <a:solidFill>
                  <a:srgbClr val="FFFFFF"/>
                </a:solidFill>
                <a:latin typeface="Calibri" pitchFamily="34" charset="0"/>
                <a:ea typeface="Calibri" pitchFamily="34" charset="-122"/>
                <a:cs typeface="Calibri" pitchFamily="34" charset="-120"/>
              </a:rPr>
              <a:t>:</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  The company is legally named Meta Platforms, Inc. Renaming back is a public admission of error, in SEC filings.</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  Zuckerberg has personally tied his legacy to this bet in more than a dozen public statements and two full keynote addresses.</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  Entire divisions, leadership tracks, and compensation structures are aligned to metaverse milestones — unaligning them is a second decision, harder than the first.</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  A pivot would trigger SEC disclosures, shareholder lawsuits, and activist investor pressure.</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FFFFFF"/>
                </a:solidFill>
                <a:latin typeface="Calibri" pitchFamily="34" charset="0"/>
                <a:ea typeface="Calibri" pitchFamily="34" charset="-122"/>
                <a:cs typeface="Calibri" pitchFamily="34" charset="-120"/>
              </a:rPr>
              <a:t>Each of these is a lock. Together, they form a cage. </a:t>
            </a:r>
            <a:r>
              <a:rPr lang="en-US" sz="1400" i="1" dirty="0">
                <a:solidFill>
                  <a:srgbClr val="FFFFFF"/>
                </a:solidFill>
                <a:latin typeface="Calibri" pitchFamily="34" charset="0"/>
                <a:ea typeface="Calibri" pitchFamily="34" charset="-122"/>
                <a:cs typeface="Calibri" pitchFamily="34" charset="-120"/>
              </a:rPr>
              <a:t>The bias that was supposed to protect the company’s future is now the thing blocking its pivot.</a:t>
            </a:r>
            <a:endParaRPr lang="en-US" sz="1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8">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457200" y="1417320"/>
            <a:ext cx="8229600" cy="365760"/>
          </a:xfrm>
          <a:prstGeom prst="rect">
            <a:avLst/>
          </a:prstGeom>
          <a:noFill/>
          <a:ln/>
        </p:spPr>
        <p:txBody>
          <a:bodyPr wrap="square" lIns="0" tIns="0" rIns="0" bIns="0" rtlCol="0" anchor="ctr"/>
          <a:lstStyle/>
          <a:p>
            <a:pPr marL="0" indent="0" algn="ctr">
              <a:buNone/>
            </a:pPr>
            <a:r>
              <a:rPr lang="en-US" sz="1400" b="1" kern="0" spc="1000" dirty="0">
                <a:solidFill>
                  <a:srgbClr val="8B8FA3"/>
                </a:solidFill>
                <a:latin typeface="Calibri" pitchFamily="34" charset="0"/>
                <a:ea typeface="Calibri" pitchFamily="34" charset="-122"/>
                <a:cs typeface="Calibri" pitchFamily="34" charset="-120"/>
              </a:rPr>
              <a:t>C A S E   T W O</a:t>
            </a:r>
            <a:endParaRPr lang="en-US" sz="1400" dirty="0"/>
          </a:p>
        </p:txBody>
      </p:sp>
      <p:sp>
        <p:nvSpPr>
          <p:cNvPr id="5" name="Text 3"/>
          <p:cNvSpPr/>
          <p:nvPr/>
        </p:nvSpPr>
        <p:spPr>
          <a:xfrm>
            <a:off x="457200" y="1920240"/>
            <a:ext cx="8229600" cy="1737360"/>
          </a:xfrm>
          <a:prstGeom prst="rect">
            <a:avLst/>
          </a:prstGeom>
          <a:noFill/>
          <a:ln/>
        </p:spPr>
        <p:txBody>
          <a:bodyPr wrap="square" lIns="0" tIns="0" rIns="0" bIns="0" rtlCol="0" anchor="ctr"/>
          <a:lstStyle/>
          <a:p>
            <a:pPr marL="0" indent="0" algn="ctr">
              <a:buNone/>
            </a:pPr>
            <a:r>
              <a:rPr lang="en-US" sz="4800" b="1" dirty="0">
                <a:solidFill>
                  <a:srgbClr val="E8A838"/>
                </a:solidFill>
                <a:latin typeface="Georgia" pitchFamily="34" charset="0"/>
                <a:ea typeface="Georgia" pitchFamily="34" charset="-122"/>
                <a:cs typeface="Georgia" pitchFamily="34" charset="-120"/>
              </a:rPr>
              <a:t>THREE YEARS AND COUNTING</a:t>
            </a:r>
            <a:endParaRPr lang="en-US" sz="4800" dirty="0"/>
          </a:p>
        </p:txBody>
      </p:sp>
      <p:sp>
        <p:nvSpPr>
          <p:cNvPr id="6" name="Text 4"/>
          <p:cNvSpPr/>
          <p:nvPr/>
        </p:nvSpPr>
        <p:spPr>
          <a:xfrm>
            <a:off x="914400" y="3794760"/>
            <a:ext cx="7315200" cy="457200"/>
          </a:xfrm>
          <a:prstGeom prst="rect">
            <a:avLst/>
          </a:prstGeom>
          <a:noFill/>
          <a:ln/>
        </p:spPr>
        <p:txBody>
          <a:bodyPr wrap="square" lIns="0" tIns="0" rIns="0" bIns="0" rtlCol="0" anchor="ctr"/>
          <a:lstStyle/>
          <a:p>
            <a:pPr marL="0" indent="0" algn="ctr">
              <a:buNone/>
            </a:pPr>
            <a:r>
              <a:rPr lang="en-US" sz="1600" i="1" dirty="0">
                <a:solidFill>
                  <a:srgbClr val="8B8FA3"/>
                </a:solidFill>
                <a:latin typeface="Calibri" pitchFamily="34" charset="0"/>
                <a:ea typeface="Calibri" pitchFamily="34" charset="-122"/>
                <a:cs typeface="Calibri" pitchFamily="34" charset="-120"/>
              </a:rPr>
              <a:t>Russia’s war in Ukraine as real-time escalation of commitment.</a:t>
            </a:r>
            <a:endParaRPr lang="en-US" sz="16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9">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February 24, 2022</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Russia launches a full-scale invasion of Ukraine. The plan, according to intercepted communications and later Russian state documents, is explicit:</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  Kyiv falls in 72 hours.</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  Zelensky’s government collapses.</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  A pro-Russian administration is installed by the end of the first week.</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  Ukrainian resistance melts.</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  The “special military operation” is complete by March.</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i="1" dirty="0">
                <a:solidFill>
                  <a:srgbClr val="E8A838"/>
                </a:solidFill>
                <a:latin typeface="Calibri" pitchFamily="34" charset="0"/>
                <a:ea typeface="Calibri" pitchFamily="34" charset="-122"/>
                <a:cs typeface="Calibri" pitchFamily="34" charset="-120"/>
              </a:rPr>
              <a:t>None of this happens.</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Within three weeks, the Kyiv offensive has collapsed. The Russian military has taken tens of thousands of casualties. The war, </a:t>
            </a:r>
            <a:r>
              <a:rPr lang="en-US" sz="1400" i="1" dirty="0">
                <a:solidFill>
                  <a:srgbClr val="333333"/>
                </a:solidFill>
                <a:latin typeface="Calibri" pitchFamily="34" charset="0"/>
                <a:ea typeface="Calibri" pitchFamily="34" charset="-122"/>
                <a:cs typeface="Calibri" pitchFamily="34" charset="-120"/>
              </a:rPr>
              <a:t>as planned</a:t>
            </a:r>
            <a:r>
              <a:rPr lang="en-US" sz="1400" b="1" dirty="0">
                <a:solidFill>
                  <a:srgbClr val="333333"/>
                </a:solidFill>
                <a:latin typeface="Calibri" pitchFamily="34" charset="0"/>
                <a:ea typeface="Calibri" pitchFamily="34" charset="-122"/>
                <a:cs typeface="Calibri" pitchFamily="34" charset="-120"/>
              </a:rPr>
              <a:t>, has already failed.</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457200" y="1417320"/>
            <a:ext cx="8229600" cy="365760"/>
          </a:xfrm>
          <a:prstGeom prst="rect">
            <a:avLst/>
          </a:prstGeom>
          <a:noFill/>
          <a:ln/>
        </p:spPr>
        <p:txBody>
          <a:bodyPr wrap="square" lIns="0" tIns="0" rIns="0" bIns="0" rtlCol="0" anchor="ctr"/>
          <a:lstStyle/>
          <a:p>
            <a:pPr marL="0" indent="0" algn="ctr">
              <a:buNone/>
            </a:pPr>
            <a:r>
              <a:rPr lang="en-US" sz="1400" b="1" kern="0" spc="1000" dirty="0">
                <a:solidFill>
                  <a:srgbClr val="8B8FA3"/>
                </a:solidFill>
                <a:latin typeface="Calibri" pitchFamily="34" charset="0"/>
                <a:ea typeface="Calibri" pitchFamily="34" charset="-122"/>
                <a:cs typeface="Calibri" pitchFamily="34" charset="-120"/>
              </a:rPr>
              <a:t>P A R T   O N E</a:t>
            </a:r>
            <a:endParaRPr lang="en-US" sz="1400" dirty="0"/>
          </a:p>
        </p:txBody>
      </p:sp>
      <p:sp>
        <p:nvSpPr>
          <p:cNvPr id="5" name="Text 3"/>
          <p:cNvSpPr/>
          <p:nvPr/>
        </p:nvSpPr>
        <p:spPr>
          <a:xfrm>
            <a:off x="457200" y="1920240"/>
            <a:ext cx="8229600" cy="1737360"/>
          </a:xfrm>
          <a:prstGeom prst="rect">
            <a:avLst/>
          </a:prstGeom>
          <a:noFill/>
          <a:ln/>
        </p:spPr>
        <p:txBody>
          <a:bodyPr wrap="square" lIns="0" tIns="0" rIns="0" bIns="0" rtlCol="0" anchor="ctr"/>
          <a:lstStyle/>
          <a:p>
            <a:pPr marL="0" indent="0" algn="ctr">
              <a:buNone/>
            </a:pPr>
            <a:r>
              <a:rPr lang="en-US" sz="4800" b="1" dirty="0">
                <a:solidFill>
                  <a:srgbClr val="E8A838"/>
                </a:solidFill>
                <a:latin typeface="Georgia" pitchFamily="34" charset="0"/>
                <a:ea typeface="Georgia" pitchFamily="34" charset="-122"/>
                <a:cs typeface="Georgia" pitchFamily="34" charset="-120"/>
              </a:rPr>
              <a:t>THE EXPERIMENT</a:t>
            </a:r>
            <a:endParaRPr lang="en-US" sz="4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40">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lgn="l">
              <a:buNone/>
            </a:pPr>
            <a:r>
              <a:rPr lang="en-US" sz="2600" b="1" dirty="0">
                <a:solidFill>
                  <a:srgbClr val="E8A838"/>
                </a:solidFill>
                <a:latin typeface="Georgia" pitchFamily="34" charset="0"/>
                <a:ea typeface="Georgia" pitchFamily="34" charset="-122"/>
                <a:cs typeface="Georgia" pitchFamily="34" charset="-120"/>
              </a:rPr>
              <a:t>THE ESCALATION</a:t>
            </a:r>
            <a:endParaRPr lang="en-US" sz="2600" dirty="0"/>
          </a:p>
        </p:txBody>
      </p:sp>
      <p:sp>
        <p:nvSpPr>
          <p:cNvPr id="3" name="Shape 1"/>
          <p:cNvSpPr/>
          <p:nvPr/>
        </p:nvSpPr>
        <p:spPr>
          <a:xfrm>
            <a:off x="457200" y="914400"/>
            <a:ext cx="8229600" cy="608838"/>
          </a:xfrm>
          <a:prstGeom prst="rect">
            <a:avLst/>
          </a:prstGeom>
          <a:solidFill>
            <a:srgbClr val="2A2E42"/>
          </a:solidFill>
          <a:ln/>
        </p:spPr>
        <p:txBody>
          <a:bodyPr/>
          <a:lstStyle/>
          <a:p>
            <a:endParaRPr lang="en-IL"/>
          </a:p>
        </p:txBody>
      </p:sp>
      <p:sp>
        <p:nvSpPr>
          <p:cNvPr id="4" name="Text 2"/>
          <p:cNvSpPr/>
          <p:nvPr/>
        </p:nvSpPr>
        <p:spPr>
          <a:xfrm>
            <a:off x="548640" y="914400"/>
            <a:ext cx="822960" cy="608838"/>
          </a:xfrm>
          <a:prstGeom prst="rect">
            <a:avLst/>
          </a:prstGeom>
          <a:noFill/>
          <a:ln/>
        </p:spPr>
        <p:txBody>
          <a:bodyPr wrap="square" lIns="0" tIns="0" rIns="0" bIns="0" rtlCol="0" anchor="ctr"/>
          <a:lstStyle/>
          <a:p>
            <a:pPr marL="0" indent="0" algn="l">
              <a:buNone/>
            </a:pPr>
            <a:r>
              <a:rPr lang="en-US" sz="2200" b="1" dirty="0">
                <a:solidFill>
                  <a:srgbClr val="FFFFFF"/>
                </a:solidFill>
                <a:latin typeface="Georgia" pitchFamily="34" charset="0"/>
                <a:ea typeface="Georgia" pitchFamily="34" charset="-122"/>
                <a:cs typeface="Georgia" pitchFamily="34" charset="-120"/>
              </a:rPr>
              <a:t>01</a:t>
            </a:r>
            <a:endParaRPr lang="en-US" sz="2200" dirty="0"/>
          </a:p>
        </p:txBody>
      </p:sp>
      <p:sp>
        <p:nvSpPr>
          <p:cNvPr id="5" name="Text 3"/>
          <p:cNvSpPr/>
          <p:nvPr/>
        </p:nvSpPr>
        <p:spPr>
          <a:xfrm>
            <a:off x="1417320" y="960120"/>
            <a:ext cx="7178040" cy="517398"/>
          </a:xfrm>
          <a:prstGeom prst="rect">
            <a:avLst/>
          </a:prstGeom>
          <a:noFill/>
          <a:ln/>
        </p:spPr>
        <p:txBody>
          <a:bodyPr wrap="square" lIns="0" tIns="0" rIns="0" bIns="0" rtlCol="0" anchor="ctr"/>
          <a:lstStyle/>
          <a:p>
            <a:pPr marL="0" indent="0" algn="l">
              <a:buNone/>
            </a:pPr>
            <a:r>
              <a:rPr lang="en-US" sz="1300" b="1" kern="0" spc="300" dirty="0">
                <a:solidFill>
                  <a:srgbClr val="E8A838"/>
                </a:solidFill>
                <a:latin typeface="Calibri" pitchFamily="34" charset="0"/>
                <a:ea typeface="Calibri" pitchFamily="34" charset="-122"/>
                <a:cs typeface="Calibri" pitchFamily="34" charset="-120"/>
              </a:rPr>
              <a:t>FEB 2022</a:t>
            </a:r>
            <a:endParaRPr lang="en-US" sz="1300" dirty="0"/>
          </a:p>
          <a:p>
            <a:pPr marL="0" indent="0" algn="l">
              <a:buNone/>
            </a:pPr>
            <a:r>
              <a:rPr lang="en-US" sz="1200" dirty="0">
                <a:solidFill>
                  <a:srgbClr val="FFFFFF"/>
                </a:solidFill>
                <a:latin typeface="Calibri" pitchFamily="34" charset="0"/>
                <a:ea typeface="Calibri" pitchFamily="34" charset="-122"/>
                <a:cs typeface="Calibri" pitchFamily="34" charset="-120"/>
              </a:rPr>
              <a:t>Full invasion launched. Kyiv falls in 72 hours (planned).</a:t>
            </a:r>
            <a:endParaRPr lang="en-US" sz="1300" dirty="0"/>
          </a:p>
        </p:txBody>
      </p:sp>
      <p:sp>
        <p:nvSpPr>
          <p:cNvPr id="6" name="Shape 4"/>
          <p:cNvSpPr/>
          <p:nvPr/>
        </p:nvSpPr>
        <p:spPr>
          <a:xfrm>
            <a:off x="457200" y="1596390"/>
            <a:ext cx="8229600" cy="608838"/>
          </a:xfrm>
          <a:prstGeom prst="rect">
            <a:avLst/>
          </a:prstGeom>
          <a:solidFill>
            <a:srgbClr val="2A2E42"/>
          </a:solidFill>
          <a:ln/>
        </p:spPr>
        <p:txBody>
          <a:bodyPr/>
          <a:lstStyle/>
          <a:p>
            <a:endParaRPr lang="en-IL"/>
          </a:p>
        </p:txBody>
      </p:sp>
      <p:sp>
        <p:nvSpPr>
          <p:cNvPr id="7" name="Text 5"/>
          <p:cNvSpPr/>
          <p:nvPr/>
        </p:nvSpPr>
        <p:spPr>
          <a:xfrm>
            <a:off x="548640" y="1596390"/>
            <a:ext cx="822960" cy="608838"/>
          </a:xfrm>
          <a:prstGeom prst="rect">
            <a:avLst/>
          </a:prstGeom>
          <a:noFill/>
          <a:ln/>
        </p:spPr>
        <p:txBody>
          <a:bodyPr wrap="square" lIns="0" tIns="0" rIns="0" bIns="0" rtlCol="0" anchor="ctr"/>
          <a:lstStyle/>
          <a:p>
            <a:pPr marL="0" indent="0" algn="l">
              <a:buNone/>
            </a:pPr>
            <a:r>
              <a:rPr lang="en-US" sz="2200" b="1" dirty="0">
                <a:solidFill>
                  <a:srgbClr val="FFFFFF"/>
                </a:solidFill>
                <a:latin typeface="Georgia" pitchFamily="34" charset="0"/>
                <a:ea typeface="Georgia" pitchFamily="34" charset="-122"/>
                <a:cs typeface="Georgia" pitchFamily="34" charset="-120"/>
              </a:rPr>
              <a:t>02</a:t>
            </a:r>
            <a:endParaRPr lang="en-US" sz="2200" dirty="0"/>
          </a:p>
        </p:txBody>
      </p:sp>
      <p:sp>
        <p:nvSpPr>
          <p:cNvPr id="8" name="Text 6"/>
          <p:cNvSpPr/>
          <p:nvPr/>
        </p:nvSpPr>
        <p:spPr>
          <a:xfrm>
            <a:off x="1417320" y="1642110"/>
            <a:ext cx="7178040" cy="517398"/>
          </a:xfrm>
          <a:prstGeom prst="rect">
            <a:avLst/>
          </a:prstGeom>
          <a:noFill/>
          <a:ln/>
        </p:spPr>
        <p:txBody>
          <a:bodyPr wrap="square" lIns="0" tIns="0" rIns="0" bIns="0" rtlCol="0" anchor="ctr"/>
          <a:lstStyle/>
          <a:p>
            <a:pPr marL="0" indent="0" algn="l">
              <a:buNone/>
            </a:pPr>
            <a:r>
              <a:rPr lang="en-US" sz="1300" b="1" kern="0" spc="300" dirty="0">
                <a:solidFill>
                  <a:srgbClr val="E8A838"/>
                </a:solidFill>
                <a:latin typeface="Calibri" pitchFamily="34" charset="0"/>
                <a:ea typeface="Calibri" pitchFamily="34" charset="-122"/>
                <a:cs typeface="Calibri" pitchFamily="34" charset="-120"/>
              </a:rPr>
              <a:t>MAR 2022</a:t>
            </a:r>
            <a:endParaRPr lang="en-US" sz="1300" dirty="0"/>
          </a:p>
          <a:p>
            <a:pPr marL="0" indent="0" algn="l">
              <a:buNone/>
            </a:pPr>
            <a:r>
              <a:rPr lang="en-US" sz="1200" dirty="0">
                <a:solidFill>
                  <a:srgbClr val="FFFFFF"/>
                </a:solidFill>
                <a:latin typeface="Calibri" pitchFamily="34" charset="0"/>
                <a:ea typeface="Calibri" pitchFamily="34" charset="-122"/>
                <a:cs typeface="Calibri" pitchFamily="34" charset="-120"/>
              </a:rPr>
              <a:t>Kyiv offensive collapses. Strategic failure apparent to every external analyst.</a:t>
            </a:r>
            <a:endParaRPr lang="en-US" sz="1300" dirty="0"/>
          </a:p>
        </p:txBody>
      </p:sp>
      <p:sp>
        <p:nvSpPr>
          <p:cNvPr id="9" name="Shape 7"/>
          <p:cNvSpPr/>
          <p:nvPr/>
        </p:nvSpPr>
        <p:spPr>
          <a:xfrm>
            <a:off x="457200" y="2278380"/>
            <a:ext cx="8229600" cy="608838"/>
          </a:xfrm>
          <a:prstGeom prst="rect">
            <a:avLst/>
          </a:prstGeom>
          <a:solidFill>
            <a:srgbClr val="2A2E42"/>
          </a:solidFill>
          <a:ln/>
        </p:spPr>
        <p:txBody>
          <a:bodyPr/>
          <a:lstStyle/>
          <a:p>
            <a:endParaRPr lang="en-IL"/>
          </a:p>
        </p:txBody>
      </p:sp>
      <p:sp>
        <p:nvSpPr>
          <p:cNvPr id="10" name="Text 8"/>
          <p:cNvSpPr/>
          <p:nvPr/>
        </p:nvSpPr>
        <p:spPr>
          <a:xfrm>
            <a:off x="548640" y="2278380"/>
            <a:ext cx="822960" cy="608838"/>
          </a:xfrm>
          <a:prstGeom prst="rect">
            <a:avLst/>
          </a:prstGeom>
          <a:noFill/>
          <a:ln/>
        </p:spPr>
        <p:txBody>
          <a:bodyPr wrap="square" lIns="0" tIns="0" rIns="0" bIns="0" rtlCol="0" anchor="ctr"/>
          <a:lstStyle/>
          <a:p>
            <a:pPr marL="0" indent="0" algn="l">
              <a:buNone/>
            </a:pPr>
            <a:r>
              <a:rPr lang="en-US" sz="2200" b="1" dirty="0">
                <a:solidFill>
                  <a:srgbClr val="FFFFFF"/>
                </a:solidFill>
                <a:latin typeface="Georgia" pitchFamily="34" charset="0"/>
                <a:ea typeface="Georgia" pitchFamily="34" charset="-122"/>
                <a:cs typeface="Georgia" pitchFamily="34" charset="-120"/>
              </a:rPr>
              <a:t>03</a:t>
            </a:r>
            <a:endParaRPr lang="en-US" sz="2200" dirty="0"/>
          </a:p>
        </p:txBody>
      </p:sp>
      <p:sp>
        <p:nvSpPr>
          <p:cNvPr id="11" name="Text 9"/>
          <p:cNvSpPr/>
          <p:nvPr/>
        </p:nvSpPr>
        <p:spPr>
          <a:xfrm>
            <a:off x="1417320" y="2324100"/>
            <a:ext cx="7178040" cy="517398"/>
          </a:xfrm>
          <a:prstGeom prst="rect">
            <a:avLst/>
          </a:prstGeom>
          <a:noFill/>
          <a:ln/>
        </p:spPr>
        <p:txBody>
          <a:bodyPr wrap="square" lIns="0" tIns="0" rIns="0" bIns="0" rtlCol="0" anchor="ctr"/>
          <a:lstStyle/>
          <a:p>
            <a:pPr marL="0" indent="0" algn="l">
              <a:buNone/>
            </a:pPr>
            <a:r>
              <a:rPr lang="en-US" sz="1300" b="1" kern="0" spc="300" dirty="0">
                <a:solidFill>
                  <a:srgbClr val="E8A838"/>
                </a:solidFill>
                <a:latin typeface="Calibri" pitchFamily="34" charset="0"/>
                <a:ea typeface="Calibri" pitchFamily="34" charset="-122"/>
                <a:cs typeface="Calibri" pitchFamily="34" charset="-120"/>
              </a:rPr>
              <a:t>SEP 2022</a:t>
            </a:r>
            <a:endParaRPr lang="en-US" sz="1300" dirty="0"/>
          </a:p>
          <a:p>
            <a:pPr marL="0" indent="0" algn="l">
              <a:buNone/>
            </a:pPr>
            <a:r>
              <a:rPr lang="en-US" sz="1200" dirty="0">
                <a:solidFill>
                  <a:srgbClr val="FFFFFF"/>
                </a:solidFill>
                <a:latin typeface="Calibri" pitchFamily="34" charset="0"/>
                <a:ea typeface="Calibri" pitchFamily="34" charset="-122"/>
                <a:cs typeface="Calibri" pitchFamily="34" charset="-120"/>
              </a:rPr>
              <a:t>“Partial mobilization”: 300,000 reservists called up. Protests spread across Russian cities.</a:t>
            </a:r>
            <a:endParaRPr lang="en-US" sz="1300" dirty="0"/>
          </a:p>
        </p:txBody>
      </p:sp>
      <p:sp>
        <p:nvSpPr>
          <p:cNvPr id="12" name="Shape 10"/>
          <p:cNvSpPr/>
          <p:nvPr/>
        </p:nvSpPr>
        <p:spPr>
          <a:xfrm>
            <a:off x="457200" y="2960370"/>
            <a:ext cx="8229600" cy="608838"/>
          </a:xfrm>
          <a:prstGeom prst="rect">
            <a:avLst/>
          </a:prstGeom>
          <a:solidFill>
            <a:srgbClr val="2A2E42"/>
          </a:solidFill>
          <a:ln/>
        </p:spPr>
        <p:txBody>
          <a:bodyPr/>
          <a:lstStyle/>
          <a:p>
            <a:endParaRPr lang="en-IL"/>
          </a:p>
        </p:txBody>
      </p:sp>
      <p:sp>
        <p:nvSpPr>
          <p:cNvPr id="13" name="Text 11"/>
          <p:cNvSpPr/>
          <p:nvPr/>
        </p:nvSpPr>
        <p:spPr>
          <a:xfrm>
            <a:off x="548640" y="2960370"/>
            <a:ext cx="822960" cy="608838"/>
          </a:xfrm>
          <a:prstGeom prst="rect">
            <a:avLst/>
          </a:prstGeom>
          <a:noFill/>
          <a:ln/>
        </p:spPr>
        <p:txBody>
          <a:bodyPr wrap="square" lIns="0" tIns="0" rIns="0" bIns="0" rtlCol="0" anchor="ctr"/>
          <a:lstStyle/>
          <a:p>
            <a:pPr marL="0" indent="0" algn="l">
              <a:buNone/>
            </a:pPr>
            <a:r>
              <a:rPr lang="en-US" sz="2200" b="1" dirty="0">
                <a:solidFill>
                  <a:srgbClr val="FFFFFF"/>
                </a:solidFill>
                <a:latin typeface="Georgia" pitchFamily="34" charset="0"/>
                <a:ea typeface="Georgia" pitchFamily="34" charset="-122"/>
                <a:cs typeface="Georgia" pitchFamily="34" charset="-120"/>
              </a:rPr>
              <a:t>04</a:t>
            </a:r>
            <a:endParaRPr lang="en-US" sz="2200" dirty="0"/>
          </a:p>
        </p:txBody>
      </p:sp>
      <p:sp>
        <p:nvSpPr>
          <p:cNvPr id="14" name="Text 12"/>
          <p:cNvSpPr/>
          <p:nvPr/>
        </p:nvSpPr>
        <p:spPr>
          <a:xfrm>
            <a:off x="1417320" y="3006090"/>
            <a:ext cx="7178040" cy="517398"/>
          </a:xfrm>
          <a:prstGeom prst="rect">
            <a:avLst/>
          </a:prstGeom>
          <a:noFill/>
          <a:ln/>
        </p:spPr>
        <p:txBody>
          <a:bodyPr wrap="square" lIns="0" tIns="0" rIns="0" bIns="0" rtlCol="0" anchor="ctr"/>
          <a:lstStyle/>
          <a:p>
            <a:pPr marL="0" indent="0" algn="l">
              <a:buNone/>
            </a:pPr>
            <a:r>
              <a:rPr lang="en-US" sz="1300" b="1" kern="0" spc="300" dirty="0">
                <a:solidFill>
                  <a:srgbClr val="E8A838"/>
                </a:solidFill>
                <a:latin typeface="Calibri" pitchFamily="34" charset="0"/>
                <a:ea typeface="Calibri" pitchFamily="34" charset="-122"/>
                <a:cs typeface="Calibri" pitchFamily="34" charset="-120"/>
              </a:rPr>
              <a:t>SEP 2022</a:t>
            </a:r>
            <a:endParaRPr lang="en-US" sz="1300" dirty="0"/>
          </a:p>
          <a:p>
            <a:pPr marL="0" indent="0" algn="l">
              <a:buNone/>
            </a:pPr>
            <a:r>
              <a:rPr lang="en-US" sz="1200" dirty="0">
                <a:solidFill>
                  <a:srgbClr val="FFFFFF"/>
                </a:solidFill>
                <a:latin typeface="Calibri" pitchFamily="34" charset="0"/>
                <a:ea typeface="Calibri" pitchFamily="34" charset="-122"/>
                <a:cs typeface="Calibri" pitchFamily="34" charset="-120"/>
              </a:rPr>
              <a:t>“Referendums” in occupied territory. Four regions annexed. Retreat now constitutes treason under Russian law.</a:t>
            </a:r>
            <a:endParaRPr lang="en-US" sz="1300" dirty="0"/>
          </a:p>
        </p:txBody>
      </p:sp>
      <p:sp>
        <p:nvSpPr>
          <p:cNvPr id="15" name="Shape 13"/>
          <p:cNvSpPr/>
          <p:nvPr/>
        </p:nvSpPr>
        <p:spPr>
          <a:xfrm>
            <a:off x="457200" y="3642360"/>
            <a:ext cx="8229600" cy="608838"/>
          </a:xfrm>
          <a:prstGeom prst="rect">
            <a:avLst/>
          </a:prstGeom>
          <a:solidFill>
            <a:srgbClr val="2A2E42"/>
          </a:solidFill>
          <a:ln/>
        </p:spPr>
        <p:txBody>
          <a:bodyPr/>
          <a:lstStyle/>
          <a:p>
            <a:endParaRPr lang="en-IL"/>
          </a:p>
        </p:txBody>
      </p:sp>
      <p:sp>
        <p:nvSpPr>
          <p:cNvPr id="16" name="Text 14"/>
          <p:cNvSpPr/>
          <p:nvPr/>
        </p:nvSpPr>
        <p:spPr>
          <a:xfrm>
            <a:off x="548640" y="3642360"/>
            <a:ext cx="822960" cy="608838"/>
          </a:xfrm>
          <a:prstGeom prst="rect">
            <a:avLst/>
          </a:prstGeom>
          <a:noFill/>
          <a:ln/>
        </p:spPr>
        <p:txBody>
          <a:bodyPr wrap="square" lIns="0" tIns="0" rIns="0" bIns="0" rtlCol="0" anchor="ctr"/>
          <a:lstStyle/>
          <a:p>
            <a:pPr marL="0" indent="0" algn="l">
              <a:buNone/>
            </a:pPr>
            <a:r>
              <a:rPr lang="en-US" sz="2200" b="1" dirty="0">
                <a:solidFill>
                  <a:srgbClr val="FFFFFF"/>
                </a:solidFill>
                <a:latin typeface="Georgia" pitchFamily="34" charset="0"/>
                <a:ea typeface="Georgia" pitchFamily="34" charset="-122"/>
                <a:cs typeface="Georgia" pitchFamily="34" charset="-120"/>
              </a:rPr>
              <a:t>05</a:t>
            </a:r>
            <a:endParaRPr lang="en-US" sz="2200" dirty="0"/>
          </a:p>
        </p:txBody>
      </p:sp>
      <p:sp>
        <p:nvSpPr>
          <p:cNvPr id="17" name="Text 15"/>
          <p:cNvSpPr/>
          <p:nvPr/>
        </p:nvSpPr>
        <p:spPr>
          <a:xfrm>
            <a:off x="1417320" y="3688080"/>
            <a:ext cx="7178040" cy="517398"/>
          </a:xfrm>
          <a:prstGeom prst="rect">
            <a:avLst/>
          </a:prstGeom>
          <a:noFill/>
          <a:ln/>
        </p:spPr>
        <p:txBody>
          <a:bodyPr wrap="square" lIns="0" tIns="0" rIns="0" bIns="0" rtlCol="0" anchor="ctr"/>
          <a:lstStyle/>
          <a:p>
            <a:pPr marL="0" indent="0" algn="l">
              <a:buNone/>
            </a:pPr>
            <a:r>
              <a:rPr lang="en-US" sz="1300" b="1" kern="0" spc="300" dirty="0">
                <a:solidFill>
                  <a:srgbClr val="E8A838"/>
                </a:solidFill>
                <a:latin typeface="Calibri" pitchFamily="34" charset="0"/>
                <a:ea typeface="Calibri" pitchFamily="34" charset="-122"/>
                <a:cs typeface="Calibri" pitchFamily="34" charset="-120"/>
              </a:rPr>
              <a:t>2023</a:t>
            </a:r>
            <a:endParaRPr lang="en-US" sz="1300" dirty="0"/>
          </a:p>
          <a:p>
            <a:pPr marL="0" indent="0" algn="l">
              <a:buNone/>
            </a:pPr>
            <a:r>
              <a:rPr lang="en-US" sz="1200" dirty="0">
                <a:solidFill>
                  <a:srgbClr val="FFFFFF"/>
                </a:solidFill>
                <a:latin typeface="Calibri" pitchFamily="34" charset="0"/>
                <a:ea typeface="Calibri" pitchFamily="34" charset="-122"/>
                <a:cs typeface="Calibri" pitchFamily="34" charset="-120"/>
              </a:rPr>
              <a:t>Trench warfare. Wagner mutiny (June). Prigozhin killed (August). Every crack closed with further escalation.</a:t>
            </a:r>
            <a:endParaRPr lang="en-US" sz="1300" dirty="0"/>
          </a:p>
        </p:txBody>
      </p:sp>
      <p:sp>
        <p:nvSpPr>
          <p:cNvPr id="18" name="Shape 16"/>
          <p:cNvSpPr/>
          <p:nvPr/>
        </p:nvSpPr>
        <p:spPr>
          <a:xfrm>
            <a:off x="457200" y="4324350"/>
            <a:ext cx="8229600" cy="608838"/>
          </a:xfrm>
          <a:prstGeom prst="rect">
            <a:avLst/>
          </a:prstGeom>
          <a:solidFill>
            <a:srgbClr val="2A2E42"/>
          </a:solidFill>
          <a:ln/>
        </p:spPr>
        <p:txBody>
          <a:bodyPr/>
          <a:lstStyle/>
          <a:p>
            <a:endParaRPr lang="en-IL"/>
          </a:p>
        </p:txBody>
      </p:sp>
      <p:sp>
        <p:nvSpPr>
          <p:cNvPr id="19" name="Text 17"/>
          <p:cNvSpPr/>
          <p:nvPr/>
        </p:nvSpPr>
        <p:spPr>
          <a:xfrm>
            <a:off x="548640" y="4324350"/>
            <a:ext cx="822960" cy="608838"/>
          </a:xfrm>
          <a:prstGeom prst="rect">
            <a:avLst/>
          </a:prstGeom>
          <a:noFill/>
          <a:ln/>
        </p:spPr>
        <p:txBody>
          <a:bodyPr wrap="square" lIns="0" tIns="0" rIns="0" bIns="0" rtlCol="0" anchor="ctr"/>
          <a:lstStyle/>
          <a:p>
            <a:pPr marL="0" indent="0" algn="l">
              <a:buNone/>
            </a:pPr>
            <a:r>
              <a:rPr lang="en-US" sz="2200" b="1" dirty="0">
                <a:solidFill>
                  <a:srgbClr val="FFFFFF"/>
                </a:solidFill>
                <a:latin typeface="Georgia" pitchFamily="34" charset="0"/>
                <a:ea typeface="Georgia" pitchFamily="34" charset="-122"/>
                <a:cs typeface="Georgia" pitchFamily="34" charset="-120"/>
              </a:rPr>
              <a:t>06</a:t>
            </a:r>
            <a:endParaRPr lang="en-US" sz="2200" dirty="0"/>
          </a:p>
        </p:txBody>
      </p:sp>
      <p:sp>
        <p:nvSpPr>
          <p:cNvPr id="20" name="Text 18"/>
          <p:cNvSpPr/>
          <p:nvPr/>
        </p:nvSpPr>
        <p:spPr>
          <a:xfrm>
            <a:off x="1417320" y="4370070"/>
            <a:ext cx="7178040" cy="517398"/>
          </a:xfrm>
          <a:prstGeom prst="rect">
            <a:avLst/>
          </a:prstGeom>
          <a:noFill/>
          <a:ln/>
        </p:spPr>
        <p:txBody>
          <a:bodyPr wrap="square" lIns="0" tIns="0" rIns="0" bIns="0" rtlCol="0" anchor="ctr"/>
          <a:lstStyle/>
          <a:p>
            <a:pPr marL="0" indent="0" algn="l">
              <a:buNone/>
            </a:pPr>
            <a:r>
              <a:rPr lang="en-US" sz="1300" b="1" kern="0" spc="300" dirty="0">
                <a:solidFill>
                  <a:srgbClr val="E8A838"/>
                </a:solidFill>
                <a:latin typeface="Calibri" pitchFamily="34" charset="0"/>
                <a:ea typeface="Calibri" pitchFamily="34" charset="-122"/>
                <a:cs typeface="Calibri" pitchFamily="34" charset="-120"/>
              </a:rPr>
              <a:t>2024–2025</a:t>
            </a:r>
            <a:endParaRPr lang="en-US" sz="1300" dirty="0"/>
          </a:p>
          <a:p>
            <a:pPr marL="0" indent="0" algn="l">
              <a:buNone/>
            </a:pPr>
            <a:r>
              <a:rPr lang="en-US" sz="1200" dirty="0">
                <a:solidFill>
                  <a:srgbClr val="FFFFFF"/>
                </a:solidFill>
                <a:latin typeface="Calibri" pitchFamily="34" charset="0"/>
                <a:ea typeface="Calibri" pitchFamily="34" charset="-122"/>
                <a:cs typeface="Calibri" pitchFamily="34" charset="-120"/>
              </a:rPr>
              <a:t>North Korean troops deployed. Russian casualties est. 700,000+. Economy on full war footing. Strategy unchanged.</a:t>
            </a:r>
            <a:endParaRPr lang="en-US" sz="13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41">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The Stack, Applied to Russia</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01  LOSS AVERSION. </a:t>
            </a:r>
            <a:r>
              <a:rPr lang="en-US" sz="1300" dirty="0">
                <a:solidFill>
                  <a:srgbClr val="333333"/>
                </a:solidFill>
                <a:latin typeface="Calibri" pitchFamily="34" charset="0"/>
                <a:ea typeface="Calibri" pitchFamily="34" charset="-122"/>
                <a:cs typeface="Calibri" pitchFamily="34" charset="-120"/>
              </a:rPr>
              <a:t>Russia has lost hundreds of thousands of soldiers, a generation of equipment, and its pre-war economic position. Admitting defeat means realizing that loss as pure waste.</a:t>
            </a:r>
            <a:endParaRPr lang="en-US" sz="13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02  RISK-SEEKING. </a:t>
            </a:r>
            <a:r>
              <a:rPr lang="en-US" sz="1300" dirty="0">
                <a:solidFill>
                  <a:srgbClr val="333333"/>
                </a:solidFill>
                <a:latin typeface="Calibri" pitchFamily="34" charset="0"/>
                <a:ea typeface="Calibri" pitchFamily="34" charset="-122"/>
                <a:cs typeface="Calibri" pitchFamily="34" charset="-120"/>
              </a:rPr>
              <a:t>Each setback has been met with escalation, not de-escalation. Mobilization. Annexation. Nuclear threats. Foreign troops. Every response is a higher-variance bet.</a:t>
            </a:r>
            <a:endParaRPr lang="en-US" sz="13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03  SUNK COST. </a:t>
            </a:r>
            <a:r>
              <a:rPr lang="en-US" sz="1300" dirty="0">
                <a:solidFill>
                  <a:srgbClr val="333333"/>
                </a:solidFill>
                <a:latin typeface="Calibri" pitchFamily="34" charset="0"/>
                <a:ea typeface="Calibri" pitchFamily="34" charset="-122"/>
                <a:cs typeface="Calibri" pitchFamily="34" charset="-120"/>
              </a:rPr>
              <a:t>The public rationale every year is a version of: “After everything we have given, we cannot stop now.”</a:t>
            </a:r>
            <a:endParaRPr lang="en-US" sz="13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04  ESCALATION. </a:t>
            </a:r>
            <a:r>
              <a:rPr lang="en-US" sz="1300" dirty="0">
                <a:solidFill>
                  <a:srgbClr val="333333"/>
                </a:solidFill>
                <a:latin typeface="Calibri" pitchFamily="34" charset="0"/>
                <a:ea typeface="Calibri" pitchFamily="34" charset="-122"/>
                <a:cs typeface="Calibri" pitchFamily="34" charset="-120"/>
              </a:rPr>
              <a:t>This is not Putin alone. It is a Security Council. It is a war economy. It is a state media apparatus. It is a political class that has publicly staked itself.</a:t>
            </a:r>
            <a:endParaRPr lang="en-US" sz="13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05  SELF-JUSTIFICATION. </a:t>
            </a:r>
            <a:r>
              <a:rPr lang="en-US" sz="1300" dirty="0">
                <a:solidFill>
                  <a:srgbClr val="333333"/>
                </a:solidFill>
                <a:latin typeface="Calibri" pitchFamily="34" charset="0"/>
                <a:ea typeface="Calibri" pitchFamily="34" charset="-122"/>
                <a:cs typeface="Calibri" pitchFamily="34" charset="-120"/>
              </a:rPr>
              <a:t>Retreat is not just loss; it is the end of Putin’s political identity, and possibly his regime. The ego question and the survival question have become the same question.</a:t>
            </a:r>
            <a:endParaRPr lang="en-US" sz="13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42">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347472"/>
            <a:ext cx="640080" cy="640080"/>
          </a:xfrm>
          <a:prstGeom prst="rect">
            <a:avLst/>
          </a:prstGeom>
          <a:noFill/>
          <a:ln/>
        </p:spPr>
        <p:txBody>
          <a:bodyPr wrap="square" lIns="0" tIns="0" rIns="0" bIns="0" rtlCol="0" anchor="ctr"/>
          <a:lstStyle/>
          <a:p>
            <a:pPr marL="0" indent="0" algn="l">
              <a:buNone/>
            </a:pPr>
            <a:r>
              <a:rPr lang="en-US" sz="3600" b="1" dirty="0">
                <a:solidFill>
                  <a:srgbClr val="E8A838"/>
                </a:solidFill>
                <a:latin typeface="Georgia" pitchFamily="34" charset="0"/>
                <a:ea typeface="Georgia" pitchFamily="34" charset="-122"/>
                <a:cs typeface="Georgia" pitchFamily="34" charset="-120"/>
              </a:rPr>
              <a:t>▲</a:t>
            </a:r>
            <a:endParaRPr lang="en-US" sz="3600" dirty="0"/>
          </a:p>
        </p:txBody>
      </p:sp>
      <p:sp>
        <p:nvSpPr>
          <p:cNvPr id="3" name="Text 1"/>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600" b="1" dirty="0">
                <a:solidFill>
                  <a:srgbClr val="E8A838"/>
                </a:solidFill>
                <a:latin typeface="Georgia" pitchFamily="34" charset="0"/>
                <a:ea typeface="Georgia" pitchFamily="34" charset="-122"/>
                <a:cs typeface="Georgia" pitchFamily="34" charset="-120"/>
              </a:rPr>
              <a:t>The Annexation Trap</a:t>
            </a:r>
            <a:endParaRPr lang="en-US" sz="2600" dirty="0"/>
          </a:p>
        </p:txBody>
      </p:sp>
      <p:sp>
        <p:nvSpPr>
          <p:cNvPr id="4" name="Text 2"/>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In September 2022, after a string of battlefield setbacks, Russia held “referendums” in four occupied Ukrainian regions and formally annexed them.</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The purpose was not territorial. It was </a:t>
            </a:r>
            <a:r>
              <a:rPr lang="en-US" sz="1400" b="1" dirty="0">
                <a:solidFill>
                  <a:srgbClr val="E8A838"/>
                </a:solidFill>
                <a:latin typeface="Calibri" pitchFamily="34" charset="0"/>
                <a:ea typeface="Calibri" pitchFamily="34" charset="-122"/>
                <a:cs typeface="Calibri" pitchFamily="34" charset="-120"/>
              </a:rPr>
              <a:t>psychological — and structural</a:t>
            </a:r>
            <a:r>
              <a:rPr lang="en-US" sz="1400" dirty="0">
                <a:solidFill>
                  <a:srgbClr val="FFFFFF"/>
                </a:solidFill>
                <a:latin typeface="Calibri" pitchFamily="34" charset="0"/>
                <a:ea typeface="Calibri" pitchFamily="34" charset="-122"/>
                <a:cs typeface="Calibri" pitchFamily="34" charset="-120"/>
              </a:rPr>
              <a:t>.</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FFFFFF"/>
                </a:solidFill>
                <a:latin typeface="Calibri" pitchFamily="34" charset="0"/>
                <a:ea typeface="Calibri" pitchFamily="34" charset="-122"/>
                <a:cs typeface="Calibri" pitchFamily="34" charset="-120"/>
              </a:rPr>
              <a:t>Before annexation: </a:t>
            </a:r>
            <a:r>
              <a:rPr lang="en-US" sz="1400" dirty="0">
                <a:solidFill>
                  <a:srgbClr val="FFFFFF"/>
                </a:solidFill>
                <a:latin typeface="Calibri" pitchFamily="34" charset="0"/>
                <a:ea typeface="Calibri" pitchFamily="34" charset="-122"/>
                <a:cs typeface="Calibri" pitchFamily="34" charset="-120"/>
              </a:rPr>
              <a:t>retreating from occupied territory was embarrassing.</a:t>
            </a:r>
            <a:endParaRPr lang="en-US" sz="1400" dirty="0"/>
          </a:p>
          <a:p>
            <a:pPr marL="0" indent="0" algn="l">
              <a:spcAft>
                <a:spcPts val="600"/>
              </a:spcAft>
              <a:buNone/>
            </a:pPr>
            <a:r>
              <a:rPr lang="en-US" sz="1400" b="1" dirty="0">
                <a:solidFill>
                  <a:srgbClr val="E8A838"/>
                </a:solidFill>
                <a:latin typeface="Calibri" pitchFamily="34" charset="0"/>
                <a:ea typeface="Calibri" pitchFamily="34" charset="-122"/>
                <a:cs typeface="Calibri" pitchFamily="34" charset="-120"/>
              </a:rPr>
              <a:t>After annexation: </a:t>
            </a:r>
            <a:r>
              <a:rPr lang="en-US" sz="1400" dirty="0">
                <a:solidFill>
                  <a:srgbClr val="FFFFFF"/>
                </a:solidFill>
                <a:latin typeface="Calibri" pitchFamily="34" charset="0"/>
                <a:ea typeface="Calibri" pitchFamily="34" charset="-122"/>
                <a:cs typeface="Calibri" pitchFamily="34" charset="-120"/>
              </a:rPr>
              <a:t>retreating from that same territory is, under Russian law, the surrender of sovereign Russian soil. It is a constitutional crime. It is treason.</a:t>
            </a:r>
            <a:endParaRPr lang="en-US" sz="1400" dirty="0"/>
          </a:p>
          <a:p>
            <a:pPr marL="0" indent="0" algn="l">
              <a:spcAft>
                <a:spcPts val="600"/>
              </a:spcAft>
              <a:buNone/>
            </a:pPr>
            <a:r>
              <a:rPr lang="en-US" sz="8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FFFFFF"/>
                </a:solidFill>
                <a:latin typeface="Calibri" pitchFamily="34" charset="0"/>
                <a:ea typeface="Calibri" pitchFamily="34" charset="-122"/>
                <a:cs typeface="Calibri" pitchFamily="34" charset="-120"/>
              </a:rPr>
              <a:t>The annexation did not change the battlefield. </a:t>
            </a:r>
            <a:r>
              <a:rPr lang="en-US" sz="1400" b="1" dirty="0">
                <a:solidFill>
                  <a:srgbClr val="E8A838"/>
                </a:solidFill>
                <a:latin typeface="Calibri" pitchFamily="34" charset="0"/>
                <a:ea typeface="Calibri" pitchFamily="34" charset="-122"/>
                <a:cs typeface="Calibri" pitchFamily="34" charset="-120"/>
              </a:rPr>
              <a:t>It changed the exit.</a:t>
            </a:r>
            <a:endParaRPr lang="en-US" sz="1400" dirty="0"/>
          </a:p>
          <a:p>
            <a:pPr marL="0" indent="0" algn="l">
              <a:spcAft>
                <a:spcPts val="600"/>
              </a:spcAft>
              <a:buNone/>
            </a:pPr>
            <a:r>
              <a:rPr lang="en-US" sz="600" dirty="0">
                <a:solidFill>
                  <a:srgbClr val="FFFFFF"/>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i="1" dirty="0">
                <a:solidFill>
                  <a:srgbClr val="FFFFFF"/>
                </a:solidFill>
                <a:latin typeface="Calibri" pitchFamily="34" charset="0"/>
                <a:ea typeface="Calibri" pitchFamily="34" charset="-122"/>
                <a:cs typeface="Calibri" pitchFamily="34" charset="-120"/>
              </a:rPr>
              <a:t>This is sunk cost, deliberately engineered. The Russian state built a cage around itself so that it could not walk away — because walking away was the thing the state feared most.</a:t>
            </a:r>
            <a:endParaRPr lang="en-US" sz="14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43">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65760"/>
            <a:ext cx="8229600" cy="54864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The Parallel</a:t>
            </a:r>
            <a:endParaRPr lang="en-US" sz="2800" dirty="0"/>
          </a:p>
        </p:txBody>
      </p:sp>
      <p:sp>
        <p:nvSpPr>
          <p:cNvPr id="4" name="Shape 2"/>
          <p:cNvSpPr/>
          <p:nvPr/>
        </p:nvSpPr>
        <p:spPr>
          <a:xfrm>
            <a:off x="594360" y="1143000"/>
            <a:ext cx="3840480" cy="2560320"/>
          </a:xfrm>
          <a:prstGeom prst="rect">
            <a:avLst/>
          </a:prstGeom>
          <a:solidFill>
            <a:srgbClr val="E8E3D5"/>
          </a:solidFill>
          <a:ln/>
        </p:spPr>
        <p:txBody>
          <a:bodyPr/>
          <a:lstStyle/>
          <a:p>
            <a:endParaRPr lang="en-IL"/>
          </a:p>
        </p:txBody>
      </p:sp>
      <p:sp>
        <p:nvSpPr>
          <p:cNvPr id="5" name="Text 3"/>
          <p:cNvSpPr/>
          <p:nvPr/>
        </p:nvSpPr>
        <p:spPr>
          <a:xfrm>
            <a:off x="594360" y="1234440"/>
            <a:ext cx="3840480" cy="411480"/>
          </a:xfrm>
          <a:prstGeom prst="rect">
            <a:avLst/>
          </a:prstGeom>
          <a:noFill/>
          <a:ln/>
        </p:spPr>
        <p:txBody>
          <a:bodyPr wrap="square" lIns="0" tIns="0" rIns="0" bIns="0" rtlCol="0" anchor="ctr"/>
          <a:lstStyle/>
          <a:p>
            <a:pPr marL="0" indent="0" algn="ctr">
              <a:buNone/>
            </a:pPr>
            <a:r>
              <a:rPr lang="en-US" sz="1400" b="1" kern="0" spc="600" dirty="0">
                <a:solidFill>
                  <a:srgbClr val="E8A838"/>
                </a:solidFill>
                <a:latin typeface="Calibri" pitchFamily="34" charset="0"/>
                <a:ea typeface="Calibri" pitchFamily="34" charset="-122"/>
                <a:cs typeface="Calibri" pitchFamily="34" charset="-120"/>
              </a:rPr>
              <a:t>META</a:t>
            </a:r>
            <a:endParaRPr lang="en-US" sz="1400" dirty="0"/>
          </a:p>
        </p:txBody>
      </p:sp>
      <p:sp>
        <p:nvSpPr>
          <p:cNvPr id="6" name="Text 4"/>
          <p:cNvSpPr/>
          <p:nvPr/>
        </p:nvSpPr>
        <p:spPr>
          <a:xfrm>
            <a:off x="777240" y="1645920"/>
            <a:ext cx="3474720" cy="1965960"/>
          </a:xfrm>
          <a:prstGeom prst="rect">
            <a:avLst/>
          </a:prstGeom>
          <a:noFill/>
          <a:ln/>
        </p:spPr>
        <p:txBody>
          <a:bodyPr wrap="square" lIns="0" tIns="0" rIns="0" bIns="0" rtlCol="0" anchor="ctr"/>
          <a:lstStyle/>
          <a:p>
            <a:pPr marL="0" indent="0" algn="ctr">
              <a:buNone/>
            </a:pPr>
            <a:r>
              <a:rPr lang="en-US" sz="1500" i="1" dirty="0">
                <a:solidFill>
                  <a:srgbClr val="1E2337"/>
                </a:solidFill>
                <a:latin typeface="Georgia" pitchFamily="34" charset="0"/>
                <a:ea typeface="Georgia" pitchFamily="34" charset="-122"/>
                <a:cs typeface="Georgia" pitchFamily="34" charset="-120"/>
              </a:rPr>
              <a:t>“We are now called Meta. We cannot abandon the metaverse without admitting the rename was a mistake.”</a:t>
            </a:r>
            <a:endParaRPr lang="en-US" sz="1500" dirty="0"/>
          </a:p>
        </p:txBody>
      </p:sp>
      <p:sp>
        <p:nvSpPr>
          <p:cNvPr id="7" name="Shape 5"/>
          <p:cNvSpPr/>
          <p:nvPr/>
        </p:nvSpPr>
        <p:spPr>
          <a:xfrm>
            <a:off x="4709160" y="1143000"/>
            <a:ext cx="3840480" cy="2560320"/>
          </a:xfrm>
          <a:prstGeom prst="rect">
            <a:avLst/>
          </a:prstGeom>
          <a:solidFill>
            <a:srgbClr val="E8E3D5"/>
          </a:solidFill>
          <a:ln/>
        </p:spPr>
        <p:txBody>
          <a:bodyPr/>
          <a:lstStyle/>
          <a:p>
            <a:endParaRPr lang="en-IL"/>
          </a:p>
        </p:txBody>
      </p:sp>
      <p:sp>
        <p:nvSpPr>
          <p:cNvPr id="8" name="Text 6"/>
          <p:cNvSpPr/>
          <p:nvPr/>
        </p:nvSpPr>
        <p:spPr>
          <a:xfrm>
            <a:off x="4709160" y="1234440"/>
            <a:ext cx="3840480" cy="411480"/>
          </a:xfrm>
          <a:prstGeom prst="rect">
            <a:avLst/>
          </a:prstGeom>
          <a:noFill/>
          <a:ln/>
        </p:spPr>
        <p:txBody>
          <a:bodyPr wrap="square" lIns="0" tIns="0" rIns="0" bIns="0" rtlCol="0" anchor="ctr"/>
          <a:lstStyle/>
          <a:p>
            <a:pPr marL="0" indent="0" algn="ctr">
              <a:buNone/>
            </a:pPr>
            <a:r>
              <a:rPr lang="en-US" sz="1400" b="1" kern="0" spc="600" dirty="0">
                <a:solidFill>
                  <a:srgbClr val="E8A838"/>
                </a:solidFill>
                <a:latin typeface="Calibri" pitchFamily="34" charset="0"/>
                <a:ea typeface="Calibri" pitchFamily="34" charset="-122"/>
                <a:cs typeface="Calibri" pitchFamily="34" charset="-120"/>
              </a:rPr>
              <a:t>RUSSIA</a:t>
            </a:r>
            <a:endParaRPr lang="en-US" sz="1400" dirty="0"/>
          </a:p>
        </p:txBody>
      </p:sp>
      <p:sp>
        <p:nvSpPr>
          <p:cNvPr id="9" name="Text 7"/>
          <p:cNvSpPr/>
          <p:nvPr/>
        </p:nvSpPr>
        <p:spPr>
          <a:xfrm>
            <a:off x="4892040" y="1645920"/>
            <a:ext cx="3474720" cy="1965960"/>
          </a:xfrm>
          <a:prstGeom prst="rect">
            <a:avLst/>
          </a:prstGeom>
          <a:noFill/>
          <a:ln/>
        </p:spPr>
        <p:txBody>
          <a:bodyPr wrap="square" lIns="0" tIns="0" rIns="0" bIns="0" rtlCol="0" anchor="ctr"/>
          <a:lstStyle/>
          <a:p>
            <a:pPr marL="0" indent="0" algn="ctr">
              <a:buNone/>
            </a:pPr>
            <a:r>
              <a:rPr lang="en-US" sz="1500" i="1" dirty="0">
                <a:solidFill>
                  <a:srgbClr val="1E2337"/>
                </a:solidFill>
                <a:latin typeface="Georgia" pitchFamily="34" charset="0"/>
                <a:ea typeface="Georgia" pitchFamily="34" charset="-122"/>
                <a:cs typeface="Georgia" pitchFamily="34" charset="-120"/>
              </a:rPr>
              <a:t>“These are now Russian territories. We cannot abandon them without admitting the war was a mistake.”</a:t>
            </a:r>
            <a:endParaRPr lang="en-US" sz="1500" dirty="0"/>
          </a:p>
        </p:txBody>
      </p:sp>
      <p:sp>
        <p:nvSpPr>
          <p:cNvPr id="10" name="Text 8"/>
          <p:cNvSpPr/>
          <p:nvPr/>
        </p:nvSpPr>
        <p:spPr>
          <a:xfrm>
            <a:off x="457200" y="3886200"/>
            <a:ext cx="8229600" cy="365760"/>
          </a:xfrm>
          <a:prstGeom prst="rect">
            <a:avLst/>
          </a:prstGeom>
          <a:noFill/>
          <a:ln/>
        </p:spPr>
        <p:txBody>
          <a:bodyPr wrap="square" lIns="0" tIns="0" rIns="0" bIns="0" rtlCol="0" anchor="ctr"/>
          <a:lstStyle/>
          <a:p>
            <a:pPr marL="0" indent="0" algn="ctr">
              <a:buNone/>
            </a:pPr>
            <a:r>
              <a:rPr lang="en-US" sz="1600" b="1" dirty="0">
                <a:solidFill>
                  <a:srgbClr val="1E2337"/>
                </a:solidFill>
                <a:latin typeface="Calibri" pitchFamily="34" charset="0"/>
                <a:ea typeface="Calibri" pitchFamily="34" charset="-122"/>
                <a:cs typeface="Calibri" pitchFamily="34" charset="-120"/>
              </a:rPr>
              <a:t>Different scales. Different stakes. Identical structure.</a:t>
            </a:r>
            <a:endParaRPr lang="en-US" sz="1600" dirty="0"/>
          </a:p>
        </p:txBody>
      </p:sp>
      <p:sp>
        <p:nvSpPr>
          <p:cNvPr id="11" name="Text 9"/>
          <p:cNvSpPr/>
          <p:nvPr/>
        </p:nvSpPr>
        <p:spPr>
          <a:xfrm>
            <a:off x="457200" y="4297680"/>
            <a:ext cx="8229600" cy="457200"/>
          </a:xfrm>
          <a:prstGeom prst="rect">
            <a:avLst/>
          </a:prstGeom>
          <a:noFill/>
          <a:ln/>
        </p:spPr>
        <p:txBody>
          <a:bodyPr wrap="square" lIns="0" tIns="0" rIns="0" bIns="0" rtlCol="0" anchor="ctr"/>
          <a:lstStyle/>
          <a:p>
            <a:pPr marL="0" indent="0" algn="ctr">
              <a:buNone/>
            </a:pPr>
            <a:r>
              <a:rPr lang="en-US" sz="1300" i="1" dirty="0">
                <a:solidFill>
                  <a:srgbClr val="333333"/>
                </a:solidFill>
                <a:latin typeface="Calibri" pitchFamily="34" charset="0"/>
                <a:ea typeface="Calibri" pitchFamily="34" charset="-122"/>
                <a:cs typeface="Calibri" pitchFamily="34" charset="-120"/>
              </a:rPr>
              <a:t>Both converted a product or military decision into an identity decision — and now cannot retreat without unwinding the identity claim.</a:t>
            </a:r>
            <a:endParaRPr lang="en-US" sz="13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44">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548640"/>
          </a:xfrm>
          <a:prstGeom prst="rect">
            <a:avLst/>
          </a:prstGeom>
          <a:noFill/>
          <a:ln/>
        </p:spPr>
        <p:txBody>
          <a:bodyPr wrap="square" lIns="0" tIns="0" rIns="0" bIns="0" rtlCol="0" anchor="ctr"/>
          <a:lstStyle/>
          <a:p>
            <a:pPr marL="0" indent="0" algn="l">
              <a:buNone/>
            </a:pPr>
            <a:r>
              <a:rPr lang="en-US" sz="2600" b="1" kern="0" spc="400" dirty="0">
                <a:solidFill>
                  <a:srgbClr val="E8A838"/>
                </a:solidFill>
                <a:latin typeface="Georgia" pitchFamily="34" charset="0"/>
                <a:ea typeface="Georgia" pitchFamily="34" charset="-122"/>
                <a:cs typeface="Georgia" pitchFamily="34" charset="-120"/>
              </a:rPr>
              <a:t>THE HUMAN COST</a:t>
            </a:r>
            <a:endParaRPr lang="en-US" sz="2600" dirty="0"/>
          </a:p>
        </p:txBody>
      </p:sp>
      <p:sp>
        <p:nvSpPr>
          <p:cNvPr id="3" name="Text 1"/>
          <p:cNvSpPr/>
          <p:nvPr/>
        </p:nvSpPr>
        <p:spPr>
          <a:xfrm>
            <a:off x="457200" y="868680"/>
            <a:ext cx="8229600" cy="365760"/>
          </a:xfrm>
          <a:prstGeom prst="rect">
            <a:avLst/>
          </a:prstGeom>
          <a:noFill/>
          <a:ln/>
        </p:spPr>
        <p:txBody>
          <a:bodyPr wrap="square" lIns="0" tIns="0" rIns="0" bIns="0" rtlCol="0" anchor="ctr"/>
          <a:lstStyle/>
          <a:p>
            <a:pPr marL="0" indent="0" algn="l">
              <a:buNone/>
            </a:pPr>
            <a:r>
              <a:rPr lang="en-US" sz="1300" i="1" dirty="0">
                <a:solidFill>
                  <a:srgbClr val="8B8FA3"/>
                </a:solidFill>
                <a:latin typeface="Calibri" pitchFamily="34" charset="0"/>
                <a:ea typeface="Calibri" pitchFamily="34" charset="-122"/>
                <a:cs typeface="Calibri" pitchFamily="34" charset="-120"/>
              </a:rPr>
              <a:t>Russia–Ukraine, as of early 2026:</a:t>
            </a:r>
            <a:endParaRPr lang="en-US" sz="1300" dirty="0"/>
          </a:p>
        </p:txBody>
      </p:sp>
      <p:sp>
        <p:nvSpPr>
          <p:cNvPr id="4" name="Shape 2"/>
          <p:cNvSpPr/>
          <p:nvPr/>
        </p:nvSpPr>
        <p:spPr>
          <a:xfrm>
            <a:off x="457200" y="1417320"/>
            <a:ext cx="8229600" cy="530352"/>
          </a:xfrm>
          <a:prstGeom prst="rect">
            <a:avLst/>
          </a:prstGeom>
          <a:solidFill>
            <a:srgbClr val="2A2E42"/>
          </a:solidFill>
          <a:ln/>
        </p:spPr>
        <p:txBody>
          <a:bodyPr/>
          <a:lstStyle/>
          <a:p>
            <a:endParaRPr lang="en-IL"/>
          </a:p>
        </p:txBody>
      </p:sp>
      <p:sp>
        <p:nvSpPr>
          <p:cNvPr id="5" name="Text 3"/>
          <p:cNvSpPr/>
          <p:nvPr/>
        </p:nvSpPr>
        <p:spPr>
          <a:xfrm>
            <a:off x="640080" y="1417320"/>
            <a:ext cx="2103120" cy="530352"/>
          </a:xfrm>
          <a:prstGeom prst="rect">
            <a:avLst/>
          </a:prstGeom>
          <a:noFill/>
          <a:ln/>
        </p:spPr>
        <p:txBody>
          <a:bodyPr wrap="square" lIns="0" tIns="0" rIns="0" bIns="0" rtlCol="0" anchor="ctr"/>
          <a:lstStyle/>
          <a:p>
            <a:pPr marL="0" indent="0" algn="l">
              <a:buNone/>
            </a:pPr>
            <a:r>
              <a:rPr lang="en-US" sz="2200" b="1" dirty="0">
                <a:solidFill>
                  <a:srgbClr val="E8A838"/>
                </a:solidFill>
                <a:latin typeface="Georgia" pitchFamily="34" charset="0"/>
                <a:ea typeface="Georgia" pitchFamily="34" charset="-122"/>
                <a:cs typeface="Georgia" pitchFamily="34" charset="-120"/>
              </a:rPr>
              <a:t>700,000+</a:t>
            </a:r>
            <a:endParaRPr lang="en-US" sz="2200" dirty="0"/>
          </a:p>
        </p:txBody>
      </p:sp>
      <p:sp>
        <p:nvSpPr>
          <p:cNvPr id="6" name="Text 4"/>
          <p:cNvSpPr/>
          <p:nvPr/>
        </p:nvSpPr>
        <p:spPr>
          <a:xfrm>
            <a:off x="2834640" y="1417320"/>
            <a:ext cx="5669280" cy="530352"/>
          </a:xfrm>
          <a:prstGeom prst="rect">
            <a:avLst/>
          </a:prstGeom>
          <a:noFill/>
          <a:ln/>
        </p:spPr>
        <p:txBody>
          <a:bodyPr wrap="square" lIns="0" tIns="0" rIns="0" bIns="0" rtlCol="0" anchor="ctr"/>
          <a:lstStyle/>
          <a:p>
            <a:pPr marL="0" indent="0" algn="l">
              <a:buNone/>
            </a:pPr>
            <a:r>
              <a:rPr lang="en-US" sz="1300" dirty="0">
                <a:solidFill>
                  <a:srgbClr val="FFFFFF"/>
                </a:solidFill>
                <a:latin typeface="Calibri" pitchFamily="34" charset="0"/>
                <a:ea typeface="Calibri" pitchFamily="34" charset="-122"/>
                <a:cs typeface="Calibri" pitchFamily="34" charset="-120"/>
              </a:rPr>
              <a:t>Russian military casualties (killed or wounded, est.)</a:t>
            </a:r>
            <a:endParaRPr lang="en-US" sz="1300" dirty="0"/>
          </a:p>
        </p:txBody>
      </p:sp>
      <p:sp>
        <p:nvSpPr>
          <p:cNvPr id="7" name="Shape 5"/>
          <p:cNvSpPr/>
          <p:nvPr/>
        </p:nvSpPr>
        <p:spPr>
          <a:xfrm>
            <a:off x="457200" y="1993392"/>
            <a:ext cx="8229600" cy="530352"/>
          </a:xfrm>
          <a:prstGeom prst="rect">
            <a:avLst/>
          </a:prstGeom>
          <a:solidFill>
            <a:srgbClr val="2A2E42"/>
          </a:solidFill>
          <a:ln/>
        </p:spPr>
        <p:txBody>
          <a:bodyPr/>
          <a:lstStyle/>
          <a:p>
            <a:endParaRPr lang="en-IL"/>
          </a:p>
        </p:txBody>
      </p:sp>
      <p:sp>
        <p:nvSpPr>
          <p:cNvPr id="8" name="Text 6"/>
          <p:cNvSpPr/>
          <p:nvPr/>
        </p:nvSpPr>
        <p:spPr>
          <a:xfrm>
            <a:off x="640080" y="1993392"/>
            <a:ext cx="2103120" cy="530352"/>
          </a:xfrm>
          <a:prstGeom prst="rect">
            <a:avLst/>
          </a:prstGeom>
          <a:noFill/>
          <a:ln/>
        </p:spPr>
        <p:txBody>
          <a:bodyPr wrap="square" lIns="0" tIns="0" rIns="0" bIns="0" rtlCol="0" anchor="ctr"/>
          <a:lstStyle/>
          <a:p>
            <a:pPr marL="0" indent="0" algn="l">
              <a:buNone/>
            </a:pPr>
            <a:r>
              <a:rPr lang="en-US" sz="2200" b="1" dirty="0">
                <a:solidFill>
                  <a:srgbClr val="E8A838"/>
                </a:solidFill>
                <a:latin typeface="Georgia" pitchFamily="34" charset="0"/>
                <a:ea typeface="Georgia" pitchFamily="34" charset="-122"/>
                <a:cs typeface="Georgia" pitchFamily="34" charset="-120"/>
              </a:rPr>
              <a:t>400,000+</a:t>
            </a:r>
            <a:endParaRPr lang="en-US" sz="2200" dirty="0"/>
          </a:p>
        </p:txBody>
      </p:sp>
      <p:sp>
        <p:nvSpPr>
          <p:cNvPr id="9" name="Text 7"/>
          <p:cNvSpPr/>
          <p:nvPr/>
        </p:nvSpPr>
        <p:spPr>
          <a:xfrm>
            <a:off x="2834640" y="1993392"/>
            <a:ext cx="5669280" cy="530352"/>
          </a:xfrm>
          <a:prstGeom prst="rect">
            <a:avLst/>
          </a:prstGeom>
          <a:noFill/>
          <a:ln/>
        </p:spPr>
        <p:txBody>
          <a:bodyPr wrap="square" lIns="0" tIns="0" rIns="0" bIns="0" rtlCol="0" anchor="ctr"/>
          <a:lstStyle/>
          <a:p>
            <a:pPr marL="0" indent="0" algn="l">
              <a:buNone/>
            </a:pPr>
            <a:r>
              <a:rPr lang="en-US" sz="1300" dirty="0">
                <a:solidFill>
                  <a:srgbClr val="FFFFFF"/>
                </a:solidFill>
                <a:latin typeface="Calibri" pitchFamily="34" charset="0"/>
                <a:ea typeface="Calibri" pitchFamily="34" charset="-122"/>
                <a:cs typeface="Calibri" pitchFamily="34" charset="-120"/>
              </a:rPr>
              <a:t>Ukrainian military casualties (killed or wounded, est.)</a:t>
            </a:r>
            <a:endParaRPr lang="en-US" sz="1300" dirty="0"/>
          </a:p>
        </p:txBody>
      </p:sp>
      <p:sp>
        <p:nvSpPr>
          <p:cNvPr id="10" name="Shape 8"/>
          <p:cNvSpPr/>
          <p:nvPr/>
        </p:nvSpPr>
        <p:spPr>
          <a:xfrm>
            <a:off x="457200" y="2569464"/>
            <a:ext cx="8229600" cy="530352"/>
          </a:xfrm>
          <a:prstGeom prst="rect">
            <a:avLst/>
          </a:prstGeom>
          <a:solidFill>
            <a:srgbClr val="2A2E42"/>
          </a:solidFill>
          <a:ln/>
        </p:spPr>
        <p:txBody>
          <a:bodyPr/>
          <a:lstStyle/>
          <a:p>
            <a:endParaRPr lang="en-IL"/>
          </a:p>
        </p:txBody>
      </p:sp>
      <p:sp>
        <p:nvSpPr>
          <p:cNvPr id="11" name="Text 9"/>
          <p:cNvSpPr/>
          <p:nvPr/>
        </p:nvSpPr>
        <p:spPr>
          <a:xfrm>
            <a:off x="640080" y="2569464"/>
            <a:ext cx="2103120" cy="530352"/>
          </a:xfrm>
          <a:prstGeom prst="rect">
            <a:avLst/>
          </a:prstGeom>
          <a:noFill/>
          <a:ln/>
        </p:spPr>
        <p:txBody>
          <a:bodyPr wrap="square" lIns="0" tIns="0" rIns="0" bIns="0" rtlCol="0" anchor="ctr"/>
          <a:lstStyle/>
          <a:p>
            <a:pPr marL="0" indent="0" algn="l">
              <a:buNone/>
            </a:pPr>
            <a:r>
              <a:rPr lang="en-US" sz="2200" b="1" dirty="0">
                <a:solidFill>
                  <a:srgbClr val="E8A838"/>
                </a:solidFill>
                <a:latin typeface="Georgia" pitchFamily="34" charset="0"/>
                <a:ea typeface="Georgia" pitchFamily="34" charset="-122"/>
                <a:cs typeface="Georgia" pitchFamily="34" charset="-120"/>
              </a:rPr>
              <a:t>13,000+</a:t>
            </a:r>
            <a:endParaRPr lang="en-US" sz="2200" dirty="0"/>
          </a:p>
        </p:txBody>
      </p:sp>
      <p:sp>
        <p:nvSpPr>
          <p:cNvPr id="12" name="Text 10"/>
          <p:cNvSpPr/>
          <p:nvPr/>
        </p:nvSpPr>
        <p:spPr>
          <a:xfrm>
            <a:off x="2834640" y="2569464"/>
            <a:ext cx="5669280" cy="530352"/>
          </a:xfrm>
          <a:prstGeom prst="rect">
            <a:avLst/>
          </a:prstGeom>
          <a:noFill/>
          <a:ln/>
        </p:spPr>
        <p:txBody>
          <a:bodyPr wrap="square" lIns="0" tIns="0" rIns="0" bIns="0" rtlCol="0" anchor="ctr"/>
          <a:lstStyle/>
          <a:p>
            <a:pPr marL="0" indent="0" algn="l">
              <a:buNone/>
            </a:pPr>
            <a:r>
              <a:rPr lang="en-US" sz="1300" dirty="0">
                <a:solidFill>
                  <a:srgbClr val="FFFFFF"/>
                </a:solidFill>
                <a:latin typeface="Calibri" pitchFamily="34" charset="0"/>
                <a:ea typeface="Calibri" pitchFamily="34" charset="-122"/>
                <a:cs typeface="Calibri" pitchFamily="34" charset="-120"/>
              </a:rPr>
              <a:t>Ukrainian civilian deaths (UN-verified; actual likely higher)</a:t>
            </a:r>
            <a:endParaRPr lang="en-US" sz="1300" dirty="0"/>
          </a:p>
        </p:txBody>
      </p:sp>
      <p:sp>
        <p:nvSpPr>
          <p:cNvPr id="13" name="Shape 11"/>
          <p:cNvSpPr/>
          <p:nvPr/>
        </p:nvSpPr>
        <p:spPr>
          <a:xfrm>
            <a:off x="457200" y="3145536"/>
            <a:ext cx="8229600" cy="530352"/>
          </a:xfrm>
          <a:prstGeom prst="rect">
            <a:avLst/>
          </a:prstGeom>
          <a:solidFill>
            <a:srgbClr val="2A2E42"/>
          </a:solidFill>
          <a:ln/>
        </p:spPr>
        <p:txBody>
          <a:bodyPr/>
          <a:lstStyle/>
          <a:p>
            <a:endParaRPr lang="en-IL"/>
          </a:p>
        </p:txBody>
      </p:sp>
      <p:sp>
        <p:nvSpPr>
          <p:cNvPr id="14" name="Text 12"/>
          <p:cNvSpPr/>
          <p:nvPr/>
        </p:nvSpPr>
        <p:spPr>
          <a:xfrm>
            <a:off x="640080" y="3145536"/>
            <a:ext cx="2103120" cy="530352"/>
          </a:xfrm>
          <a:prstGeom prst="rect">
            <a:avLst/>
          </a:prstGeom>
          <a:noFill/>
          <a:ln/>
        </p:spPr>
        <p:txBody>
          <a:bodyPr wrap="square" lIns="0" tIns="0" rIns="0" bIns="0" rtlCol="0" anchor="ctr"/>
          <a:lstStyle/>
          <a:p>
            <a:pPr marL="0" indent="0" algn="l">
              <a:buNone/>
            </a:pPr>
            <a:r>
              <a:rPr lang="en-US" sz="2200" b="1" dirty="0">
                <a:solidFill>
                  <a:srgbClr val="E8A838"/>
                </a:solidFill>
                <a:latin typeface="Georgia" pitchFamily="34" charset="0"/>
                <a:ea typeface="Georgia" pitchFamily="34" charset="-122"/>
                <a:cs typeface="Georgia" pitchFamily="34" charset="-120"/>
              </a:rPr>
              <a:t>10M+</a:t>
            </a:r>
            <a:endParaRPr lang="en-US" sz="2200" dirty="0"/>
          </a:p>
        </p:txBody>
      </p:sp>
      <p:sp>
        <p:nvSpPr>
          <p:cNvPr id="15" name="Text 13"/>
          <p:cNvSpPr/>
          <p:nvPr/>
        </p:nvSpPr>
        <p:spPr>
          <a:xfrm>
            <a:off x="2834640" y="3145536"/>
            <a:ext cx="5669280" cy="530352"/>
          </a:xfrm>
          <a:prstGeom prst="rect">
            <a:avLst/>
          </a:prstGeom>
          <a:noFill/>
          <a:ln/>
        </p:spPr>
        <p:txBody>
          <a:bodyPr wrap="square" lIns="0" tIns="0" rIns="0" bIns="0" rtlCol="0" anchor="ctr"/>
          <a:lstStyle/>
          <a:p>
            <a:pPr marL="0" indent="0" algn="l">
              <a:buNone/>
            </a:pPr>
            <a:r>
              <a:rPr lang="en-US" sz="1300" dirty="0">
                <a:solidFill>
                  <a:srgbClr val="FFFFFF"/>
                </a:solidFill>
                <a:latin typeface="Calibri" pitchFamily="34" charset="0"/>
                <a:ea typeface="Calibri" pitchFamily="34" charset="-122"/>
                <a:cs typeface="Calibri" pitchFamily="34" charset="-120"/>
              </a:rPr>
              <a:t>Ukrainians displaced (roughly a quarter of the pre-war population)</a:t>
            </a:r>
            <a:endParaRPr lang="en-US" sz="1300" dirty="0"/>
          </a:p>
        </p:txBody>
      </p:sp>
      <p:sp>
        <p:nvSpPr>
          <p:cNvPr id="16" name="Shape 14"/>
          <p:cNvSpPr/>
          <p:nvPr/>
        </p:nvSpPr>
        <p:spPr>
          <a:xfrm>
            <a:off x="457200" y="3721608"/>
            <a:ext cx="8229600" cy="530352"/>
          </a:xfrm>
          <a:prstGeom prst="rect">
            <a:avLst/>
          </a:prstGeom>
          <a:solidFill>
            <a:srgbClr val="2A2E42"/>
          </a:solidFill>
          <a:ln/>
        </p:spPr>
        <p:txBody>
          <a:bodyPr/>
          <a:lstStyle/>
          <a:p>
            <a:endParaRPr lang="en-IL"/>
          </a:p>
        </p:txBody>
      </p:sp>
      <p:sp>
        <p:nvSpPr>
          <p:cNvPr id="17" name="Text 15"/>
          <p:cNvSpPr/>
          <p:nvPr/>
        </p:nvSpPr>
        <p:spPr>
          <a:xfrm>
            <a:off x="640080" y="3721608"/>
            <a:ext cx="2103120" cy="530352"/>
          </a:xfrm>
          <a:prstGeom prst="rect">
            <a:avLst/>
          </a:prstGeom>
          <a:noFill/>
          <a:ln/>
        </p:spPr>
        <p:txBody>
          <a:bodyPr wrap="square" lIns="0" tIns="0" rIns="0" bIns="0" rtlCol="0" anchor="ctr"/>
          <a:lstStyle/>
          <a:p>
            <a:pPr marL="0" indent="0" algn="l">
              <a:buNone/>
            </a:pPr>
            <a:r>
              <a:rPr lang="en-US" sz="2200" b="1" dirty="0">
                <a:solidFill>
                  <a:srgbClr val="E8A838"/>
                </a:solidFill>
                <a:latin typeface="Georgia" pitchFamily="34" charset="0"/>
                <a:ea typeface="Georgia" pitchFamily="34" charset="-122"/>
                <a:cs typeface="Georgia" pitchFamily="34" charset="-120"/>
              </a:rPr>
              <a:t>$500B+</a:t>
            </a:r>
            <a:endParaRPr lang="en-US" sz="2200" dirty="0"/>
          </a:p>
        </p:txBody>
      </p:sp>
      <p:sp>
        <p:nvSpPr>
          <p:cNvPr id="18" name="Text 16"/>
          <p:cNvSpPr/>
          <p:nvPr/>
        </p:nvSpPr>
        <p:spPr>
          <a:xfrm>
            <a:off x="2834640" y="3721608"/>
            <a:ext cx="5669280" cy="530352"/>
          </a:xfrm>
          <a:prstGeom prst="rect">
            <a:avLst/>
          </a:prstGeom>
          <a:noFill/>
          <a:ln/>
        </p:spPr>
        <p:txBody>
          <a:bodyPr wrap="square" lIns="0" tIns="0" rIns="0" bIns="0" rtlCol="0" anchor="ctr"/>
          <a:lstStyle/>
          <a:p>
            <a:pPr marL="0" indent="0" algn="l">
              <a:buNone/>
            </a:pPr>
            <a:r>
              <a:rPr lang="en-US" sz="1300" dirty="0">
                <a:solidFill>
                  <a:srgbClr val="FFFFFF"/>
                </a:solidFill>
                <a:latin typeface="Calibri" pitchFamily="34" charset="0"/>
                <a:ea typeface="Calibri" pitchFamily="34" charset="-122"/>
                <a:cs typeface="Calibri" pitchFamily="34" charset="-120"/>
              </a:rPr>
              <a:t>Damage to Ukrainian infrastructure (World Bank, est.)</a:t>
            </a:r>
            <a:endParaRPr lang="en-US" sz="1300" dirty="0"/>
          </a:p>
        </p:txBody>
      </p:sp>
      <p:sp>
        <p:nvSpPr>
          <p:cNvPr id="19" name="Text 17"/>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500" b="1" i="1" dirty="0">
                <a:solidFill>
                  <a:srgbClr val="E8A838"/>
                </a:solidFill>
                <a:latin typeface="Calibri" pitchFamily="34" charset="0"/>
                <a:ea typeface="Calibri" pitchFamily="34" charset="-122"/>
                <a:cs typeface="Calibri" pitchFamily="34" charset="-120"/>
              </a:rPr>
              <a:t>The strategy has not changed since March 2022.</a:t>
            </a:r>
            <a:endParaRPr lang="en-US" sz="15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 45">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457200" y="1417320"/>
            <a:ext cx="8229600" cy="365760"/>
          </a:xfrm>
          <a:prstGeom prst="rect">
            <a:avLst/>
          </a:prstGeom>
          <a:noFill/>
          <a:ln/>
        </p:spPr>
        <p:txBody>
          <a:bodyPr wrap="square" lIns="0" tIns="0" rIns="0" bIns="0" rtlCol="0" anchor="ctr"/>
          <a:lstStyle/>
          <a:p>
            <a:pPr marL="0" indent="0" algn="ctr">
              <a:buNone/>
            </a:pPr>
            <a:r>
              <a:rPr lang="en-US" sz="1400" b="1" kern="0" spc="1000" dirty="0">
                <a:solidFill>
                  <a:srgbClr val="8B8FA3"/>
                </a:solidFill>
                <a:latin typeface="Calibri" pitchFamily="34" charset="0"/>
                <a:ea typeface="Calibri" pitchFamily="34" charset="-122"/>
                <a:cs typeface="Calibri" pitchFamily="34" charset="-120"/>
              </a:rPr>
              <a:t>P A R T   T H R E E</a:t>
            </a:r>
            <a:endParaRPr lang="en-US" sz="1400" dirty="0"/>
          </a:p>
        </p:txBody>
      </p:sp>
      <p:sp>
        <p:nvSpPr>
          <p:cNvPr id="5" name="Text 3"/>
          <p:cNvSpPr/>
          <p:nvPr/>
        </p:nvSpPr>
        <p:spPr>
          <a:xfrm>
            <a:off x="457200" y="1920240"/>
            <a:ext cx="8229600" cy="1737360"/>
          </a:xfrm>
          <a:prstGeom prst="rect">
            <a:avLst/>
          </a:prstGeom>
          <a:noFill/>
          <a:ln/>
        </p:spPr>
        <p:txBody>
          <a:bodyPr wrap="square" lIns="0" tIns="0" rIns="0" bIns="0" rtlCol="0" anchor="ctr"/>
          <a:lstStyle/>
          <a:p>
            <a:pPr marL="0" indent="0" algn="ctr">
              <a:buNone/>
            </a:pPr>
            <a:r>
              <a:rPr lang="en-US" sz="4800" b="1" dirty="0">
                <a:solidFill>
                  <a:srgbClr val="E8A838"/>
                </a:solidFill>
                <a:latin typeface="Georgia" pitchFamily="34" charset="0"/>
                <a:ea typeface="Georgia" pitchFamily="34" charset="-122"/>
                <a:cs typeface="Georgia" pitchFamily="34" charset="-120"/>
              </a:rPr>
              <a:t>INSTITUTIONAL AMPLIFICATION</a:t>
            </a:r>
            <a:endParaRPr lang="en-US" sz="4800" dirty="0"/>
          </a:p>
        </p:txBody>
      </p:sp>
      <p:sp>
        <p:nvSpPr>
          <p:cNvPr id="6" name="Text 4"/>
          <p:cNvSpPr/>
          <p:nvPr/>
        </p:nvSpPr>
        <p:spPr>
          <a:xfrm>
            <a:off x="914400" y="3794760"/>
            <a:ext cx="7315200" cy="457200"/>
          </a:xfrm>
          <a:prstGeom prst="rect">
            <a:avLst/>
          </a:prstGeom>
          <a:noFill/>
          <a:ln/>
        </p:spPr>
        <p:txBody>
          <a:bodyPr wrap="square" lIns="0" tIns="0" rIns="0" bIns="0" rtlCol="0" anchor="ctr"/>
          <a:lstStyle/>
          <a:p>
            <a:pPr marL="0" indent="0" algn="ctr">
              <a:buNone/>
            </a:pPr>
            <a:r>
              <a:rPr lang="en-US" sz="1600" i="1" dirty="0">
                <a:solidFill>
                  <a:srgbClr val="8B8FA3"/>
                </a:solidFill>
                <a:latin typeface="Calibri" pitchFamily="34" charset="0"/>
                <a:ea typeface="Calibri" pitchFamily="34" charset="-122"/>
                <a:cs typeface="Calibri" pitchFamily="34" charset="-120"/>
              </a:rPr>
              <a:t>Why individual bias becomes catastrophic at scale.</a:t>
            </a:r>
            <a:endParaRPr lang="en-US" sz="16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46">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347472"/>
            <a:ext cx="640080" cy="640080"/>
          </a:xfrm>
          <a:prstGeom prst="rect">
            <a:avLst/>
          </a:prstGeom>
          <a:noFill/>
          <a:ln/>
        </p:spPr>
        <p:txBody>
          <a:bodyPr wrap="square" lIns="0" tIns="0" rIns="0" bIns="0" rtlCol="0" anchor="ctr"/>
          <a:lstStyle/>
          <a:p>
            <a:pPr marL="0" indent="0" algn="l">
              <a:buNone/>
            </a:pPr>
            <a:r>
              <a:rPr lang="en-US" sz="3600" b="1" dirty="0">
                <a:solidFill>
                  <a:srgbClr val="E8A838"/>
                </a:solidFill>
                <a:latin typeface="Georgia" pitchFamily="34" charset="0"/>
                <a:ea typeface="Georgia" pitchFamily="34" charset="-122"/>
                <a:cs typeface="Georgia" pitchFamily="34" charset="-120"/>
              </a:rPr>
              <a:t>▦</a:t>
            </a:r>
            <a:endParaRPr lang="en-US" sz="3600" dirty="0"/>
          </a:p>
        </p:txBody>
      </p:sp>
      <p:sp>
        <p:nvSpPr>
          <p:cNvPr id="3" name="Text 1"/>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600" b="1" dirty="0">
                <a:solidFill>
                  <a:srgbClr val="E8A838"/>
                </a:solidFill>
                <a:latin typeface="Georgia" pitchFamily="34" charset="0"/>
                <a:ea typeface="Georgia" pitchFamily="34" charset="-122"/>
                <a:cs typeface="Georgia" pitchFamily="34" charset="-120"/>
              </a:rPr>
              <a:t>Why Institutions Make It Worse</a:t>
            </a:r>
            <a:endParaRPr lang="en-US" sz="2600" dirty="0"/>
          </a:p>
        </p:txBody>
      </p:sp>
      <p:sp>
        <p:nvSpPr>
          <p:cNvPr id="4" name="Text 2"/>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300" dirty="0">
                <a:solidFill>
                  <a:srgbClr val="FFFFFF"/>
                </a:solidFill>
                <a:latin typeface="Calibri" pitchFamily="34" charset="0"/>
                <a:ea typeface="Calibri" pitchFamily="34" charset="-122"/>
                <a:cs typeface="Calibri" pitchFamily="34" charset="-120"/>
              </a:rPr>
              <a:t>A single person caught in sunk-cost thinking might lose 100 shekels, one relationship, one career decision.</a:t>
            </a:r>
            <a:endParaRPr lang="en-US" sz="1300" dirty="0"/>
          </a:p>
          <a:p>
            <a:pPr marL="0" indent="0" algn="l">
              <a:spcAft>
                <a:spcPts val="600"/>
              </a:spcAft>
              <a:buNone/>
            </a:pPr>
            <a:r>
              <a:rPr lang="en-US" sz="400" dirty="0">
                <a:solidFill>
                  <a:srgbClr val="FFFFFF"/>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FFFFFF"/>
                </a:solidFill>
                <a:latin typeface="Calibri" pitchFamily="34" charset="0"/>
                <a:ea typeface="Calibri" pitchFamily="34" charset="-122"/>
                <a:cs typeface="Calibri" pitchFamily="34" charset="-120"/>
              </a:rPr>
              <a:t>Institutions caught in sunk-cost thinking lose:</a:t>
            </a:r>
            <a:endParaRPr lang="en-US" sz="1300" dirty="0"/>
          </a:p>
          <a:p>
            <a:pPr marL="0" indent="0" algn="l">
              <a:spcAft>
                <a:spcPts val="600"/>
              </a:spcAft>
              <a:buNone/>
            </a:pPr>
            <a:r>
              <a:rPr lang="en-US" sz="1300" i="1" dirty="0">
                <a:solidFill>
                  <a:srgbClr val="8B8FA3"/>
                </a:solidFill>
                <a:latin typeface="Calibri" pitchFamily="34" charset="0"/>
                <a:ea typeface="Calibri" pitchFamily="34" charset="-122"/>
                <a:cs typeface="Calibri" pitchFamily="34" charset="-120"/>
              </a:rPr>
              <a:t>$64 billion (Meta).   Hundreds of thousands of lives (Russia–Ukraine).   Twenty years (Afghanistan).   Thirty years of uneconomic operation (Concorde).</a:t>
            </a:r>
            <a:endParaRPr lang="en-US" sz="1300" dirty="0"/>
          </a:p>
          <a:p>
            <a:pPr marL="0" indent="0" algn="l">
              <a:spcAft>
                <a:spcPts val="600"/>
              </a:spcAft>
              <a:buNone/>
            </a:pPr>
            <a:r>
              <a:rPr lang="en-US" sz="1000" dirty="0">
                <a:solidFill>
                  <a:srgbClr val="FFFFFF"/>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Why? Institutions have three amplifiers that individuals lack.</a:t>
            </a:r>
            <a:endParaRPr lang="en-US" sz="1300" dirty="0"/>
          </a:p>
          <a:p>
            <a:pPr marL="0" indent="0" algn="l">
              <a:spcAft>
                <a:spcPts val="600"/>
              </a:spcAft>
              <a:buNone/>
            </a:pPr>
            <a:r>
              <a:rPr lang="en-US" sz="400" dirty="0">
                <a:solidFill>
                  <a:srgbClr val="FFFFFF"/>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BUREAUCRATIC INERTIA. </a:t>
            </a:r>
            <a:r>
              <a:rPr lang="en-US" sz="1300" dirty="0">
                <a:solidFill>
                  <a:srgbClr val="FFFFFF"/>
                </a:solidFill>
                <a:latin typeface="Calibri" pitchFamily="34" charset="0"/>
                <a:ea typeface="Calibri" pitchFamily="34" charset="-122"/>
                <a:cs typeface="Calibri" pitchFamily="34" charset="-120"/>
              </a:rPr>
              <a:t>Whole organizational structures are aligned to the original decision. Unaligning them is a second decision, often harder than the first.</a:t>
            </a:r>
            <a:endParaRPr lang="en-US" sz="1300" dirty="0"/>
          </a:p>
          <a:p>
            <a:pPr marL="0" indent="0" algn="l">
              <a:spcAft>
                <a:spcPts val="600"/>
              </a:spcAft>
              <a:buNone/>
            </a:pPr>
            <a:r>
              <a:rPr lang="en-US" sz="400" dirty="0">
                <a:solidFill>
                  <a:srgbClr val="FFFFFF"/>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DIFFUSION OF RESPONSIBILITY. </a:t>
            </a:r>
            <a:r>
              <a:rPr lang="en-US" sz="1300" dirty="0">
                <a:solidFill>
                  <a:srgbClr val="FFFFFF"/>
                </a:solidFill>
                <a:latin typeface="Calibri" pitchFamily="34" charset="0"/>
                <a:ea typeface="Calibri" pitchFamily="34" charset="-122"/>
                <a:cs typeface="Calibri" pitchFamily="34" charset="-120"/>
              </a:rPr>
              <a:t>No single person made the decision. No single person can unmake it. Everyone points to “the board,” “the leadership,” “the process.”</a:t>
            </a:r>
            <a:endParaRPr lang="en-US" sz="1300" dirty="0"/>
          </a:p>
          <a:p>
            <a:pPr marL="0" indent="0" algn="l">
              <a:spcAft>
                <a:spcPts val="600"/>
              </a:spcAft>
              <a:buNone/>
            </a:pPr>
            <a:r>
              <a:rPr lang="en-US" sz="400" dirty="0">
                <a:solidFill>
                  <a:srgbClr val="FFFFFF"/>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PUBLIC COMMITMENT COST. </a:t>
            </a:r>
            <a:r>
              <a:rPr lang="en-US" sz="1300" dirty="0">
                <a:solidFill>
                  <a:srgbClr val="FFFFFF"/>
                </a:solidFill>
                <a:latin typeface="Calibri" pitchFamily="34" charset="0"/>
                <a:ea typeface="Calibri" pitchFamily="34" charset="-122"/>
                <a:cs typeface="Calibri" pitchFamily="34" charset="-120"/>
              </a:rPr>
              <a:t>The decision was announced. Reversing it is a media event, a political event, a reputational event. The reversal becomes more expensive than the continuation.</a:t>
            </a:r>
            <a:endParaRPr lang="en-US" sz="13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47">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Remember This Slide Next Week</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When a biased individual interacts with other biased individuals inside an institution, the biases do not cancel out. </a:t>
            </a:r>
            <a:r>
              <a:rPr lang="en-US" sz="1400" b="1" dirty="0">
                <a:solidFill>
                  <a:srgbClr val="E8A838"/>
                </a:solidFill>
                <a:latin typeface="Calibri" pitchFamily="34" charset="0"/>
                <a:ea typeface="Calibri" pitchFamily="34" charset="-122"/>
                <a:cs typeface="Calibri" pitchFamily="34" charset="-120"/>
              </a:rPr>
              <a:t>They compound.</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i="1" dirty="0">
                <a:solidFill>
                  <a:srgbClr val="333333"/>
                </a:solidFill>
                <a:latin typeface="Calibri" pitchFamily="34" charset="0"/>
                <a:ea typeface="Calibri" pitchFamily="34" charset="-122"/>
                <a:cs typeface="Calibri" pitchFamily="34" charset="-120"/>
              </a:rPr>
              <a:t>This is the point where Phase 1 ends and Phase 2 begins.</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Phase 2 will teach you the formal language for systems — feedback loops, causal diagrams, leverage points — so you can see how individual biases become system behaviors at institutional scale.</a:t>
            </a:r>
            <a:endParaRPr lang="en-US" sz="1400" dirty="0"/>
          </a:p>
          <a:p>
            <a:pPr marL="0" indent="0" algn="l">
              <a:spcAft>
                <a:spcPts val="600"/>
              </a:spcAft>
              <a:buNone/>
            </a:pPr>
            <a:r>
              <a:rPr lang="en-US" sz="10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Everything you have learned in the last four lessons was the prerequisite. Without it, the systems tools are empty diagrams. With it, they become a way of seeing what is actually happening in the world.</a:t>
            </a:r>
            <a:endParaRPr lang="en-US" sz="1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Slide 48">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457200" y="1417320"/>
            <a:ext cx="8229600" cy="365760"/>
          </a:xfrm>
          <a:prstGeom prst="rect">
            <a:avLst/>
          </a:prstGeom>
          <a:noFill/>
          <a:ln/>
        </p:spPr>
        <p:txBody>
          <a:bodyPr wrap="square" lIns="0" tIns="0" rIns="0" bIns="0" rtlCol="0" anchor="ctr"/>
          <a:lstStyle/>
          <a:p>
            <a:pPr marL="0" indent="0" algn="ctr">
              <a:buNone/>
            </a:pPr>
            <a:r>
              <a:rPr lang="en-US" sz="1400" b="1" kern="0" spc="1000" dirty="0">
                <a:solidFill>
                  <a:srgbClr val="8B8FA3"/>
                </a:solidFill>
                <a:latin typeface="Calibri" pitchFamily="34" charset="0"/>
                <a:ea typeface="Calibri" pitchFamily="34" charset="-122"/>
                <a:cs typeface="Calibri" pitchFamily="34" charset="-120"/>
              </a:rPr>
              <a:t>P A R T   F O U R</a:t>
            </a:r>
            <a:endParaRPr lang="en-US" sz="1400" dirty="0"/>
          </a:p>
        </p:txBody>
      </p:sp>
      <p:sp>
        <p:nvSpPr>
          <p:cNvPr id="5" name="Text 3"/>
          <p:cNvSpPr/>
          <p:nvPr/>
        </p:nvSpPr>
        <p:spPr>
          <a:xfrm>
            <a:off x="457200" y="1920240"/>
            <a:ext cx="8229600" cy="1737360"/>
          </a:xfrm>
          <a:prstGeom prst="rect">
            <a:avLst/>
          </a:prstGeom>
          <a:noFill/>
          <a:ln/>
        </p:spPr>
        <p:txBody>
          <a:bodyPr wrap="square" lIns="0" tIns="0" rIns="0" bIns="0" rtlCol="0" anchor="ctr"/>
          <a:lstStyle/>
          <a:p>
            <a:pPr marL="0" indent="0" algn="ctr">
              <a:buNone/>
            </a:pPr>
            <a:r>
              <a:rPr lang="en-US" sz="4800" b="1" dirty="0">
                <a:solidFill>
                  <a:srgbClr val="E8A838"/>
                </a:solidFill>
                <a:latin typeface="Georgia" pitchFamily="34" charset="0"/>
                <a:ea typeface="Georgia" pitchFamily="34" charset="-122"/>
                <a:cs typeface="Georgia" pitchFamily="34" charset="-120"/>
              </a:rPr>
              <a:t>PHASE 1 SYNTHESIS</a:t>
            </a:r>
            <a:endParaRPr lang="en-US" sz="4800" dirty="0"/>
          </a:p>
        </p:txBody>
      </p:sp>
      <p:sp>
        <p:nvSpPr>
          <p:cNvPr id="6" name="Text 4"/>
          <p:cNvSpPr/>
          <p:nvPr/>
        </p:nvSpPr>
        <p:spPr>
          <a:xfrm>
            <a:off x="914400" y="3794760"/>
            <a:ext cx="7315200" cy="457200"/>
          </a:xfrm>
          <a:prstGeom prst="rect">
            <a:avLst/>
          </a:prstGeom>
          <a:noFill/>
          <a:ln/>
        </p:spPr>
        <p:txBody>
          <a:bodyPr wrap="square" lIns="0" tIns="0" rIns="0" bIns="0" rtlCol="0" anchor="ctr"/>
          <a:lstStyle/>
          <a:p>
            <a:pPr marL="0" indent="0" algn="ctr">
              <a:buNone/>
            </a:pPr>
            <a:r>
              <a:rPr lang="en-US" sz="1600" i="1" dirty="0">
                <a:solidFill>
                  <a:srgbClr val="8B8FA3"/>
                </a:solidFill>
                <a:latin typeface="Calibri" pitchFamily="34" charset="0"/>
                <a:ea typeface="Calibri" pitchFamily="34" charset="-122"/>
                <a:cs typeface="Calibri" pitchFamily="34" charset="-120"/>
              </a:rPr>
              <a:t>Four biases. Four blind spots. One consistent pattern.</a:t>
            </a:r>
            <a:endParaRPr lang="en-US" sz="1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name="Slide 49">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02920"/>
          </a:xfrm>
          <a:prstGeom prst="rect">
            <a:avLst/>
          </a:prstGeom>
          <a:noFill/>
          <a:ln/>
        </p:spPr>
        <p:txBody>
          <a:bodyPr wrap="square" lIns="0" tIns="0" rIns="0" bIns="0" rtlCol="0" anchor="ctr"/>
          <a:lstStyle/>
          <a:p>
            <a:pPr marL="0" indent="0" algn="l">
              <a:buNone/>
            </a:pPr>
            <a:r>
              <a:rPr lang="en-US" sz="2200" b="1" kern="0" spc="400" dirty="0">
                <a:solidFill>
                  <a:srgbClr val="E8A838"/>
                </a:solidFill>
                <a:latin typeface="Georgia" pitchFamily="34" charset="0"/>
                <a:ea typeface="Georgia" pitchFamily="34" charset="-122"/>
                <a:cs typeface="Georgia" pitchFamily="34" charset="-120"/>
              </a:rPr>
              <a:t>THE FOUR BIASES OF PHASE 1</a:t>
            </a:r>
            <a:endParaRPr lang="en-US" sz="2200" dirty="0"/>
          </a:p>
        </p:txBody>
      </p:sp>
      <p:sp>
        <p:nvSpPr>
          <p:cNvPr id="3" name="Shape 1"/>
          <p:cNvSpPr/>
          <p:nvPr/>
        </p:nvSpPr>
        <p:spPr>
          <a:xfrm>
            <a:off x="457200" y="914400"/>
            <a:ext cx="8229600" cy="932688"/>
          </a:xfrm>
          <a:prstGeom prst="rect">
            <a:avLst/>
          </a:prstGeom>
          <a:solidFill>
            <a:srgbClr val="2A2E42"/>
          </a:solidFill>
          <a:ln/>
        </p:spPr>
        <p:txBody>
          <a:bodyPr/>
          <a:lstStyle/>
          <a:p>
            <a:endParaRPr lang="en-IL"/>
          </a:p>
        </p:txBody>
      </p:sp>
      <p:sp>
        <p:nvSpPr>
          <p:cNvPr id="4" name="Text 2"/>
          <p:cNvSpPr/>
          <p:nvPr/>
        </p:nvSpPr>
        <p:spPr>
          <a:xfrm>
            <a:off x="594360" y="987552"/>
            <a:ext cx="1097280" cy="320040"/>
          </a:xfrm>
          <a:prstGeom prst="rect">
            <a:avLst/>
          </a:prstGeom>
          <a:noFill/>
          <a:ln/>
        </p:spPr>
        <p:txBody>
          <a:bodyPr wrap="square" lIns="0" tIns="0" rIns="0" bIns="0" rtlCol="0" anchor="t"/>
          <a:lstStyle/>
          <a:p>
            <a:pPr marL="0" indent="0" algn="l">
              <a:buNone/>
            </a:pPr>
            <a:r>
              <a:rPr lang="en-US" sz="1100" b="1" kern="0" spc="400" dirty="0">
                <a:solidFill>
                  <a:srgbClr val="8B8FA3"/>
                </a:solidFill>
                <a:latin typeface="Calibri" pitchFamily="34" charset="0"/>
                <a:ea typeface="Calibri" pitchFamily="34" charset="-122"/>
                <a:cs typeface="Calibri" pitchFamily="34" charset="-120"/>
              </a:rPr>
              <a:t>LESSON 1</a:t>
            </a:r>
            <a:endParaRPr lang="en-US" sz="1100" dirty="0"/>
          </a:p>
        </p:txBody>
      </p:sp>
      <p:sp>
        <p:nvSpPr>
          <p:cNvPr id="5" name="Text 3"/>
          <p:cNvSpPr/>
          <p:nvPr/>
        </p:nvSpPr>
        <p:spPr>
          <a:xfrm>
            <a:off x="1828800" y="987552"/>
            <a:ext cx="6400800" cy="320040"/>
          </a:xfrm>
          <a:prstGeom prst="rect">
            <a:avLst/>
          </a:prstGeom>
          <a:noFill/>
          <a:ln/>
        </p:spPr>
        <p:txBody>
          <a:bodyPr wrap="square" lIns="0" tIns="0" rIns="0" bIns="0" rtlCol="0" anchor="t"/>
          <a:lstStyle/>
          <a:p>
            <a:pPr marL="0" indent="0" algn="l">
              <a:buNone/>
            </a:pPr>
            <a:r>
              <a:rPr lang="en-US" sz="1500" b="1" dirty="0">
                <a:solidFill>
                  <a:srgbClr val="E8A838"/>
                </a:solidFill>
                <a:latin typeface="Georgia" pitchFamily="34" charset="0"/>
                <a:ea typeface="Georgia" pitchFamily="34" charset="-122"/>
                <a:cs typeface="Georgia" pitchFamily="34" charset="-120"/>
              </a:rPr>
              <a:t>FUNCTIONAL FIXEDNESS</a:t>
            </a:r>
            <a:endParaRPr lang="en-US" sz="1500" dirty="0"/>
          </a:p>
        </p:txBody>
      </p:sp>
      <p:sp>
        <p:nvSpPr>
          <p:cNvPr id="6" name="Text 4"/>
          <p:cNvSpPr/>
          <p:nvPr/>
        </p:nvSpPr>
        <p:spPr>
          <a:xfrm>
            <a:off x="1828800" y="1325880"/>
            <a:ext cx="6400800" cy="320040"/>
          </a:xfrm>
          <a:prstGeom prst="rect">
            <a:avLst/>
          </a:prstGeom>
          <a:noFill/>
          <a:ln/>
        </p:spPr>
        <p:txBody>
          <a:bodyPr wrap="square" lIns="0" tIns="0" rIns="0" bIns="0" rtlCol="0" anchor="t"/>
          <a:lstStyle/>
          <a:p>
            <a:pPr marL="0" indent="0" algn="l">
              <a:buNone/>
            </a:pPr>
            <a:r>
              <a:rPr lang="en-US" sz="1200" dirty="0">
                <a:solidFill>
                  <a:srgbClr val="FFFFFF"/>
                </a:solidFill>
                <a:latin typeface="Calibri" pitchFamily="34" charset="0"/>
                <a:ea typeface="Calibri" pitchFamily="34" charset="-122"/>
                <a:cs typeface="Calibri" pitchFamily="34" charset="-120"/>
              </a:rPr>
              <a:t>Your brain invents boundaries that aren’t really there, and treats them as real.</a:t>
            </a:r>
            <a:endParaRPr lang="en-US" sz="1200" dirty="0"/>
          </a:p>
        </p:txBody>
      </p:sp>
      <p:sp>
        <p:nvSpPr>
          <p:cNvPr id="7" name="Text 5"/>
          <p:cNvSpPr/>
          <p:nvPr/>
        </p:nvSpPr>
        <p:spPr>
          <a:xfrm>
            <a:off x="1828800" y="1581912"/>
            <a:ext cx="6400800" cy="237744"/>
          </a:xfrm>
          <a:prstGeom prst="rect">
            <a:avLst/>
          </a:prstGeom>
          <a:noFill/>
          <a:ln/>
        </p:spPr>
        <p:txBody>
          <a:bodyPr wrap="square" lIns="0" tIns="0" rIns="0" bIns="0" rtlCol="0" anchor="t"/>
          <a:lstStyle/>
          <a:p>
            <a:pPr marL="0" indent="0" algn="l">
              <a:buNone/>
            </a:pPr>
            <a:r>
              <a:rPr lang="en-US" sz="1000" i="1" dirty="0">
                <a:solidFill>
                  <a:srgbClr val="8B8FA3"/>
                </a:solidFill>
                <a:latin typeface="Calibri" pitchFamily="34" charset="0"/>
                <a:ea typeface="Calibri" pitchFamily="34" charset="-122"/>
                <a:cs typeface="Calibri" pitchFamily="34" charset="-120"/>
              </a:rPr>
              <a:t>Gestalt closure. Confirmation bias.</a:t>
            </a:r>
            <a:endParaRPr lang="en-US" sz="1000" dirty="0"/>
          </a:p>
        </p:txBody>
      </p:sp>
      <p:sp>
        <p:nvSpPr>
          <p:cNvPr id="8" name="Shape 6"/>
          <p:cNvSpPr/>
          <p:nvPr/>
        </p:nvSpPr>
        <p:spPr>
          <a:xfrm>
            <a:off x="457200" y="1901952"/>
            <a:ext cx="8229600" cy="932688"/>
          </a:xfrm>
          <a:prstGeom prst="rect">
            <a:avLst/>
          </a:prstGeom>
          <a:solidFill>
            <a:srgbClr val="2A2E42"/>
          </a:solidFill>
          <a:ln/>
        </p:spPr>
        <p:txBody>
          <a:bodyPr/>
          <a:lstStyle/>
          <a:p>
            <a:endParaRPr lang="en-IL"/>
          </a:p>
        </p:txBody>
      </p:sp>
      <p:sp>
        <p:nvSpPr>
          <p:cNvPr id="9" name="Text 7"/>
          <p:cNvSpPr/>
          <p:nvPr/>
        </p:nvSpPr>
        <p:spPr>
          <a:xfrm>
            <a:off x="594360" y="1975104"/>
            <a:ext cx="1097280" cy="320040"/>
          </a:xfrm>
          <a:prstGeom prst="rect">
            <a:avLst/>
          </a:prstGeom>
          <a:noFill/>
          <a:ln/>
        </p:spPr>
        <p:txBody>
          <a:bodyPr wrap="square" lIns="0" tIns="0" rIns="0" bIns="0" rtlCol="0" anchor="t"/>
          <a:lstStyle/>
          <a:p>
            <a:pPr marL="0" indent="0" algn="l">
              <a:buNone/>
            </a:pPr>
            <a:r>
              <a:rPr lang="en-US" sz="1100" b="1" kern="0" spc="400" dirty="0">
                <a:solidFill>
                  <a:srgbClr val="8B8FA3"/>
                </a:solidFill>
                <a:latin typeface="Calibri" pitchFamily="34" charset="0"/>
                <a:ea typeface="Calibri" pitchFamily="34" charset="-122"/>
                <a:cs typeface="Calibri" pitchFamily="34" charset="-120"/>
              </a:rPr>
              <a:t>LESSON 2</a:t>
            </a:r>
            <a:endParaRPr lang="en-US" sz="1100" dirty="0"/>
          </a:p>
        </p:txBody>
      </p:sp>
      <p:sp>
        <p:nvSpPr>
          <p:cNvPr id="10" name="Text 8"/>
          <p:cNvSpPr/>
          <p:nvPr/>
        </p:nvSpPr>
        <p:spPr>
          <a:xfrm>
            <a:off x="1828800" y="1975104"/>
            <a:ext cx="6400800" cy="320040"/>
          </a:xfrm>
          <a:prstGeom prst="rect">
            <a:avLst/>
          </a:prstGeom>
          <a:noFill/>
          <a:ln/>
        </p:spPr>
        <p:txBody>
          <a:bodyPr wrap="square" lIns="0" tIns="0" rIns="0" bIns="0" rtlCol="0" anchor="t"/>
          <a:lstStyle/>
          <a:p>
            <a:pPr marL="0" indent="0" algn="l">
              <a:buNone/>
            </a:pPr>
            <a:r>
              <a:rPr lang="en-US" sz="1500" b="1" dirty="0">
                <a:solidFill>
                  <a:srgbClr val="E8A838"/>
                </a:solidFill>
                <a:latin typeface="Georgia" pitchFamily="34" charset="0"/>
                <a:ea typeface="Georgia" pitchFamily="34" charset="-122"/>
                <a:cs typeface="Georgia" pitchFamily="34" charset="-120"/>
              </a:rPr>
              <a:t>ANCHORING</a:t>
            </a:r>
            <a:endParaRPr lang="en-US" sz="1500" dirty="0"/>
          </a:p>
        </p:txBody>
      </p:sp>
      <p:sp>
        <p:nvSpPr>
          <p:cNvPr id="11" name="Text 9"/>
          <p:cNvSpPr/>
          <p:nvPr/>
        </p:nvSpPr>
        <p:spPr>
          <a:xfrm>
            <a:off x="1828800" y="2313432"/>
            <a:ext cx="6400800" cy="320040"/>
          </a:xfrm>
          <a:prstGeom prst="rect">
            <a:avLst/>
          </a:prstGeom>
          <a:noFill/>
          <a:ln/>
        </p:spPr>
        <p:txBody>
          <a:bodyPr wrap="square" lIns="0" tIns="0" rIns="0" bIns="0" rtlCol="0" anchor="t"/>
          <a:lstStyle/>
          <a:p>
            <a:pPr marL="0" indent="0" algn="l">
              <a:buNone/>
            </a:pPr>
            <a:r>
              <a:rPr lang="en-US" sz="1200" dirty="0">
                <a:solidFill>
                  <a:srgbClr val="FFFFFF"/>
                </a:solidFill>
                <a:latin typeface="Calibri" pitchFamily="34" charset="0"/>
                <a:ea typeface="Calibri" pitchFamily="34" charset="-122"/>
                <a:cs typeface="Calibri" pitchFamily="34" charset="-120"/>
              </a:rPr>
              <a:t>The first number you encounter shapes every judgment that follows.</a:t>
            </a:r>
            <a:endParaRPr lang="en-US" sz="1200" dirty="0"/>
          </a:p>
        </p:txBody>
      </p:sp>
      <p:sp>
        <p:nvSpPr>
          <p:cNvPr id="12" name="Text 10"/>
          <p:cNvSpPr/>
          <p:nvPr/>
        </p:nvSpPr>
        <p:spPr>
          <a:xfrm>
            <a:off x="1828800" y="2569464"/>
            <a:ext cx="6400800" cy="237744"/>
          </a:xfrm>
          <a:prstGeom prst="rect">
            <a:avLst/>
          </a:prstGeom>
          <a:noFill/>
          <a:ln/>
        </p:spPr>
        <p:txBody>
          <a:bodyPr wrap="square" lIns="0" tIns="0" rIns="0" bIns="0" rtlCol="0" anchor="t"/>
          <a:lstStyle/>
          <a:p>
            <a:pPr marL="0" indent="0" algn="l">
              <a:buNone/>
            </a:pPr>
            <a:r>
              <a:rPr lang="en-US" sz="1000" i="1" dirty="0">
                <a:solidFill>
                  <a:srgbClr val="8B8FA3"/>
                </a:solidFill>
                <a:latin typeface="Calibri" pitchFamily="34" charset="0"/>
                <a:ea typeface="Calibri" pitchFamily="34" charset="-122"/>
                <a:cs typeface="Calibri" pitchFamily="34" charset="-120"/>
              </a:rPr>
              <a:t>Selective accessibility. Framing effects.</a:t>
            </a:r>
            <a:endParaRPr lang="en-US" sz="1000" dirty="0"/>
          </a:p>
        </p:txBody>
      </p:sp>
      <p:sp>
        <p:nvSpPr>
          <p:cNvPr id="13" name="Shape 11"/>
          <p:cNvSpPr/>
          <p:nvPr/>
        </p:nvSpPr>
        <p:spPr>
          <a:xfrm>
            <a:off x="457200" y="2889504"/>
            <a:ext cx="8229600" cy="932688"/>
          </a:xfrm>
          <a:prstGeom prst="rect">
            <a:avLst/>
          </a:prstGeom>
          <a:solidFill>
            <a:srgbClr val="2A2E42"/>
          </a:solidFill>
          <a:ln/>
        </p:spPr>
        <p:txBody>
          <a:bodyPr/>
          <a:lstStyle/>
          <a:p>
            <a:endParaRPr lang="en-IL"/>
          </a:p>
        </p:txBody>
      </p:sp>
      <p:sp>
        <p:nvSpPr>
          <p:cNvPr id="14" name="Text 12"/>
          <p:cNvSpPr/>
          <p:nvPr/>
        </p:nvSpPr>
        <p:spPr>
          <a:xfrm>
            <a:off x="594360" y="2962656"/>
            <a:ext cx="1097280" cy="320040"/>
          </a:xfrm>
          <a:prstGeom prst="rect">
            <a:avLst/>
          </a:prstGeom>
          <a:noFill/>
          <a:ln/>
        </p:spPr>
        <p:txBody>
          <a:bodyPr wrap="square" lIns="0" tIns="0" rIns="0" bIns="0" rtlCol="0" anchor="t"/>
          <a:lstStyle/>
          <a:p>
            <a:pPr marL="0" indent="0" algn="l">
              <a:buNone/>
            </a:pPr>
            <a:r>
              <a:rPr lang="en-US" sz="1100" b="1" kern="0" spc="400" dirty="0">
                <a:solidFill>
                  <a:srgbClr val="8B8FA3"/>
                </a:solidFill>
                <a:latin typeface="Calibri" pitchFamily="34" charset="0"/>
                <a:ea typeface="Calibri" pitchFamily="34" charset="-122"/>
                <a:cs typeface="Calibri" pitchFamily="34" charset="-120"/>
              </a:rPr>
              <a:t>LESSON 3</a:t>
            </a:r>
            <a:endParaRPr lang="en-US" sz="1100" dirty="0"/>
          </a:p>
        </p:txBody>
      </p:sp>
      <p:sp>
        <p:nvSpPr>
          <p:cNvPr id="15" name="Text 13"/>
          <p:cNvSpPr/>
          <p:nvPr/>
        </p:nvSpPr>
        <p:spPr>
          <a:xfrm>
            <a:off x="1828800" y="2962656"/>
            <a:ext cx="6400800" cy="320040"/>
          </a:xfrm>
          <a:prstGeom prst="rect">
            <a:avLst/>
          </a:prstGeom>
          <a:noFill/>
          <a:ln/>
        </p:spPr>
        <p:txBody>
          <a:bodyPr wrap="square" lIns="0" tIns="0" rIns="0" bIns="0" rtlCol="0" anchor="t"/>
          <a:lstStyle/>
          <a:p>
            <a:pPr marL="0" indent="0" algn="l">
              <a:buNone/>
            </a:pPr>
            <a:r>
              <a:rPr lang="en-US" sz="1500" b="1" dirty="0">
                <a:solidFill>
                  <a:srgbClr val="E8A838"/>
                </a:solidFill>
                <a:latin typeface="Georgia" pitchFamily="34" charset="0"/>
                <a:ea typeface="Georgia" pitchFamily="34" charset="-122"/>
                <a:cs typeface="Georgia" pitchFamily="34" charset="-120"/>
              </a:rPr>
              <a:t>AVAILABILITY BIAS</a:t>
            </a:r>
            <a:endParaRPr lang="en-US" sz="1500" dirty="0"/>
          </a:p>
        </p:txBody>
      </p:sp>
      <p:sp>
        <p:nvSpPr>
          <p:cNvPr id="16" name="Text 14"/>
          <p:cNvSpPr/>
          <p:nvPr/>
        </p:nvSpPr>
        <p:spPr>
          <a:xfrm>
            <a:off x="1828800" y="3300984"/>
            <a:ext cx="6400800" cy="320040"/>
          </a:xfrm>
          <a:prstGeom prst="rect">
            <a:avLst/>
          </a:prstGeom>
          <a:noFill/>
          <a:ln/>
        </p:spPr>
        <p:txBody>
          <a:bodyPr wrap="square" lIns="0" tIns="0" rIns="0" bIns="0" rtlCol="0" anchor="t"/>
          <a:lstStyle/>
          <a:p>
            <a:pPr marL="0" indent="0" algn="l">
              <a:buNone/>
            </a:pPr>
            <a:r>
              <a:rPr lang="en-US" sz="1200" dirty="0">
                <a:solidFill>
                  <a:srgbClr val="FFFFFF"/>
                </a:solidFill>
                <a:latin typeface="Calibri" pitchFamily="34" charset="0"/>
                <a:ea typeface="Calibri" pitchFamily="34" charset="-122"/>
                <a:cs typeface="Calibri" pitchFamily="34" charset="-120"/>
              </a:rPr>
              <a:t>You judge what’s real by what you can easily recall — and recall is shaped by media, not truth.</a:t>
            </a:r>
            <a:endParaRPr lang="en-US" sz="1200" dirty="0"/>
          </a:p>
        </p:txBody>
      </p:sp>
      <p:sp>
        <p:nvSpPr>
          <p:cNvPr id="17" name="Text 15"/>
          <p:cNvSpPr/>
          <p:nvPr/>
        </p:nvSpPr>
        <p:spPr>
          <a:xfrm>
            <a:off x="1828800" y="3557016"/>
            <a:ext cx="6400800" cy="237744"/>
          </a:xfrm>
          <a:prstGeom prst="rect">
            <a:avLst/>
          </a:prstGeom>
          <a:noFill/>
          <a:ln/>
        </p:spPr>
        <p:txBody>
          <a:bodyPr wrap="square" lIns="0" tIns="0" rIns="0" bIns="0" rtlCol="0" anchor="t"/>
          <a:lstStyle/>
          <a:p>
            <a:pPr marL="0" indent="0" algn="l">
              <a:buNone/>
            </a:pPr>
            <a:r>
              <a:rPr lang="en-US" sz="1000" i="1" dirty="0">
                <a:solidFill>
                  <a:srgbClr val="8B8FA3"/>
                </a:solidFill>
                <a:latin typeface="Calibri" pitchFamily="34" charset="0"/>
                <a:ea typeface="Calibri" pitchFamily="34" charset="-122"/>
                <a:cs typeface="Calibri" pitchFamily="34" charset="-120"/>
              </a:rPr>
              <a:t>Representativeness. Dread risk.</a:t>
            </a:r>
            <a:endParaRPr lang="en-US" sz="1000" dirty="0"/>
          </a:p>
        </p:txBody>
      </p:sp>
      <p:sp>
        <p:nvSpPr>
          <p:cNvPr id="18" name="Shape 16"/>
          <p:cNvSpPr/>
          <p:nvPr/>
        </p:nvSpPr>
        <p:spPr>
          <a:xfrm>
            <a:off x="457200" y="3877056"/>
            <a:ext cx="8229600" cy="932688"/>
          </a:xfrm>
          <a:prstGeom prst="rect">
            <a:avLst/>
          </a:prstGeom>
          <a:solidFill>
            <a:srgbClr val="2A2E42"/>
          </a:solidFill>
          <a:ln/>
        </p:spPr>
        <p:txBody>
          <a:bodyPr/>
          <a:lstStyle/>
          <a:p>
            <a:endParaRPr lang="en-IL"/>
          </a:p>
        </p:txBody>
      </p:sp>
      <p:sp>
        <p:nvSpPr>
          <p:cNvPr id="19" name="Text 17"/>
          <p:cNvSpPr/>
          <p:nvPr/>
        </p:nvSpPr>
        <p:spPr>
          <a:xfrm>
            <a:off x="594360" y="3950208"/>
            <a:ext cx="1097280" cy="320040"/>
          </a:xfrm>
          <a:prstGeom prst="rect">
            <a:avLst/>
          </a:prstGeom>
          <a:noFill/>
          <a:ln/>
        </p:spPr>
        <p:txBody>
          <a:bodyPr wrap="square" lIns="0" tIns="0" rIns="0" bIns="0" rtlCol="0" anchor="t"/>
          <a:lstStyle/>
          <a:p>
            <a:pPr marL="0" indent="0" algn="l">
              <a:buNone/>
            </a:pPr>
            <a:r>
              <a:rPr lang="en-US" sz="1100" b="1" kern="0" spc="400" dirty="0">
                <a:solidFill>
                  <a:srgbClr val="8B8FA3"/>
                </a:solidFill>
                <a:latin typeface="Calibri" pitchFamily="34" charset="0"/>
                <a:ea typeface="Calibri" pitchFamily="34" charset="-122"/>
                <a:cs typeface="Calibri" pitchFamily="34" charset="-120"/>
              </a:rPr>
              <a:t>LESSON 4</a:t>
            </a:r>
            <a:endParaRPr lang="en-US" sz="1100" dirty="0"/>
          </a:p>
        </p:txBody>
      </p:sp>
      <p:sp>
        <p:nvSpPr>
          <p:cNvPr id="20" name="Text 18"/>
          <p:cNvSpPr/>
          <p:nvPr/>
        </p:nvSpPr>
        <p:spPr>
          <a:xfrm>
            <a:off x="1828800" y="3950208"/>
            <a:ext cx="6400800" cy="320040"/>
          </a:xfrm>
          <a:prstGeom prst="rect">
            <a:avLst/>
          </a:prstGeom>
          <a:noFill/>
          <a:ln/>
        </p:spPr>
        <p:txBody>
          <a:bodyPr wrap="square" lIns="0" tIns="0" rIns="0" bIns="0" rtlCol="0" anchor="t"/>
          <a:lstStyle/>
          <a:p>
            <a:pPr marL="0" indent="0" algn="l">
              <a:buNone/>
            </a:pPr>
            <a:r>
              <a:rPr lang="en-US" sz="1500" b="1" dirty="0">
                <a:solidFill>
                  <a:srgbClr val="E8A838"/>
                </a:solidFill>
                <a:latin typeface="Georgia" pitchFamily="34" charset="0"/>
                <a:ea typeface="Georgia" pitchFamily="34" charset="-122"/>
                <a:cs typeface="Georgia" pitchFamily="34" charset="-120"/>
              </a:rPr>
              <a:t>SUNK COST FALLACY</a:t>
            </a:r>
            <a:endParaRPr lang="en-US" sz="1500" dirty="0"/>
          </a:p>
        </p:txBody>
      </p:sp>
      <p:sp>
        <p:nvSpPr>
          <p:cNvPr id="21" name="Text 19"/>
          <p:cNvSpPr/>
          <p:nvPr/>
        </p:nvSpPr>
        <p:spPr>
          <a:xfrm>
            <a:off x="1828800" y="4288536"/>
            <a:ext cx="6400800" cy="320040"/>
          </a:xfrm>
          <a:prstGeom prst="rect">
            <a:avLst/>
          </a:prstGeom>
          <a:noFill/>
          <a:ln/>
        </p:spPr>
        <p:txBody>
          <a:bodyPr wrap="square" lIns="0" tIns="0" rIns="0" bIns="0" rtlCol="0" anchor="t"/>
          <a:lstStyle/>
          <a:p>
            <a:pPr marL="0" indent="0" algn="l">
              <a:buNone/>
            </a:pPr>
            <a:r>
              <a:rPr lang="en-US" sz="1200" dirty="0">
                <a:solidFill>
                  <a:srgbClr val="FFFFFF"/>
                </a:solidFill>
                <a:latin typeface="Calibri" pitchFamily="34" charset="0"/>
                <a:ea typeface="Calibri" pitchFamily="34" charset="-122"/>
                <a:cs typeface="Calibri" pitchFamily="34" charset="-120"/>
              </a:rPr>
              <a:t>You refuse to release past investment, and double down when you should walk away.</a:t>
            </a:r>
            <a:endParaRPr lang="en-US" sz="1200" dirty="0"/>
          </a:p>
        </p:txBody>
      </p:sp>
      <p:sp>
        <p:nvSpPr>
          <p:cNvPr id="22" name="Text 20"/>
          <p:cNvSpPr/>
          <p:nvPr/>
        </p:nvSpPr>
        <p:spPr>
          <a:xfrm>
            <a:off x="1828800" y="4544568"/>
            <a:ext cx="6400800" cy="237744"/>
          </a:xfrm>
          <a:prstGeom prst="rect">
            <a:avLst/>
          </a:prstGeom>
          <a:noFill/>
          <a:ln/>
        </p:spPr>
        <p:txBody>
          <a:bodyPr wrap="square" lIns="0" tIns="0" rIns="0" bIns="0" rtlCol="0" anchor="t"/>
          <a:lstStyle/>
          <a:p>
            <a:pPr marL="0" indent="0" algn="l">
              <a:buNone/>
            </a:pPr>
            <a:r>
              <a:rPr lang="en-US" sz="1000" i="1" dirty="0">
                <a:solidFill>
                  <a:srgbClr val="8B8FA3"/>
                </a:solidFill>
                <a:latin typeface="Calibri" pitchFamily="34" charset="0"/>
                <a:ea typeface="Calibri" pitchFamily="34" charset="-122"/>
                <a:cs typeface="Calibri" pitchFamily="34" charset="-120"/>
              </a:rPr>
              <a:t>Loss aversion. Escalation. Self-justification.</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Quick Reality Check</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dirty="0">
                <a:solidFill>
                  <a:srgbClr val="333333"/>
                </a:solidFill>
                <a:ea typeface="Calibri" pitchFamily="34" charset="-122"/>
                <a:cs typeface="Calibri" pitchFamily="34" charset="-120"/>
              </a:rPr>
              <a:t>Before the experiment, a quick reality check.</a:t>
            </a:r>
            <a:endParaRPr lang="en-US" sz="1400" dirty="0"/>
          </a:p>
          <a:p>
            <a:pPr marL="0" indent="0" algn="l">
              <a:spcAft>
                <a:spcPts val="600"/>
              </a:spcAft>
              <a:buNone/>
            </a:pPr>
            <a:r>
              <a:rPr lang="en-US" sz="600" dirty="0">
                <a:solidFill>
                  <a:srgbClr val="333333"/>
                </a:solidFill>
                <a:ea typeface="Calibri" pitchFamily="34" charset="-122"/>
                <a:cs typeface="Calibri" pitchFamily="34" charset="-120"/>
              </a:rPr>
              <a:t> </a:t>
            </a:r>
            <a:endParaRPr lang="en-US" sz="1400" dirty="0"/>
          </a:p>
          <a:p>
            <a:pPr marL="0" indent="0" algn="l">
              <a:spcAft>
                <a:spcPts val="600"/>
              </a:spcAft>
              <a:buNone/>
            </a:pPr>
            <a:r>
              <a:rPr lang="en-US" sz="1400" b="1" dirty="0">
                <a:solidFill>
                  <a:srgbClr val="1E2337"/>
                </a:solidFill>
                <a:ea typeface="Calibri" pitchFamily="34" charset="-122"/>
                <a:cs typeface="Calibri" pitchFamily="34" charset="-120"/>
              </a:rPr>
              <a:t>Type YES in the chat if you have ever:</a:t>
            </a:r>
            <a:endParaRPr lang="en-US" sz="1400" dirty="0"/>
          </a:p>
          <a:p>
            <a:pPr marL="0" indent="0" algn="l">
              <a:spcAft>
                <a:spcPts val="600"/>
              </a:spcAft>
              <a:buNone/>
            </a:pPr>
            <a:r>
              <a:rPr lang="en-US" sz="400" dirty="0">
                <a:solidFill>
                  <a:srgbClr val="333333"/>
                </a:solidFill>
                <a:ea typeface="Calibri" pitchFamily="34" charset="-122"/>
                <a:cs typeface="Calibri" pitchFamily="34" charset="-120"/>
              </a:rPr>
              <a:t> </a:t>
            </a:r>
            <a:endParaRPr lang="en-US" sz="1400" dirty="0"/>
          </a:p>
          <a:p>
            <a:pPr>
              <a:spcAft>
                <a:spcPts val="600"/>
              </a:spcAft>
            </a:pPr>
            <a:r>
              <a:rPr lang="en-US" sz="1400" dirty="0"/>
              <a:t>Kept watching a show after it got bad, because you were already five episodes in …</a:t>
            </a:r>
          </a:p>
          <a:p>
            <a:pPr>
              <a:spcAft>
                <a:spcPts val="600"/>
              </a:spcAft>
            </a:pPr>
            <a:r>
              <a:rPr lang="en-US" sz="1400" dirty="0"/>
              <a:t>Held onto a stock you wouldn't buy today …</a:t>
            </a:r>
          </a:p>
          <a:p>
            <a:pPr>
              <a:spcAft>
                <a:spcPts val="600"/>
              </a:spcAft>
            </a:pPr>
            <a:r>
              <a:rPr lang="en-US" sz="1400" dirty="0"/>
              <a:t>Stayed in a relationship, a friendship, or a major way past the point you stopped wanting it …</a:t>
            </a:r>
          </a:p>
          <a:p>
            <a:pPr>
              <a:spcAft>
                <a:spcPts val="600"/>
              </a:spcAft>
            </a:pPr>
            <a:r>
              <a:rPr lang="en-US" sz="1400" dirty="0"/>
              <a:t>Dragged yourself to the gym, so you wouldn't "waste" it …</a:t>
            </a:r>
          </a:p>
          <a:p>
            <a:pPr>
              <a:spcAft>
                <a:spcPts val="600"/>
              </a:spcAft>
            </a:pPr>
            <a:r>
              <a:rPr lang="en-IL" altLang="en-IL" sz="1400" dirty="0"/>
              <a:t>Kept scrolling a dating app you've hated for months …</a:t>
            </a:r>
          </a:p>
          <a:p>
            <a:pPr>
              <a:spcAft>
                <a:spcPts val="600"/>
              </a:spcAft>
            </a:pPr>
            <a:r>
              <a:rPr lang="en-IL" altLang="en-IL" sz="1400" dirty="0"/>
              <a:t>Kept paying for a subscription you don't use …</a:t>
            </a:r>
          </a:p>
          <a:p>
            <a:pPr>
              <a:spcAft>
                <a:spcPts val="600"/>
              </a:spcAft>
            </a:pPr>
            <a:r>
              <a:rPr lang="en-IL" altLang="en-IL" sz="1400" dirty="0"/>
              <a:t>Finished a meal you didn't like at a restaurant … </a:t>
            </a:r>
          </a:p>
          <a:p>
            <a:pPr>
              <a:spcAft>
                <a:spcPts val="600"/>
              </a:spcAft>
            </a:pPr>
            <a:r>
              <a:rPr lang="en-IL" altLang="en-IL" sz="1400" dirty="0"/>
              <a:t>Kept defending a take on a movie or band you no longer believe …</a:t>
            </a:r>
          </a:p>
          <a:p>
            <a:pPr lvl="0" eaLnBrk="0" fontAlgn="base" hangingPunct="0">
              <a:spcBef>
                <a:spcPct val="0"/>
              </a:spcBef>
              <a:spcAft>
                <a:spcPct val="0"/>
              </a:spcAft>
            </a:pPr>
            <a:endParaRPr lang="en-IL" altLang="en-IL" sz="1400" dirty="0"/>
          </a:p>
          <a:p>
            <a:pPr>
              <a:spcAft>
                <a:spcPts val="600"/>
              </a:spcAft>
            </a:pPr>
            <a:endParaRPr lang="en-US" sz="1400" dirty="0"/>
          </a:p>
          <a:p>
            <a:pPr>
              <a:spcAft>
                <a:spcPts val="600"/>
              </a:spcAft>
            </a:pPr>
            <a:r>
              <a:rPr lang="en-US" sz="800" dirty="0">
                <a:solidFill>
                  <a:srgbClr val="333333"/>
                </a:solidFill>
                <a:ea typeface="Calibri" pitchFamily="34" charset="-122"/>
                <a:cs typeface="Calibri" pitchFamily="34" charset="-120"/>
              </a:rPr>
              <a:t> </a:t>
            </a:r>
            <a:endParaRPr lang="en-US" sz="1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lide 50">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548640" y="731520"/>
            <a:ext cx="8046720" cy="3680460"/>
          </a:xfrm>
          <a:prstGeom prst="rect">
            <a:avLst/>
          </a:prstGeom>
          <a:noFill/>
          <a:ln/>
        </p:spPr>
        <p:txBody>
          <a:bodyPr wrap="square" rtlCol="0" anchor="ctr"/>
          <a:lstStyle/>
          <a:p>
            <a:pPr marL="0" indent="0" algn="ctr">
              <a:spcAft>
                <a:spcPts val="1000"/>
              </a:spcAft>
              <a:buNone/>
            </a:pPr>
            <a:r>
              <a:rPr lang="en-US" sz="1800" i="1" dirty="0">
                <a:solidFill>
                  <a:srgbClr val="8B8FA3"/>
                </a:solidFill>
                <a:latin typeface="Georgia" pitchFamily="34" charset="0"/>
                <a:ea typeface="Georgia" pitchFamily="34" charset="-122"/>
                <a:cs typeface="Georgia" pitchFamily="34" charset="-120"/>
              </a:rPr>
              <a:t>In every lesson, the same structural move appears:</a:t>
            </a:r>
            <a:endParaRPr lang="en-US" sz="1800" dirty="0"/>
          </a:p>
          <a:p>
            <a:pPr marL="0" indent="0" algn="ctr">
              <a:spcAft>
                <a:spcPts val="1000"/>
              </a:spcAft>
              <a:buNone/>
            </a:pPr>
            <a:r>
              <a:rPr lang="en-US" sz="1400" i="1" dirty="0">
                <a:solidFill>
                  <a:srgbClr val="FFFFFF"/>
                </a:solidFill>
                <a:latin typeface="Georgia" pitchFamily="34" charset="0"/>
                <a:ea typeface="Georgia" pitchFamily="34" charset="-122"/>
                <a:cs typeface="Georgia" pitchFamily="34" charset="-120"/>
              </a:rPr>
              <a:t> </a:t>
            </a:r>
            <a:endParaRPr lang="en-US" sz="1800" dirty="0"/>
          </a:p>
          <a:p>
            <a:pPr marL="0" indent="0" algn="ctr">
              <a:spcAft>
                <a:spcPts val="1000"/>
              </a:spcAft>
              <a:buNone/>
            </a:pPr>
            <a:r>
              <a:rPr lang="en-US" sz="3200" i="1" dirty="0">
                <a:solidFill>
                  <a:srgbClr val="FFFFFF"/>
                </a:solidFill>
                <a:latin typeface="Georgia" pitchFamily="34" charset="0"/>
                <a:ea typeface="Georgia" pitchFamily="34" charset="-122"/>
                <a:cs typeface="Georgia" pitchFamily="34" charset="-120"/>
              </a:rPr>
              <a:t>Your brain constructs a model of reality —</a:t>
            </a:r>
            <a:endParaRPr lang="en-US" sz="1800" dirty="0"/>
          </a:p>
          <a:p>
            <a:pPr marL="0" indent="0" algn="ctr">
              <a:spcAft>
                <a:spcPts val="1000"/>
              </a:spcAft>
              <a:buNone/>
            </a:pPr>
            <a:r>
              <a:rPr lang="en-US" sz="3200" b="1" i="1" dirty="0">
                <a:solidFill>
                  <a:srgbClr val="E8A838"/>
                </a:solidFill>
                <a:latin typeface="Georgia" pitchFamily="34" charset="0"/>
                <a:ea typeface="Georgia" pitchFamily="34" charset="-122"/>
                <a:cs typeface="Georgia" pitchFamily="34" charset="-120"/>
              </a:rPr>
              <a:t>and then hides the construction.</a:t>
            </a:r>
            <a:endParaRPr lang="en-US" sz="1800" dirty="0"/>
          </a:p>
          <a:p>
            <a:pPr marL="0" indent="0" algn="ctr">
              <a:spcAft>
                <a:spcPts val="1000"/>
              </a:spcAft>
              <a:buNone/>
            </a:pPr>
            <a:r>
              <a:rPr lang="en-US" sz="1400" i="1" dirty="0">
                <a:solidFill>
                  <a:srgbClr val="FFFFFF"/>
                </a:solidFill>
                <a:latin typeface="Georgia" pitchFamily="34" charset="0"/>
                <a:ea typeface="Georgia" pitchFamily="34" charset="-122"/>
                <a:cs typeface="Georgia" pitchFamily="34" charset="-120"/>
              </a:rPr>
              <a:t> </a:t>
            </a:r>
            <a:endParaRPr lang="en-US" sz="1800" dirty="0"/>
          </a:p>
          <a:p>
            <a:pPr marL="0" indent="0" algn="ctr">
              <a:spcAft>
                <a:spcPts val="1000"/>
              </a:spcAft>
              <a:buNone/>
            </a:pPr>
            <a:r>
              <a:rPr lang="en-US" sz="1600" i="1" dirty="0">
                <a:solidFill>
                  <a:srgbClr val="8B8FA3"/>
                </a:solidFill>
                <a:latin typeface="Georgia" pitchFamily="34" charset="0"/>
                <a:ea typeface="Georgia" pitchFamily="34" charset="-122"/>
                <a:cs typeface="Georgia" pitchFamily="34" charset="-120"/>
              </a:rPr>
              <a:t>Lesson 1 hides the invented boundaries.</a:t>
            </a:r>
            <a:endParaRPr lang="en-US" sz="1800" dirty="0"/>
          </a:p>
          <a:p>
            <a:pPr marL="0" indent="0" algn="ctr">
              <a:spcAft>
                <a:spcPts val="1000"/>
              </a:spcAft>
              <a:buNone/>
            </a:pPr>
            <a:r>
              <a:rPr lang="en-US" sz="1600" i="1" dirty="0">
                <a:solidFill>
                  <a:srgbClr val="8B8FA3"/>
                </a:solidFill>
                <a:latin typeface="Georgia" pitchFamily="34" charset="0"/>
                <a:ea typeface="Georgia" pitchFamily="34" charset="-122"/>
                <a:cs typeface="Georgia" pitchFamily="34" charset="-120"/>
              </a:rPr>
              <a:t>Lesson 2 hides the arbitrary anchor.</a:t>
            </a:r>
            <a:endParaRPr lang="en-US" sz="1800" dirty="0"/>
          </a:p>
          <a:p>
            <a:pPr marL="0" indent="0" algn="ctr">
              <a:spcAft>
                <a:spcPts val="1000"/>
              </a:spcAft>
              <a:buNone/>
            </a:pPr>
            <a:r>
              <a:rPr lang="en-US" sz="1600" i="1" dirty="0">
                <a:solidFill>
                  <a:srgbClr val="8B8FA3"/>
                </a:solidFill>
                <a:latin typeface="Georgia" pitchFamily="34" charset="0"/>
                <a:ea typeface="Georgia" pitchFamily="34" charset="-122"/>
                <a:cs typeface="Georgia" pitchFamily="34" charset="-120"/>
              </a:rPr>
              <a:t>Lesson 3 hides the selective filter.</a:t>
            </a:r>
            <a:endParaRPr lang="en-US" sz="1800" dirty="0"/>
          </a:p>
          <a:p>
            <a:pPr marL="0" indent="0" algn="ctr">
              <a:spcAft>
                <a:spcPts val="1000"/>
              </a:spcAft>
              <a:buNone/>
            </a:pPr>
            <a:r>
              <a:rPr lang="en-US" sz="1600" i="1" dirty="0">
                <a:solidFill>
                  <a:srgbClr val="8B8FA3"/>
                </a:solidFill>
                <a:latin typeface="Georgia" pitchFamily="34" charset="0"/>
                <a:ea typeface="Georgia" pitchFamily="34" charset="-122"/>
                <a:cs typeface="Georgia" pitchFamily="34" charset="-120"/>
              </a:rPr>
              <a:t>Lesson 4 hides the irrecoverable loss.</a:t>
            </a:r>
            <a:endParaRPr lang="en-US" sz="1800" dirty="0"/>
          </a:p>
          <a:p>
            <a:pPr marL="0" indent="0" algn="ctr">
              <a:spcAft>
                <a:spcPts val="1000"/>
              </a:spcAft>
              <a:buNone/>
            </a:pPr>
            <a:r>
              <a:rPr lang="en-US" sz="1000" i="1" dirty="0">
                <a:solidFill>
                  <a:srgbClr val="FFFFFF"/>
                </a:solidFill>
                <a:latin typeface="Georgia" pitchFamily="34" charset="0"/>
                <a:ea typeface="Georgia" pitchFamily="34" charset="-122"/>
                <a:cs typeface="Georgia" pitchFamily="34" charset="-120"/>
              </a:rPr>
              <a:t> </a:t>
            </a:r>
            <a:endParaRPr lang="en-US" sz="1800" dirty="0"/>
          </a:p>
          <a:p>
            <a:pPr marL="0" indent="0" algn="ctr">
              <a:spcAft>
                <a:spcPts val="1000"/>
              </a:spcAft>
              <a:buNone/>
            </a:pPr>
            <a:r>
              <a:rPr lang="en-US" sz="1500" dirty="0">
                <a:solidFill>
                  <a:srgbClr val="FFFFFF"/>
                </a:solidFill>
                <a:latin typeface="Georgia" pitchFamily="34" charset="0"/>
                <a:ea typeface="Georgia" pitchFamily="34" charset="-122"/>
                <a:cs typeface="Georgia" pitchFamily="34" charset="-120"/>
              </a:rPr>
              <a:t>Phase 1 taught you to see the construction. Everything that follows depends on that vision.</a:t>
            </a:r>
            <a:endParaRPr lang="en-US" sz="1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Slide 51">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457200" y="1417320"/>
            <a:ext cx="8229600" cy="365760"/>
          </a:xfrm>
          <a:prstGeom prst="rect">
            <a:avLst/>
          </a:prstGeom>
          <a:noFill/>
          <a:ln/>
        </p:spPr>
        <p:txBody>
          <a:bodyPr wrap="square" lIns="0" tIns="0" rIns="0" bIns="0" rtlCol="0" anchor="ctr"/>
          <a:lstStyle/>
          <a:p>
            <a:pPr marL="0" indent="0" algn="ctr">
              <a:buNone/>
            </a:pPr>
            <a:r>
              <a:rPr lang="en-US" sz="1400" b="1" kern="0" spc="1000" dirty="0">
                <a:solidFill>
                  <a:srgbClr val="8B8FA3"/>
                </a:solidFill>
                <a:latin typeface="Calibri" pitchFamily="34" charset="0"/>
                <a:ea typeface="Calibri" pitchFamily="34" charset="-122"/>
                <a:cs typeface="Calibri" pitchFamily="34" charset="-120"/>
              </a:rPr>
              <a:t>C A L I B R A T I O N</a:t>
            </a:r>
            <a:endParaRPr lang="en-US" sz="1400" dirty="0"/>
          </a:p>
        </p:txBody>
      </p:sp>
      <p:sp>
        <p:nvSpPr>
          <p:cNvPr id="5" name="Text 3"/>
          <p:cNvSpPr/>
          <p:nvPr/>
        </p:nvSpPr>
        <p:spPr>
          <a:xfrm>
            <a:off x="457200" y="1920240"/>
            <a:ext cx="8229600" cy="1737360"/>
          </a:xfrm>
          <a:prstGeom prst="rect">
            <a:avLst/>
          </a:prstGeom>
          <a:noFill/>
          <a:ln/>
        </p:spPr>
        <p:txBody>
          <a:bodyPr wrap="square" lIns="0" tIns="0" rIns="0" bIns="0" rtlCol="0" anchor="ctr"/>
          <a:lstStyle/>
          <a:p>
            <a:pPr marL="0" indent="0" algn="ctr">
              <a:buNone/>
            </a:pPr>
            <a:r>
              <a:rPr lang="en-US" sz="4800" b="1" dirty="0">
                <a:solidFill>
                  <a:srgbClr val="E8A838"/>
                </a:solidFill>
                <a:latin typeface="Georgia" pitchFamily="34" charset="0"/>
                <a:ea typeface="Georgia" pitchFamily="34" charset="-122"/>
                <a:cs typeface="Georgia" pitchFamily="34" charset="-120"/>
              </a:rPr>
              <a:t>TOOLS</a:t>
            </a:r>
            <a:endParaRPr lang="en-US" sz="4800" dirty="0"/>
          </a:p>
        </p:txBody>
      </p:sp>
      <p:sp>
        <p:nvSpPr>
          <p:cNvPr id="6" name="Text 4"/>
          <p:cNvSpPr/>
          <p:nvPr/>
        </p:nvSpPr>
        <p:spPr>
          <a:xfrm>
            <a:off x="914400" y="3794760"/>
            <a:ext cx="7315200" cy="457200"/>
          </a:xfrm>
          <a:prstGeom prst="rect">
            <a:avLst/>
          </a:prstGeom>
          <a:noFill/>
          <a:ln/>
        </p:spPr>
        <p:txBody>
          <a:bodyPr wrap="square" lIns="0" tIns="0" rIns="0" bIns="0" rtlCol="0" anchor="ctr"/>
          <a:lstStyle/>
          <a:p>
            <a:pPr marL="0" indent="0" algn="ctr">
              <a:buNone/>
            </a:pPr>
            <a:r>
              <a:rPr lang="en-US" sz="1600" i="1" dirty="0">
                <a:solidFill>
                  <a:srgbClr val="8B8FA3"/>
                </a:solidFill>
                <a:latin typeface="Calibri" pitchFamily="34" charset="0"/>
                <a:ea typeface="Calibri" pitchFamily="34" charset="-122"/>
                <a:cs typeface="Calibri" pitchFamily="34" charset="-120"/>
              </a:rPr>
              <a:t>Five techniques for escaping sunk cost.</a:t>
            </a:r>
            <a:endParaRPr lang="en-US" sz="16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name="Slide 52">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Five Tools for Escaping Sunk Cost</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250" b="1" dirty="0">
                <a:solidFill>
                  <a:srgbClr val="E8A838"/>
                </a:solidFill>
                <a:latin typeface="Calibri" pitchFamily="34" charset="0"/>
                <a:ea typeface="Calibri" pitchFamily="34" charset="-122"/>
                <a:cs typeface="Calibri" pitchFamily="34" charset="-120"/>
              </a:rPr>
              <a:t>1.  Reframe the question. </a:t>
            </a:r>
            <a:r>
              <a:rPr lang="en-US" sz="1250" dirty="0">
                <a:solidFill>
                  <a:srgbClr val="333333"/>
                </a:solidFill>
                <a:latin typeface="Calibri" pitchFamily="34" charset="0"/>
                <a:ea typeface="Calibri" pitchFamily="34" charset="-122"/>
                <a:cs typeface="Calibri" pitchFamily="34" charset="-120"/>
              </a:rPr>
              <a:t>Stop asking “should I continue?” Start asking: “if I were new to this situation today, with no history, would I start it?” If the answer is no, the only reason you are continuing is sunk cost.</a:t>
            </a:r>
            <a:endParaRPr lang="en-US" sz="125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250" dirty="0"/>
          </a:p>
          <a:p>
            <a:pPr marL="0" indent="0" algn="l">
              <a:spcAft>
                <a:spcPts val="600"/>
              </a:spcAft>
              <a:buNone/>
            </a:pPr>
            <a:r>
              <a:rPr lang="en-US" sz="1250" b="1" dirty="0">
                <a:solidFill>
                  <a:srgbClr val="E8A838"/>
                </a:solidFill>
                <a:latin typeface="Calibri" pitchFamily="34" charset="0"/>
                <a:ea typeface="Calibri" pitchFamily="34" charset="-122"/>
                <a:cs typeface="Calibri" pitchFamily="34" charset="-120"/>
              </a:rPr>
              <a:t>2.  Separate the decision-maker from the decision. </a:t>
            </a:r>
            <a:r>
              <a:rPr lang="en-US" sz="1250" dirty="0">
                <a:solidFill>
                  <a:srgbClr val="333333"/>
                </a:solidFill>
                <a:latin typeface="Calibri" pitchFamily="34" charset="0"/>
                <a:ea typeface="Calibri" pitchFamily="34" charset="-122"/>
                <a:cs typeface="Calibri" pitchFamily="34" charset="-120"/>
              </a:rPr>
              <a:t>Ask: “what would a trusted friend, advising me with no personal stake, recommend right now?” Distance converts self-justification into judgment.</a:t>
            </a:r>
            <a:endParaRPr lang="en-US" sz="125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250" dirty="0"/>
          </a:p>
          <a:p>
            <a:pPr marL="0" indent="0" algn="l">
              <a:spcAft>
                <a:spcPts val="600"/>
              </a:spcAft>
              <a:buNone/>
            </a:pPr>
            <a:r>
              <a:rPr lang="en-US" sz="1250" b="1" dirty="0">
                <a:solidFill>
                  <a:srgbClr val="E8A838"/>
                </a:solidFill>
                <a:latin typeface="Calibri" pitchFamily="34" charset="0"/>
                <a:ea typeface="Calibri" pitchFamily="34" charset="-122"/>
                <a:cs typeface="Calibri" pitchFamily="34" charset="-120"/>
              </a:rPr>
              <a:t>3.  Make the next cost visible. </a:t>
            </a:r>
            <a:r>
              <a:rPr lang="en-US" sz="1250" dirty="0">
                <a:solidFill>
                  <a:srgbClr val="333333"/>
                </a:solidFill>
                <a:latin typeface="Calibri" pitchFamily="34" charset="0"/>
                <a:ea typeface="Calibri" pitchFamily="34" charset="-122"/>
                <a:cs typeface="Calibri" pitchFamily="34" charset="-120"/>
              </a:rPr>
              <a:t>Sunk-cost bias keeps your attention on what has already been spent. Flip the focus: what will you spend next? What are you committing to in the next year? That is the only number that matters.</a:t>
            </a:r>
            <a:endParaRPr lang="en-US" sz="125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250" dirty="0"/>
          </a:p>
          <a:p>
            <a:pPr marL="0" indent="0" algn="l">
              <a:spcAft>
                <a:spcPts val="600"/>
              </a:spcAft>
              <a:buNone/>
            </a:pPr>
            <a:r>
              <a:rPr lang="en-US" sz="1250" b="1" dirty="0">
                <a:solidFill>
                  <a:srgbClr val="E8A838"/>
                </a:solidFill>
                <a:latin typeface="Calibri" pitchFamily="34" charset="0"/>
                <a:ea typeface="Calibri" pitchFamily="34" charset="-122"/>
                <a:cs typeface="Calibri" pitchFamily="34" charset="-120"/>
              </a:rPr>
              <a:t>4.  Pre-commit to exit conditions. </a:t>
            </a:r>
            <a:r>
              <a:rPr lang="en-US" sz="1250" dirty="0">
                <a:solidFill>
                  <a:srgbClr val="333333"/>
                </a:solidFill>
                <a:latin typeface="Calibri" pitchFamily="34" charset="0"/>
                <a:ea typeface="Calibri" pitchFamily="34" charset="-122"/>
                <a:cs typeface="Calibri" pitchFamily="34" charset="-120"/>
              </a:rPr>
              <a:t>Before you start — or at a clear checkpoint — write down the conditions under which you will stop. Good investors set stop-losses. The conditions must be set while you are cool, not after you are invested.</a:t>
            </a:r>
            <a:endParaRPr lang="en-US" sz="125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250" dirty="0"/>
          </a:p>
          <a:p>
            <a:pPr marL="0" indent="0" algn="l">
              <a:spcAft>
                <a:spcPts val="600"/>
              </a:spcAft>
              <a:buNone/>
            </a:pPr>
            <a:r>
              <a:rPr lang="en-US" sz="1250" b="1" dirty="0">
                <a:solidFill>
                  <a:srgbClr val="E8A838"/>
                </a:solidFill>
                <a:latin typeface="Calibri" pitchFamily="34" charset="0"/>
                <a:ea typeface="Calibri" pitchFamily="34" charset="-122"/>
                <a:cs typeface="Calibri" pitchFamily="34" charset="-120"/>
              </a:rPr>
              <a:t>5.  Celebrate quitting. </a:t>
            </a:r>
            <a:r>
              <a:rPr lang="en-US" sz="1250" dirty="0">
                <a:solidFill>
                  <a:srgbClr val="333333"/>
                </a:solidFill>
                <a:latin typeface="Calibri" pitchFamily="34" charset="0"/>
                <a:ea typeface="Calibri" pitchFamily="34" charset="-122"/>
                <a:cs typeface="Calibri" pitchFamily="34" charset="-120"/>
              </a:rPr>
              <a:t>Culturally, “quitting” is shameful. Rationally, quitting a failing project is a sign of clarity. You will not escape sunk-cost bias if you treat every exit as a defeat. Learn to treat clean exits as victories.</a:t>
            </a:r>
            <a:endParaRPr lang="en-US" sz="125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name="Slide 54">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Looking Ahead: Phase 2</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We have completed Phase 1: The Internal Audit. You have four names for four blind spots, and you have seen each one operate at a scale that costs billions of dollars or hundreds of thousands of lives.</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Next lesson — Lesson 5 — begins Phase 2: Systems Literacy.</a:t>
            </a:r>
            <a:endParaRPr lang="en-US" sz="14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The shift:</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  Phase 1 asked: what is wrong with the instrument? (your brain)</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  Phase 2 asks: what is the terrain? (the world)</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We move from cognitive biases to feedback loops. From individuals to systems. From “what does my brain do wrong?” to “what does the world actually look like, once you can see the invisible connections between things?”</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Lesson 5 is titled </a:t>
            </a:r>
            <a:r>
              <a:rPr lang="en-US" sz="1400" b="1" i="1" dirty="0">
                <a:solidFill>
                  <a:srgbClr val="333333"/>
                </a:solidFill>
                <a:latin typeface="Calibri" pitchFamily="34" charset="0"/>
                <a:ea typeface="Calibri" pitchFamily="34" charset="-122"/>
                <a:cs typeface="Calibri" pitchFamily="34" charset="-120"/>
              </a:rPr>
              <a:t>“The Loop You Didn’t See.”</a:t>
            </a:r>
            <a:r>
              <a:rPr lang="en-US" sz="1400" dirty="0">
                <a:solidFill>
                  <a:srgbClr val="333333"/>
                </a:solidFill>
                <a:latin typeface="Calibri" pitchFamily="34" charset="0"/>
                <a:ea typeface="Calibri" pitchFamily="34" charset="-122"/>
                <a:cs typeface="Calibri" pitchFamily="34" charset="-120"/>
              </a:rPr>
              <a:t> The vehicle is social media algorithms and political polarization — a system none of you can escape, and most of you have never seen clearly.</a:t>
            </a:r>
            <a:endParaRPr lang="en-US" sz="14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name="Slide 55">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Reading &amp; Watching for Next Week</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200" b="1" kern="0" spc="400" dirty="0">
                <a:solidFill>
                  <a:srgbClr val="E8A838"/>
                </a:solidFill>
                <a:latin typeface="Calibri" pitchFamily="34" charset="0"/>
                <a:ea typeface="Calibri" pitchFamily="34" charset="-122"/>
                <a:cs typeface="Calibri" pitchFamily="34" charset="-120"/>
              </a:rPr>
              <a:t>READING</a:t>
            </a:r>
            <a:endParaRPr lang="en-US" sz="1200" dirty="0"/>
          </a:p>
          <a:p>
            <a:pPr marL="0" indent="0" algn="l">
              <a:spcAft>
                <a:spcPts val="600"/>
              </a:spcAft>
              <a:buNone/>
            </a:pPr>
            <a:r>
              <a:rPr lang="en-US" sz="1200" dirty="0">
                <a:solidFill>
                  <a:srgbClr val="333333"/>
                </a:solidFill>
                <a:latin typeface="Calibri" pitchFamily="34" charset="0"/>
                <a:ea typeface="Calibri" pitchFamily="34" charset="-122"/>
                <a:cs typeface="Calibri" pitchFamily="34" charset="-120"/>
              </a:rPr>
              <a:t>•  Donella Meadows, </a:t>
            </a:r>
            <a:r>
              <a:rPr lang="en-US" sz="1200" i="1" dirty="0">
                <a:solidFill>
                  <a:srgbClr val="333333"/>
                </a:solidFill>
                <a:latin typeface="Calibri" pitchFamily="34" charset="0"/>
                <a:ea typeface="Calibri" pitchFamily="34" charset="-122"/>
                <a:cs typeface="Calibri" pitchFamily="34" charset="-120"/>
              </a:rPr>
              <a:t>Thinking in Systems: A Primer</a:t>
            </a:r>
            <a:r>
              <a:rPr lang="en-US" sz="1200" dirty="0">
                <a:solidFill>
                  <a:srgbClr val="333333"/>
                </a:solidFill>
                <a:latin typeface="Calibri" pitchFamily="34" charset="0"/>
                <a:ea typeface="Calibri" pitchFamily="34" charset="-122"/>
                <a:cs typeface="Calibri" pitchFamily="34" charset="-120"/>
              </a:rPr>
              <a:t> (2008). Chapter 1 (“The Basics”) and Chapter 2 (“A Brief Visit to the Systems Zoo”). If you read one book this semester, read this one. ~40 pages.</a:t>
            </a:r>
            <a:endParaRPr lang="en-US" sz="1200" dirty="0"/>
          </a:p>
          <a:p>
            <a:pPr marL="0" indent="0" algn="l">
              <a:spcAft>
                <a:spcPts val="600"/>
              </a:spcAft>
              <a:buNone/>
            </a:pPr>
            <a:r>
              <a:rPr lang="en-US" sz="1200" dirty="0">
                <a:solidFill>
                  <a:srgbClr val="333333"/>
                </a:solidFill>
                <a:latin typeface="Calibri" pitchFamily="34" charset="0"/>
                <a:ea typeface="Calibri" pitchFamily="34" charset="-122"/>
                <a:cs typeface="Calibri" pitchFamily="34" charset="-120"/>
              </a:rPr>
              <a:t>•  Peter Senge, “The Laws of the Fifth Discipline,” from </a:t>
            </a:r>
            <a:r>
              <a:rPr lang="en-US" sz="1200" i="1" dirty="0">
                <a:solidFill>
                  <a:srgbClr val="333333"/>
                </a:solidFill>
                <a:latin typeface="Calibri" pitchFamily="34" charset="0"/>
                <a:ea typeface="Calibri" pitchFamily="34" charset="-122"/>
                <a:cs typeface="Calibri" pitchFamily="34" charset="-120"/>
              </a:rPr>
              <a:t>The Fifth Discipline</a:t>
            </a:r>
            <a:r>
              <a:rPr lang="en-US" sz="1200" dirty="0">
                <a:solidFill>
                  <a:srgbClr val="333333"/>
                </a:solidFill>
                <a:latin typeface="Calibri" pitchFamily="34" charset="0"/>
                <a:ea typeface="Calibri" pitchFamily="34" charset="-122"/>
                <a:cs typeface="Calibri" pitchFamily="34" charset="-120"/>
              </a:rPr>
              <a:t> (1990). Chapter 4. ~12 pages. The clearest introduction to systems thinking written for a non-technical reader.</a:t>
            </a:r>
            <a:endParaRPr lang="en-US" sz="12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200" dirty="0"/>
          </a:p>
          <a:p>
            <a:pPr marL="0" indent="0" algn="l">
              <a:spcAft>
                <a:spcPts val="600"/>
              </a:spcAft>
              <a:buNone/>
            </a:pPr>
            <a:r>
              <a:rPr lang="en-US" sz="1200" b="1" kern="0" spc="400" dirty="0">
                <a:solidFill>
                  <a:srgbClr val="E8A838"/>
                </a:solidFill>
                <a:latin typeface="Calibri" pitchFamily="34" charset="0"/>
                <a:ea typeface="Calibri" pitchFamily="34" charset="-122"/>
                <a:cs typeface="Calibri" pitchFamily="34" charset="-120"/>
              </a:rPr>
              <a:t>WATCHING</a:t>
            </a:r>
            <a:endParaRPr lang="en-US" sz="1200" dirty="0"/>
          </a:p>
          <a:p>
            <a:pPr marL="0" indent="0" algn="l">
              <a:spcAft>
                <a:spcPts val="600"/>
              </a:spcAft>
              <a:buNone/>
            </a:pPr>
            <a:r>
              <a:rPr lang="en-US" sz="1200" dirty="0">
                <a:solidFill>
                  <a:srgbClr val="333333"/>
                </a:solidFill>
                <a:latin typeface="Calibri" pitchFamily="34" charset="0"/>
                <a:ea typeface="Calibri" pitchFamily="34" charset="-122"/>
                <a:cs typeface="Calibri" pitchFamily="34" charset="-120"/>
              </a:rPr>
              <a:t>•  </a:t>
            </a:r>
            <a:r>
              <a:rPr lang="en-US" sz="1200" i="1" dirty="0">
                <a:solidFill>
                  <a:srgbClr val="333333"/>
                </a:solidFill>
                <a:latin typeface="Calibri" pitchFamily="34" charset="0"/>
                <a:ea typeface="Calibri" pitchFamily="34" charset="-122"/>
                <a:cs typeface="Calibri" pitchFamily="34" charset="-120"/>
              </a:rPr>
              <a:t>The Social Dilemma</a:t>
            </a:r>
            <a:r>
              <a:rPr lang="en-US" sz="1200" dirty="0">
                <a:solidFill>
                  <a:srgbClr val="333333"/>
                </a:solidFill>
                <a:latin typeface="Calibri" pitchFamily="34" charset="0"/>
                <a:ea typeface="Calibri" pitchFamily="34" charset="-122"/>
                <a:cs typeface="Calibri" pitchFamily="34" charset="-120"/>
              </a:rPr>
              <a:t> (2020, Netflix). 90 minutes. Former tech insiders describe the reinforcing feedback loops that drive social media engagement. Tracks directly to Lesson 5’s vehicle — watch before class.</a:t>
            </a:r>
            <a:endParaRPr lang="en-US" sz="12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200" dirty="0"/>
          </a:p>
          <a:p>
            <a:pPr marL="0" indent="0" algn="l">
              <a:spcAft>
                <a:spcPts val="600"/>
              </a:spcAft>
              <a:buNone/>
            </a:pPr>
            <a:r>
              <a:rPr lang="en-US" sz="1200" b="1" kern="0" spc="400" dirty="0">
                <a:solidFill>
                  <a:srgbClr val="E8A838"/>
                </a:solidFill>
                <a:latin typeface="Calibri" pitchFamily="34" charset="0"/>
                <a:ea typeface="Calibri" pitchFamily="34" charset="-122"/>
                <a:cs typeface="Calibri" pitchFamily="34" charset="-120"/>
              </a:rPr>
              <a:t>RECOMMENDED</a:t>
            </a:r>
            <a:endParaRPr lang="en-US" sz="1200" dirty="0"/>
          </a:p>
          <a:p>
            <a:pPr marL="0" indent="0" algn="l">
              <a:spcAft>
                <a:spcPts val="600"/>
              </a:spcAft>
              <a:buNone/>
            </a:pPr>
            <a:r>
              <a:rPr lang="en-US" sz="1200" dirty="0">
                <a:solidFill>
                  <a:srgbClr val="333333"/>
                </a:solidFill>
                <a:latin typeface="Calibri" pitchFamily="34" charset="0"/>
                <a:ea typeface="Calibri" pitchFamily="34" charset="-122"/>
                <a:cs typeface="Calibri" pitchFamily="34" charset="-120"/>
              </a:rPr>
              <a:t>•  Donella Meadows, “Dancing with Systems” — essay, free on the Academy for Systems Change website. 10 minutes to read, the most elegant short introduction to systems thinking ever written.</a:t>
            </a:r>
            <a:endParaRPr lang="en-US" sz="1200" dirty="0"/>
          </a:p>
          <a:p>
            <a:pPr marL="0" indent="0" algn="l">
              <a:spcAft>
                <a:spcPts val="600"/>
              </a:spcAft>
              <a:buNone/>
            </a:pPr>
            <a:r>
              <a:rPr lang="en-US" sz="1200" dirty="0">
                <a:solidFill>
                  <a:srgbClr val="333333"/>
                </a:solidFill>
                <a:latin typeface="Calibri" pitchFamily="34" charset="0"/>
                <a:ea typeface="Calibri" pitchFamily="34" charset="-122"/>
                <a:cs typeface="Calibri" pitchFamily="34" charset="-120"/>
              </a:rPr>
              <a:t>•  Daniel Kahneman, </a:t>
            </a:r>
            <a:r>
              <a:rPr lang="en-US" sz="1200" i="1" dirty="0">
                <a:solidFill>
                  <a:srgbClr val="333333"/>
                </a:solidFill>
                <a:latin typeface="Calibri" pitchFamily="34" charset="0"/>
                <a:ea typeface="Calibri" pitchFamily="34" charset="-122"/>
                <a:cs typeface="Calibri" pitchFamily="34" charset="-120"/>
              </a:rPr>
              <a:t>Thinking, Fast and Slow</a:t>
            </a:r>
            <a:r>
              <a:rPr lang="en-US" sz="1200" dirty="0">
                <a:solidFill>
                  <a:srgbClr val="333333"/>
                </a:solidFill>
                <a:latin typeface="Calibri" pitchFamily="34" charset="0"/>
                <a:ea typeface="Calibri" pitchFamily="34" charset="-122"/>
                <a:cs typeface="Calibri" pitchFamily="34" charset="-120"/>
              </a:rPr>
              <a:t> — Chapter 26 (“Prospect Theory”) and Chapter 32 (“Keeping Score”). Reinforces today’s material.</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E2337"/>
        </a:solidFill>
        <a:effectLst/>
      </p:bgPr>
    </p:bg>
    <p:spTree>
      <p:nvGrpSpPr>
        <p:cNvPr id="1" name=""/>
        <p:cNvGrpSpPr/>
        <p:nvPr/>
      </p:nvGrpSpPr>
      <p:grpSpPr>
        <a:xfrm>
          <a:off x="0" y="0"/>
          <a:ext cx="0" cy="0"/>
          <a:chOff x="0" y="0"/>
          <a:chExt cx="0" cy="0"/>
        </a:xfrm>
      </p:grpSpPr>
      <p:sp>
        <p:nvSpPr>
          <p:cNvPr id="2" name="Text 0"/>
          <p:cNvSpPr/>
          <p:nvPr/>
        </p:nvSpPr>
        <p:spPr>
          <a:xfrm>
            <a:off x="457200" y="347472"/>
            <a:ext cx="640080" cy="640080"/>
          </a:xfrm>
          <a:prstGeom prst="rect">
            <a:avLst/>
          </a:prstGeom>
          <a:noFill/>
          <a:ln/>
        </p:spPr>
        <p:txBody>
          <a:bodyPr wrap="square" lIns="0" tIns="0" rIns="0" bIns="0" rtlCol="0" anchor="ctr"/>
          <a:lstStyle/>
          <a:p>
            <a:pPr marL="0" indent="0" algn="l">
              <a:buNone/>
            </a:pPr>
            <a:r>
              <a:rPr lang="en-US" sz="3600" b="1" dirty="0">
                <a:solidFill>
                  <a:srgbClr val="E8A838"/>
                </a:solidFill>
                <a:latin typeface="Georgia" pitchFamily="34" charset="0"/>
                <a:ea typeface="Georgia" pitchFamily="34" charset="-122"/>
                <a:cs typeface="Georgia" pitchFamily="34" charset="-120"/>
              </a:rPr>
              <a:t>$</a:t>
            </a:r>
            <a:endParaRPr lang="en-US" sz="3600" dirty="0"/>
          </a:p>
        </p:txBody>
      </p:sp>
      <p:sp>
        <p:nvSpPr>
          <p:cNvPr id="3" name="Text 1"/>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600" b="1" dirty="0">
                <a:solidFill>
                  <a:srgbClr val="E8A838"/>
                </a:solidFill>
                <a:latin typeface="Georgia" pitchFamily="34" charset="0"/>
                <a:ea typeface="Georgia" pitchFamily="34" charset="-122"/>
                <a:cs typeface="Georgia" pitchFamily="34" charset="-120"/>
              </a:rPr>
              <a:t>The Auction</a:t>
            </a:r>
            <a:endParaRPr lang="en-US" sz="2600" dirty="0"/>
          </a:p>
        </p:txBody>
      </p:sp>
      <p:sp>
        <p:nvSpPr>
          <p:cNvPr id="4" name="Text 2"/>
          <p:cNvSpPr/>
          <p:nvPr/>
        </p:nvSpPr>
        <p:spPr>
          <a:xfrm>
            <a:off x="502920" y="1051560"/>
            <a:ext cx="8138160" cy="320040"/>
          </a:xfrm>
          <a:prstGeom prst="rect">
            <a:avLst/>
          </a:prstGeom>
          <a:noFill/>
          <a:ln/>
        </p:spPr>
        <p:txBody>
          <a:bodyPr wrap="square" lIns="0" tIns="0" rIns="0" bIns="0" rtlCol="0" anchor="ctr"/>
          <a:lstStyle/>
          <a:p>
            <a:pPr marL="0" indent="0" algn="l">
              <a:buNone/>
            </a:pPr>
            <a:r>
              <a:rPr lang="en-US" sz="1400" i="1" dirty="0">
                <a:solidFill>
                  <a:srgbClr val="8B8FA3"/>
                </a:solidFill>
                <a:latin typeface="Calibri" pitchFamily="34" charset="0"/>
                <a:ea typeface="Calibri" pitchFamily="34" charset="-122"/>
                <a:cs typeface="Calibri" pitchFamily="34" charset="-120"/>
              </a:rPr>
              <a:t>A game invented by Martin Shubik at Yale in 1971.</a:t>
            </a:r>
            <a:endParaRPr lang="en-US" sz="1400" dirty="0"/>
          </a:p>
        </p:txBody>
      </p:sp>
      <p:sp>
        <p:nvSpPr>
          <p:cNvPr id="5" name="Text 3"/>
          <p:cNvSpPr/>
          <p:nvPr/>
        </p:nvSpPr>
        <p:spPr>
          <a:xfrm>
            <a:off x="502920" y="1554480"/>
            <a:ext cx="2743200" cy="365760"/>
          </a:xfrm>
          <a:prstGeom prst="rect">
            <a:avLst/>
          </a:prstGeom>
          <a:noFill/>
          <a:ln/>
        </p:spPr>
        <p:txBody>
          <a:bodyPr wrap="square" lIns="0" tIns="0" rIns="0" bIns="0" rtlCol="0" anchor="ctr"/>
          <a:lstStyle/>
          <a:p>
            <a:pPr marL="0" indent="0" algn="l">
              <a:buNone/>
            </a:pPr>
            <a:r>
              <a:rPr lang="en-US" sz="1400" kern="0" spc="300" dirty="0">
                <a:solidFill>
                  <a:srgbClr val="8B8FA3"/>
                </a:solidFill>
                <a:latin typeface="Calibri" pitchFamily="34" charset="0"/>
                <a:ea typeface="Calibri" pitchFamily="34" charset="-122"/>
                <a:cs typeface="Calibri" pitchFamily="34" charset="-120"/>
              </a:rPr>
              <a:t>The prize:</a:t>
            </a:r>
            <a:endParaRPr lang="en-US" sz="1400" dirty="0"/>
          </a:p>
        </p:txBody>
      </p:sp>
      <p:sp>
        <p:nvSpPr>
          <p:cNvPr id="6" name="Text 4"/>
          <p:cNvSpPr/>
          <p:nvPr/>
        </p:nvSpPr>
        <p:spPr>
          <a:xfrm>
            <a:off x="502920" y="1874520"/>
            <a:ext cx="3657600" cy="640080"/>
          </a:xfrm>
          <a:prstGeom prst="rect">
            <a:avLst/>
          </a:prstGeom>
          <a:noFill/>
          <a:ln/>
        </p:spPr>
        <p:txBody>
          <a:bodyPr wrap="square" lIns="0" tIns="0" rIns="0" bIns="0" rtlCol="0" anchor="ctr"/>
          <a:lstStyle/>
          <a:p>
            <a:pPr marL="0" indent="0" algn="l">
              <a:buNone/>
            </a:pPr>
            <a:r>
              <a:rPr lang="en-US" sz="4000" b="1" dirty="0">
                <a:solidFill>
                  <a:srgbClr val="FFFFFF"/>
                </a:solidFill>
                <a:latin typeface="Georgia" pitchFamily="34" charset="0"/>
                <a:ea typeface="Georgia" pitchFamily="34" charset="-122"/>
                <a:cs typeface="Georgia" pitchFamily="34" charset="-120"/>
              </a:rPr>
              <a:t>100 shekels</a:t>
            </a:r>
            <a:endParaRPr lang="en-US" sz="4000" dirty="0"/>
          </a:p>
        </p:txBody>
      </p:sp>
      <p:sp>
        <p:nvSpPr>
          <p:cNvPr id="7" name="Shape 5"/>
          <p:cNvSpPr/>
          <p:nvPr/>
        </p:nvSpPr>
        <p:spPr>
          <a:xfrm>
            <a:off x="502920" y="2880360"/>
            <a:ext cx="3931920" cy="868680"/>
          </a:xfrm>
          <a:prstGeom prst="rect">
            <a:avLst/>
          </a:prstGeom>
          <a:solidFill>
            <a:srgbClr val="2A2E42"/>
          </a:solidFill>
          <a:ln/>
        </p:spPr>
        <p:txBody>
          <a:bodyPr/>
          <a:lstStyle/>
          <a:p>
            <a:endParaRPr lang="en-IL"/>
          </a:p>
        </p:txBody>
      </p:sp>
      <p:sp>
        <p:nvSpPr>
          <p:cNvPr id="8" name="Text 6"/>
          <p:cNvSpPr/>
          <p:nvPr/>
        </p:nvSpPr>
        <p:spPr>
          <a:xfrm>
            <a:off x="640080" y="2971800"/>
            <a:ext cx="1828800" cy="274320"/>
          </a:xfrm>
          <a:prstGeom prst="rect">
            <a:avLst/>
          </a:prstGeom>
          <a:noFill/>
          <a:ln/>
        </p:spPr>
        <p:txBody>
          <a:bodyPr wrap="square" lIns="0" tIns="0" rIns="0" bIns="0" rtlCol="0" anchor="ctr"/>
          <a:lstStyle/>
          <a:p>
            <a:pPr marL="0" indent="0" algn="l">
              <a:buNone/>
            </a:pPr>
            <a:r>
              <a:rPr lang="en-US" sz="1100" b="1" kern="0" spc="400" dirty="0">
                <a:solidFill>
                  <a:srgbClr val="E8A838"/>
                </a:solidFill>
                <a:latin typeface="Calibri" pitchFamily="34" charset="0"/>
                <a:ea typeface="Calibri" pitchFamily="34" charset="-122"/>
                <a:cs typeface="Calibri" pitchFamily="34" charset="-120"/>
              </a:rPr>
              <a:t>RULE 1</a:t>
            </a:r>
            <a:endParaRPr lang="en-US" sz="1100" dirty="0"/>
          </a:p>
        </p:txBody>
      </p:sp>
      <p:sp>
        <p:nvSpPr>
          <p:cNvPr id="9" name="Text 7"/>
          <p:cNvSpPr/>
          <p:nvPr/>
        </p:nvSpPr>
        <p:spPr>
          <a:xfrm>
            <a:off x="640080" y="3227832"/>
            <a:ext cx="3657600" cy="274320"/>
          </a:xfrm>
          <a:prstGeom prst="rect">
            <a:avLst/>
          </a:prstGeom>
          <a:noFill/>
          <a:ln/>
        </p:spPr>
        <p:txBody>
          <a:bodyPr wrap="square" lIns="0" tIns="0" rIns="0" bIns="0" rtlCol="0" anchor="ctr"/>
          <a:lstStyle/>
          <a:p>
            <a:pPr marL="0" indent="0" algn="l">
              <a:buNone/>
            </a:pPr>
            <a:r>
              <a:rPr lang="en-US" sz="1800" b="1" dirty="0">
                <a:solidFill>
                  <a:srgbClr val="FFFFFF"/>
                </a:solidFill>
                <a:latin typeface="Georgia" pitchFamily="34" charset="0"/>
                <a:ea typeface="Georgia" pitchFamily="34" charset="-122"/>
                <a:cs typeface="Georgia" pitchFamily="34" charset="-120"/>
              </a:rPr>
              <a:t>Every bid you make,</a:t>
            </a:r>
            <a:endParaRPr lang="en-US" sz="1800" dirty="0"/>
          </a:p>
        </p:txBody>
      </p:sp>
      <p:sp>
        <p:nvSpPr>
          <p:cNvPr id="10" name="Text 8"/>
          <p:cNvSpPr/>
          <p:nvPr/>
        </p:nvSpPr>
        <p:spPr>
          <a:xfrm>
            <a:off x="640080" y="3456432"/>
            <a:ext cx="3657600" cy="274320"/>
          </a:xfrm>
          <a:prstGeom prst="rect">
            <a:avLst/>
          </a:prstGeom>
          <a:noFill/>
          <a:ln/>
        </p:spPr>
        <p:txBody>
          <a:bodyPr wrap="square" lIns="0" tIns="0" rIns="0" bIns="0" rtlCol="0" anchor="ctr"/>
          <a:lstStyle/>
          <a:p>
            <a:pPr marL="0" indent="0" algn="l">
              <a:buNone/>
            </a:pPr>
            <a:r>
              <a:rPr lang="en-US" sz="1800" b="1" dirty="0">
                <a:solidFill>
                  <a:srgbClr val="E8A838"/>
                </a:solidFill>
                <a:latin typeface="Georgia" pitchFamily="34" charset="0"/>
                <a:ea typeface="Georgia" pitchFamily="34" charset="-122"/>
                <a:cs typeface="Georgia" pitchFamily="34" charset="-120"/>
              </a:rPr>
              <a:t>you pay.</a:t>
            </a:r>
            <a:endParaRPr lang="en-US" sz="1800" dirty="0"/>
          </a:p>
        </p:txBody>
      </p:sp>
      <p:sp>
        <p:nvSpPr>
          <p:cNvPr id="11" name="Shape 9"/>
          <p:cNvSpPr/>
          <p:nvPr/>
        </p:nvSpPr>
        <p:spPr>
          <a:xfrm>
            <a:off x="4709160" y="2880360"/>
            <a:ext cx="3931920" cy="868680"/>
          </a:xfrm>
          <a:prstGeom prst="rect">
            <a:avLst/>
          </a:prstGeom>
          <a:solidFill>
            <a:srgbClr val="2A2E42"/>
          </a:solidFill>
          <a:ln/>
        </p:spPr>
        <p:txBody>
          <a:bodyPr/>
          <a:lstStyle/>
          <a:p>
            <a:endParaRPr lang="en-IL"/>
          </a:p>
        </p:txBody>
      </p:sp>
      <p:sp>
        <p:nvSpPr>
          <p:cNvPr id="12" name="Text 10"/>
          <p:cNvSpPr/>
          <p:nvPr/>
        </p:nvSpPr>
        <p:spPr>
          <a:xfrm>
            <a:off x="4846320" y="2971800"/>
            <a:ext cx="1828800" cy="274320"/>
          </a:xfrm>
          <a:prstGeom prst="rect">
            <a:avLst/>
          </a:prstGeom>
          <a:noFill/>
          <a:ln/>
        </p:spPr>
        <p:txBody>
          <a:bodyPr wrap="square" lIns="0" tIns="0" rIns="0" bIns="0" rtlCol="0" anchor="ctr"/>
          <a:lstStyle/>
          <a:p>
            <a:pPr marL="0" indent="0" algn="l">
              <a:buNone/>
            </a:pPr>
            <a:r>
              <a:rPr lang="en-US" sz="1100" b="1" kern="0" spc="400" dirty="0">
                <a:solidFill>
                  <a:srgbClr val="E8A838"/>
                </a:solidFill>
                <a:latin typeface="Calibri" pitchFamily="34" charset="0"/>
                <a:ea typeface="Calibri" pitchFamily="34" charset="-122"/>
                <a:cs typeface="Calibri" pitchFamily="34" charset="-120"/>
              </a:rPr>
              <a:t>RULE 2</a:t>
            </a:r>
            <a:endParaRPr lang="en-US" sz="1100" dirty="0"/>
          </a:p>
        </p:txBody>
      </p:sp>
      <p:sp>
        <p:nvSpPr>
          <p:cNvPr id="13" name="Text 11"/>
          <p:cNvSpPr/>
          <p:nvPr/>
        </p:nvSpPr>
        <p:spPr>
          <a:xfrm>
            <a:off x="4846320" y="3227832"/>
            <a:ext cx="3657600" cy="274320"/>
          </a:xfrm>
          <a:prstGeom prst="rect">
            <a:avLst/>
          </a:prstGeom>
          <a:noFill/>
          <a:ln/>
        </p:spPr>
        <p:txBody>
          <a:bodyPr wrap="square" lIns="0" tIns="0" rIns="0" bIns="0" rtlCol="0" anchor="ctr"/>
          <a:lstStyle/>
          <a:p>
            <a:pPr marL="0" indent="0" algn="l">
              <a:buNone/>
            </a:pPr>
            <a:r>
              <a:rPr lang="en-US" sz="1800" b="1" dirty="0">
                <a:solidFill>
                  <a:srgbClr val="FFFFFF"/>
                </a:solidFill>
                <a:latin typeface="Georgia" pitchFamily="34" charset="0"/>
                <a:ea typeface="Georgia" pitchFamily="34" charset="-122"/>
                <a:cs typeface="Georgia" pitchFamily="34" charset="-120"/>
              </a:rPr>
              <a:t>Only the highest bidder</a:t>
            </a:r>
            <a:endParaRPr lang="en-US" sz="1800" dirty="0"/>
          </a:p>
        </p:txBody>
      </p:sp>
      <p:sp>
        <p:nvSpPr>
          <p:cNvPr id="14" name="Text 12"/>
          <p:cNvSpPr/>
          <p:nvPr/>
        </p:nvSpPr>
        <p:spPr>
          <a:xfrm>
            <a:off x="4846320" y="3456432"/>
            <a:ext cx="3657600" cy="274320"/>
          </a:xfrm>
          <a:prstGeom prst="rect">
            <a:avLst/>
          </a:prstGeom>
          <a:noFill/>
          <a:ln/>
        </p:spPr>
        <p:txBody>
          <a:bodyPr wrap="square" lIns="0" tIns="0" rIns="0" bIns="0" rtlCol="0" anchor="ctr"/>
          <a:lstStyle/>
          <a:p>
            <a:pPr marL="0" indent="0" algn="l">
              <a:buNone/>
            </a:pPr>
            <a:r>
              <a:rPr lang="en-US" sz="1800" b="1" dirty="0">
                <a:solidFill>
                  <a:srgbClr val="E8A838"/>
                </a:solidFill>
                <a:latin typeface="Georgia" pitchFamily="34" charset="0"/>
                <a:ea typeface="Georgia" pitchFamily="34" charset="-122"/>
                <a:cs typeface="Georgia" pitchFamily="34" charset="-120"/>
              </a:rPr>
              <a:t>wins the 100.</a:t>
            </a:r>
            <a:endParaRPr lang="en-US" sz="1800" dirty="0"/>
          </a:p>
        </p:txBody>
      </p:sp>
      <p:sp>
        <p:nvSpPr>
          <p:cNvPr id="15" name="Text 13"/>
          <p:cNvSpPr/>
          <p:nvPr/>
        </p:nvSpPr>
        <p:spPr>
          <a:xfrm>
            <a:off x="502920" y="4023360"/>
            <a:ext cx="8138160" cy="365760"/>
          </a:xfrm>
          <a:prstGeom prst="rect">
            <a:avLst/>
          </a:prstGeom>
          <a:noFill/>
          <a:ln/>
        </p:spPr>
        <p:txBody>
          <a:bodyPr wrap="square" lIns="0" tIns="0" rIns="0" bIns="0" rtlCol="0" anchor="ctr"/>
          <a:lstStyle/>
          <a:p>
            <a:pPr marL="0" indent="0" algn="l">
              <a:buNone/>
            </a:pPr>
            <a:r>
              <a:rPr lang="en-US" sz="1400" i="1" dirty="0">
                <a:solidFill>
                  <a:srgbClr val="8B8FA3"/>
                </a:solidFill>
                <a:latin typeface="Calibri" pitchFamily="34" charset="0"/>
                <a:ea typeface="Calibri" pitchFamily="34" charset="-122"/>
                <a:cs typeface="Calibri" pitchFamily="34" charset="-120"/>
              </a:rPr>
              <a:t>Bids go up in 10-shekel increments</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8">
    <p:bg>
      <p:bgPr>
        <a:solidFill>
          <a:srgbClr val="14172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IL"/>
          </a:p>
        </p:txBody>
      </p:sp>
      <p:sp>
        <p:nvSpPr>
          <p:cNvPr id="3" name="Shape 1"/>
          <p:cNvSpPr/>
          <p:nvPr/>
        </p:nvSpPr>
        <p:spPr>
          <a:xfrm>
            <a:off x="0" y="5088636"/>
            <a:ext cx="9144000" cy="54864"/>
          </a:xfrm>
          <a:prstGeom prst="rect">
            <a:avLst/>
          </a:prstGeom>
          <a:solidFill>
            <a:srgbClr val="E8A838"/>
          </a:solidFill>
          <a:ln/>
        </p:spPr>
        <p:txBody>
          <a:bodyPr/>
          <a:lstStyle/>
          <a:p>
            <a:endParaRPr lang="en-IL"/>
          </a:p>
        </p:txBody>
      </p:sp>
      <p:sp>
        <p:nvSpPr>
          <p:cNvPr id="4" name="Text 2"/>
          <p:cNvSpPr/>
          <p:nvPr/>
        </p:nvSpPr>
        <p:spPr>
          <a:xfrm>
            <a:off x="457200" y="960120"/>
            <a:ext cx="8229600" cy="1188720"/>
          </a:xfrm>
          <a:prstGeom prst="rect">
            <a:avLst/>
          </a:prstGeom>
          <a:noFill/>
          <a:ln/>
        </p:spPr>
        <p:txBody>
          <a:bodyPr wrap="square" lIns="0" tIns="0" rIns="0" bIns="0" rtlCol="0" anchor="ctr"/>
          <a:lstStyle/>
          <a:p>
            <a:pPr marL="0" indent="0" algn="ctr">
              <a:buNone/>
            </a:pPr>
            <a:r>
              <a:rPr lang="en-US" sz="7200" b="1" kern="0" spc="1000" dirty="0">
                <a:solidFill>
                  <a:srgbClr val="E8A838"/>
                </a:solidFill>
                <a:latin typeface="Georgia" pitchFamily="34" charset="0"/>
                <a:ea typeface="Georgia" pitchFamily="34" charset="-122"/>
                <a:cs typeface="Georgia" pitchFamily="34" charset="-120"/>
              </a:rPr>
              <a:t>BIDDING</a:t>
            </a:r>
            <a:endParaRPr lang="en-US" sz="7200" dirty="0"/>
          </a:p>
        </p:txBody>
      </p:sp>
      <p:sp>
        <p:nvSpPr>
          <p:cNvPr id="5" name="Text 3"/>
          <p:cNvSpPr/>
          <p:nvPr/>
        </p:nvSpPr>
        <p:spPr>
          <a:xfrm>
            <a:off x="457200" y="2240280"/>
            <a:ext cx="8229600" cy="1188720"/>
          </a:xfrm>
          <a:prstGeom prst="rect">
            <a:avLst/>
          </a:prstGeom>
          <a:noFill/>
          <a:ln/>
        </p:spPr>
        <p:txBody>
          <a:bodyPr wrap="square" lIns="0" tIns="0" rIns="0" bIns="0" rtlCol="0" anchor="ctr"/>
          <a:lstStyle/>
          <a:p>
            <a:pPr marL="0" indent="0" algn="ctr">
              <a:buNone/>
            </a:pPr>
            <a:r>
              <a:rPr lang="en-US" sz="7200" b="1" kern="0" spc="1000" dirty="0">
                <a:solidFill>
                  <a:srgbClr val="E8A838"/>
                </a:solidFill>
                <a:latin typeface="Georgia" pitchFamily="34" charset="0"/>
                <a:ea typeface="Georgia" pitchFamily="34" charset="-122"/>
                <a:cs typeface="Georgia" pitchFamily="34" charset="-120"/>
              </a:rPr>
              <a:t>OPENS NOW</a:t>
            </a:r>
            <a:endParaRPr lang="en-US" sz="7200" dirty="0"/>
          </a:p>
        </p:txBody>
      </p:sp>
      <p:sp>
        <p:nvSpPr>
          <p:cNvPr id="6" name="Text 4"/>
          <p:cNvSpPr/>
          <p:nvPr/>
        </p:nvSpPr>
        <p:spPr>
          <a:xfrm>
            <a:off x="457200" y="3977640"/>
            <a:ext cx="8229600" cy="411480"/>
          </a:xfrm>
          <a:prstGeom prst="rect">
            <a:avLst/>
          </a:prstGeom>
          <a:noFill/>
          <a:ln/>
        </p:spPr>
        <p:txBody>
          <a:bodyPr wrap="square" lIns="0" tIns="0" rIns="0" bIns="0" rtlCol="0" anchor="ctr"/>
          <a:lstStyle/>
          <a:p>
            <a:pPr marL="0" indent="0" algn="ctr">
              <a:buNone/>
            </a:pPr>
            <a:r>
              <a:rPr lang="en-US" sz="2000" i="1" dirty="0">
                <a:solidFill>
                  <a:srgbClr val="FFFFFF"/>
                </a:solidFill>
                <a:latin typeface="Georgia" pitchFamily="34" charset="0"/>
                <a:ea typeface="Georgia" pitchFamily="34" charset="-122"/>
                <a:cs typeface="Georgia" pitchFamily="34" charset="-120"/>
              </a:rPr>
              <a:t>Type your bid in the chat.</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Why the Bidding Doesn’t Stop</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300" i="1" dirty="0">
                <a:solidFill>
                  <a:srgbClr val="1E2337"/>
                </a:solidFill>
                <a:latin typeface="Calibri" pitchFamily="34" charset="0"/>
                <a:ea typeface="Calibri" pitchFamily="34" charset="-122"/>
                <a:cs typeface="Calibri" pitchFamily="34" charset="-120"/>
              </a:rPr>
              <a:t>Walk through what happens in the middle of the auction.</a:t>
            </a:r>
            <a:endParaRPr lang="en-US" sz="1300" dirty="0"/>
          </a:p>
          <a:p>
            <a:pPr marL="0" indent="0" algn="l">
              <a:spcAft>
                <a:spcPts val="600"/>
              </a:spcAft>
              <a:buNone/>
            </a:pPr>
            <a:r>
              <a:rPr lang="en-US" sz="6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Say bidding has reached 60 shekels. You are the current high bidder at 60. Someone bids 70.</a:t>
            </a:r>
            <a:endParaRPr lang="en-US" sz="13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333333"/>
                </a:solidFill>
                <a:latin typeface="Calibri" pitchFamily="34" charset="0"/>
                <a:ea typeface="Calibri" pitchFamily="34" charset="-122"/>
                <a:cs typeface="Calibri" pitchFamily="34" charset="-120"/>
              </a:rPr>
              <a:t>You have two options:</a:t>
            </a:r>
            <a:endParaRPr lang="en-US" sz="13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A)  Stop bidding.  </a:t>
            </a:r>
            <a:r>
              <a:rPr lang="en-US" sz="1300" dirty="0">
                <a:solidFill>
                  <a:srgbClr val="333333"/>
                </a:solidFill>
                <a:latin typeface="Calibri" pitchFamily="34" charset="0"/>
                <a:ea typeface="Calibri" pitchFamily="34" charset="-122"/>
                <a:cs typeface="Calibri" pitchFamily="34" charset="-120"/>
              </a:rPr>
              <a:t>You pay your 60. You get nothing. Loss: 60 shekels.</a:t>
            </a:r>
            <a:endParaRPr lang="en-US" sz="13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E8A838"/>
                </a:solidFill>
                <a:latin typeface="Calibri" pitchFamily="34" charset="0"/>
                <a:ea typeface="Calibri" pitchFamily="34" charset="-122"/>
                <a:cs typeface="Calibri" pitchFamily="34" charset="-120"/>
              </a:rPr>
              <a:t>B)  Bid 80.  </a:t>
            </a:r>
            <a:r>
              <a:rPr lang="en-US" sz="1300" dirty="0">
                <a:solidFill>
                  <a:srgbClr val="333333"/>
                </a:solidFill>
                <a:latin typeface="Calibri" pitchFamily="34" charset="0"/>
                <a:ea typeface="Calibri" pitchFamily="34" charset="-122"/>
                <a:cs typeface="Calibri" pitchFamily="34" charset="-120"/>
              </a:rPr>
              <a:t>If you win: you pay 80, get 100. Profit: 20. If someone outbids you: loss grows, but only by a little.</a:t>
            </a:r>
            <a:endParaRPr lang="en-US" sz="13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333333"/>
                </a:solidFill>
                <a:latin typeface="Calibri" pitchFamily="34" charset="0"/>
                <a:ea typeface="Calibri" pitchFamily="34" charset="-122"/>
                <a:cs typeface="Calibri" pitchFamily="34" charset="-120"/>
              </a:rPr>
              <a:t>At every step, bidding higher looks like the better choice. That logic doesn’t stop at 100. It keeps working at 110, 130, 150.</a:t>
            </a:r>
            <a:endParaRPr lang="en-US" sz="13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i="1" dirty="0">
                <a:solidFill>
                  <a:srgbClr val="1E2337"/>
                </a:solidFill>
                <a:latin typeface="Calibri" pitchFamily="34" charset="0"/>
                <a:ea typeface="Calibri" pitchFamily="34" charset="-122"/>
                <a:cs typeface="Calibri" pitchFamily="34" charset="-120"/>
              </a:rPr>
              <a:t>Shubik’s auctions at Yale routinely ended with the winning bid above 300.</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E8A838"/>
          </a:solidFill>
          <a:ln/>
        </p:spPr>
        <p:txBody>
          <a:bodyPr/>
          <a:lstStyle/>
          <a:p>
            <a:endParaRPr lang="en-IL"/>
          </a:p>
        </p:txBody>
      </p:sp>
      <p:sp>
        <p:nvSpPr>
          <p:cNvPr id="3" name="Text 1"/>
          <p:cNvSpPr/>
          <p:nvPr/>
        </p:nvSpPr>
        <p:spPr>
          <a:xfrm>
            <a:off x="457200" y="347472"/>
            <a:ext cx="640080" cy="640080"/>
          </a:xfrm>
          <a:prstGeom prst="rect">
            <a:avLst/>
          </a:prstGeom>
          <a:noFill/>
          <a:ln/>
        </p:spPr>
        <p:txBody>
          <a:bodyPr wrap="square" lIns="0" tIns="0" rIns="0" bIns="0" rtlCol="0" anchor="ctr"/>
          <a:lstStyle/>
          <a:p>
            <a:pPr marL="0" indent="0" algn="l">
              <a:buNone/>
            </a:pPr>
            <a:r>
              <a:rPr lang="en-US" sz="4000" b="1" dirty="0">
                <a:solidFill>
                  <a:srgbClr val="E8A838"/>
                </a:solidFill>
                <a:latin typeface="Georgia" pitchFamily="34" charset="0"/>
                <a:ea typeface="Georgia" pitchFamily="34" charset="-122"/>
                <a:cs typeface="Georgia" pitchFamily="34" charset="-120"/>
              </a:rPr>
              <a:t>!</a:t>
            </a:r>
            <a:endParaRPr lang="en-US" sz="4000" dirty="0"/>
          </a:p>
        </p:txBody>
      </p:sp>
      <p:sp>
        <p:nvSpPr>
          <p:cNvPr id="4" name="Text 2"/>
          <p:cNvSpPr/>
          <p:nvPr/>
        </p:nvSpPr>
        <p:spPr>
          <a:xfrm>
            <a:off x="1143000" y="365760"/>
            <a:ext cx="7543800" cy="640080"/>
          </a:xfrm>
          <a:prstGeom prst="rect">
            <a:avLst/>
          </a:prstGeom>
          <a:noFill/>
          <a:ln/>
        </p:spPr>
        <p:txBody>
          <a:bodyPr wrap="square" lIns="0" tIns="0" rIns="0" bIns="0" rtlCol="0" anchor="ctr"/>
          <a:lstStyle/>
          <a:p>
            <a:pPr marL="0" indent="0" algn="l">
              <a:buNone/>
            </a:pPr>
            <a:r>
              <a:rPr lang="en-US" sz="2800" b="1" dirty="0">
                <a:solidFill>
                  <a:srgbClr val="1E2337"/>
                </a:solidFill>
                <a:latin typeface="Georgia" pitchFamily="34" charset="0"/>
                <a:ea typeface="Georgia" pitchFamily="34" charset="-122"/>
                <a:cs typeface="Georgia" pitchFamily="34" charset="-120"/>
              </a:rPr>
              <a:t>What Just Happened</a:t>
            </a:r>
            <a:endParaRPr lang="en-US" sz="2800" dirty="0"/>
          </a:p>
        </p:txBody>
      </p:sp>
      <p:sp>
        <p:nvSpPr>
          <p:cNvPr id="5" name="Text 3"/>
          <p:cNvSpPr/>
          <p:nvPr/>
        </p:nvSpPr>
        <p:spPr>
          <a:xfrm>
            <a:off x="502920" y="1097280"/>
            <a:ext cx="8138160" cy="3771900"/>
          </a:xfrm>
          <a:prstGeom prst="rect">
            <a:avLst/>
          </a:prstGeom>
          <a:noFill/>
          <a:ln/>
        </p:spPr>
        <p:txBody>
          <a:bodyPr wrap="square" rtlCol="0" anchor="t"/>
          <a:lstStyle/>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In classrooms, boardrooms, and at Shubik’s own Yale seminars, the bidding routinely exceeds the value of the prize. Bids of 150, 200, even 300 shekels for a 100-shekel prize are standard.</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333333"/>
                </a:solidFill>
                <a:latin typeface="Calibri" pitchFamily="34" charset="0"/>
                <a:ea typeface="Calibri" pitchFamily="34" charset="-122"/>
                <a:cs typeface="Calibri" pitchFamily="34" charset="-120"/>
              </a:rPr>
              <a:t>Why? </a:t>
            </a:r>
            <a:r>
              <a:rPr lang="en-US" sz="1400" dirty="0">
                <a:solidFill>
                  <a:srgbClr val="333333"/>
                </a:solidFill>
                <a:latin typeface="Calibri" pitchFamily="34" charset="0"/>
                <a:ea typeface="Calibri" pitchFamily="34" charset="-122"/>
                <a:cs typeface="Calibri" pitchFamily="34" charset="-120"/>
              </a:rPr>
              <a:t>Because the moment you’ve made a bid, you face a choice:</a:t>
            </a:r>
            <a:endParaRPr lang="en-US" sz="1400" dirty="0"/>
          </a:p>
          <a:p>
            <a:pPr marL="0" indent="0" algn="l">
              <a:spcAft>
                <a:spcPts val="600"/>
              </a:spcAft>
              <a:buNone/>
            </a:pPr>
            <a:r>
              <a:rPr lang="en-US" sz="4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  Accept a loss you cannot reverse.</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  Bid higher — which offers hope of winning, however slim.</a:t>
            </a:r>
            <a:endParaRPr lang="en-US" sz="1400" dirty="0"/>
          </a:p>
          <a:p>
            <a:pPr marL="0" indent="0" algn="l">
              <a:spcAft>
                <a:spcPts val="600"/>
              </a:spcAft>
              <a:buNone/>
            </a:pPr>
            <a:r>
              <a:rPr lang="en-US" sz="800" dirty="0">
                <a:solidFill>
                  <a:srgbClr val="333333"/>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Your brain treats the second option as “still in the game.” But that’s not really the case, logically. </a:t>
            </a:r>
          </a:p>
          <a:p>
            <a:pPr marL="0" indent="0" algn="l">
              <a:spcAft>
                <a:spcPts val="600"/>
              </a:spcAft>
              <a:buNone/>
            </a:pPr>
            <a:r>
              <a:rPr lang="en-US" sz="1400" dirty="0">
                <a:solidFill>
                  <a:srgbClr val="333333"/>
                </a:solidFill>
                <a:latin typeface="Calibri" pitchFamily="34" charset="0"/>
                <a:ea typeface="Calibri" pitchFamily="34" charset="-122"/>
                <a:cs typeface="Calibri" pitchFamily="34" charset="-120"/>
              </a:rPr>
              <a:t>It’s throwing more money into a hole to avoid admitting the first bid went down the drain ….</a:t>
            </a:r>
          </a:p>
          <a:p>
            <a:pPr marL="0" indent="0" algn="l">
              <a:spcAft>
                <a:spcPts val="600"/>
              </a:spcAft>
              <a:buNone/>
            </a:pPr>
            <a:r>
              <a:rPr lang="en-US" sz="1400" b="1" i="1" dirty="0">
                <a:solidFill>
                  <a:srgbClr val="1E2337"/>
                </a:solidFill>
                <a:latin typeface="Calibri" pitchFamily="34" charset="0"/>
                <a:ea typeface="Calibri" pitchFamily="34" charset="-122"/>
                <a:cs typeface="Calibri" pitchFamily="34" charset="-120"/>
              </a:rPr>
              <a:t>You did not bid because you wanted the 100 shekels. </a:t>
            </a:r>
          </a:p>
          <a:p>
            <a:pPr marL="0" indent="0" algn="l">
              <a:spcAft>
                <a:spcPts val="600"/>
              </a:spcAft>
              <a:buNone/>
            </a:pPr>
            <a:r>
              <a:rPr lang="en-US" sz="1400" b="1" i="1" dirty="0">
                <a:solidFill>
                  <a:srgbClr val="1E2337"/>
                </a:solidFill>
                <a:latin typeface="Calibri" pitchFamily="34" charset="0"/>
                <a:ea typeface="Calibri" pitchFamily="34" charset="-122"/>
                <a:cs typeface="Calibri" pitchFamily="34" charset="-120"/>
              </a:rPr>
              <a:t>You bid to avoid realizing a loss.</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220</TotalTime>
  <Words>5692</Words>
  <Application>Microsoft Macintosh PowerPoint</Application>
  <PresentationFormat>On-screen Show (16:9)</PresentationFormat>
  <Paragraphs>630</Paragraphs>
  <Slides>54</Slides>
  <Notes>54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54</vt:i4>
      </vt:variant>
    </vt:vector>
  </HeadingPairs>
  <TitlesOfParts>
    <vt:vector size="58"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Tel Aviv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4 — Too Deep to Quit</dc:title>
  <dc:subject>PptxGenJS Presentation</dc:subject>
  <dc:creator>Dr. Amir Konigsberg</dc:creator>
  <cp:lastModifiedBy>Amir Konigsberg</cp:lastModifiedBy>
  <cp:revision>5</cp:revision>
  <dcterms:created xsi:type="dcterms:W3CDTF">2026-04-19T10:42:43Z</dcterms:created>
  <dcterms:modified xsi:type="dcterms:W3CDTF">2026-04-19T14:45:11Z</dcterms:modified>
</cp:coreProperties>
</file>