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69" d="100"/>
          <a:sy n="169" d="100"/>
        </p:scale>
        <p:origin x="19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2922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868680"/>
            <a:ext cx="8229600" cy="868680"/>
          </a:xfrm>
          <a:prstGeom prst="rect">
            <a:avLst/>
          </a:prstGeom>
          <a:noFill/>
          <a:ln/>
        </p:spPr>
        <p:txBody>
          <a:bodyPr wrap="square" lIns="0" tIns="0" rIns="0" bIns="0" rtlCol="0" anchor="ctr"/>
          <a:lstStyle/>
          <a:p>
            <a:pPr marL="0" indent="0" algn="l">
              <a:buNone/>
            </a:pPr>
            <a:r>
              <a:rPr lang="en-US" sz="6400" b="1" dirty="0">
                <a:solidFill>
                  <a:srgbClr val="E5A934"/>
                </a:solidFill>
                <a:latin typeface="Georgia" pitchFamily="34" charset="0"/>
                <a:ea typeface="Georgia" pitchFamily="34" charset="-122"/>
                <a:cs typeface="Georgia" pitchFamily="34" charset="-120"/>
              </a:rPr>
              <a:t>THE LOOP</a:t>
            </a:r>
            <a:endParaRPr lang="en-US" sz="6400" dirty="0"/>
          </a:p>
        </p:txBody>
      </p:sp>
      <p:sp>
        <p:nvSpPr>
          <p:cNvPr id="5" name="Text 3"/>
          <p:cNvSpPr/>
          <p:nvPr/>
        </p:nvSpPr>
        <p:spPr>
          <a:xfrm>
            <a:off x="457200" y="1783080"/>
            <a:ext cx="8229600" cy="868680"/>
          </a:xfrm>
          <a:prstGeom prst="rect">
            <a:avLst/>
          </a:prstGeom>
          <a:noFill/>
          <a:ln/>
        </p:spPr>
        <p:txBody>
          <a:bodyPr wrap="square" lIns="0" tIns="0" rIns="0" bIns="0" rtlCol="0" anchor="ctr"/>
          <a:lstStyle/>
          <a:p>
            <a:pPr marL="0" indent="0" algn="l">
              <a:buNone/>
            </a:pPr>
            <a:r>
              <a:rPr lang="en-US" sz="6400" b="1" dirty="0">
                <a:solidFill>
                  <a:srgbClr val="E5A934"/>
                </a:solidFill>
                <a:latin typeface="Georgia" pitchFamily="34" charset="0"/>
                <a:ea typeface="Georgia" pitchFamily="34" charset="-122"/>
                <a:cs typeface="Georgia" pitchFamily="34" charset="-120"/>
              </a:rPr>
              <a:t>YOU DIDN'T SEE</a:t>
            </a:r>
            <a:endParaRPr lang="en-US" sz="6400" dirty="0"/>
          </a:p>
        </p:txBody>
      </p:sp>
      <p:sp>
        <p:nvSpPr>
          <p:cNvPr id="6" name="Text 4"/>
          <p:cNvSpPr/>
          <p:nvPr/>
        </p:nvSpPr>
        <p:spPr>
          <a:xfrm>
            <a:off x="457200" y="2880360"/>
            <a:ext cx="8229600" cy="411480"/>
          </a:xfrm>
          <a:prstGeom prst="rect">
            <a:avLst/>
          </a:prstGeom>
          <a:noFill/>
          <a:ln/>
        </p:spPr>
        <p:txBody>
          <a:bodyPr wrap="square" lIns="0" tIns="0" rIns="0" bIns="0" rtlCol="0" anchor="ctr"/>
          <a:lstStyle/>
          <a:p>
            <a:pPr marL="0" indent="0" algn="l">
              <a:buNone/>
            </a:pPr>
            <a:r>
              <a:rPr lang="en-US" sz="1800" i="1" dirty="0">
                <a:solidFill>
                  <a:srgbClr val="B8B5A9"/>
                </a:solidFill>
                <a:latin typeface="Georgia" pitchFamily="34" charset="0"/>
                <a:ea typeface="Georgia" pitchFamily="34" charset="-122"/>
                <a:cs typeface="Georgia" pitchFamily="34" charset="-120"/>
              </a:rPr>
              <a:t>Reinforcing Loops, Algorithms, and the Architecture of Polarization</a:t>
            </a:r>
            <a:endParaRPr lang="en-US" sz="1800" dirty="0"/>
          </a:p>
        </p:txBody>
      </p:sp>
      <p:sp>
        <p:nvSpPr>
          <p:cNvPr id="7" name="Text 5"/>
          <p:cNvSpPr/>
          <p:nvPr/>
        </p:nvSpPr>
        <p:spPr>
          <a:xfrm>
            <a:off x="457200" y="4160520"/>
            <a:ext cx="8229600" cy="640080"/>
          </a:xfrm>
          <a:prstGeom prst="rect">
            <a:avLst/>
          </a:prstGeom>
          <a:noFill/>
          <a:ln/>
        </p:spPr>
        <p:txBody>
          <a:bodyPr wrap="square" lIns="0" tIns="0" rIns="0" bIns="0" rtlCol="0" anchor="t"/>
          <a:lstStyle/>
          <a:p>
            <a:pPr marL="0" indent="0" algn="l">
              <a:buNone/>
            </a:pPr>
            <a:r>
              <a:rPr lang="en-US" sz="1200" dirty="0">
                <a:solidFill>
                  <a:srgbClr val="F2EBDB"/>
                </a:solidFill>
                <a:latin typeface="Calibri" pitchFamily="34" charset="0"/>
                <a:ea typeface="Calibri" pitchFamily="34" charset="-122"/>
                <a:cs typeface="Calibri" pitchFamily="34" charset="-120"/>
              </a:rPr>
              <a:t>Contemporary Problem Solving  —  Lesson 5</a:t>
            </a:r>
            <a:endParaRPr lang="en-US" sz="1200" dirty="0"/>
          </a:p>
          <a:p>
            <a:pPr marL="0" indent="0" algn="l">
              <a:buNone/>
            </a:pPr>
            <a:r>
              <a:rPr lang="en-US" sz="1200" dirty="0">
                <a:solidFill>
                  <a:srgbClr val="B8B5A9"/>
                </a:solidFill>
                <a:latin typeface="Calibri" pitchFamily="34" charset="0"/>
                <a:ea typeface="Calibri" pitchFamily="34" charset="-122"/>
                <a:cs typeface="Calibri" pitchFamily="34" charset="-120"/>
              </a:rPr>
              <a:t>Dr. Amir Konigsberg  •  Tel Aviv University</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Drawing an R loop</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Two boxes. Two arrows. One label in the middle.</a:t>
            </a:r>
            <a:endParaRPr lang="en-US" sz="1400" dirty="0"/>
          </a:p>
        </p:txBody>
      </p:sp>
      <p:sp>
        <p:nvSpPr>
          <p:cNvPr id="7" name="Shape 5"/>
          <p:cNvSpPr/>
          <p:nvPr/>
        </p:nvSpPr>
        <p:spPr>
          <a:xfrm>
            <a:off x="1097280" y="1828800"/>
            <a:ext cx="2286000" cy="914400"/>
          </a:xfrm>
          <a:prstGeom prst="rect">
            <a:avLst/>
          </a:prstGeom>
          <a:solidFill>
            <a:srgbClr val="1A1F38"/>
          </a:solidFill>
          <a:ln w="12700">
            <a:solidFill>
              <a:srgbClr val="1A1F38"/>
            </a:solidFill>
            <a:prstDash val="solid"/>
          </a:ln>
        </p:spPr>
        <p:txBody>
          <a:bodyPr/>
          <a:lstStyle/>
          <a:p>
            <a:endParaRPr lang="en-IL"/>
          </a:p>
        </p:txBody>
      </p:sp>
      <p:sp>
        <p:nvSpPr>
          <p:cNvPr id="8" name="Text 6"/>
          <p:cNvSpPr/>
          <p:nvPr/>
        </p:nvSpPr>
        <p:spPr>
          <a:xfrm>
            <a:off x="1097280" y="1828800"/>
            <a:ext cx="2286000" cy="914400"/>
          </a:xfrm>
          <a:prstGeom prst="rect">
            <a:avLst/>
          </a:prstGeom>
          <a:noFill/>
          <a:ln/>
        </p:spPr>
        <p:txBody>
          <a:bodyPr wrap="square" lIns="0" tIns="0" rIns="0" bIns="0" rtlCol="0" anchor="ctr"/>
          <a:lstStyle/>
          <a:p>
            <a:pPr marL="0" indent="0" algn="ctr">
              <a:buNone/>
            </a:pPr>
            <a:r>
              <a:rPr lang="en-US" sz="1300" b="1" dirty="0">
                <a:solidFill>
                  <a:srgbClr val="F2EBDB"/>
                </a:solidFill>
                <a:latin typeface="Calibri" pitchFamily="34" charset="0"/>
                <a:ea typeface="Calibri" pitchFamily="34" charset="-122"/>
                <a:cs typeface="Calibri" pitchFamily="34" charset="-120"/>
              </a:rPr>
              <a:t>MONEY IN ACCOUNT</a:t>
            </a:r>
            <a:endParaRPr lang="en-US" sz="1300" dirty="0"/>
          </a:p>
        </p:txBody>
      </p:sp>
      <p:sp>
        <p:nvSpPr>
          <p:cNvPr id="9" name="Shape 7"/>
          <p:cNvSpPr/>
          <p:nvPr/>
        </p:nvSpPr>
        <p:spPr>
          <a:xfrm>
            <a:off x="5760720" y="1828800"/>
            <a:ext cx="2286000" cy="914400"/>
          </a:xfrm>
          <a:prstGeom prst="rect">
            <a:avLst/>
          </a:prstGeom>
          <a:solidFill>
            <a:srgbClr val="1A1F38"/>
          </a:solidFill>
          <a:ln w="12700">
            <a:solidFill>
              <a:srgbClr val="1A1F38"/>
            </a:solidFill>
            <a:prstDash val="solid"/>
          </a:ln>
        </p:spPr>
        <p:txBody>
          <a:bodyPr/>
          <a:lstStyle/>
          <a:p>
            <a:endParaRPr lang="en-IL"/>
          </a:p>
        </p:txBody>
      </p:sp>
      <p:sp>
        <p:nvSpPr>
          <p:cNvPr id="10" name="Text 8"/>
          <p:cNvSpPr/>
          <p:nvPr/>
        </p:nvSpPr>
        <p:spPr>
          <a:xfrm>
            <a:off x="5760720" y="1828800"/>
            <a:ext cx="2286000" cy="914400"/>
          </a:xfrm>
          <a:prstGeom prst="rect">
            <a:avLst/>
          </a:prstGeom>
          <a:noFill/>
          <a:ln/>
        </p:spPr>
        <p:txBody>
          <a:bodyPr wrap="square" lIns="0" tIns="0" rIns="0" bIns="0" rtlCol="0" anchor="ctr"/>
          <a:lstStyle/>
          <a:p>
            <a:pPr marL="0" indent="0" algn="ctr">
              <a:buNone/>
            </a:pPr>
            <a:r>
              <a:rPr lang="en-US" sz="1300" b="1" dirty="0">
                <a:solidFill>
                  <a:srgbClr val="F2EBDB"/>
                </a:solidFill>
                <a:latin typeface="Calibri" pitchFamily="34" charset="0"/>
                <a:ea typeface="Calibri" pitchFamily="34" charset="-122"/>
                <a:cs typeface="Calibri" pitchFamily="34" charset="-120"/>
              </a:rPr>
              <a:t>INTEREST EARNED</a:t>
            </a:r>
            <a:endParaRPr lang="en-US" sz="1300" dirty="0"/>
          </a:p>
        </p:txBody>
      </p:sp>
      <p:sp>
        <p:nvSpPr>
          <p:cNvPr id="11" name="Shape 9"/>
          <p:cNvSpPr/>
          <p:nvPr/>
        </p:nvSpPr>
        <p:spPr>
          <a:xfrm>
            <a:off x="3383280" y="2103120"/>
            <a:ext cx="2377440" cy="0"/>
          </a:xfrm>
          <a:prstGeom prst="line">
            <a:avLst/>
          </a:prstGeom>
          <a:noFill/>
          <a:ln w="38100">
            <a:solidFill>
              <a:srgbClr val="D9A23A"/>
            </a:solidFill>
            <a:prstDash val="solid"/>
            <a:tailEnd type="triangle"/>
          </a:ln>
        </p:spPr>
        <p:txBody>
          <a:bodyPr/>
          <a:lstStyle/>
          <a:p>
            <a:endParaRPr lang="en-IL"/>
          </a:p>
        </p:txBody>
      </p:sp>
      <p:sp>
        <p:nvSpPr>
          <p:cNvPr id="12" name="Text 10"/>
          <p:cNvSpPr/>
          <p:nvPr/>
        </p:nvSpPr>
        <p:spPr>
          <a:xfrm>
            <a:off x="4297680" y="1691640"/>
            <a:ext cx="548640" cy="365760"/>
          </a:xfrm>
          <a:prstGeom prst="rect">
            <a:avLst/>
          </a:prstGeom>
          <a:noFill/>
          <a:ln/>
        </p:spPr>
        <p:txBody>
          <a:bodyPr wrap="square" lIns="0" tIns="0" rIns="0" bIns="0" rtlCol="0" anchor="ctr"/>
          <a:lstStyle/>
          <a:p>
            <a:pPr marL="0" indent="0" algn="ctr">
              <a:buNone/>
            </a:pPr>
            <a:r>
              <a:rPr lang="en-US" sz="2200" b="1" dirty="0">
                <a:solidFill>
                  <a:srgbClr val="D9A23A"/>
                </a:solidFill>
                <a:latin typeface="Georgia" pitchFamily="34" charset="0"/>
                <a:ea typeface="Georgia" pitchFamily="34" charset="-122"/>
                <a:cs typeface="Georgia" pitchFamily="34" charset="-120"/>
              </a:rPr>
              <a:t>+</a:t>
            </a:r>
            <a:endParaRPr lang="en-US" sz="2200" dirty="0"/>
          </a:p>
        </p:txBody>
      </p:sp>
      <p:sp>
        <p:nvSpPr>
          <p:cNvPr id="13" name="Shape 11"/>
          <p:cNvSpPr/>
          <p:nvPr/>
        </p:nvSpPr>
        <p:spPr>
          <a:xfrm>
            <a:off x="3383280" y="2468880"/>
            <a:ext cx="2377440" cy="0"/>
          </a:xfrm>
          <a:prstGeom prst="line">
            <a:avLst/>
          </a:prstGeom>
          <a:noFill/>
          <a:ln w="38100">
            <a:solidFill>
              <a:srgbClr val="D9A23A"/>
            </a:solidFill>
            <a:prstDash val="solid"/>
            <a:headEnd type="triangle"/>
          </a:ln>
        </p:spPr>
        <p:txBody>
          <a:bodyPr/>
          <a:lstStyle/>
          <a:p>
            <a:endParaRPr lang="en-IL"/>
          </a:p>
        </p:txBody>
      </p:sp>
      <p:sp>
        <p:nvSpPr>
          <p:cNvPr id="14" name="Text 12"/>
          <p:cNvSpPr/>
          <p:nvPr/>
        </p:nvSpPr>
        <p:spPr>
          <a:xfrm>
            <a:off x="4297680" y="2542032"/>
            <a:ext cx="548640" cy="365760"/>
          </a:xfrm>
          <a:prstGeom prst="rect">
            <a:avLst/>
          </a:prstGeom>
          <a:noFill/>
          <a:ln/>
        </p:spPr>
        <p:txBody>
          <a:bodyPr wrap="square" lIns="0" tIns="0" rIns="0" bIns="0" rtlCol="0" anchor="ctr"/>
          <a:lstStyle/>
          <a:p>
            <a:pPr marL="0" indent="0" algn="ctr">
              <a:buNone/>
            </a:pPr>
            <a:r>
              <a:rPr lang="en-US" sz="2200" b="1" dirty="0">
                <a:solidFill>
                  <a:srgbClr val="D9A23A"/>
                </a:solidFill>
                <a:latin typeface="Georgia" pitchFamily="34" charset="0"/>
                <a:ea typeface="Georgia" pitchFamily="34" charset="-122"/>
                <a:cs typeface="Georgia" pitchFamily="34" charset="-120"/>
              </a:rPr>
              <a:t>+</a:t>
            </a:r>
            <a:endParaRPr lang="en-US" sz="2200" dirty="0"/>
          </a:p>
        </p:txBody>
      </p:sp>
      <p:sp>
        <p:nvSpPr>
          <p:cNvPr id="15" name="Shape 13"/>
          <p:cNvSpPr/>
          <p:nvPr/>
        </p:nvSpPr>
        <p:spPr>
          <a:xfrm>
            <a:off x="4206240" y="2103120"/>
            <a:ext cx="731520" cy="365760"/>
          </a:xfrm>
          <a:prstGeom prst="ellipse">
            <a:avLst/>
          </a:prstGeom>
          <a:solidFill>
            <a:srgbClr val="E5A934"/>
          </a:solidFill>
          <a:ln w="12700">
            <a:solidFill>
              <a:srgbClr val="E5A934"/>
            </a:solidFill>
            <a:prstDash val="solid"/>
          </a:ln>
        </p:spPr>
        <p:txBody>
          <a:bodyPr/>
          <a:lstStyle/>
          <a:p>
            <a:endParaRPr lang="en-IL"/>
          </a:p>
        </p:txBody>
      </p:sp>
      <p:sp>
        <p:nvSpPr>
          <p:cNvPr id="16" name="Text 14"/>
          <p:cNvSpPr/>
          <p:nvPr/>
        </p:nvSpPr>
        <p:spPr>
          <a:xfrm>
            <a:off x="4206240" y="2103120"/>
            <a:ext cx="731520" cy="365760"/>
          </a:xfrm>
          <a:prstGeom prst="rect">
            <a:avLst/>
          </a:prstGeom>
          <a:noFill/>
          <a:ln/>
        </p:spPr>
        <p:txBody>
          <a:bodyPr wrap="square" lIns="0" tIns="0" rIns="0" bIns="0" rtlCol="0" anchor="ctr"/>
          <a:lstStyle/>
          <a:p>
            <a:pPr marL="0" indent="0" algn="ctr">
              <a:buNone/>
            </a:pPr>
            <a:r>
              <a:rPr lang="en-US" sz="1600" b="1" dirty="0">
                <a:solidFill>
                  <a:srgbClr val="1A1F38"/>
                </a:solidFill>
                <a:latin typeface="Georgia" pitchFamily="34" charset="0"/>
                <a:ea typeface="Georgia" pitchFamily="34" charset="-122"/>
                <a:cs typeface="Georgia" pitchFamily="34" charset="-120"/>
              </a:rPr>
              <a:t>R</a:t>
            </a:r>
            <a:endParaRPr lang="en-US" sz="1600" dirty="0"/>
          </a:p>
        </p:txBody>
      </p:sp>
      <p:sp>
        <p:nvSpPr>
          <p:cNvPr id="17" name="Text 15"/>
          <p:cNvSpPr/>
          <p:nvPr/>
        </p:nvSpPr>
        <p:spPr>
          <a:xfrm>
            <a:off x="457200" y="3246120"/>
            <a:ext cx="8229600" cy="457200"/>
          </a:xfrm>
          <a:prstGeom prst="rect">
            <a:avLst/>
          </a:prstGeom>
          <a:noFill/>
          <a:ln/>
        </p:spPr>
        <p:txBody>
          <a:bodyPr wrap="square" lIns="0" tIns="0" rIns="0" bIns="0" rtlCol="0" anchor="ctr"/>
          <a:lstStyle/>
          <a:p>
            <a:pPr marL="0" indent="0" algn="ctr">
              <a:buNone/>
            </a:pPr>
            <a:r>
              <a:rPr lang="en-US" sz="1400" b="1" dirty="0">
                <a:solidFill>
                  <a:srgbClr val="1A1F38"/>
                </a:solidFill>
                <a:latin typeface="Calibri" pitchFamily="34" charset="0"/>
                <a:ea typeface="Calibri" pitchFamily="34" charset="-122"/>
                <a:cs typeface="Calibri" pitchFamily="34" charset="-120"/>
              </a:rPr>
              <a:t>Read it like a sentence: </a:t>
            </a:r>
            <a:r>
              <a:rPr lang="en-US" sz="1400" i="1" dirty="0">
                <a:solidFill>
                  <a:srgbClr val="1A1F38"/>
                </a:solidFill>
                <a:latin typeface="Calibri" pitchFamily="34" charset="0"/>
                <a:ea typeface="Calibri" pitchFamily="34" charset="-122"/>
                <a:cs typeface="Calibri" pitchFamily="34" charset="-120"/>
              </a:rPr>
              <a:t>more money ( + ) → more interest ( + ) → more money.</a:t>
            </a:r>
            <a:endParaRPr lang="en-US" sz="1400" dirty="0"/>
          </a:p>
        </p:txBody>
      </p:sp>
      <p:sp>
        <p:nvSpPr>
          <p:cNvPr id="18" name="Text 16"/>
          <p:cNvSpPr/>
          <p:nvPr/>
        </p:nvSpPr>
        <p:spPr>
          <a:xfrm>
            <a:off x="640080" y="3886200"/>
            <a:ext cx="7863840" cy="548640"/>
          </a:xfrm>
          <a:prstGeom prst="rect">
            <a:avLst/>
          </a:prstGeom>
          <a:noFill/>
          <a:ln/>
        </p:spPr>
        <p:txBody>
          <a:bodyPr wrap="square" lIns="0" tIns="0" rIns="0" bIns="0" rtlCol="0" anchor="t"/>
          <a:lstStyle/>
          <a:p>
            <a:pPr marL="0" indent="0" algn="ctr">
              <a:buNone/>
            </a:pPr>
            <a:r>
              <a:rPr lang="en-US" sz="1300" i="1" dirty="0">
                <a:solidFill>
                  <a:srgbClr val="5C6075"/>
                </a:solidFill>
                <a:latin typeface="Calibri" pitchFamily="34" charset="0"/>
                <a:ea typeface="Calibri" pitchFamily="34" charset="-122"/>
                <a:cs typeface="Calibri" pitchFamily="34" charset="-120"/>
              </a:rPr>
              <a:t>The plus signs say "these move together." The R says "this loop reinforces itself." That's it. That's the notation.</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Balancing loops (B)</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More leads to less. The system pulls itself back.</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Your room gets too cold. The thermostat kicks on the heater. The heater warms the room. The room hits the target temperature. The thermostat shuts off.</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That's a balancing loop. B for short. It pulls things toward a target.</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1A1F38"/>
                </a:solidFill>
                <a:latin typeface="Calibri" pitchFamily="34" charset="0"/>
                <a:ea typeface="Calibri" pitchFamily="34" charset="-122"/>
                <a:cs typeface="Calibri" pitchFamily="34" charset="-120"/>
              </a:rPr>
              <a:t>B loops are responsible for everything that holds together: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your body temperature, market corrections, the immune system, traffic congestion, organizational inertia.</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Real systems are mixes of both. R loops drive motion. B loops drive stability. The behavior you see at any moment depends on which one is winning.</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When something is stuck, or oscillating, or refusing to change — look for a B.</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Drawing a B loop</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Same notation. One minus sign changes everything.</a:t>
            </a:r>
            <a:endParaRPr lang="en-US" sz="1400" dirty="0"/>
          </a:p>
        </p:txBody>
      </p:sp>
      <p:sp>
        <p:nvSpPr>
          <p:cNvPr id="7" name="Shape 5"/>
          <p:cNvSpPr/>
          <p:nvPr/>
        </p:nvSpPr>
        <p:spPr>
          <a:xfrm>
            <a:off x="914400" y="1828800"/>
            <a:ext cx="2468880" cy="914400"/>
          </a:xfrm>
          <a:prstGeom prst="rect">
            <a:avLst/>
          </a:prstGeom>
          <a:solidFill>
            <a:srgbClr val="1A1F38"/>
          </a:solidFill>
          <a:ln w="12700">
            <a:solidFill>
              <a:srgbClr val="1A1F38"/>
            </a:solidFill>
            <a:prstDash val="solid"/>
          </a:ln>
        </p:spPr>
        <p:txBody>
          <a:bodyPr/>
          <a:lstStyle/>
          <a:p>
            <a:endParaRPr lang="en-IL"/>
          </a:p>
        </p:txBody>
      </p:sp>
      <p:sp>
        <p:nvSpPr>
          <p:cNvPr id="8" name="Text 6"/>
          <p:cNvSpPr/>
          <p:nvPr/>
        </p:nvSpPr>
        <p:spPr>
          <a:xfrm>
            <a:off x="914400" y="1828800"/>
            <a:ext cx="2468880" cy="914400"/>
          </a:xfrm>
          <a:prstGeom prst="rect">
            <a:avLst/>
          </a:prstGeom>
          <a:noFill/>
          <a:ln/>
        </p:spPr>
        <p:txBody>
          <a:bodyPr wrap="square" lIns="0" tIns="0" rIns="0" bIns="0" rtlCol="0" anchor="ctr"/>
          <a:lstStyle/>
          <a:p>
            <a:pPr marL="0" indent="0" algn="ctr">
              <a:buNone/>
            </a:pPr>
            <a:r>
              <a:rPr lang="en-US" sz="1200" b="1" dirty="0">
                <a:solidFill>
                  <a:srgbClr val="F2EBDB"/>
                </a:solidFill>
                <a:latin typeface="Calibri" pitchFamily="34" charset="0"/>
                <a:ea typeface="Calibri" pitchFamily="34" charset="-122"/>
                <a:cs typeface="Calibri" pitchFamily="34" charset="-120"/>
              </a:rPr>
              <a:t>GAP FROM TARGET TEMP</a:t>
            </a:r>
            <a:endParaRPr lang="en-US" sz="1200" dirty="0"/>
          </a:p>
        </p:txBody>
      </p:sp>
      <p:sp>
        <p:nvSpPr>
          <p:cNvPr id="9" name="Shape 7"/>
          <p:cNvSpPr/>
          <p:nvPr/>
        </p:nvSpPr>
        <p:spPr>
          <a:xfrm>
            <a:off x="5760720" y="1828800"/>
            <a:ext cx="2468880" cy="914400"/>
          </a:xfrm>
          <a:prstGeom prst="rect">
            <a:avLst/>
          </a:prstGeom>
          <a:solidFill>
            <a:srgbClr val="1A1F38"/>
          </a:solidFill>
          <a:ln w="12700">
            <a:solidFill>
              <a:srgbClr val="1A1F38"/>
            </a:solidFill>
            <a:prstDash val="solid"/>
          </a:ln>
        </p:spPr>
        <p:txBody>
          <a:bodyPr/>
          <a:lstStyle/>
          <a:p>
            <a:endParaRPr lang="en-IL"/>
          </a:p>
        </p:txBody>
      </p:sp>
      <p:sp>
        <p:nvSpPr>
          <p:cNvPr id="10" name="Text 8"/>
          <p:cNvSpPr/>
          <p:nvPr/>
        </p:nvSpPr>
        <p:spPr>
          <a:xfrm>
            <a:off x="5760720" y="1828800"/>
            <a:ext cx="2468880" cy="914400"/>
          </a:xfrm>
          <a:prstGeom prst="rect">
            <a:avLst/>
          </a:prstGeom>
          <a:noFill/>
          <a:ln/>
        </p:spPr>
        <p:txBody>
          <a:bodyPr wrap="square" lIns="0" tIns="0" rIns="0" bIns="0" rtlCol="0" anchor="ctr"/>
          <a:lstStyle/>
          <a:p>
            <a:pPr marL="0" indent="0" algn="ctr">
              <a:buNone/>
            </a:pPr>
            <a:r>
              <a:rPr lang="en-US" sz="1300" b="1" dirty="0">
                <a:solidFill>
                  <a:srgbClr val="F2EBDB"/>
                </a:solidFill>
                <a:latin typeface="Calibri" pitchFamily="34" charset="0"/>
                <a:ea typeface="Calibri" pitchFamily="34" charset="-122"/>
                <a:cs typeface="Calibri" pitchFamily="34" charset="-120"/>
              </a:rPr>
              <a:t>HEATER OUTPUT</a:t>
            </a:r>
            <a:endParaRPr lang="en-US" sz="1300" dirty="0"/>
          </a:p>
        </p:txBody>
      </p:sp>
      <p:sp>
        <p:nvSpPr>
          <p:cNvPr id="11" name="Shape 9"/>
          <p:cNvSpPr/>
          <p:nvPr/>
        </p:nvSpPr>
        <p:spPr>
          <a:xfrm>
            <a:off x="3383280" y="2103120"/>
            <a:ext cx="2377440" cy="0"/>
          </a:xfrm>
          <a:prstGeom prst="line">
            <a:avLst/>
          </a:prstGeom>
          <a:noFill/>
          <a:ln w="38100">
            <a:solidFill>
              <a:srgbClr val="D9A23A"/>
            </a:solidFill>
            <a:prstDash val="solid"/>
            <a:tailEnd type="triangle"/>
          </a:ln>
        </p:spPr>
        <p:txBody>
          <a:bodyPr/>
          <a:lstStyle/>
          <a:p>
            <a:endParaRPr lang="en-IL"/>
          </a:p>
        </p:txBody>
      </p:sp>
      <p:sp>
        <p:nvSpPr>
          <p:cNvPr id="12" name="Text 10"/>
          <p:cNvSpPr/>
          <p:nvPr/>
        </p:nvSpPr>
        <p:spPr>
          <a:xfrm>
            <a:off x="4297680" y="1691640"/>
            <a:ext cx="548640" cy="365760"/>
          </a:xfrm>
          <a:prstGeom prst="rect">
            <a:avLst/>
          </a:prstGeom>
          <a:noFill/>
          <a:ln/>
        </p:spPr>
        <p:txBody>
          <a:bodyPr wrap="square" lIns="0" tIns="0" rIns="0" bIns="0" rtlCol="0" anchor="ctr"/>
          <a:lstStyle/>
          <a:p>
            <a:pPr marL="0" indent="0" algn="ctr">
              <a:buNone/>
            </a:pPr>
            <a:r>
              <a:rPr lang="en-US" sz="2200" b="1" dirty="0">
                <a:solidFill>
                  <a:srgbClr val="D9A23A"/>
                </a:solidFill>
                <a:latin typeface="Georgia" pitchFamily="34" charset="0"/>
                <a:ea typeface="Georgia" pitchFamily="34" charset="-122"/>
                <a:cs typeface="Georgia" pitchFamily="34" charset="-120"/>
              </a:rPr>
              <a:t>+</a:t>
            </a:r>
            <a:endParaRPr lang="en-US" sz="2200" dirty="0"/>
          </a:p>
        </p:txBody>
      </p:sp>
      <p:sp>
        <p:nvSpPr>
          <p:cNvPr id="13" name="Shape 11"/>
          <p:cNvSpPr/>
          <p:nvPr/>
        </p:nvSpPr>
        <p:spPr>
          <a:xfrm>
            <a:off x="3383280" y="2468880"/>
            <a:ext cx="2377440" cy="0"/>
          </a:xfrm>
          <a:prstGeom prst="line">
            <a:avLst/>
          </a:prstGeom>
          <a:noFill/>
          <a:ln w="38100">
            <a:solidFill>
              <a:srgbClr val="D9A23A"/>
            </a:solidFill>
            <a:prstDash val="solid"/>
            <a:headEnd type="triangle"/>
          </a:ln>
        </p:spPr>
        <p:txBody>
          <a:bodyPr/>
          <a:lstStyle/>
          <a:p>
            <a:endParaRPr lang="en-IL"/>
          </a:p>
        </p:txBody>
      </p:sp>
      <p:sp>
        <p:nvSpPr>
          <p:cNvPr id="14" name="Text 12"/>
          <p:cNvSpPr/>
          <p:nvPr/>
        </p:nvSpPr>
        <p:spPr>
          <a:xfrm>
            <a:off x="4297680" y="2542032"/>
            <a:ext cx="548640" cy="365760"/>
          </a:xfrm>
          <a:prstGeom prst="rect">
            <a:avLst/>
          </a:prstGeom>
          <a:noFill/>
          <a:ln/>
        </p:spPr>
        <p:txBody>
          <a:bodyPr wrap="square" lIns="0" tIns="0" rIns="0" bIns="0" rtlCol="0" anchor="ctr"/>
          <a:lstStyle/>
          <a:p>
            <a:pPr marL="0" indent="0" algn="ctr">
              <a:buNone/>
            </a:pPr>
            <a:r>
              <a:rPr lang="en-US" sz="2200" b="1" dirty="0">
                <a:solidFill>
                  <a:srgbClr val="C44536"/>
                </a:solidFill>
                <a:latin typeface="Georgia" pitchFamily="34" charset="0"/>
                <a:ea typeface="Georgia" pitchFamily="34" charset="-122"/>
                <a:cs typeface="Georgia" pitchFamily="34" charset="-120"/>
              </a:rPr>
              <a:t>−</a:t>
            </a:r>
            <a:endParaRPr lang="en-US" sz="2200" dirty="0"/>
          </a:p>
        </p:txBody>
      </p:sp>
      <p:sp>
        <p:nvSpPr>
          <p:cNvPr id="15" name="Shape 13"/>
          <p:cNvSpPr/>
          <p:nvPr/>
        </p:nvSpPr>
        <p:spPr>
          <a:xfrm>
            <a:off x="4206240" y="2103120"/>
            <a:ext cx="731520" cy="365760"/>
          </a:xfrm>
          <a:prstGeom prst="ellipse">
            <a:avLst/>
          </a:prstGeom>
          <a:solidFill>
            <a:srgbClr val="E5A934"/>
          </a:solidFill>
          <a:ln w="12700">
            <a:solidFill>
              <a:srgbClr val="E5A934"/>
            </a:solidFill>
            <a:prstDash val="solid"/>
          </a:ln>
        </p:spPr>
        <p:txBody>
          <a:bodyPr/>
          <a:lstStyle/>
          <a:p>
            <a:endParaRPr lang="en-IL"/>
          </a:p>
        </p:txBody>
      </p:sp>
      <p:sp>
        <p:nvSpPr>
          <p:cNvPr id="16" name="Text 14"/>
          <p:cNvSpPr/>
          <p:nvPr/>
        </p:nvSpPr>
        <p:spPr>
          <a:xfrm>
            <a:off x="4206240" y="2103120"/>
            <a:ext cx="731520" cy="365760"/>
          </a:xfrm>
          <a:prstGeom prst="rect">
            <a:avLst/>
          </a:prstGeom>
          <a:noFill/>
          <a:ln/>
        </p:spPr>
        <p:txBody>
          <a:bodyPr wrap="square" lIns="0" tIns="0" rIns="0" bIns="0" rtlCol="0" anchor="ctr"/>
          <a:lstStyle/>
          <a:p>
            <a:pPr marL="0" indent="0" algn="ctr">
              <a:buNone/>
            </a:pPr>
            <a:r>
              <a:rPr lang="en-US" sz="1600" b="1" dirty="0">
                <a:solidFill>
                  <a:srgbClr val="1A1F38"/>
                </a:solidFill>
                <a:latin typeface="Georgia" pitchFamily="34" charset="0"/>
                <a:ea typeface="Georgia" pitchFamily="34" charset="-122"/>
                <a:cs typeface="Georgia" pitchFamily="34" charset="-120"/>
              </a:rPr>
              <a:t>B</a:t>
            </a:r>
            <a:endParaRPr lang="en-US" sz="1600" dirty="0"/>
          </a:p>
        </p:txBody>
      </p:sp>
      <p:sp>
        <p:nvSpPr>
          <p:cNvPr id="17" name="Text 15"/>
          <p:cNvSpPr/>
          <p:nvPr/>
        </p:nvSpPr>
        <p:spPr>
          <a:xfrm>
            <a:off x="457200" y="3246120"/>
            <a:ext cx="8229600" cy="457200"/>
          </a:xfrm>
          <a:prstGeom prst="rect">
            <a:avLst/>
          </a:prstGeom>
          <a:noFill/>
          <a:ln/>
        </p:spPr>
        <p:txBody>
          <a:bodyPr wrap="square" lIns="0" tIns="0" rIns="0" bIns="0" rtlCol="0" anchor="ctr"/>
          <a:lstStyle/>
          <a:p>
            <a:pPr marL="0" indent="0" algn="ctr">
              <a:buNone/>
            </a:pPr>
            <a:r>
              <a:rPr lang="en-US" sz="1400" b="1" dirty="0">
                <a:solidFill>
                  <a:srgbClr val="1A1F38"/>
                </a:solidFill>
                <a:latin typeface="Calibri" pitchFamily="34" charset="0"/>
                <a:ea typeface="Calibri" pitchFamily="34" charset="-122"/>
                <a:cs typeface="Calibri" pitchFamily="34" charset="-120"/>
              </a:rPr>
              <a:t>Read it: </a:t>
            </a:r>
            <a:r>
              <a:rPr lang="en-US" sz="1400" i="1" dirty="0">
                <a:solidFill>
                  <a:srgbClr val="1A1F38"/>
                </a:solidFill>
                <a:latin typeface="Calibri" pitchFamily="34" charset="0"/>
                <a:ea typeface="Calibri" pitchFamily="34" charset="-122"/>
                <a:cs typeface="Calibri" pitchFamily="34" charset="-120"/>
              </a:rPr>
              <a:t>bigger gap ( + ) → more heater, but more heater ( − ) → smaller gap. The minus shuts the loop down.</a:t>
            </a:r>
            <a:endParaRPr lang="en-US" sz="1400" dirty="0"/>
          </a:p>
        </p:txBody>
      </p:sp>
      <p:sp>
        <p:nvSpPr>
          <p:cNvPr id="18" name="Text 16"/>
          <p:cNvSpPr/>
          <p:nvPr/>
        </p:nvSpPr>
        <p:spPr>
          <a:xfrm>
            <a:off x="640080" y="3886200"/>
            <a:ext cx="7863840" cy="548640"/>
          </a:xfrm>
          <a:prstGeom prst="rect">
            <a:avLst/>
          </a:prstGeom>
          <a:noFill/>
          <a:ln/>
        </p:spPr>
        <p:txBody>
          <a:bodyPr wrap="square" lIns="0" tIns="0" rIns="0" bIns="0" rtlCol="0" anchor="t"/>
          <a:lstStyle/>
          <a:p>
            <a:pPr marL="0" indent="0" algn="ctr">
              <a:buNone/>
            </a:pPr>
            <a:r>
              <a:rPr lang="en-US" sz="1300" i="1" dirty="0">
                <a:solidFill>
                  <a:srgbClr val="5C6075"/>
                </a:solidFill>
                <a:latin typeface="Calibri" pitchFamily="34" charset="0"/>
                <a:ea typeface="Calibri" pitchFamily="34" charset="-122"/>
                <a:cs typeface="Calibri" pitchFamily="34" charset="-120"/>
              </a:rPr>
              <a:t>Trick for spotting loop type: count the minus signs. Even number → R. Odd → B. That's the whole rule.</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The notation, on one card</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Screenshot this. We'll use it on every diagram for the next four weeks.</a:t>
            </a:r>
            <a:endParaRPr lang="en-US" sz="1400" dirty="0"/>
          </a:p>
        </p:txBody>
      </p:sp>
      <p:sp>
        <p:nvSpPr>
          <p:cNvPr id="7" name="Shape 5"/>
          <p:cNvSpPr/>
          <p:nvPr/>
        </p:nvSpPr>
        <p:spPr>
          <a:xfrm>
            <a:off x="457200" y="1463040"/>
            <a:ext cx="2697480" cy="3246120"/>
          </a:xfrm>
          <a:prstGeom prst="rect">
            <a:avLst/>
          </a:prstGeom>
          <a:solidFill>
            <a:srgbClr val="1A1F38"/>
          </a:solidFill>
          <a:ln w="12700">
            <a:solidFill>
              <a:srgbClr val="1A1F38"/>
            </a:solidFill>
            <a:prstDash val="solid"/>
          </a:ln>
        </p:spPr>
        <p:txBody>
          <a:bodyPr/>
          <a:lstStyle/>
          <a:p>
            <a:endParaRPr lang="en-IL"/>
          </a:p>
        </p:txBody>
      </p:sp>
      <p:sp>
        <p:nvSpPr>
          <p:cNvPr id="8" name="Text 6"/>
          <p:cNvSpPr/>
          <p:nvPr/>
        </p:nvSpPr>
        <p:spPr>
          <a:xfrm>
            <a:off x="640080" y="1737360"/>
            <a:ext cx="2331720" cy="731520"/>
          </a:xfrm>
          <a:prstGeom prst="rect">
            <a:avLst/>
          </a:prstGeom>
          <a:noFill/>
          <a:ln/>
        </p:spPr>
        <p:txBody>
          <a:bodyPr wrap="square" lIns="0" tIns="0" rIns="0" bIns="0" rtlCol="0" anchor="ctr"/>
          <a:lstStyle/>
          <a:p>
            <a:pPr marL="0" indent="0" algn="ctr">
              <a:buNone/>
            </a:pPr>
            <a:r>
              <a:rPr lang="en-US" sz="3600" b="1" dirty="0">
                <a:solidFill>
                  <a:srgbClr val="E5A934"/>
                </a:solidFill>
                <a:latin typeface="Georgia" pitchFamily="34" charset="0"/>
                <a:ea typeface="Georgia" pitchFamily="34" charset="-122"/>
                <a:cs typeface="Georgia" pitchFamily="34" charset="-120"/>
              </a:rPr>
              <a:t>→ +</a:t>
            </a:r>
            <a:endParaRPr lang="en-US" sz="3600" dirty="0"/>
          </a:p>
        </p:txBody>
      </p:sp>
      <p:sp>
        <p:nvSpPr>
          <p:cNvPr id="9" name="Text 7"/>
          <p:cNvSpPr/>
          <p:nvPr/>
        </p:nvSpPr>
        <p:spPr>
          <a:xfrm>
            <a:off x="640080" y="2697480"/>
            <a:ext cx="2331720" cy="365760"/>
          </a:xfrm>
          <a:prstGeom prst="rect">
            <a:avLst/>
          </a:prstGeom>
          <a:noFill/>
          <a:ln/>
        </p:spPr>
        <p:txBody>
          <a:bodyPr wrap="square" lIns="0" tIns="0" rIns="0" bIns="0" rtlCol="0" anchor="t"/>
          <a:lstStyle/>
          <a:p>
            <a:pPr marL="0" indent="0" algn="ctr">
              <a:buNone/>
            </a:pPr>
            <a:r>
              <a:rPr lang="en-US" sz="1300" b="1" kern="0" spc="300" dirty="0">
                <a:solidFill>
                  <a:srgbClr val="D9A23A"/>
                </a:solidFill>
                <a:latin typeface="Calibri" pitchFamily="34" charset="0"/>
                <a:ea typeface="Calibri" pitchFamily="34" charset="-122"/>
                <a:cs typeface="Calibri" pitchFamily="34" charset="-120"/>
              </a:rPr>
              <a:t>POSITIVE LINK</a:t>
            </a:r>
            <a:endParaRPr lang="en-US" sz="1300" dirty="0"/>
          </a:p>
        </p:txBody>
      </p:sp>
      <p:sp>
        <p:nvSpPr>
          <p:cNvPr id="10" name="Text 8"/>
          <p:cNvSpPr/>
          <p:nvPr/>
        </p:nvSpPr>
        <p:spPr>
          <a:xfrm>
            <a:off x="685800" y="3154680"/>
            <a:ext cx="2240280" cy="1417320"/>
          </a:xfrm>
          <a:prstGeom prst="rect">
            <a:avLst/>
          </a:prstGeom>
          <a:noFill/>
          <a:ln/>
        </p:spPr>
        <p:txBody>
          <a:bodyPr wrap="square" lIns="0" tIns="0" rIns="0" bIns="0" rtlCol="0" anchor="t"/>
          <a:lstStyle/>
          <a:p>
            <a:pPr marL="0" indent="0" algn="ctr">
              <a:spcAft>
                <a:spcPts val="400"/>
              </a:spcAft>
              <a:buNone/>
            </a:pPr>
            <a:r>
              <a:rPr lang="en-US" sz="1300" dirty="0">
                <a:solidFill>
                  <a:srgbClr val="F2EBDB"/>
                </a:solidFill>
                <a:latin typeface="Calibri" pitchFamily="34" charset="0"/>
                <a:ea typeface="Calibri" pitchFamily="34" charset="-122"/>
                <a:cs typeface="Calibri" pitchFamily="34" charset="-120"/>
              </a:rPr>
              <a:t>More X means more Y. Less X means less Y. They move together.</a:t>
            </a:r>
            <a:endParaRPr lang="en-US" sz="1300" dirty="0"/>
          </a:p>
        </p:txBody>
      </p:sp>
      <p:sp>
        <p:nvSpPr>
          <p:cNvPr id="11" name="Shape 9"/>
          <p:cNvSpPr/>
          <p:nvPr/>
        </p:nvSpPr>
        <p:spPr>
          <a:xfrm>
            <a:off x="3246120" y="1463040"/>
            <a:ext cx="2697480" cy="3246120"/>
          </a:xfrm>
          <a:prstGeom prst="rect">
            <a:avLst/>
          </a:prstGeom>
          <a:solidFill>
            <a:srgbClr val="1A1F38"/>
          </a:solidFill>
          <a:ln w="12700">
            <a:solidFill>
              <a:srgbClr val="1A1F38"/>
            </a:solidFill>
            <a:prstDash val="solid"/>
          </a:ln>
        </p:spPr>
        <p:txBody>
          <a:bodyPr/>
          <a:lstStyle/>
          <a:p>
            <a:endParaRPr lang="en-IL"/>
          </a:p>
        </p:txBody>
      </p:sp>
      <p:sp>
        <p:nvSpPr>
          <p:cNvPr id="12" name="Text 10"/>
          <p:cNvSpPr/>
          <p:nvPr/>
        </p:nvSpPr>
        <p:spPr>
          <a:xfrm>
            <a:off x="3429000" y="1737360"/>
            <a:ext cx="2331720" cy="731520"/>
          </a:xfrm>
          <a:prstGeom prst="rect">
            <a:avLst/>
          </a:prstGeom>
          <a:noFill/>
          <a:ln/>
        </p:spPr>
        <p:txBody>
          <a:bodyPr wrap="square" lIns="0" tIns="0" rIns="0" bIns="0" rtlCol="0" anchor="ctr"/>
          <a:lstStyle/>
          <a:p>
            <a:pPr marL="0" indent="0" algn="ctr">
              <a:buNone/>
            </a:pPr>
            <a:r>
              <a:rPr lang="en-US" sz="3600" b="1" dirty="0">
                <a:solidFill>
                  <a:srgbClr val="E5A934"/>
                </a:solidFill>
                <a:latin typeface="Georgia" pitchFamily="34" charset="0"/>
                <a:ea typeface="Georgia" pitchFamily="34" charset="-122"/>
                <a:cs typeface="Georgia" pitchFamily="34" charset="-120"/>
              </a:rPr>
              <a:t>→ −</a:t>
            </a:r>
            <a:endParaRPr lang="en-US" sz="3600" dirty="0"/>
          </a:p>
        </p:txBody>
      </p:sp>
      <p:sp>
        <p:nvSpPr>
          <p:cNvPr id="13" name="Text 11"/>
          <p:cNvSpPr/>
          <p:nvPr/>
        </p:nvSpPr>
        <p:spPr>
          <a:xfrm>
            <a:off x="3429000" y="2697480"/>
            <a:ext cx="2331720" cy="365760"/>
          </a:xfrm>
          <a:prstGeom prst="rect">
            <a:avLst/>
          </a:prstGeom>
          <a:noFill/>
          <a:ln/>
        </p:spPr>
        <p:txBody>
          <a:bodyPr wrap="square" lIns="0" tIns="0" rIns="0" bIns="0" rtlCol="0" anchor="t"/>
          <a:lstStyle/>
          <a:p>
            <a:pPr marL="0" indent="0" algn="ctr">
              <a:buNone/>
            </a:pPr>
            <a:r>
              <a:rPr lang="en-US" sz="1300" b="1" kern="0" spc="300" dirty="0">
                <a:solidFill>
                  <a:srgbClr val="D9A23A"/>
                </a:solidFill>
                <a:latin typeface="Calibri" pitchFamily="34" charset="0"/>
                <a:ea typeface="Calibri" pitchFamily="34" charset="-122"/>
                <a:cs typeface="Calibri" pitchFamily="34" charset="-120"/>
              </a:rPr>
              <a:t>NEGATIVE LINK</a:t>
            </a:r>
            <a:endParaRPr lang="en-US" sz="1300" dirty="0"/>
          </a:p>
        </p:txBody>
      </p:sp>
      <p:sp>
        <p:nvSpPr>
          <p:cNvPr id="14" name="Text 12"/>
          <p:cNvSpPr/>
          <p:nvPr/>
        </p:nvSpPr>
        <p:spPr>
          <a:xfrm>
            <a:off x="3474720" y="3154680"/>
            <a:ext cx="2240280" cy="1417320"/>
          </a:xfrm>
          <a:prstGeom prst="rect">
            <a:avLst/>
          </a:prstGeom>
          <a:noFill/>
          <a:ln/>
        </p:spPr>
        <p:txBody>
          <a:bodyPr wrap="square" lIns="0" tIns="0" rIns="0" bIns="0" rtlCol="0" anchor="t"/>
          <a:lstStyle/>
          <a:p>
            <a:pPr marL="0" indent="0" algn="ctr">
              <a:spcAft>
                <a:spcPts val="400"/>
              </a:spcAft>
              <a:buNone/>
            </a:pPr>
            <a:r>
              <a:rPr lang="en-US" sz="1300" dirty="0">
                <a:solidFill>
                  <a:srgbClr val="F2EBDB"/>
                </a:solidFill>
                <a:latin typeface="Calibri" pitchFamily="34" charset="0"/>
                <a:ea typeface="Calibri" pitchFamily="34" charset="-122"/>
                <a:cs typeface="Calibri" pitchFamily="34" charset="-120"/>
              </a:rPr>
              <a:t>More X means less Y. They move opposite. One holds the other down.</a:t>
            </a:r>
            <a:endParaRPr lang="en-US" sz="1300" dirty="0"/>
          </a:p>
        </p:txBody>
      </p:sp>
      <p:sp>
        <p:nvSpPr>
          <p:cNvPr id="15" name="Shape 13"/>
          <p:cNvSpPr/>
          <p:nvPr/>
        </p:nvSpPr>
        <p:spPr>
          <a:xfrm>
            <a:off x="6035040" y="1463040"/>
            <a:ext cx="2697480" cy="3246120"/>
          </a:xfrm>
          <a:prstGeom prst="rect">
            <a:avLst/>
          </a:prstGeom>
          <a:solidFill>
            <a:srgbClr val="1A1F38"/>
          </a:solidFill>
          <a:ln w="12700">
            <a:solidFill>
              <a:srgbClr val="1A1F38"/>
            </a:solidFill>
            <a:prstDash val="solid"/>
          </a:ln>
        </p:spPr>
        <p:txBody>
          <a:bodyPr/>
          <a:lstStyle/>
          <a:p>
            <a:endParaRPr lang="en-IL"/>
          </a:p>
        </p:txBody>
      </p:sp>
      <p:sp>
        <p:nvSpPr>
          <p:cNvPr id="16" name="Text 14"/>
          <p:cNvSpPr/>
          <p:nvPr/>
        </p:nvSpPr>
        <p:spPr>
          <a:xfrm>
            <a:off x="6217920" y="1737360"/>
            <a:ext cx="2331720" cy="731520"/>
          </a:xfrm>
          <a:prstGeom prst="rect">
            <a:avLst/>
          </a:prstGeom>
          <a:noFill/>
          <a:ln/>
        </p:spPr>
        <p:txBody>
          <a:bodyPr wrap="square" lIns="0" tIns="0" rIns="0" bIns="0" rtlCol="0" anchor="ctr"/>
          <a:lstStyle/>
          <a:p>
            <a:pPr marL="0" indent="0" algn="ctr">
              <a:buNone/>
            </a:pPr>
            <a:r>
              <a:rPr lang="en-US" sz="3600" b="1" dirty="0">
                <a:solidFill>
                  <a:srgbClr val="E5A934"/>
                </a:solidFill>
                <a:latin typeface="Georgia" pitchFamily="34" charset="0"/>
                <a:ea typeface="Georgia" pitchFamily="34" charset="-122"/>
                <a:cs typeface="Georgia" pitchFamily="34" charset="-120"/>
              </a:rPr>
              <a:t>R   /   B</a:t>
            </a:r>
            <a:endParaRPr lang="en-US" sz="3600" dirty="0"/>
          </a:p>
        </p:txBody>
      </p:sp>
      <p:sp>
        <p:nvSpPr>
          <p:cNvPr id="17" name="Text 15"/>
          <p:cNvSpPr/>
          <p:nvPr/>
        </p:nvSpPr>
        <p:spPr>
          <a:xfrm>
            <a:off x="6217920" y="2697480"/>
            <a:ext cx="2331720" cy="365760"/>
          </a:xfrm>
          <a:prstGeom prst="rect">
            <a:avLst/>
          </a:prstGeom>
          <a:noFill/>
          <a:ln/>
        </p:spPr>
        <p:txBody>
          <a:bodyPr wrap="square" lIns="0" tIns="0" rIns="0" bIns="0" rtlCol="0" anchor="t"/>
          <a:lstStyle/>
          <a:p>
            <a:pPr marL="0" indent="0" algn="ctr">
              <a:buNone/>
            </a:pPr>
            <a:r>
              <a:rPr lang="en-US" sz="1300" b="1" kern="0" spc="300" dirty="0">
                <a:solidFill>
                  <a:srgbClr val="D9A23A"/>
                </a:solidFill>
                <a:latin typeface="Calibri" pitchFamily="34" charset="0"/>
                <a:ea typeface="Calibri" pitchFamily="34" charset="-122"/>
                <a:cs typeface="Calibri" pitchFamily="34" charset="-120"/>
              </a:rPr>
              <a:t>LOOP TYPE</a:t>
            </a:r>
            <a:endParaRPr lang="en-US" sz="1300" dirty="0"/>
          </a:p>
        </p:txBody>
      </p:sp>
      <p:sp>
        <p:nvSpPr>
          <p:cNvPr id="18" name="Text 16"/>
          <p:cNvSpPr/>
          <p:nvPr/>
        </p:nvSpPr>
        <p:spPr>
          <a:xfrm>
            <a:off x="6263640" y="3154680"/>
            <a:ext cx="2240280" cy="1417320"/>
          </a:xfrm>
          <a:prstGeom prst="rect">
            <a:avLst/>
          </a:prstGeom>
          <a:noFill/>
          <a:ln/>
        </p:spPr>
        <p:txBody>
          <a:bodyPr wrap="square" lIns="0" tIns="0" rIns="0" bIns="0" rtlCol="0" anchor="t"/>
          <a:lstStyle/>
          <a:p>
            <a:pPr marL="0" indent="0" algn="ctr">
              <a:spcAft>
                <a:spcPts val="400"/>
              </a:spcAft>
              <a:buNone/>
            </a:pPr>
            <a:r>
              <a:rPr lang="en-US" sz="1300" dirty="0">
                <a:solidFill>
                  <a:srgbClr val="F2EBDB"/>
                </a:solidFill>
                <a:latin typeface="Calibri" pitchFamily="34" charset="0"/>
                <a:ea typeface="Calibri" pitchFamily="34" charset="-122"/>
                <a:cs typeface="Calibri" pitchFamily="34" charset="-120"/>
              </a:rPr>
              <a:t>Count the minus signs in the loop. Even = R (reinforcing). Odd = B (balancing).</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One pattern to remember today</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It's called Success to the Successful. It runs the algorithm.</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Imagine two new accounts on a platform, posting identical content. By pure luck, one gets pushed to a slightly bigger initial audience.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More people see it. More engage. The algorithm reads that as quality. It pushes the post further. More people see it. More engage. And on, and on.</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The other account? Same content. Slightly worse luck on round one. Dies in the feed.</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1A1F38"/>
                </a:solidFill>
                <a:latin typeface="Calibri" pitchFamily="34" charset="0"/>
                <a:ea typeface="Calibri" pitchFamily="34" charset="-122"/>
                <a:cs typeface="Calibri" pitchFamily="34" charset="-120"/>
              </a:rPr>
              <a:t>Two reinforcing loops, locked in opposition. Whichever one catches first wins everything. The early luck calcifies into structural dominance.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This is the rich-get-richer pattern. It's not a metaphor for what algorithms do. It's the formal description of what they do — to posts, to creators, to political views, to dating profiles, to research grants.</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Hold this pattern in your head. We're about to watch it run.</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1783080"/>
            <a:ext cx="9144000" cy="457200"/>
          </a:xfrm>
          <a:prstGeom prst="rect">
            <a:avLst/>
          </a:prstGeom>
          <a:noFill/>
          <a:ln/>
        </p:spPr>
        <p:txBody>
          <a:bodyPr wrap="square" lIns="0" tIns="0" rIns="0" bIns="0" rtlCol="0" anchor="ctr"/>
          <a:lstStyle/>
          <a:p>
            <a:pPr marL="0" indent="0" algn="ctr">
              <a:buNone/>
            </a:pPr>
            <a:r>
              <a:rPr lang="en-US" sz="1400" b="1" kern="0" spc="800" dirty="0">
                <a:solidFill>
                  <a:srgbClr val="B8B5A9"/>
                </a:solidFill>
                <a:latin typeface="Calibri" pitchFamily="34" charset="0"/>
                <a:ea typeface="Calibri" pitchFamily="34" charset="-122"/>
                <a:cs typeface="Calibri" pitchFamily="34" charset="-120"/>
              </a:rPr>
              <a:t>P A R T   T W O</a:t>
            </a:r>
            <a:endParaRPr lang="en-US" sz="1400" dirty="0"/>
          </a:p>
        </p:txBody>
      </p:sp>
      <p:sp>
        <p:nvSpPr>
          <p:cNvPr id="5" name="Text 3"/>
          <p:cNvSpPr/>
          <p:nvPr/>
        </p:nvSpPr>
        <p:spPr>
          <a:xfrm>
            <a:off x="0" y="2286000"/>
            <a:ext cx="9144000" cy="914400"/>
          </a:xfrm>
          <a:prstGeom prst="rect">
            <a:avLst/>
          </a:prstGeom>
          <a:noFill/>
          <a:ln/>
        </p:spPr>
        <p:txBody>
          <a:bodyPr wrap="square" lIns="0" tIns="0" rIns="0" bIns="0" rtlCol="0" anchor="ctr"/>
          <a:lstStyle/>
          <a:p>
            <a:pPr marL="0" indent="0" algn="ctr">
              <a:buNone/>
            </a:pPr>
            <a:r>
              <a:rPr lang="en-US" sz="5600" b="1" dirty="0">
                <a:solidFill>
                  <a:srgbClr val="E5A934"/>
                </a:solidFill>
                <a:latin typeface="Georgia" pitchFamily="34" charset="0"/>
                <a:ea typeface="Georgia" pitchFamily="34" charset="-122"/>
                <a:cs typeface="Georgia" pitchFamily="34" charset="-120"/>
              </a:rPr>
              <a:t>THE LOOP YOU'RE IN</a:t>
            </a:r>
            <a:endParaRPr lang="en-US" sz="5600" dirty="0"/>
          </a:p>
        </p:txBody>
      </p:sp>
      <p:sp>
        <p:nvSpPr>
          <p:cNvPr id="6" name="Text 4"/>
          <p:cNvSpPr/>
          <p:nvPr/>
        </p:nvSpPr>
        <p:spPr>
          <a:xfrm>
            <a:off x="0" y="3383280"/>
            <a:ext cx="9144000" cy="457200"/>
          </a:xfrm>
          <a:prstGeom prst="rect">
            <a:avLst/>
          </a:prstGeom>
          <a:noFill/>
          <a:ln/>
        </p:spPr>
        <p:txBody>
          <a:bodyPr wrap="square" lIns="0" tIns="0" rIns="0" bIns="0" rtlCol="0" anchor="ctr"/>
          <a:lstStyle/>
          <a:p>
            <a:pPr marL="0" indent="0" algn="ctr">
              <a:buNone/>
            </a:pPr>
            <a:r>
              <a:rPr lang="en-US" sz="1600" i="1" dirty="0">
                <a:solidFill>
                  <a:srgbClr val="B8B5A9"/>
                </a:solidFill>
                <a:latin typeface="Georgia" pitchFamily="34" charset="0"/>
                <a:ea typeface="Georgia" pitchFamily="34" charset="-122"/>
                <a:cs typeface="Georgia" pitchFamily="34" charset="-120"/>
              </a:rPr>
              <a:t>From toy example to the world you actually live in.</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2800" b="1" dirty="0">
                <a:solidFill>
                  <a:srgbClr val="1A1F38"/>
                </a:solidFill>
                <a:latin typeface="Georgia" pitchFamily="34" charset="0"/>
                <a:ea typeface="Georgia" pitchFamily="34" charset="-122"/>
                <a:cs typeface="Georgia" pitchFamily="34" charset="-120"/>
              </a:rPr>
              <a:t>The algorithm isn't your friend</a:t>
            </a:r>
            <a:endParaRPr lang="en-US" sz="28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It isn't optimizing for what you like. It's optimizing for what keeps you scrolling.</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There's a common belief that goes: "the algorithm has figured out what I like, and shows me more of that."</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Wrong. Or rather, half right in a way that hides the rest.</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The algorithm doesn't measure what you like. It can't. "Liking" is something you'd say to yourself, on reflection, and the system has no access to that.</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1A1F38"/>
                </a:solidFill>
                <a:latin typeface="Calibri" pitchFamily="34" charset="0"/>
                <a:ea typeface="Calibri" pitchFamily="34" charset="-122"/>
                <a:cs typeface="Calibri" pitchFamily="34" charset="-120"/>
              </a:rPr>
              <a:t>What it can measure: how long you stayed. How fast you scrolled. Whether you commented. Whether the comment got replies. Whether the replies were angry.</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So that's what it optimizes for. Not your wellbeing. Not your taste. Just behavior, measured every millisecond, fed back into ranking.</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600" b="1" i="1" dirty="0">
                <a:solidFill>
                  <a:srgbClr val="D9A23A"/>
                </a:solidFill>
                <a:latin typeface="Calibri" pitchFamily="34" charset="0"/>
                <a:ea typeface="Calibri" pitchFamily="34" charset="-122"/>
                <a:cs typeface="Calibri" pitchFamily="34" charset="-120"/>
              </a:rPr>
              <a:t>Your feed is the surface of a loop running on you for a goal that isn't yours.</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Three things the system measures</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Before we draw the loop, here are the variables.</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Time on platform.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Every second you spend, every scroll, every linger. Logged and counted.</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Engagement intensity.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Likes are cheap. Comments are worth more. Shares are worth more than comments. An angry comment that triggers a fight thread is worth more than almost anything.</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Emotional charge.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The system can't read your face — but it doesn't need to. Time and engagement intensity are reliable proxies for affect. If a post makes you feel something, you'll behave differently. The system reads the difference.</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These three numbers form a loop. We're going to draw it. But first — let's see if you've already learned the loop without knowing it.</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1691640"/>
            <a:ext cx="9144000" cy="457200"/>
          </a:xfrm>
          <a:prstGeom prst="rect">
            <a:avLst/>
          </a:prstGeom>
          <a:noFill/>
          <a:ln/>
        </p:spPr>
        <p:txBody>
          <a:bodyPr wrap="square" lIns="0" tIns="0" rIns="0" bIns="0" rtlCol="0" anchor="ctr"/>
          <a:lstStyle/>
          <a:p>
            <a:pPr marL="0" indent="0" algn="ctr">
              <a:buNone/>
            </a:pPr>
            <a:r>
              <a:rPr lang="en-US" sz="1300" b="1" kern="0" spc="800" dirty="0">
                <a:solidFill>
                  <a:srgbClr val="B8B5A9"/>
                </a:solidFill>
                <a:latin typeface="Calibri" pitchFamily="34" charset="0"/>
                <a:ea typeface="Calibri" pitchFamily="34" charset="-122"/>
                <a:cs typeface="Calibri" pitchFamily="34" charset="-120"/>
              </a:rPr>
              <a:t>E X E R C I S E   2</a:t>
            </a:r>
            <a:endParaRPr lang="en-US" sz="1300" dirty="0"/>
          </a:p>
        </p:txBody>
      </p:sp>
      <p:sp>
        <p:nvSpPr>
          <p:cNvPr id="5" name="Text 3"/>
          <p:cNvSpPr/>
          <p:nvPr/>
        </p:nvSpPr>
        <p:spPr>
          <a:xfrm>
            <a:off x="0" y="2194560"/>
            <a:ext cx="9144000" cy="914400"/>
          </a:xfrm>
          <a:prstGeom prst="rect">
            <a:avLst/>
          </a:prstGeom>
          <a:noFill/>
          <a:ln/>
        </p:spPr>
        <p:txBody>
          <a:bodyPr wrap="square" lIns="0" tIns="0" rIns="0" bIns="0" rtlCol="0" anchor="ctr"/>
          <a:lstStyle/>
          <a:p>
            <a:pPr marL="0" indent="0" algn="ctr">
              <a:buNone/>
            </a:pPr>
            <a:r>
              <a:rPr lang="en-US" sz="5600" b="1" dirty="0">
                <a:solidFill>
                  <a:srgbClr val="E5A934"/>
                </a:solidFill>
                <a:latin typeface="Georgia" pitchFamily="34" charset="0"/>
                <a:ea typeface="Georgia" pitchFamily="34" charset="-122"/>
                <a:cs typeface="Georgia" pitchFamily="34" charset="-120"/>
              </a:rPr>
              <a:t>PREDICTION MARKET</a:t>
            </a:r>
            <a:endParaRPr lang="en-US" sz="5600" dirty="0"/>
          </a:p>
        </p:txBody>
      </p:sp>
      <p:sp>
        <p:nvSpPr>
          <p:cNvPr id="6" name="Text 4"/>
          <p:cNvSpPr/>
          <p:nvPr/>
        </p:nvSpPr>
        <p:spPr>
          <a:xfrm>
            <a:off x="0" y="3246120"/>
            <a:ext cx="9144000" cy="457200"/>
          </a:xfrm>
          <a:prstGeom prst="rect">
            <a:avLst/>
          </a:prstGeom>
          <a:noFill/>
          <a:ln/>
        </p:spPr>
        <p:txBody>
          <a:bodyPr wrap="square" lIns="0" tIns="0" rIns="0" bIns="0" rtlCol="0" anchor="ctr"/>
          <a:lstStyle/>
          <a:p>
            <a:pPr marL="0" indent="0" algn="ctr">
              <a:buNone/>
            </a:pPr>
            <a:r>
              <a:rPr lang="en-US" sz="1600" i="1" dirty="0">
                <a:solidFill>
                  <a:srgbClr val="B8B5A9"/>
                </a:solidFill>
                <a:latin typeface="Georgia" pitchFamily="34" charset="0"/>
                <a:ea typeface="Georgia" pitchFamily="34" charset="-122"/>
                <a:cs typeface="Georgia" pitchFamily="34" charset="-120"/>
              </a:rPr>
              <a:t>Predict what the algorithm does next. If you can — you've already seen the loop.</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Three rounds. Type your guess in chat.</a:t>
            </a:r>
            <a:endParaRPr lang="en-US" sz="3000" dirty="0"/>
          </a:p>
        </p:txBody>
      </p:sp>
      <p:sp>
        <p:nvSpPr>
          <p:cNvPr id="6" name="Text 4"/>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Round 1.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Fresh feed. User watches a fitness video for the full 23 seconds. Skips a cooking video at 4 seconds. Watches a second fitness video for 30 seconds.</a:t>
            </a:r>
            <a:endParaRPr lang="en-US" sz="1600" dirty="0"/>
          </a:p>
          <a:p>
            <a:pPr marL="0" indent="0" algn="l">
              <a:spcAft>
                <a:spcPts val="600"/>
              </a:spcAft>
              <a:buNone/>
            </a:pPr>
            <a:r>
              <a:rPr lang="en-US" sz="1300" i="1" dirty="0">
                <a:solidFill>
                  <a:srgbClr val="1A1F38"/>
                </a:solidFill>
                <a:latin typeface="Calibri" pitchFamily="34" charset="0"/>
                <a:ea typeface="Calibri" pitchFamily="34" charset="-122"/>
                <a:cs typeface="Calibri" pitchFamily="34" charset="-120"/>
              </a:rPr>
              <a:t> What does the algorithm queue next?</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Round 2.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User pauses on a political post for 90 seconds, reading the comments. Doesn't like it. Doesn't comment. Scrolls past. Pauses on the next political post for 70 seconds.</a:t>
            </a:r>
            <a:endParaRPr lang="en-US" sz="1600" dirty="0"/>
          </a:p>
          <a:p>
            <a:pPr marL="0" indent="0" algn="l">
              <a:spcAft>
                <a:spcPts val="600"/>
              </a:spcAft>
              <a:buNone/>
            </a:pPr>
            <a:r>
              <a:rPr lang="en-US" sz="1300" i="1" dirty="0">
                <a:solidFill>
                  <a:srgbClr val="1A1F38"/>
                </a:solidFill>
                <a:latin typeface="Calibri" pitchFamily="34" charset="0"/>
                <a:ea typeface="Calibri" pitchFamily="34" charset="-122"/>
                <a:cs typeface="Calibri" pitchFamily="34" charset="-120"/>
              </a:rPr>
              <a:t> What gets queued next?</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Round 3.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User opens a video about a personal tragedy of a stranger. Watches the whole minute. Comments. Shares.</a:t>
            </a:r>
            <a:endParaRPr lang="en-US" sz="1600" dirty="0"/>
          </a:p>
          <a:p>
            <a:pPr marL="0" indent="0" algn="l">
              <a:spcAft>
                <a:spcPts val="600"/>
              </a:spcAft>
              <a:buNone/>
            </a:pPr>
            <a:r>
              <a:rPr lang="en-US" sz="1300" i="1" dirty="0">
                <a:solidFill>
                  <a:srgbClr val="1A1F38"/>
                </a:solidFill>
                <a:latin typeface="Calibri" pitchFamily="34" charset="0"/>
                <a:ea typeface="Calibri" pitchFamily="34" charset="-122"/>
                <a:cs typeface="Calibri" pitchFamily="34" charset="-120"/>
              </a:rPr>
              <a:t> What does the system now think it knows about this user — and what does it serve next?</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400" b="1" i="1" dirty="0">
                <a:solidFill>
                  <a:srgbClr val="D9A23A"/>
                </a:solidFill>
                <a:latin typeface="Calibri" pitchFamily="34" charset="0"/>
                <a:ea typeface="Calibri" pitchFamily="34" charset="-122"/>
                <a:cs typeface="Calibri" pitchFamily="34" charset="-120"/>
              </a:rPr>
              <a:t>Don't overthink it. The first thing that comes to mind is probably right. The fact that it's right — that's the lesson.</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914400"/>
            <a:ext cx="8229600" cy="1097280"/>
          </a:xfrm>
          <a:prstGeom prst="rect">
            <a:avLst/>
          </a:prstGeom>
          <a:noFill/>
          <a:ln/>
        </p:spPr>
        <p:txBody>
          <a:bodyPr wrap="square" lIns="0" tIns="0" rIns="0" bIns="0" rtlCol="0" anchor="ctr"/>
          <a:lstStyle/>
          <a:p>
            <a:pPr marL="0" indent="0" algn="l">
              <a:buNone/>
            </a:pPr>
            <a:r>
              <a:rPr lang="en-US" sz="5600" b="1" dirty="0">
                <a:solidFill>
                  <a:srgbClr val="E5A934"/>
                </a:solidFill>
                <a:latin typeface="Georgia" pitchFamily="34" charset="0"/>
                <a:ea typeface="Georgia" pitchFamily="34" charset="-122"/>
                <a:cs typeface="Georgia" pitchFamily="34" charset="-120"/>
              </a:rPr>
              <a:t>Take out your phone.</a:t>
            </a:r>
            <a:endParaRPr lang="en-US" sz="5600" dirty="0"/>
          </a:p>
        </p:txBody>
      </p:sp>
      <p:sp>
        <p:nvSpPr>
          <p:cNvPr id="5" name="Text 3"/>
          <p:cNvSpPr/>
          <p:nvPr/>
        </p:nvSpPr>
        <p:spPr>
          <a:xfrm>
            <a:off x="457200" y="2286000"/>
            <a:ext cx="8229600" cy="2468880"/>
          </a:xfrm>
          <a:prstGeom prst="rect">
            <a:avLst/>
          </a:prstGeom>
          <a:noFill/>
          <a:ln/>
        </p:spPr>
        <p:txBody>
          <a:bodyPr wrap="square" lIns="0" tIns="0" rIns="0" bIns="0" rtlCol="0" anchor="t"/>
          <a:lstStyle/>
          <a:p>
            <a:pPr marL="0" indent="0" algn="l">
              <a:buNone/>
            </a:pPr>
            <a:r>
              <a:rPr lang="en-US" sz="1800" dirty="0">
                <a:solidFill>
                  <a:srgbClr val="F2EBDB"/>
                </a:solidFill>
                <a:latin typeface="Calibri" pitchFamily="34" charset="0"/>
                <a:ea typeface="Calibri" pitchFamily="34" charset="-122"/>
                <a:cs typeface="Calibri" pitchFamily="34" charset="-120"/>
              </a:rPr>
              <a:t>Right now, on whatever app you opened this morning, a system is running. </a:t>
            </a:r>
            <a:endParaRPr lang="en-US" sz="1800" dirty="0"/>
          </a:p>
          <a:p>
            <a:pPr marL="0" indent="0" algn="l">
              <a:buNone/>
            </a:pPr>
            <a:r>
              <a:rPr lang="en-US" sz="800" dirty="0">
                <a:solidFill>
                  <a:srgbClr val="000000"/>
                </a:solidFill>
              </a:rPr>
              <a:t> </a:t>
            </a:r>
            <a:endParaRPr lang="en-US" sz="1800" dirty="0"/>
          </a:p>
          <a:p>
            <a:pPr marL="0" indent="0" algn="l">
              <a:buNone/>
            </a:pPr>
            <a:r>
              <a:rPr lang="en-US" sz="1800" dirty="0">
                <a:solidFill>
                  <a:srgbClr val="F2EBDB"/>
                </a:solidFill>
                <a:latin typeface="Calibri" pitchFamily="34" charset="0"/>
                <a:ea typeface="Calibri" pitchFamily="34" charset="-122"/>
                <a:cs typeface="Calibri" pitchFamily="34" charset="-120"/>
              </a:rPr>
              <a:t>It picked your last post. It picked the one before that. It will pick what you see next.</a:t>
            </a:r>
            <a:endParaRPr lang="en-US" sz="1800" dirty="0"/>
          </a:p>
          <a:p>
            <a:pPr marL="0" indent="0" algn="l">
              <a:buNone/>
            </a:pPr>
            <a:r>
              <a:rPr lang="en-US" sz="800" dirty="0">
                <a:solidFill>
                  <a:srgbClr val="000000"/>
                </a:solidFill>
              </a:rPr>
              <a:t> </a:t>
            </a:r>
            <a:endParaRPr lang="en-US" sz="1800" dirty="0"/>
          </a:p>
          <a:p>
            <a:pPr marL="0" indent="0" algn="l">
              <a:buNone/>
            </a:pPr>
            <a:r>
              <a:rPr lang="en-US" sz="1800" dirty="0">
                <a:solidFill>
                  <a:srgbClr val="F2EBDB"/>
                </a:solidFill>
                <a:latin typeface="Calibri" pitchFamily="34" charset="0"/>
                <a:ea typeface="Calibri" pitchFamily="34" charset="-122"/>
                <a:cs typeface="Calibri" pitchFamily="34" charset="-120"/>
              </a:rPr>
              <a:t>You've never seen it. You can't argue with it. You can't turn it off without changing platforms.</a:t>
            </a:r>
            <a:endParaRPr lang="en-US" sz="1800" dirty="0"/>
          </a:p>
          <a:p>
            <a:pPr marL="0" indent="0" algn="l">
              <a:buNone/>
            </a:pPr>
            <a:r>
              <a:rPr lang="en-US" sz="800" dirty="0">
                <a:solidFill>
                  <a:srgbClr val="000000"/>
                </a:solidFill>
              </a:rPr>
              <a:t> </a:t>
            </a:r>
            <a:endParaRPr lang="en-US" sz="1800" dirty="0"/>
          </a:p>
          <a:p>
            <a:pPr marL="0" indent="0" algn="l">
              <a:buNone/>
            </a:pPr>
            <a:r>
              <a:rPr lang="en-US" sz="2000" b="1" i="1" dirty="0">
                <a:solidFill>
                  <a:srgbClr val="E5A934"/>
                </a:solidFill>
                <a:latin typeface="Calibri" pitchFamily="34" charset="0"/>
                <a:ea typeface="Calibri" pitchFamily="34" charset="-122"/>
                <a:cs typeface="Calibri" pitchFamily="34" charset="-120"/>
              </a:rPr>
              <a:t>By the end of class today, you're going to draw it on paper.</a:t>
            </a:r>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The loop, drawn</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Four boxes. Four arrows. Zero minus signs.</a:t>
            </a:r>
            <a:endParaRPr lang="en-US" sz="1400" dirty="0"/>
          </a:p>
        </p:txBody>
      </p:sp>
      <p:sp>
        <p:nvSpPr>
          <p:cNvPr id="7" name="Shape 5"/>
          <p:cNvSpPr/>
          <p:nvPr/>
        </p:nvSpPr>
        <p:spPr>
          <a:xfrm>
            <a:off x="3429000" y="1371600"/>
            <a:ext cx="2286000" cy="640080"/>
          </a:xfrm>
          <a:prstGeom prst="rect">
            <a:avLst/>
          </a:prstGeom>
          <a:solidFill>
            <a:srgbClr val="1A1F38"/>
          </a:solidFill>
          <a:ln w="12700">
            <a:solidFill>
              <a:srgbClr val="1A1F38"/>
            </a:solidFill>
            <a:prstDash val="solid"/>
          </a:ln>
        </p:spPr>
        <p:txBody>
          <a:bodyPr/>
          <a:lstStyle/>
          <a:p>
            <a:endParaRPr lang="en-IL"/>
          </a:p>
        </p:txBody>
      </p:sp>
      <p:sp>
        <p:nvSpPr>
          <p:cNvPr id="8" name="Text 6"/>
          <p:cNvSpPr/>
          <p:nvPr/>
        </p:nvSpPr>
        <p:spPr>
          <a:xfrm>
            <a:off x="3429000" y="1371600"/>
            <a:ext cx="2286000" cy="640080"/>
          </a:xfrm>
          <a:prstGeom prst="rect">
            <a:avLst/>
          </a:prstGeom>
          <a:noFill/>
          <a:ln/>
        </p:spPr>
        <p:txBody>
          <a:bodyPr wrap="square" lIns="0" tIns="0" rIns="0" bIns="0" rtlCol="0" anchor="ctr"/>
          <a:lstStyle/>
          <a:p>
            <a:pPr marL="0" indent="0" algn="ctr">
              <a:buNone/>
            </a:pPr>
            <a:r>
              <a:rPr lang="en-US" sz="1100" b="1" dirty="0">
                <a:solidFill>
                  <a:srgbClr val="F2EBDB"/>
                </a:solidFill>
                <a:latin typeface="Calibri" pitchFamily="34" charset="0"/>
                <a:ea typeface="Calibri" pitchFamily="34" charset="-122"/>
                <a:cs typeface="Calibri" pitchFamily="34" charset="-120"/>
              </a:rPr>
              <a:t>TIME ON PLATFORM</a:t>
            </a:r>
            <a:endParaRPr lang="en-US" sz="1100" dirty="0"/>
          </a:p>
        </p:txBody>
      </p:sp>
      <p:sp>
        <p:nvSpPr>
          <p:cNvPr id="9" name="Shape 7"/>
          <p:cNvSpPr/>
          <p:nvPr/>
        </p:nvSpPr>
        <p:spPr>
          <a:xfrm>
            <a:off x="5852160" y="2606040"/>
            <a:ext cx="2286000" cy="640080"/>
          </a:xfrm>
          <a:prstGeom prst="rect">
            <a:avLst/>
          </a:prstGeom>
          <a:solidFill>
            <a:srgbClr val="1A1F38"/>
          </a:solidFill>
          <a:ln w="12700">
            <a:solidFill>
              <a:srgbClr val="1A1F38"/>
            </a:solidFill>
            <a:prstDash val="solid"/>
          </a:ln>
        </p:spPr>
        <p:txBody>
          <a:bodyPr/>
          <a:lstStyle/>
          <a:p>
            <a:endParaRPr lang="en-IL"/>
          </a:p>
        </p:txBody>
      </p:sp>
      <p:sp>
        <p:nvSpPr>
          <p:cNvPr id="10" name="Text 8"/>
          <p:cNvSpPr/>
          <p:nvPr/>
        </p:nvSpPr>
        <p:spPr>
          <a:xfrm>
            <a:off x="5852160" y="2606040"/>
            <a:ext cx="2286000" cy="640080"/>
          </a:xfrm>
          <a:prstGeom prst="rect">
            <a:avLst/>
          </a:prstGeom>
          <a:noFill/>
          <a:ln/>
        </p:spPr>
        <p:txBody>
          <a:bodyPr wrap="square" lIns="0" tIns="0" rIns="0" bIns="0" rtlCol="0" anchor="ctr"/>
          <a:lstStyle/>
          <a:p>
            <a:pPr marL="0" indent="0" algn="ctr">
              <a:buNone/>
            </a:pPr>
            <a:r>
              <a:rPr lang="en-US" sz="1100" b="1" dirty="0">
                <a:solidFill>
                  <a:srgbClr val="F2EBDB"/>
                </a:solidFill>
                <a:latin typeface="Calibri" pitchFamily="34" charset="0"/>
                <a:ea typeface="Calibri" pitchFamily="34" charset="-122"/>
                <a:cs typeface="Calibri" pitchFamily="34" charset="-120"/>
              </a:rPr>
              <a:t>ENGAGEMENT SIGNALS</a:t>
            </a:r>
            <a:endParaRPr lang="en-US" sz="1100" dirty="0"/>
          </a:p>
        </p:txBody>
      </p:sp>
      <p:sp>
        <p:nvSpPr>
          <p:cNvPr id="11" name="Shape 9"/>
          <p:cNvSpPr/>
          <p:nvPr/>
        </p:nvSpPr>
        <p:spPr>
          <a:xfrm>
            <a:off x="3429000" y="3840480"/>
            <a:ext cx="2286000" cy="640080"/>
          </a:xfrm>
          <a:prstGeom prst="rect">
            <a:avLst/>
          </a:prstGeom>
          <a:solidFill>
            <a:srgbClr val="1A1F38"/>
          </a:solidFill>
          <a:ln w="12700">
            <a:solidFill>
              <a:srgbClr val="1A1F38"/>
            </a:solidFill>
            <a:prstDash val="solid"/>
          </a:ln>
        </p:spPr>
        <p:txBody>
          <a:bodyPr/>
          <a:lstStyle/>
          <a:p>
            <a:endParaRPr lang="en-IL"/>
          </a:p>
        </p:txBody>
      </p:sp>
      <p:sp>
        <p:nvSpPr>
          <p:cNvPr id="12" name="Text 10"/>
          <p:cNvSpPr/>
          <p:nvPr/>
        </p:nvSpPr>
        <p:spPr>
          <a:xfrm>
            <a:off x="3429000" y="3840480"/>
            <a:ext cx="2286000" cy="640080"/>
          </a:xfrm>
          <a:prstGeom prst="rect">
            <a:avLst/>
          </a:prstGeom>
          <a:noFill/>
          <a:ln/>
        </p:spPr>
        <p:txBody>
          <a:bodyPr wrap="square" lIns="0" tIns="0" rIns="0" bIns="0" rtlCol="0" anchor="ctr"/>
          <a:lstStyle/>
          <a:p>
            <a:pPr marL="0" indent="0" algn="ctr">
              <a:buNone/>
            </a:pPr>
            <a:r>
              <a:rPr lang="en-US" sz="1100" b="1" dirty="0">
                <a:solidFill>
                  <a:srgbClr val="F2EBDB"/>
                </a:solidFill>
                <a:latin typeface="Calibri" pitchFamily="34" charset="0"/>
                <a:ea typeface="Calibri" pitchFamily="34" charset="-122"/>
                <a:cs typeface="Calibri" pitchFamily="34" charset="-120"/>
              </a:rPr>
              <a:t>RANKING / NEXT POST</a:t>
            </a:r>
            <a:endParaRPr lang="en-US" sz="1100" dirty="0"/>
          </a:p>
        </p:txBody>
      </p:sp>
      <p:sp>
        <p:nvSpPr>
          <p:cNvPr id="13" name="Shape 11"/>
          <p:cNvSpPr/>
          <p:nvPr/>
        </p:nvSpPr>
        <p:spPr>
          <a:xfrm>
            <a:off x="1005840" y="2606040"/>
            <a:ext cx="2286000" cy="640080"/>
          </a:xfrm>
          <a:prstGeom prst="rect">
            <a:avLst/>
          </a:prstGeom>
          <a:solidFill>
            <a:srgbClr val="1A1F38"/>
          </a:solidFill>
          <a:ln w="12700">
            <a:solidFill>
              <a:srgbClr val="1A1F38"/>
            </a:solidFill>
            <a:prstDash val="solid"/>
          </a:ln>
        </p:spPr>
        <p:txBody>
          <a:bodyPr/>
          <a:lstStyle/>
          <a:p>
            <a:endParaRPr lang="en-IL"/>
          </a:p>
        </p:txBody>
      </p:sp>
      <p:sp>
        <p:nvSpPr>
          <p:cNvPr id="14" name="Text 12"/>
          <p:cNvSpPr/>
          <p:nvPr/>
        </p:nvSpPr>
        <p:spPr>
          <a:xfrm>
            <a:off x="1005840" y="2606040"/>
            <a:ext cx="2286000" cy="640080"/>
          </a:xfrm>
          <a:prstGeom prst="rect">
            <a:avLst/>
          </a:prstGeom>
          <a:noFill/>
          <a:ln/>
        </p:spPr>
        <p:txBody>
          <a:bodyPr wrap="square" lIns="0" tIns="0" rIns="0" bIns="0" rtlCol="0" anchor="ctr"/>
          <a:lstStyle/>
          <a:p>
            <a:pPr marL="0" indent="0" algn="ctr">
              <a:buNone/>
            </a:pPr>
            <a:r>
              <a:rPr lang="en-US" sz="1100" b="1" dirty="0">
                <a:solidFill>
                  <a:srgbClr val="F2EBDB"/>
                </a:solidFill>
                <a:latin typeface="Calibri" pitchFamily="34" charset="0"/>
                <a:ea typeface="Calibri" pitchFamily="34" charset="-122"/>
                <a:cs typeface="Calibri" pitchFamily="34" charset="-120"/>
              </a:rPr>
              <a:t>EMOTIONAL AROUSAL</a:t>
            </a:r>
            <a:endParaRPr lang="en-US" sz="1100" dirty="0"/>
          </a:p>
        </p:txBody>
      </p:sp>
      <p:sp>
        <p:nvSpPr>
          <p:cNvPr id="15" name="Shape 13"/>
          <p:cNvSpPr/>
          <p:nvPr/>
        </p:nvSpPr>
        <p:spPr>
          <a:xfrm>
            <a:off x="5486400" y="2011680"/>
            <a:ext cx="365760" cy="594360"/>
          </a:xfrm>
          <a:prstGeom prst="line">
            <a:avLst/>
          </a:prstGeom>
          <a:noFill/>
          <a:ln w="38100">
            <a:solidFill>
              <a:srgbClr val="D9A23A"/>
            </a:solidFill>
            <a:prstDash val="solid"/>
            <a:tailEnd type="triangle"/>
          </a:ln>
        </p:spPr>
        <p:txBody>
          <a:bodyPr/>
          <a:lstStyle/>
          <a:p>
            <a:endParaRPr lang="en-IL"/>
          </a:p>
        </p:txBody>
      </p:sp>
      <p:sp>
        <p:nvSpPr>
          <p:cNvPr id="16" name="Text 14"/>
          <p:cNvSpPr/>
          <p:nvPr/>
        </p:nvSpPr>
        <p:spPr>
          <a:xfrm>
            <a:off x="5852160" y="1965960"/>
            <a:ext cx="365760" cy="36576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a:t>
            </a:r>
            <a:endParaRPr lang="en-US" sz="1800" dirty="0"/>
          </a:p>
        </p:txBody>
      </p:sp>
      <p:sp>
        <p:nvSpPr>
          <p:cNvPr id="17" name="Shape 15"/>
          <p:cNvSpPr/>
          <p:nvPr/>
        </p:nvSpPr>
        <p:spPr>
          <a:xfrm flipH="1">
            <a:off x="5715000" y="3246120"/>
            <a:ext cx="365760" cy="594360"/>
          </a:xfrm>
          <a:prstGeom prst="line">
            <a:avLst/>
          </a:prstGeom>
          <a:noFill/>
          <a:ln w="38100">
            <a:solidFill>
              <a:srgbClr val="D9A23A"/>
            </a:solidFill>
            <a:prstDash val="solid"/>
            <a:tailEnd type="triangle"/>
          </a:ln>
        </p:spPr>
        <p:txBody>
          <a:bodyPr/>
          <a:lstStyle/>
          <a:p>
            <a:endParaRPr lang="en-IL"/>
          </a:p>
        </p:txBody>
      </p:sp>
      <p:sp>
        <p:nvSpPr>
          <p:cNvPr id="18" name="Text 16"/>
          <p:cNvSpPr/>
          <p:nvPr/>
        </p:nvSpPr>
        <p:spPr>
          <a:xfrm>
            <a:off x="5852160" y="3337560"/>
            <a:ext cx="365760" cy="36576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a:t>
            </a:r>
            <a:endParaRPr lang="en-US" sz="1800" dirty="0"/>
          </a:p>
        </p:txBody>
      </p:sp>
      <p:sp>
        <p:nvSpPr>
          <p:cNvPr id="19" name="Shape 17"/>
          <p:cNvSpPr/>
          <p:nvPr/>
        </p:nvSpPr>
        <p:spPr>
          <a:xfrm flipH="1" flipV="1">
            <a:off x="3063240" y="3246120"/>
            <a:ext cx="365760" cy="594360"/>
          </a:xfrm>
          <a:prstGeom prst="line">
            <a:avLst/>
          </a:prstGeom>
          <a:noFill/>
          <a:ln w="38100">
            <a:solidFill>
              <a:srgbClr val="D9A23A"/>
            </a:solidFill>
            <a:prstDash val="solid"/>
            <a:tailEnd type="triangle"/>
          </a:ln>
        </p:spPr>
        <p:txBody>
          <a:bodyPr/>
          <a:lstStyle/>
          <a:p>
            <a:endParaRPr lang="en-IL"/>
          </a:p>
        </p:txBody>
      </p:sp>
      <p:sp>
        <p:nvSpPr>
          <p:cNvPr id="20" name="Text 18"/>
          <p:cNvSpPr/>
          <p:nvPr/>
        </p:nvSpPr>
        <p:spPr>
          <a:xfrm>
            <a:off x="2926080" y="3337560"/>
            <a:ext cx="365760" cy="36576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a:t>
            </a:r>
            <a:endParaRPr lang="en-US" sz="1800" dirty="0"/>
          </a:p>
        </p:txBody>
      </p:sp>
      <p:sp>
        <p:nvSpPr>
          <p:cNvPr id="21" name="Shape 19"/>
          <p:cNvSpPr/>
          <p:nvPr/>
        </p:nvSpPr>
        <p:spPr>
          <a:xfrm flipV="1">
            <a:off x="3291840" y="2011680"/>
            <a:ext cx="365760" cy="594360"/>
          </a:xfrm>
          <a:prstGeom prst="line">
            <a:avLst/>
          </a:prstGeom>
          <a:noFill/>
          <a:ln w="38100">
            <a:solidFill>
              <a:srgbClr val="D9A23A"/>
            </a:solidFill>
            <a:prstDash val="solid"/>
            <a:tailEnd type="triangle"/>
          </a:ln>
        </p:spPr>
        <p:txBody>
          <a:bodyPr/>
          <a:lstStyle/>
          <a:p>
            <a:endParaRPr lang="en-IL"/>
          </a:p>
        </p:txBody>
      </p:sp>
      <p:sp>
        <p:nvSpPr>
          <p:cNvPr id="22" name="Text 20"/>
          <p:cNvSpPr/>
          <p:nvPr/>
        </p:nvSpPr>
        <p:spPr>
          <a:xfrm>
            <a:off x="3017520" y="1965960"/>
            <a:ext cx="365760" cy="36576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a:t>
            </a:r>
            <a:endParaRPr lang="en-US" sz="1800" dirty="0"/>
          </a:p>
        </p:txBody>
      </p:sp>
      <p:sp>
        <p:nvSpPr>
          <p:cNvPr id="23" name="Shape 21"/>
          <p:cNvSpPr/>
          <p:nvPr/>
        </p:nvSpPr>
        <p:spPr>
          <a:xfrm>
            <a:off x="4206240" y="2788920"/>
            <a:ext cx="731520" cy="365760"/>
          </a:xfrm>
          <a:prstGeom prst="ellipse">
            <a:avLst/>
          </a:prstGeom>
          <a:solidFill>
            <a:srgbClr val="E5A934"/>
          </a:solidFill>
          <a:ln w="12700">
            <a:solidFill>
              <a:srgbClr val="E5A934"/>
            </a:solidFill>
            <a:prstDash val="solid"/>
          </a:ln>
        </p:spPr>
        <p:txBody>
          <a:bodyPr/>
          <a:lstStyle/>
          <a:p>
            <a:endParaRPr lang="en-IL"/>
          </a:p>
        </p:txBody>
      </p:sp>
      <p:sp>
        <p:nvSpPr>
          <p:cNvPr id="24" name="Text 22"/>
          <p:cNvSpPr/>
          <p:nvPr/>
        </p:nvSpPr>
        <p:spPr>
          <a:xfrm>
            <a:off x="4206240" y="2788920"/>
            <a:ext cx="731520" cy="365760"/>
          </a:xfrm>
          <a:prstGeom prst="rect">
            <a:avLst/>
          </a:prstGeom>
          <a:noFill/>
          <a:ln/>
        </p:spPr>
        <p:txBody>
          <a:bodyPr wrap="square" lIns="0" tIns="0" rIns="0" bIns="0" rtlCol="0" anchor="ctr"/>
          <a:lstStyle/>
          <a:p>
            <a:pPr marL="0" indent="0" algn="ctr">
              <a:buNone/>
            </a:pPr>
            <a:r>
              <a:rPr lang="en-US" sz="1600" b="1" dirty="0">
                <a:solidFill>
                  <a:srgbClr val="1A1F38"/>
                </a:solidFill>
                <a:latin typeface="Georgia" pitchFamily="34" charset="0"/>
                <a:ea typeface="Georgia" pitchFamily="34" charset="-122"/>
                <a:cs typeface="Georgia" pitchFamily="34" charset="-120"/>
              </a:rPr>
              <a:t>R</a:t>
            </a:r>
            <a:endParaRPr lang="en-US" sz="1600" dirty="0"/>
          </a:p>
        </p:txBody>
      </p:sp>
      <p:sp>
        <p:nvSpPr>
          <p:cNvPr id="25" name="Text 23"/>
          <p:cNvSpPr/>
          <p:nvPr/>
        </p:nvSpPr>
        <p:spPr>
          <a:xfrm>
            <a:off x="457200" y="4617720"/>
            <a:ext cx="8229600" cy="457200"/>
          </a:xfrm>
          <a:prstGeom prst="rect">
            <a:avLst/>
          </a:prstGeom>
          <a:noFill/>
          <a:ln/>
        </p:spPr>
        <p:txBody>
          <a:bodyPr wrap="square" lIns="0" tIns="0" rIns="0" bIns="0" rtlCol="0" anchor="t"/>
          <a:lstStyle/>
          <a:p>
            <a:pPr marL="0" indent="0" algn="ctr">
              <a:buNone/>
            </a:pPr>
            <a:r>
              <a:rPr lang="en-US" sz="1200" i="1" dirty="0">
                <a:solidFill>
                  <a:srgbClr val="1A1F38"/>
                </a:solidFill>
                <a:latin typeface="Calibri" pitchFamily="34" charset="0"/>
                <a:ea typeface="Calibri" pitchFamily="34" charset="-122"/>
                <a:cs typeface="Calibri" pitchFamily="34" charset="-120"/>
              </a:rPr>
              <a:t>All four arrows are positive. No minus signs. So it's an R loop — running away from itself in whichever direction your first signal pointed. That's why round one of the prediction market was easy.</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Why outrage wins</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The empirical finding, replicated across every major platform.</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MIT, 2018. Researchers tracked how true and false news stories spread on Twitter. False ones traveled further, faster, and to more people. By a lot.</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The single biggest predictor wasn't truth or falsity. It was the emotion the post produced. False stories triggered anger and surprise. Anger and surprise drove sharing.</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Same pattern on Facebook, YouTube, TikTok. Outrage beats calm. Indignation beats agreement. Conflict beats consensus. Not by a little — by 6×, 10×, sometimes more.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1A1F38"/>
                </a:solidFill>
                <a:latin typeface="Calibri" pitchFamily="34" charset="0"/>
                <a:ea typeface="Calibri" pitchFamily="34" charset="-122"/>
                <a:cs typeface="Calibri" pitchFamily="34" charset="-120"/>
              </a:rPr>
              <a:t>From the loop's point of view, this isn't a bug. The loop is working perfectly.</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Outrage produces measurable behavior. The system rewards what it can measure. It can't measure your wellbeing. So your wellbeing isn't in the loop.</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600" b="1" i="1" dirty="0">
                <a:solidFill>
                  <a:srgbClr val="D9A23A"/>
                </a:solidFill>
                <a:latin typeface="Calibri" pitchFamily="34" charset="0"/>
                <a:ea typeface="Calibri" pitchFamily="34" charset="-122"/>
                <a:cs typeface="Calibri" pitchFamily="34" charset="-120"/>
              </a:rPr>
              <a:t>Nobody at the platform decided to make you angry. The architecture is enough.</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1691640"/>
            <a:ext cx="9144000" cy="457200"/>
          </a:xfrm>
          <a:prstGeom prst="rect">
            <a:avLst/>
          </a:prstGeom>
          <a:noFill/>
          <a:ln/>
        </p:spPr>
        <p:txBody>
          <a:bodyPr wrap="square" lIns="0" tIns="0" rIns="0" bIns="0" rtlCol="0" anchor="ctr"/>
          <a:lstStyle/>
          <a:p>
            <a:pPr marL="0" indent="0" algn="ctr">
              <a:buNone/>
            </a:pPr>
            <a:r>
              <a:rPr lang="en-US" sz="1300" b="1" kern="0" spc="800" dirty="0">
                <a:solidFill>
                  <a:srgbClr val="B8B5A9"/>
                </a:solidFill>
                <a:latin typeface="Calibri" pitchFamily="34" charset="0"/>
                <a:ea typeface="Calibri" pitchFamily="34" charset="-122"/>
                <a:cs typeface="Calibri" pitchFamily="34" charset="-120"/>
              </a:rPr>
              <a:t>E X E R C I S E   3</a:t>
            </a:r>
            <a:endParaRPr lang="en-US" sz="1300" dirty="0"/>
          </a:p>
        </p:txBody>
      </p:sp>
      <p:sp>
        <p:nvSpPr>
          <p:cNvPr id="5" name="Text 3"/>
          <p:cNvSpPr/>
          <p:nvPr/>
        </p:nvSpPr>
        <p:spPr>
          <a:xfrm>
            <a:off x="0" y="2194560"/>
            <a:ext cx="9144000" cy="914400"/>
          </a:xfrm>
          <a:prstGeom prst="rect">
            <a:avLst/>
          </a:prstGeom>
          <a:noFill/>
          <a:ln/>
        </p:spPr>
        <p:txBody>
          <a:bodyPr wrap="square" lIns="0" tIns="0" rIns="0" bIns="0" rtlCol="0" anchor="ctr"/>
          <a:lstStyle/>
          <a:p>
            <a:pPr marL="0" indent="0" algn="ctr">
              <a:buNone/>
            </a:pPr>
            <a:r>
              <a:rPr lang="en-US" sz="5000" b="1" dirty="0">
                <a:solidFill>
                  <a:srgbClr val="E5A934"/>
                </a:solidFill>
                <a:latin typeface="Georgia" pitchFamily="34" charset="0"/>
                <a:ea typeface="Georgia" pitchFamily="34" charset="-122"/>
                <a:cs typeface="Georgia" pitchFamily="34" charset="-120"/>
              </a:rPr>
              <a:t>THE POLARIZATION PAIR</a:t>
            </a:r>
            <a:endParaRPr lang="en-US" sz="5000" dirty="0"/>
          </a:p>
        </p:txBody>
      </p:sp>
      <p:sp>
        <p:nvSpPr>
          <p:cNvPr id="6" name="Text 4"/>
          <p:cNvSpPr/>
          <p:nvPr/>
        </p:nvSpPr>
        <p:spPr>
          <a:xfrm>
            <a:off x="0" y="3246120"/>
            <a:ext cx="9144000" cy="457200"/>
          </a:xfrm>
          <a:prstGeom prst="rect">
            <a:avLst/>
          </a:prstGeom>
          <a:noFill/>
          <a:ln/>
        </p:spPr>
        <p:txBody>
          <a:bodyPr wrap="square" lIns="0" tIns="0" rIns="0" bIns="0" rtlCol="0" anchor="ctr"/>
          <a:lstStyle/>
          <a:p>
            <a:pPr marL="0" indent="0" algn="ctr">
              <a:buNone/>
            </a:pPr>
            <a:r>
              <a:rPr lang="en-US" sz="1600" i="1" dirty="0">
                <a:solidFill>
                  <a:srgbClr val="B8B5A9"/>
                </a:solidFill>
                <a:latin typeface="Georgia" pitchFamily="34" charset="0"/>
                <a:ea typeface="Georgia" pitchFamily="34" charset="-122"/>
                <a:cs typeface="Georgia" pitchFamily="34" charset="-120"/>
              </a:rPr>
              <a:t>Two groups. Same event. Different feeds. Watch the loop split a classroom.</a:t>
            </a:r>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Here's how this works</a:t>
            </a:r>
            <a:endParaRPr lang="en-US" sz="3000" dirty="0"/>
          </a:p>
        </p:txBody>
      </p:sp>
      <p:sp>
        <p:nvSpPr>
          <p:cNvPr id="6" name="Text 4"/>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Split.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Born January through June, you're Group A. July through December, Group B. We move you to two breakout rooms.</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What you get.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Six headlines about the same recent event. The events are real. The headlines are real. They were chosen to match what the algorithm would actually have shown your group.</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What you do.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Five minutes to read the six headlines and agree on three things: what happened, who was responsible, what should be done.</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Then we come back.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Each group presents to the other. We watch the gap.</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400" b="1" dirty="0">
                <a:solidFill>
                  <a:srgbClr val="C44536"/>
                </a:solidFill>
                <a:latin typeface="Calibri" pitchFamily="34" charset="0"/>
                <a:ea typeface="Calibri" pitchFamily="34" charset="-122"/>
                <a:cs typeface="Calibri" pitchFamily="34" charset="-120"/>
              </a:rPr>
              <a:t>Important: </a:t>
            </a:r>
            <a:endParaRPr lang="en-US" sz="16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neither set is fake. Neither is misinformation. Both are real reporting on the same real event. The only thing different is which six were selected — by the same loop you just learned to draw.</a:t>
            </a: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What just happened</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Same event. Same week. Two coherent worldviews. Both built from real facts.</a:t>
            </a:r>
            <a:endParaRPr lang="en-US" sz="1400" dirty="0"/>
          </a:p>
        </p:txBody>
      </p:sp>
      <p:sp>
        <p:nvSpPr>
          <p:cNvPr id="7" name="Shape 5"/>
          <p:cNvSpPr/>
          <p:nvPr/>
        </p:nvSpPr>
        <p:spPr>
          <a:xfrm>
            <a:off x="457200" y="1463040"/>
            <a:ext cx="4023360" cy="3200400"/>
          </a:xfrm>
          <a:prstGeom prst="rect">
            <a:avLst/>
          </a:prstGeom>
          <a:solidFill>
            <a:srgbClr val="EAE2D0"/>
          </a:solidFill>
          <a:ln w="12700">
            <a:solidFill>
              <a:srgbClr val="EAE2D0"/>
            </a:solidFill>
            <a:prstDash val="solid"/>
          </a:ln>
        </p:spPr>
        <p:txBody>
          <a:bodyPr/>
          <a:lstStyle/>
          <a:p>
            <a:endParaRPr lang="en-IL"/>
          </a:p>
        </p:txBody>
      </p:sp>
      <p:sp>
        <p:nvSpPr>
          <p:cNvPr id="8" name="Text 6"/>
          <p:cNvSpPr/>
          <p:nvPr/>
        </p:nvSpPr>
        <p:spPr>
          <a:xfrm>
            <a:off x="640080" y="1645920"/>
            <a:ext cx="3657600" cy="365760"/>
          </a:xfrm>
          <a:prstGeom prst="rect">
            <a:avLst/>
          </a:prstGeom>
          <a:noFill/>
          <a:ln/>
        </p:spPr>
        <p:txBody>
          <a:bodyPr wrap="square" lIns="0" tIns="0" rIns="0" bIns="0" rtlCol="0" anchor="t"/>
          <a:lstStyle/>
          <a:p>
            <a:pPr marL="0" indent="0" algn="l">
              <a:buNone/>
            </a:pPr>
            <a:r>
              <a:rPr lang="en-US" sz="1200" b="1" kern="0" spc="400" dirty="0">
                <a:solidFill>
                  <a:srgbClr val="D9A23A"/>
                </a:solidFill>
                <a:latin typeface="Calibri" pitchFamily="34" charset="0"/>
                <a:ea typeface="Calibri" pitchFamily="34" charset="-122"/>
                <a:cs typeface="Calibri" pitchFamily="34" charset="-120"/>
              </a:rPr>
              <a:t>GROUP A SAW</a:t>
            </a:r>
            <a:endParaRPr lang="en-US" sz="1200" dirty="0"/>
          </a:p>
        </p:txBody>
      </p:sp>
      <p:sp>
        <p:nvSpPr>
          <p:cNvPr id="9" name="Text 7"/>
          <p:cNvSpPr/>
          <p:nvPr/>
        </p:nvSpPr>
        <p:spPr>
          <a:xfrm>
            <a:off x="640080" y="2011680"/>
            <a:ext cx="3657600" cy="457200"/>
          </a:xfrm>
          <a:prstGeom prst="rect">
            <a:avLst/>
          </a:prstGeom>
          <a:noFill/>
          <a:ln/>
        </p:spPr>
        <p:txBody>
          <a:bodyPr wrap="square" lIns="0" tIns="0" rIns="0" bIns="0" rtlCol="0" anchor="t"/>
          <a:lstStyle/>
          <a:p>
            <a:pPr marL="0" indent="0" algn="l">
              <a:buNone/>
            </a:pPr>
            <a:r>
              <a:rPr lang="en-US" sz="1700" b="1" i="1" dirty="0">
                <a:solidFill>
                  <a:srgbClr val="1A1F38"/>
                </a:solidFill>
                <a:latin typeface="Georgia" pitchFamily="34" charset="0"/>
                <a:ea typeface="Georgia" pitchFamily="34" charset="-122"/>
                <a:cs typeface="Georgia" pitchFamily="34" charset="-120"/>
              </a:rPr>
              <a:t>A story about institutional failure.</a:t>
            </a:r>
            <a:endParaRPr lang="en-US" sz="1700" dirty="0"/>
          </a:p>
        </p:txBody>
      </p:sp>
      <p:sp>
        <p:nvSpPr>
          <p:cNvPr id="10" name="Text 8"/>
          <p:cNvSpPr/>
          <p:nvPr/>
        </p:nvSpPr>
        <p:spPr>
          <a:xfrm>
            <a:off x="640080" y="2743200"/>
            <a:ext cx="3657600" cy="1737360"/>
          </a:xfrm>
          <a:prstGeom prst="rect">
            <a:avLst/>
          </a:prstGeom>
          <a:noFill/>
          <a:ln/>
        </p:spPr>
        <p:txBody>
          <a:bodyPr wrap="square" lIns="0" tIns="0" rIns="0" bIns="0" rtlCol="0" anchor="t"/>
          <a:lstStyle/>
          <a:p>
            <a:pPr marL="0" indent="0" algn="l">
              <a:spcAft>
                <a:spcPts val="400"/>
              </a:spcAft>
              <a:buNone/>
            </a:pPr>
            <a:r>
              <a:rPr lang="en-US" sz="1200" b="1" dirty="0">
                <a:solidFill>
                  <a:srgbClr val="1A1F38"/>
                </a:solidFill>
                <a:latin typeface="Calibri" pitchFamily="34" charset="0"/>
                <a:ea typeface="Calibri" pitchFamily="34" charset="-122"/>
                <a:cs typeface="Calibri" pitchFamily="34" charset="-120"/>
              </a:rPr>
              <a:t>Headlines about: </a:t>
            </a:r>
            <a:endParaRPr lang="en-US" sz="1200" dirty="0"/>
          </a:p>
          <a:p>
            <a:pPr marL="0" indent="0" algn="l">
              <a:spcAft>
                <a:spcPts val="400"/>
              </a:spcAft>
              <a:buNone/>
            </a:pPr>
            <a:r>
              <a:rPr lang="en-US" sz="1200" dirty="0">
                <a:solidFill>
                  <a:srgbClr val="1A1F38"/>
                </a:solidFill>
                <a:latin typeface="Calibri" pitchFamily="34" charset="0"/>
                <a:ea typeface="Calibri" pitchFamily="34" charset="-122"/>
                <a:cs typeface="Calibri" pitchFamily="34" charset="-120"/>
              </a:rPr>
              <a:t>policy failure, official misconduct, the harm done, expert criticism, calls for resignation, public outrage.</a:t>
            </a:r>
            <a:endParaRPr lang="en-US" sz="1200" dirty="0"/>
          </a:p>
          <a:p>
            <a:pPr marL="0" indent="0" algn="l">
              <a:spcAft>
                <a:spcPts val="400"/>
              </a:spcAft>
              <a:buNone/>
            </a:pPr>
            <a:r>
              <a:rPr lang="en-US" sz="1200" dirty="0">
                <a:solidFill>
                  <a:srgbClr val="000000"/>
                </a:solidFill>
              </a:rPr>
              <a:t> </a:t>
            </a:r>
            <a:endParaRPr lang="en-US" sz="1200" dirty="0"/>
          </a:p>
          <a:p>
            <a:pPr marL="0" indent="0" algn="l">
              <a:spcAft>
                <a:spcPts val="400"/>
              </a:spcAft>
              <a:buNone/>
            </a:pPr>
            <a:r>
              <a:rPr lang="en-US" sz="1200" b="1" dirty="0">
                <a:solidFill>
                  <a:srgbClr val="1A1F38"/>
                </a:solidFill>
                <a:latin typeface="Calibri" pitchFamily="34" charset="0"/>
                <a:ea typeface="Calibri" pitchFamily="34" charset="-122"/>
                <a:cs typeface="Calibri" pitchFamily="34" charset="-120"/>
              </a:rPr>
              <a:t>Implied protagonist: </a:t>
            </a:r>
            <a:endParaRPr lang="en-US" sz="1200" dirty="0"/>
          </a:p>
          <a:p>
            <a:pPr marL="0" indent="0" algn="l">
              <a:spcAft>
                <a:spcPts val="400"/>
              </a:spcAft>
              <a:buNone/>
            </a:pPr>
            <a:r>
              <a:rPr lang="en-US" sz="1200" i="1" dirty="0">
                <a:solidFill>
                  <a:srgbClr val="1A1F38"/>
                </a:solidFill>
                <a:latin typeface="Calibri" pitchFamily="34" charset="0"/>
                <a:ea typeface="Calibri" pitchFamily="34" charset="-122"/>
                <a:cs typeface="Calibri" pitchFamily="34" charset="-120"/>
              </a:rPr>
              <a:t>the public, harmed by an institution that's lost its way.</a:t>
            </a:r>
            <a:endParaRPr lang="en-US" sz="1200" dirty="0"/>
          </a:p>
        </p:txBody>
      </p:sp>
      <p:sp>
        <p:nvSpPr>
          <p:cNvPr id="11" name="Shape 9"/>
          <p:cNvSpPr/>
          <p:nvPr/>
        </p:nvSpPr>
        <p:spPr>
          <a:xfrm>
            <a:off x="4663440" y="1463040"/>
            <a:ext cx="4023360" cy="3200400"/>
          </a:xfrm>
          <a:prstGeom prst="rect">
            <a:avLst/>
          </a:prstGeom>
          <a:solidFill>
            <a:srgbClr val="1A1F38"/>
          </a:solidFill>
          <a:ln w="12700">
            <a:solidFill>
              <a:srgbClr val="1A1F38"/>
            </a:solidFill>
            <a:prstDash val="solid"/>
          </a:ln>
        </p:spPr>
        <p:txBody>
          <a:bodyPr/>
          <a:lstStyle/>
          <a:p>
            <a:endParaRPr lang="en-IL"/>
          </a:p>
        </p:txBody>
      </p:sp>
      <p:sp>
        <p:nvSpPr>
          <p:cNvPr id="12" name="Text 10"/>
          <p:cNvSpPr/>
          <p:nvPr/>
        </p:nvSpPr>
        <p:spPr>
          <a:xfrm>
            <a:off x="4846320" y="1645920"/>
            <a:ext cx="3657600" cy="365760"/>
          </a:xfrm>
          <a:prstGeom prst="rect">
            <a:avLst/>
          </a:prstGeom>
          <a:noFill/>
          <a:ln/>
        </p:spPr>
        <p:txBody>
          <a:bodyPr wrap="square" lIns="0" tIns="0" rIns="0" bIns="0" rtlCol="0" anchor="t"/>
          <a:lstStyle/>
          <a:p>
            <a:pPr marL="0" indent="0" algn="l">
              <a:buNone/>
            </a:pPr>
            <a:r>
              <a:rPr lang="en-US" sz="1200" b="1" kern="0" spc="400" dirty="0">
                <a:solidFill>
                  <a:srgbClr val="E5A934"/>
                </a:solidFill>
                <a:latin typeface="Calibri" pitchFamily="34" charset="0"/>
                <a:ea typeface="Calibri" pitchFamily="34" charset="-122"/>
                <a:cs typeface="Calibri" pitchFamily="34" charset="-120"/>
              </a:rPr>
              <a:t>GROUP B SAW</a:t>
            </a:r>
            <a:endParaRPr lang="en-US" sz="1200" dirty="0"/>
          </a:p>
        </p:txBody>
      </p:sp>
      <p:sp>
        <p:nvSpPr>
          <p:cNvPr id="13" name="Text 11"/>
          <p:cNvSpPr/>
          <p:nvPr/>
        </p:nvSpPr>
        <p:spPr>
          <a:xfrm>
            <a:off x="4846320" y="2011680"/>
            <a:ext cx="3657600" cy="457200"/>
          </a:xfrm>
          <a:prstGeom prst="rect">
            <a:avLst/>
          </a:prstGeom>
          <a:noFill/>
          <a:ln/>
        </p:spPr>
        <p:txBody>
          <a:bodyPr wrap="square" lIns="0" tIns="0" rIns="0" bIns="0" rtlCol="0" anchor="t"/>
          <a:lstStyle/>
          <a:p>
            <a:pPr marL="0" indent="0" algn="l">
              <a:buNone/>
            </a:pPr>
            <a:r>
              <a:rPr lang="en-US" sz="1700" b="1" i="1" dirty="0">
                <a:solidFill>
                  <a:srgbClr val="E5A934"/>
                </a:solidFill>
                <a:latin typeface="Georgia" pitchFamily="34" charset="0"/>
                <a:ea typeface="Georgia" pitchFamily="34" charset="-122"/>
                <a:cs typeface="Georgia" pitchFamily="34" charset="-120"/>
              </a:rPr>
              <a:t>A story about external threat.</a:t>
            </a:r>
            <a:endParaRPr lang="en-US" sz="1700" dirty="0"/>
          </a:p>
        </p:txBody>
      </p:sp>
      <p:sp>
        <p:nvSpPr>
          <p:cNvPr id="14" name="Text 12"/>
          <p:cNvSpPr/>
          <p:nvPr/>
        </p:nvSpPr>
        <p:spPr>
          <a:xfrm>
            <a:off x="4846320" y="2743200"/>
            <a:ext cx="3657600" cy="1737360"/>
          </a:xfrm>
          <a:prstGeom prst="rect">
            <a:avLst/>
          </a:prstGeom>
          <a:noFill/>
          <a:ln/>
        </p:spPr>
        <p:txBody>
          <a:bodyPr wrap="square" lIns="0" tIns="0" rIns="0" bIns="0" rtlCol="0" anchor="t"/>
          <a:lstStyle/>
          <a:p>
            <a:pPr marL="0" indent="0" algn="l">
              <a:spcAft>
                <a:spcPts val="400"/>
              </a:spcAft>
              <a:buNone/>
            </a:pPr>
            <a:r>
              <a:rPr lang="en-US" sz="1200" b="1" dirty="0">
                <a:solidFill>
                  <a:srgbClr val="F2EBDB"/>
                </a:solidFill>
                <a:latin typeface="Calibri" pitchFamily="34" charset="0"/>
                <a:ea typeface="Calibri" pitchFamily="34" charset="-122"/>
                <a:cs typeface="Calibri" pitchFamily="34" charset="-120"/>
              </a:rPr>
              <a:t>Headlines about: </a:t>
            </a:r>
            <a:endParaRPr lang="en-US" sz="1200" dirty="0"/>
          </a:p>
          <a:p>
            <a:pPr marL="0" indent="0" algn="l">
              <a:spcAft>
                <a:spcPts val="400"/>
              </a:spcAft>
              <a:buNone/>
            </a:pPr>
            <a:r>
              <a:rPr lang="en-US" sz="1200" dirty="0">
                <a:solidFill>
                  <a:srgbClr val="F2EBDB"/>
                </a:solidFill>
                <a:latin typeface="Calibri" pitchFamily="34" charset="0"/>
                <a:ea typeface="Calibri" pitchFamily="34" charset="-122"/>
                <a:cs typeface="Calibri" pitchFamily="34" charset="-120"/>
              </a:rPr>
              <a:t>foreign manipulation, security risks, the opposition going too far, mob behavior, threats to public order.</a:t>
            </a:r>
            <a:endParaRPr lang="en-US" sz="1200" dirty="0"/>
          </a:p>
          <a:p>
            <a:pPr marL="0" indent="0" algn="l">
              <a:spcAft>
                <a:spcPts val="400"/>
              </a:spcAft>
              <a:buNone/>
            </a:pPr>
            <a:r>
              <a:rPr lang="en-US" sz="1200" dirty="0">
                <a:solidFill>
                  <a:srgbClr val="000000"/>
                </a:solidFill>
              </a:rPr>
              <a:t> </a:t>
            </a:r>
            <a:endParaRPr lang="en-US" sz="1200" dirty="0"/>
          </a:p>
          <a:p>
            <a:pPr marL="0" indent="0" algn="l">
              <a:spcAft>
                <a:spcPts val="400"/>
              </a:spcAft>
              <a:buNone/>
            </a:pPr>
            <a:r>
              <a:rPr lang="en-US" sz="1200" b="1" dirty="0">
                <a:solidFill>
                  <a:srgbClr val="F2EBDB"/>
                </a:solidFill>
                <a:latin typeface="Calibri" pitchFamily="34" charset="0"/>
                <a:ea typeface="Calibri" pitchFamily="34" charset="-122"/>
                <a:cs typeface="Calibri" pitchFamily="34" charset="-120"/>
              </a:rPr>
              <a:t>Implied protagonist: </a:t>
            </a:r>
            <a:endParaRPr lang="en-US" sz="1200" dirty="0"/>
          </a:p>
          <a:p>
            <a:pPr marL="0" indent="0" algn="l">
              <a:spcAft>
                <a:spcPts val="400"/>
              </a:spcAft>
              <a:buNone/>
            </a:pPr>
            <a:r>
              <a:rPr lang="en-US" sz="1200" i="1" dirty="0">
                <a:solidFill>
                  <a:srgbClr val="F2EBDB"/>
                </a:solidFill>
                <a:latin typeface="Calibri" pitchFamily="34" charset="0"/>
                <a:ea typeface="Calibri" pitchFamily="34" charset="-122"/>
                <a:cs typeface="Calibri" pitchFamily="34" charset="-120"/>
              </a:rPr>
              <a:t>the institution, defending stability against destabilization.</a:t>
            </a:r>
            <a:endParaRPr lang="en-US" sz="1200" dirty="0"/>
          </a:p>
        </p:txBody>
      </p:sp>
      <p:sp>
        <p:nvSpPr>
          <p:cNvPr id="15" name="Text 13"/>
          <p:cNvSpPr/>
          <p:nvPr/>
        </p:nvSpPr>
        <p:spPr>
          <a:xfrm>
            <a:off x="457200" y="4754880"/>
            <a:ext cx="8229600" cy="365760"/>
          </a:xfrm>
          <a:prstGeom prst="rect">
            <a:avLst/>
          </a:prstGeom>
          <a:noFill/>
          <a:ln/>
        </p:spPr>
        <p:txBody>
          <a:bodyPr wrap="square" lIns="0" tIns="0" rIns="0" bIns="0" rtlCol="0" anchor="t"/>
          <a:lstStyle/>
          <a:p>
            <a:pPr marL="0" indent="0" algn="ctr">
              <a:buNone/>
            </a:pPr>
            <a:r>
              <a:rPr lang="en-US" sz="1300" b="1" i="1" dirty="0">
                <a:solidFill>
                  <a:srgbClr val="D9A23A"/>
                </a:solidFill>
                <a:latin typeface="Calibri" pitchFamily="34" charset="0"/>
                <a:ea typeface="Calibri" pitchFamily="34" charset="-122"/>
                <a:cs typeface="Calibri" pitchFamily="34" charset="-120"/>
              </a:rPr>
              <a:t>Both groups are looking at real coverage of the same event. The disagreement isn't about facts. It's about which facts they were shown.</a:t>
            </a:r>
            <a:endParaRPr lang="en-US" sz="13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3182E"/>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365760"/>
            <a:ext cx="8229600" cy="365760"/>
          </a:xfrm>
          <a:prstGeom prst="rect">
            <a:avLst/>
          </a:prstGeom>
          <a:noFill/>
          <a:ln/>
        </p:spPr>
        <p:txBody>
          <a:bodyPr wrap="square" lIns="0" tIns="0" rIns="0" bIns="0" rtlCol="0" anchor="t"/>
          <a:lstStyle/>
          <a:p>
            <a:pPr marL="0" indent="0" algn="l">
              <a:buNone/>
            </a:pPr>
            <a:r>
              <a:rPr lang="en-US" sz="1200" b="1" kern="0" spc="500" dirty="0">
                <a:solidFill>
                  <a:srgbClr val="E5A934"/>
                </a:solidFill>
                <a:latin typeface="Calibri" pitchFamily="34" charset="0"/>
                <a:ea typeface="Calibri" pitchFamily="34" charset="-122"/>
                <a:cs typeface="Calibri" pitchFamily="34" charset="-120"/>
              </a:rPr>
              <a:t>C A S E   1</a:t>
            </a:r>
            <a:endParaRPr lang="en-US" sz="1200" dirty="0"/>
          </a:p>
        </p:txBody>
      </p:sp>
      <p:sp>
        <p:nvSpPr>
          <p:cNvPr id="5" name="Text 3"/>
          <p:cNvSpPr/>
          <p:nvPr/>
        </p:nvSpPr>
        <p:spPr>
          <a:xfrm>
            <a:off x="457200" y="777240"/>
            <a:ext cx="8229600" cy="640080"/>
          </a:xfrm>
          <a:prstGeom prst="rect">
            <a:avLst/>
          </a:prstGeom>
          <a:noFill/>
          <a:ln/>
        </p:spPr>
        <p:txBody>
          <a:bodyPr wrap="square" lIns="0" tIns="0" rIns="0" bIns="0" rtlCol="0" anchor="t"/>
          <a:lstStyle/>
          <a:p>
            <a:pPr marL="0" indent="0" algn="l">
              <a:buNone/>
            </a:pPr>
            <a:r>
              <a:rPr lang="en-US" sz="3200" b="1" dirty="0">
                <a:solidFill>
                  <a:srgbClr val="E5A934"/>
                </a:solidFill>
                <a:latin typeface="Georgia" pitchFamily="34" charset="0"/>
                <a:ea typeface="Georgia" pitchFamily="34" charset="-122"/>
                <a:cs typeface="Georgia" pitchFamily="34" charset="-120"/>
              </a:rPr>
              <a:t>THE JUDICIAL REFORM SPLIT</a:t>
            </a:r>
            <a:endParaRPr lang="en-US" sz="3200" dirty="0"/>
          </a:p>
        </p:txBody>
      </p:sp>
      <p:sp>
        <p:nvSpPr>
          <p:cNvPr id="6" name="Text 4"/>
          <p:cNvSpPr/>
          <p:nvPr/>
        </p:nvSpPr>
        <p:spPr>
          <a:xfrm>
            <a:off x="457200" y="1463040"/>
            <a:ext cx="8229600" cy="365760"/>
          </a:xfrm>
          <a:prstGeom prst="rect">
            <a:avLst/>
          </a:prstGeom>
          <a:noFill/>
          <a:ln/>
        </p:spPr>
        <p:txBody>
          <a:bodyPr wrap="square" lIns="0" tIns="0" rIns="0" bIns="0" rtlCol="0" anchor="t"/>
          <a:lstStyle/>
          <a:p>
            <a:pPr marL="0" indent="0" algn="l">
              <a:buNone/>
            </a:pPr>
            <a:r>
              <a:rPr lang="en-US" sz="1800" i="1" dirty="0">
                <a:solidFill>
                  <a:srgbClr val="B8B5A9"/>
                </a:solidFill>
                <a:latin typeface="Georgia" pitchFamily="34" charset="0"/>
                <a:ea typeface="Georgia" pitchFamily="34" charset="-122"/>
                <a:cs typeface="Georgia" pitchFamily="34" charset="-120"/>
              </a:rPr>
              <a:t>Israel, 2023.</a:t>
            </a:r>
            <a:endParaRPr lang="en-US" sz="1800" dirty="0"/>
          </a:p>
        </p:txBody>
      </p:sp>
      <p:sp>
        <p:nvSpPr>
          <p:cNvPr id="7" name="Text 5"/>
          <p:cNvSpPr/>
          <p:nvPr/>
        </p:nvSpPr>
        <p:spPr>
          <a:xfrm>
            <a:off x="457200" y="4572000"/>
            <a:ext cx="8229600" cy="274320"/>
          </a:xfrm>
          <a:prstGeom prst="rect">
            <a:avLst/>
          </a:prstGeom>
          <a:noFill/>
          <a:ln/>
        </p:spPr>
        <p:txBody>
          <a:bodyPr wrap="square" lIns="0" tIns="0" rIns="0" bIns="0" rtlCol="0" anchor="ctr"/>
          <a:lstStyle/>
          <a:p>
            <a:pPr marL="0" indent="0" algn="r">
              <a:buNone/>
            </a:pPr>
            <a:r>
              <a:rPr lang="en-US" sz="900" i="1" dirty="0">
                <a:solidFill>
                  <a:srgbClr val="B8B5A9"/>
                </a:solidFill>
                <a:latin typeface="Calibri" pitchFamily="34" charset="0"/>
                <a:ea typeface="Calibri" pitchFamily="34" charset="-122"/>
                <a:cs typeface="Calibri" pitchFamily="34" charset="-120"/>
              </a:rPr>
              <a:t>[ Insert full-bleed photo here: Kaplan Street protest, aerial view ]</a:t>
            </a:r>
            <a:endParaRPr lang="en-US" sz="900" dirty="0"/>
          </a:p>
        </p:txBody>
      </p:sp>
      <p:sp>
        <p:nvSpPr>
          <p:cNvPr id="8" name="Text 6"/>
          <p:cNvSpPr/>
          <p:nvPr/>
        </p:nvSpPr>
        <p:spPr>
          <a:xfrm>
            <a:off x="457200" y="2194560"/>
            <a:ext cx="8229600" cy="2286000"/>
          </a:xfrm>
          <a:prstGeom prst="rect">
            <a:avLst/>
          </a:prstGeom>
          <a:noFill/>
          <a:ln/>
        </p:spPr>
        <p:txBody>
          <a:bodyPr wrap="square" lIns="0" tIns="0" rIns="0" bIns="0" rtlCol="0" anchor="t"/>
          <a:lstStyle/>
          <a:p>
            <a:pPr marL="0" indent="0" algn="l">
              <a:spcAft>
                <a:spcPts val="400"/>
              </a:spcAft>
              <a:buNone/>
            </a:pPr>
            <a:r>
              <a:rPr lang="en-US" sz="1400" dirty="0">
                <a:solidFill>
                  <a:srgbClr val="F2EBDB"/>
                </a:solidFill>
                <a:latin typeface="Calibri" pitchFamily="34" charset="0"/>
                <a:ea typeface="Calibri" pitchFamily="34" charset="-122"/>
                <a:cs typeface="Calibri" pitchFamily="34" charset="-120"/>
              </a:rPr>
              <a:t>For nine months, two Israels lived next to each other and stopped being able to talk to each other. The Hebrew internet split. Family WhatsApp groups went quiet. Each side experienced the other not as wrong but as </a:t>
            </a:r>
            <a:r>
              <a:rPr lang="en-US" sz="1400" b="1" i="1" dirty="0">
                <a:solidFill>
                  <a:srgbClr val="E5A934"/>
                </a:solidFill>
                <a:latin typeface="Calibri" pitchFamily="34" charset="0"/>
                <a:ea typeface="Calibri" pitchFamily="34" charset="-122"/>
                <a:cs typeface="Calibri" pitchFamily="34" charset="-120"/>
              </a:rPr>
              <a:t>incomprehensible</a:t>
            </a:r>
            <a:r>
              <a:rPr lang="en-US" sz="1400" dirty="0">
                <a:solidFill>
                  <a:srgbClr val="F2EBDB"/>
                </a:solidFill>
                <a:latin typeface="Calibri" pitchFamily="34" charset="0"/>
                <a:ea typeface="Calibri" pitchFamily="34" charset="-122"/>
                <a:cs typeface="Calibri" pitchFamily="34" charset="-120"/>
              </a:rPr>
              <a:t> — which is what fully separated R loops produce. The algorithm was doing exactly what it was built to do.</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3182E"/>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365760"/>
            <a:ext cx="8229600" cy="365760"/>
          </a:xfrm>
          <a:prstGeom prst="rect">
            <a:avLst/>
          </a:prstGeom>
          <a:noFill/>
          <a:ln/>
        </p:spPr>
        <p:txBody>
          <a:bodyPr wrap="square" lIns="0" tIns="0" rIns="0" bIns="0" rtlCol="0" anchor="t"/>
          <a:lstStyle/>
          <a:p>
            <a:pPr marL="0" indent="0" algn="l">
              <a:buNone/>
            </a:pPr>
            <a:r>
              <a:rPr lang="en-US" sz="1200" b="1" kern="0" spc="500" dirty="0">
                <a:solidFill>
                  <a:srgbClr val="E5A934"/>
                </a:solidFill>
                <a:latin typeface="Calibri" pitchFamily="34" charset="0"/>
                <a:ea typeface="Calibri" pitchFamily="34" charset="-122"/>
                <a:cs typeface="Calibri" pitchFamily="34" charset="-120"/>
              </a:rPr>
              <a:t>C A S E   2</a:t>
            </a:r>
            <a:endParaRPr lang="en-US" sz="1200" dirty="0"/>
          </a:p>
        </p:txBody>
      </p:sp>
      <p:sp>
        <p:nvSpPr>
          <p:cNvPr id="5" name="Text 3"/>
          <p:cNvSpPr/>
          <p:nvPr/>
        </p:nvSpPr>
        <p:spPr>
          <a:xfrm>
            <a:off x="457200" y="777240"/>
            <a:ext cx="822960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THE LANGUAGE SPLIT</a:t>
            </a:r>
            <a:endParaRPr lang="en-US" sz="3600" dirty="0"/>
          </a:p>
        </p:txBody>
      </p:sp>
      <p:sp>
        <p:nvSpPr>
          <p:cNvPr id="6" name="Text 4"/>
          <p:cNvSpPr/>
          <p:nvPr/>
        </p:nvSpPr>
        <p:spPr>
          <a:xfrm>
            <a:off x="457200" y="1463040"/>
            <a:ext cx="8229600" cy="365760"/>
          </a:xfrm>
          <a:prstGeom prst="rect">
            <a:avLst/>
          </a:prstGeom>
          <a:noFill/>
          <a:ln/>
        </p:spPr>
        <p:txBody>
          <a:bodyPr wrap="square" lIns="0" tIns="0" rIns="0" bIns="0" rtlCol="0" anchor="t"/>
          <a:lstStyle/>
          <a:p>
            <a:pPr marL="0" indent="0" algn="l">
              <a:buNone/>
            </a:pPr>
            <a:r>
              <a:rPr lang="en-US" sz="1600" i="1" dirty="0">
                <a:solidFill>
                  <a:srgbClr val="B8B5A9"/>
                </a:solidFill>
                <a:latin typeface="Georgia" pitchFamily="34" charset="0"/>
                <a:ea typeface="Georgia" pitchFamily="34" charset="-122"/>
                <a:cs typeface="Georgia" pitchFamily="34" charset="-120"/>
              </a:rPr>
              <a:t>October 7 onward. The same war, in two different feeds.</a:t>
            </a:r>
            <a:endParaRPr lang="en-US" sz="1600" dirty="0"/>
          </a:p>
        </p:txBody>
      </p:sp>
      <p:sp>
        <p:nvSpPr>
          <p:cNvPr id="7" name="Text 5"/>
          <p:cNvSpPr/>
          <p:nvPr/>
        </p:nvSpPr>
        <p:spPr>
          <a:xfrm>
            <a:off x="457200" y="4572000"/>
            <a:ext cx="8229600" cy="274320"/>
          </a:xfrm>
          <a:prstGeom prst="rect">
            <a:avLst/>
          </a:prstGeom>
          <a:noFill/>
          <a:ln/>
        </p:spPr>
        <p:txBody>
          <a:bodyPr wrap="square" lIns="0" tIns="0" rIns="0" bIns="0" rtlCol="0" anchor="ctr"/>
          <a:lstStyle/>
          <a:p>
            <a:pPr marL="0" indent="0" algn="r">
              <a:buNone/>
            </a:pPr>
            <a:r>
              <a:rPr lang="en-US" sz="900" i="1" dirty="0">
                <a:solidFill>
                  <a:srgbClr val="B8B5A9"/>
                </a:solidFill>
                <a:latin typeface="Calibri" pitchFamily="34" charset="0"/>
                <a:ea typeface="Calibri" pitchFamily="34" charset="-122"/>
                <a:cs typeface="Calibri" pitchFamily="34" charset="-120"/>
              </a:rPr>
              <a:t>[ Insert full-bleed photo here: Oct 7 vigil OR split-screen news visual ]</a:t>
            </a:r>
            <a:endParaRPr lang="en-US" sz="900" dirty="0"/>
          </a:p>
        </p:txBody>
      </p:sp>
      <p:sp>
        <p:nvSpPr>
          <p:cNvPr id="8" name="Text 6"/>
          <p:cNvSpPr/>
          <p:nvPr/>
        </p:nvSpPr>
        <p:spPr>
          <a:xfrm>
            <a:off x="457200" y="2194560"/>
            <a:ext cx="8229600" cy="2286000"/>
          </a:xfrm>
          <a:prstGeom prst="rect">
            <a:avLst/>
          </a:prstGeom>
          <a:noFill/>
          <a:ln/>
        </p:spPr>
        <p:txBody>
          <a:bodyPr wrap="square" lIns="0" tIns="0" rIns="0" bIns="0" rtlCol="0" anchor="t"/>
          <a:lstStyle/>
          <a:p>
            <a:pPr marL="0" indent="0" algn="l">
              <a:spcAft>
                <a:spcPts val="400"/>
              </a:spcAft>
              <a:buNone/>
            </a:pPr>
            <a:r>
              <a:rPr lang="en-US" sz="1400" dirty="0">
                <a:solidFill>
                  <a:srgbClr val="F2EBDB"/>
                </a:solidFill>
                <a:latin typeface="Calibri" pitchFamily="34" charset="0"/>
                <a:ea typeface="Calibri" pitchFamily="34" charset="-122"/>
                <a:cs typeface="Calibri" pitchFamily="34" charset="-120"/>
              </a:rPr>
              <a:t>From October 8 onward, every major platform ran an unintentional natural experiment. Hebrew feeds and Arabic feeds — sometimes for users in the </a:t>
            </a:r>
            <a:r>
              <a:rPr lang="en-US" sz="1400" b="1" i="1" dirty="0">
                <a:solidFill>
                  <a:srgbClr val="E5A934"/>
                </a:solidFill>
                <a:latin typeface="Calibri" pitchFamily="34" charset="0"/>
                <a:ea typeface="Calibri" pitchFamily="34" charset="-122"/>
                <a:cs typeface="Calibri" pitchFamily="34" charset="-120"/>
              </a:rPr>
              <a:t>same physical building</a:t>
            </a:r>
            <a:r>
              <a:rPr lang="en-US" sz="1400" dirty="0">
                <a:solidFill>
                  <a:srgbClr val="F2EBDB"/>
                </a:solidFill>
                <a:latin typeface="Calibri" pitchFamily="34" charset="0"/>
                <a:ea typeface="Calibri" pitchFamily="34" charset="-122"/>
                <a:cs typeface="Calibri" pitchFamily="34" charset="-120"/>
              </a:rPr>
              <a:t> — showed almost non-overlapping versions of the war. Different death tolls at the top. Different protagonists. Different framing of identical events. Two communities sharing streets, employers, and hospitals were placed inside R loops that selected and amplified completely different content. The result wasn't disagreement. Disagreement requires a shared reality. The result was the absence of one.</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2400" b="1" dirty="0">
                <a:solidFill>
                  <a:srgbClr val="1A1F38"/>
                </a:solidFill>
                <a:latin typeface="Georgia" pitchFamily="34" charset="0"/>
                <a:ea typeface="Georgia" pitchFamily="34" charset="-122"/>
                <a:cs typeface="Georgia" pitchFamily="34" charset="-120"/>
              </a:rPr>
              <a:t>How the loop amplifies antisemitism</a:t>
            </a:r>
            <a:endParaRPr lang="en-US" sz="24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An old hatred meets new infrastructure.</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Antisemitism isn't new. The loop that amplifies it is.</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Three reinforcing dynamics run on every major platform, every day, in every language: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500" b="1" dirty="0">
                <a:solidFill>
                  <a:srgbClr val="D9A23A"/>
                </a:solidFill>
                <a:latin typeface="Calibri" pitchFamily="34" charset="0"/>
                <a:ea typeface="Calibri" pitchFamily="34" charset="-122"/>
                <a:cs typeface="Calibri" pitchFamily="34" charset="-120"/>
              </a:rPr>
              <a:t>One.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A user briefly engages with content adjacent to antisemitic tropes. The system reads engagement, surfaces more. Each next post is slightly more extreme — because outrage outperforms calm. Within hours the feed has shifted.</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500" b="1" dirty="0">
                <a:solidFill>
                  <a:srgbClr val="D9A23A"/>
                </a:solidFill>
                <a:latin typeface="Calibri" pitchFamily="34" charset="0"/>
                <a:ea typeface="Calibri" pitchFamily="34" charset="-122"/>
                <a:cs typeface="Calibri" pitchFamily="34" charset="-120"/>
              </a:rPr>
              <a:t>Two.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Moderation in non-English languages is uneven. Posts that get removed in English stay live elsewhere. The same trope crosses borders with different friction.</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500" b="1" dirty="0">
                <a:solidFill>
                  <a:srgbClr val="D9A23A"/>
                </a:solidFill>
                <a:latin typeface="Calibri" pitchFamily="34" charset="0"/>
                <a:ea typeface="Calibri" pitchFamily="34" charset="-122"/>
                <a:cs typeface="Calibri" pitchFamily="34" charset="-120"/>
              </a:rPr>
              <a:t>Three.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Coordinated networks post in synchronized bursts. The system reads that as organic enthusiasm and accelerates it.</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100" i="1" dirty="0">
                <a:solidFill>
                  <a:srgbClr val="5C6075"/>
                </a:solidFill>
                <a:latin typeface="Calibri" pitchFamily="34" charset="0"/>
                <a:ea typeface="Calibri" pitchFamily="34" charset="-122"/>
                <a:cs typeface="Calibri" pitchFamily="34" charset="-120"/>
              </a:rPr>
              <a:t>[ Slot for additional case material from Amir's antisemitism research ]</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1783080"/>
            <a:ext cx="9144000" cy="457200"/>
          </a:xfrm>
          <a:prstGeom prst="rect">
            <a:avLst/>
          </a:prstGeom>
          <a:noFill/>
          <a:ln/>
        </p:spPr>
        <p:txBody>
          <a:bodyPr wrap="square" lIns="0" tIns="0" rIns="0" bIns="0" rtlCol="0" anchor="ctr"/>
          <a:lstStyle/>
          <a:p>
            <a:pPr marL="0" indent="0" algn="ctr">
              <a:buNone/>
            </a:pPr>
            <a:r>
              <a:rPr lang="en-US" sz="1400" b="1" kern="0" spc="800" dirty="0">
                <a:solidFill>
                  <a:srgbClr val="B8B5A9"/>
                </a:solidFill>
                <a:latin typeface="Calibri" pitchFamily="34" charset="0"/>
                <a:ea typeface="Calibri" pitchFamily="34" charset="-122"/>
                <a:cs typeface="Calibri" pitchFamily="34" charset="-120"/>
              </a:rPr>
              <a:t>P A R T   T H R E E</a:t>
            </a:r>
            <a:endParaRPr lang="en-US" sz="1400" dirty="0"/>
          </a:p>
        </p:txBody>
      </p:sp>
      <p:sp>
        <p:nvSpPr>
          <p:cNvPr id="5" name="Text 3"/>
          <p:cNvSpPr/>
          <p:nvPr/>
        </p:nvSpPr>
        <p:spPr>
          <a:xfrm>
            <a:off x="0" y="2286000"/>
            <a:ext cx="9144000" cy="914400"/>
          </a:xfrm>
          <a:prstGeom prst="rect">
            <a:avLst/>
          </a:prstGeom>
          <a:noFill/>
          <a:ln/>
        </p:spPr>
        <p:txBody>
          <a:bodyPr wrap="square" lIns="0" tIns="0" rIns="0" bIns="0" rtlCol="0" anchor="ctr"/>
          <a:lstStyle/>
          <a:p>
            <a:pPr marL="0" indent="0" algn="ctr">
              <a:buNone/>
            </a:pPr>
            <a:r>
              <a:rPr lang="en-US" sz="5600" b="1" dirty="0">
                <a:solidFill>
                  <a:srgbClr val="E5A934"/>
                </a:solidFill>
                <a:latin typeface="Georgia" pitchFamily="34" charset="0"/>
                <a:ea typeface="Georgia" pitchFamily="34" charset="-122"/>
                <a:cs typeface="Georgia" pitchFamily="34" charset="-120"/>
              </a:rPr>
              <a:t>WHAT YOU NOW HAVE</a:t>
            </a:r>
            <a:endParaRPr lang="en-US" sz="5600" dirty="0"/>
          </a:p>
        </p:txBody>
      </p:sp>
      <p:sp>
        <p:nvSpPr>
          <p:cNvPr id="6" name="Text 4"/>
          <p:cNvSpPr/>
          <p:nvPr/>
        </p:nvSpPr>
        <p:spPr>
          <a:xfrm>
            <a:off x="0" y="3337560"/>
            <a:ext cx="9144000" cy="457200"/>
          </a:xfrm>
          <a:prstGeom prst="rect">
            <a:avLst/>
          </a:prstGeom>
          <a:noFill/>
          <a:ln/>
        </p:spPr>
        <p:txBody>
          <a:bodyPr wrap="square" lIns="0" tIns="0" rIns="0" bIns="0" rtlCol="0" anchor="ctr"/>
          <a:lstStyle/>
          <a:p>
            <a:pPr marL="0" indent="0" algn="ctr">
              <a:buNone/>
            </a:pPr>
            <a:r>
              <a:rPr lang="en-US" sz="1600" i="1" dirty="0">
                <a:solidFill>
                  <a:srgbClr val="B8B5A9"/>
                </a:solidFill>
                <a:latin typeface="Georgia" pitchFamily="34" charset="0"/>
                <a:ea typeface="Georgia" pitchFamily="34" charset="-122"/>
                <a:cs typeface="Georgia" pitchFamily="34" charset="-120"/>
              </a:rPr>
              <a:t>Plus the one sentence you should leave with.</a:t>
            </a:r>
            <a:endParaRPr lang="en-US"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Last month plus this week</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Your four cognitive biases meet the engagement loop. They don't cancel. They compound.</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200" b="1" dirty="0">
                <a:solidFill>
                  <a:srgbClr val="D9A23A"/>
                </a:solidFill>
                <a:latin typeface="Calibri" pitchFamily="34" charset="0"/>
                <a:ea typeface="Calibri" pitchFamily="34" charset="-122"/>
                <a:cs typeface="Calibri" pitchFamily="34" charset="-120"/>
              </a:rPr>
              <a:t>Anchoring </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(Lesson 2). The first post in your feed shapes the rest. The system feeds you a coherent first impression because it knows the anchor will hold.</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200" b="1" dirty="0">
                <a:solidFill>
                  <a:srgbClr val="D9A23A"/>
                </a:solidFill>
                <a:latin typeface="Calibri" pitchFamily="34" charset="0"/>
                <a:ea typeface="Calibri" pitchFamily="34" charset="-122"/>
                <a:cs typeface="Calibri" pitchFamily="34" charset="-120"/>
              </a:rPr>
              <a:t>Availability </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(Lesson 3). The loop floods you with vivid examples of one category. Vivid means easy to recall. Easy to recall means "common" to your brain — even if it isn't.</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200" b="1" dirty="0">
                <a:solidFill>
                  <a:srgbClr val="D9A23A"/>
                </a:solidFill>
                <a:latin typeface="Calibri" pitchFamily="34" charset="0"/>
                <a:ea typeface="Calibri" pitchFamily="34" charset="-122"/>
                <a:cs typeface="Calibri" pitchFamily="34" charset="-120"/>
              </a:rPr>
              <a:t>Representativeness </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(Lesson 3). Show someone ten members of a group misbehaving and the eleventh becomes a stereotype. The loop produces stereotypes by selection.</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200" b="1" dirty="0">
                <a:solidFill>
                  <a:srgbClr val="D9A23A"/>
                </a:solidFill>
                <a:latin typeface="Calibri" pitchFamily="34" charset="0"/>
                <a:ea typeface="Calibri" pitchFamily="34" charset="-122"/>
                <a:cs typeface="Calibri" pitchFamily="34" charset="-120"/>
              </a:rPr>
              <a:t>Sunk cost </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(Lesson 4). After hours invested in a feed or a community, leaving feels like a loss. The system pages you back the moment your engagement dips.</a:t>
            </a:r>
            <a:endParaRPr lang="en-US" sz="1200" dirty="0"/>
          </a:p>
          <a:p>
            <a:pPr marL="0" indent="0" algn="l">
              <a:spcAft>
                <a:spcPts val="600"/>
              </a:spcAft>
              <a:buNone/>
            </a:pPr>
            <a:r>
              <a:rPr lang="en-US" sz="1200" dirty="0">
                <a:solidFill>
                  <a:srgbClr val="1A1F38"/>
                </a:solidFill>
                <a:latin typeface="Calibri" pitchFamily="34" charset="0"/>
                <a:ea typeface="Calibri" pitchFamily="34" charset="-122"/>
                <a:cs typeface="Calibri" pitchFamily="34" charset="-120"/>
              </a:rPr>
              <a:t> </a:t>
            </a:r>
            <a:endParaRPr lang="en-US" sz="12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Phase 1 was the prerequisite. Phase 2 is what it was a prerequisite for.</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1691640"/>
            <a:ext cx="9144000" cy="457200"/>
          </a:xfrm>
          <a:prstGeom prst="rect">
            <a:avLst/>
          </a:prstGeom>
          <a:noFill/>
          <a:ln/>
        </p:spPr>
        <p:txBody>
          <a:bodyPr wrap="square" lIns="0" tIns="0" rIns="0" bIns="0" rtlCol="0" anchor="ctr"/>
          <a:lstStyle/>
          <a:p>
            <a:pPr marL="0" indent="0" algn="ctr">
              <a:buNone/>
            </a:pPr>
            <a:r>
              <a:rPr lang="en-US" sz="1300" b="1" kern="0" spc="800" dirty="0">
                <a:solidFill>
                  <a:srgbClr val="B8B5A9"/>
                </a:solidFill>
                <a:latin typeface="Calibri" pitchFamily="34" charset="0"/>
                <a:ea typeface="Calibri" pitchFamily="34" charset="-122"/>
                <a:cs typeface="Calibri" pitchFamily="34" charset="-120"/>
              </a:rPr>
              <a:t>E X E R C I S E   1</a:t>
            </a:r>
            <a:endParaRPr lang="en-US" sz="1300" dirty="0"/>
          </a:p>
        </p:txBody>
      </p:sp>
      <p:sp>
        <p:nvSpPr>
          <p:cNvPr id="5" name="Text 3"/>
          <p:cNvSpPr/>
          <p:nvPr/>
        </p:nvSpPr>
        <p:spPr>
          <a:xfrm>
            <a:off x="0" y="2194560"/>
            <a:ext cx="9144000" cy="914400"/>
          </a:xfrm>
          <a:prstGeom prst="rect">
            <a:avLst/>
          </a:prstGeom>
          <a:noFill/>
          <a:ln/>
        </p:spPr>
        <p:txBody>
          <a:bodyPr wrap="square" lIns="0" tIns="0" rIns="0" bIns="0" rtlCol="0" anchor="ctr"/>
          <a:lstStyle/>
          <a:p>
            <a:pPr marL="0" indent="0" algn="ctr">
              <a:buNone/>
            </a:pPr>
            <a:r>
              <a:rPr lang="en-US" sz="5600" b="1" dirty="0">
                <a:solidFill>
                  <a:srgbClr val="E5A934"/>
                </a:solidFill>
                <a:latin typeface="Georgia" pitchFamily="34" charset="0"/>
                <a:ea typeface="Georgia" pitchFamily="34" charset="-122"/>
                <a:cs typeface="Georgia" pitchFamily="34" charset="-120"/>
              </a:rPr>
              <a:t>AUDIT YOUR FEED</a:t>
            </a:r>
            <a:endParaRPr lang="en-US" sz="5600" dirty="0"/>
          </a:p>
        </p:txBody>
      </p:sp>
      <p:sp>
        <p:nvSpPr>
          <p:cNvPr id="6" name="Text 4"/>
          <p:cNvSpPr/>
          <p:nvPr/>
        </p:nvSpPr>
        <p:spPr>
          <a:xfrm>
            <a:off x="0" y="3246120"/>
            <a:ext cx="9144000" cy="457200"/>
          </a:xfrm>
          <a:prstGeom prst="rect">
            <a:avLst/>
          </a:prstGeom>
          <a:noFill/>
          <a:ln/>
        </p:spPr>
        <p:txBody>
          <a:bodyPr wrap="square" lIns="0" tIns="0" rIns="0" bIns="0" rtlCol="0" anchor="ctr"/>
          <a:lstStyle/>
          <a:p>
            <a:pPr marL="0" indent="0" algn="ctr">
              <a:buNone/>
            </a:pPr>
            <a:r>
              <a:rPr lang="en-US" sz="1600" i="1" dirty="0">
                <a:solidFill>
                  <a:srgbClr val="B8B5A9"/>
                </a:solidFill>
                <a:latin typeface="Georgia" pitchFamily="34" charset="0"/>
                <a:ea typeface="Georgia" pitchFamily="34" charset="-122"/>
                <a:cs typeface="Georgia" pitchFamily="34" charset="-120"/>
              </a:rPr>
              <a:t>Five minutes. Your phone. We do this together.</a:t>
            </a:r>
            <a:endParaRPr lang="en-US" sz="1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A1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0" y="777240"/>
            <a:ext cx="9144000" cy="457200"/>
          </a:xfrm>
          <a:prstGeom prst="rect">
            <a:avLst/>
          </a:prstGeom>
          <a:noFill/>
          <a:ln/>
        </p:spPr>
        <p:txBody>
          <a:bodyPr wrap="square" lIns="0" tIns="0" rIns="0" bIns="0" rtlCol="0" anchor="ctr"/>
          <a:lstStyle/>
          <a:p>
            <a:pPr marL="0" indent="0" algn="ctr">
              <a:buNone/>
            </a:pPr>
            <a:r>
              <a:rPr lang="en-US" sz="1400" b="1" kern="0" spc="800" dirty="0">
                <a:solidFill>
                  <a:srgbClr val="E5A934"/>
                </a:solidFill>
                <a:latin typeface="Calibri" pitchFamily="34" charset="0"/>
                <a:ea typeface="Calibri" pitchFamily="34" charset="-122"/>
                <a:cs typeface="Calibri" pitchFamily="34" charset="-120"/>
              </a:rPr>
              <a:t>T H E   O N E   S E N T E N C E</a:t>
            </a:r>
            <a:endParaRPr lang="en-US" sz="1400" dirty="0"/>
          </a:p>
        </p:txBody>
      </p:sp>
      <p:sp>
        <p:nvSpPr>
          <p:cNvPr id="5" name="Text 3"/>
          <p:cNvSpPr/>
          <p:nvPr/>
        </p:nvSpPr>
        <p:spPr>
          <a:xfrm>
            <a:off x="457200" y="1645920"/>
            <a:ext cx="8229600" cy="822960"/>
          </a:xfrm>
          <a:prstGeom prst="rect">
            <a:avLst/>
          </a:prstGeom>
          <a:noFill/>
          <a:ln/>
        </p:spPr>
        <p:txBody>
          <a:bodyPr wrap="square" lIns="0" tIns="0" rIns="0" bIns="0" rtlCol="0" anchor="ctr"/>
          <a:lstStyle/>
          <a:p>
            <a:pPr marL="0" indent="0" algn="ctr">
              <a:buNone/>
            </a:pPr>
            <a:r>
              <a:rPr lang="en-US" sz="4400" b="1" dirty="0">
                <a:solidFill>
                  <a:srgbClr val="F2EBDB"/>
                </a:solidFill>
                <a:latin typeface="Georgia" pitchFamily="34" charset="0"/>
                <a:ea typeface="Georgia" pitchFamily="34" charset="-122"/>
                <a:cs typeface="Georgia" pitchFamily="34" charset="-120"/>
              </a:rPr>
              <a:t>You don't have opinions.</a:t>
            </a:r>
            <a:endParaRPr lang="en-US" sz="4400" dirty="0"/>
          </a:p>
        </p:txBody>
      </p:sp>
      <p:sp>
        <p:nvSpPr>
          <p:cNvPr id="6" name="Text 4"/>
          <p:cNvSpPr/>
          <p:nvPr/>
        </p:nvSpPr>
        <p:spPr>
          <a:xfrm>
            <a:off x="457200" y="2514600"/>
            <a:ext cx="8229600" cy="822960"/>
          </a:xfrm>
          <a:prstGeom prst="rect">
            <a:avLst/>
          </a:prstGeom>
          <a:noFill/>
          <a:ln/>
        </p:spPr>
        <p:txBody>
          <a:bodyPr wrap="square" lIns="0" tIns="0" rIns="0" bIns="0" rtlCol="0" anchor="ctr"/>
          <a:lstStyle/>
          <a:p>
            <a:pPr marL="0" indent="0" algn="ctr">
              <a:buNone/>
            </a:pPr>
            <a:r>
              <a:rPr lang="en-US" sz="4400" b="1" dirty="0">
                <a:solidFill>
                  <a:srgbClr val="E5A934"/>
                </a:solidFill>
                <a:latin typeface="Georgia" pitchFamily="34" charset="0"/>
                <a:ea typeface="Georgia" pitchFamily="34" charset="-122"/>
                <a:cs typeface="Georgia" pitchFamily="34" charset="-120"/>
              </a:rPr>
              <a:t>You have a feedback loop</a:t>
            </a:r>
            <a:endParaRPr lang="en-US" sz="4400" dirty="0"/>
          </a:p>
        </p:txBody>
      </p:sp>
      <p:sp>
        <p:nvSpPr>
          <p:cNvPr id="7" name="Text 5"/>
          <p:cNvSpPr/>
          <p:nvPr/>
        </p:nvSpPr>
        <p:spPr>
          <a:xfrm>
            <a:off x="457200" y="3337560"/>
            <a:ext cx="8229600" cy="822960"/>
          </a:xfrm>
          <a:prstGeom prst="rect">
            <a:avLst/>
          </a:prstGeom>
          <a:noFill/>
          <a:ln/>
        </p:spPr>
        <p:txBody>
          <a:bodyPr wrap="square" lIns="0" tIns="0" rIns="0" bIns="0" rtlCol="0" anchor="ctr"/>
          <a:lstStyle/>
          <a:p>
            <a:pPr marL="0" indent="0" algn="ctr">
              <a:buNone/>
            </a:pPr>
            <a:r>
              <a:rPr lang="en-US" sz="4400" b="1" dirty="0">
                <a:solidFill>
                  <a:srgbClr val="E5A934"/>
                </a:solidFill>
                <a:latin typeface="Georgia" pitchFamily="34" charset="0"/>
                <a:ea typeface="Georgia" pitchFamily="34" charset="-122"/>
                <a:cs typeface="Georgia" pitchFamily="34" charset="-120"/>
              </a:rPr>
              <a:t>that produces opinions.</a:t>
            </a:r>
            <a:endParaRPr lang="en-US" sz="4400" dirty="0"/>
          </a:p>
        </p:txBody>
      </p:sp>
      <p:sp>
        <p:nvSpPr>
          <p:cNvPr id="8" name="Text 6"/>
          <p:cNvSpPr/>
          <p:nvPr/>
        </p:nvSpPr>
        <p:spPr>
          <a:xfrm>
            <a:off x="457200" y="4434840"/>
            <a:ext cx="8229600" cy="365760"/>
          </a:xfrm>
          <a:prstGeom prst="rect">
            <a:avLst/>
          </a:prstGeom>
          <a:noFill/>
          <a:ln/>
        </p:spPr>
        <p:txBody>
          <a:bodyPr wrap="square" lIns="0" tIns="0" rIns="0" bIns="0" rtlCol="0" anchor="ctr"/>
          <a:lstStyle/>
          <a:p>
            <a:pPr marL="0" indent="0" algn="ctr">
              <a:buNone/>
            </a:pPr>
            <a:r>
              <a:rPr lang="en-US" sz="1300" i="1" dirty="0">
                <a:solidFill>
                  <a:srgbClr val="B8B5A9"/>
                </a:solidFill>
                <a:latin typeface="Georgia" pitchFamily="34" charset="0"/>
                <a:ea typeface="Georgia" pitchFamily="34" charset="-122"/>
                <a:cs typeface="Georgia" pitchFamily="34" charset="-120"/>
              </a:rPr>
              <a:t>Carry this for the next four weeks. We're going to come back to it on every diagram we draw.</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Words you didn't have last week</a:t>
            </a:r>
            <a:endParaRPr lang="en-US" sz="3000" dirty="0"/>
          </a:p>
        </p:txBody>
      </p:sp>
      <p:sp>
        <p:nvSpPr>
          <p:cNvPr id="6" name="Shape 4"/>
          <p:cNvSpPr/>
          <p:nvPr/>
        </p:nvSpPr>
        <p:spPr>
          <a:xfrm>
            <a:off x="457200" y="1325880"/>
            <a:ext cx="8229600" cy="640080"/>
          </a:xfrm>
          <a:prstGeom prst="rect">
            <a:avLst/>
          </a:prstGeom>
          <a:solidFill>
            <a:srgbClr val="1A1F38"/>
          </a:solidFill>
          <a:ln w="12700">
            <a:solidFill>
              <a:srgbClr val="1A1F38"/>
            </a:solidFill>
            <a:prstDash val="solid"/>
          </a:ln>
        </p:spPr>
        <p:txBody>
          <a:bodyPr/>
          <a:lstStyle/>
          <a:p>
            <a:endParaRPr lang="en-IL"/>
          </a:p>
        </p:txBody>
      </p:sp>
      <p:sp>
        <p:nvSpPr>
          <p:cNvPr id="7" name="Text 5"/>
          <p:cNvSpPr/>
          <p:nvPr/>
        </p:nvSpPr>
        <p:spPr>
          <a:xfrm>
            <a:off x="457200" y="1325880"/>
            <a:ext cx="777240" cy="64008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01</a:t>
            </a:r>
            <a:endParaRPr lang="en-US" sz="1800" dirty="0"/>
          </a:p>
        </p:txBody>
      </p:sp>
      <p:sp>
        <p:nvSpPr>
          <p:cNvPr id="8" name="Text 6"/>
          <p:cNvSpPr/>
          <p:nvPr/>
        </p:nvSpPr>
        <p:spPr>
          <a:xfrm>
            <a:off x="1280160" y="1325880"/>
            <a:ext cx="2651760" cy="640080"/>
          </a:xfrm>
          <a:prstGeom prst="rect">
            <a:avLst/>
          </a:prstGeom>
          <a:noFill/>
          <a:ln/>
        </p:spPr>
        <p:txBody>
          <a:bodyPr wrap="square" lIns="0" tIns="0" rIns="0" bIns="0" rtlCol="0" anchor="ctr"/>
          <a:lstStyle/>
          <a:p>
            <a:pPr marL="0" indent="0" algn="l">
              <a:buNone/>
            </a:pPr>
            <a:r>
              <a:rPr lang="en-US" sz="1100" b="1" kern="0" spc="300" dirty="0">
                <a:solidFill>
                  <a:srgbClr val="E5A934"/>
                </a:solidFill>
                <a:latin typeface="Calibri" pitchFamily="34" charset="0"/>
                <a:ea typeface="Calibri" pitchFamily="34" charset="-122"/>
                <a:cs typeface="Calibri" pitchFamily="34" charset="-120"/>
              </a:rPr>
              <a:t>REINFORCING LOOP</a:t>
            </a:r>
            <a:endParaRPr lang="en-US" sz="1100" dirty="0"/>
          </a:p>
        </p:txBody>
      </p:sp>
      <p:sp>
        <p:nvSpPr>
          <p:cNvPr id="9" name="Text 7"/>
          <p:cNvSpPr/>
          <p:nvPr/>
        </p:nvSpPr>
        <p:spPr>
          <a:xfrm>
            <a:off x="3977640" y="1325880"/>
            <a:ext cx="4663440" cy="640080"/>
          </a:xfrm>
          <a:prstGeom prst="rect">
            <a:avLst/>
          </a:prstGeom>
          <a:noFill/>
          <a:ln/>
        </p:spPr>
        <p:txBody>
          <a:bodyPr wrap="square" lIns="0" tIns="0" rIns="0" bIns="0" rtlCol="0" anchor="ctr"/>
          <a:lstStyle/>
          <a:p>
            <a:pPr marL="0" indent="0" algn="l">
              <a:buNone/>
            </a:pPr>
            <a:r>
              <a:rPr lang="en-US" sz="1200" dirty="0">
                <a:solidFill>
                  <a:srgbClr val="F2EBDB"/>
                </a:solidFill>
                <a:latin typeface="Calibri" pitchFamily="34" charset="0"/>
                <a:ea typeface="Calibri" pitchFamily="34" charset="-122"/>
                <a:cs typeface="Calibri" pitchFamily="34" charset="-120"/>
              </a:rPr>
              <a:t>More leads to more. Drives growth or collapse.</a:t>
            </a:r>
            <a:endParaRPr lang="en-US" sz="1200" dirty="0"/>
          </a:p>
        </p:txBody>
      </p:sp>
      <p:sp>
        <p:nvSpPr>
          <p:cNvPr id="10" name="Shape 8"/>
          <p:cNvSpPr/>
          <p:nvPr/>
        </p:nvSpPr>
        <p:spPr>
          <a:xfrm>
            <a:off x="457200" y="2020824"/>
            <a:ext cx="8229600" cy="640080"/>
          </a:xfrm>
          <a:prstGeom prst="rect">
            <a:avLst/>
          </a:prstGeom>
          <a:solidFill>
            <a:srgbClr val="1A1F38"/>
          </a:solidFill>
          <a:ln w="12700">
            <a:solidFill>
              <a:srgbClr val="1A1F38"/>
            </a:solidFill>
            <a:prstDash val="solid"/>
          </a:ln>
        </p:spPr>
        <p:txBody>
          <a:bodyPr/>
          <a:lstStyle/>
          <a:p>
            <a:endParaRPr lang="en-IL"/>
          </a:p>
        </p:txBody>
      </p:sp>
      <p:sp>
        <p:nvSpPr>
          <p:cNvPr id="11" name="Text 9"/>
          <p:cNvSpPr/>
          <p:nvPr/>
        </p:nvSpPr>
        <p:spPr>
          <a:xfrm>
            <a:off x="457200" y="2020824"/>
            <a:ext cx="777240" cy="64008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02</a:t>
            </a:r>
            <a:endParaRPr lang="en-US" sz="1800" dirty="0"/>
          </a:p>
        </p:txBody>
      </p:sp>
      <p:sp>
        <p:nvSpPr>
          <p:cNvPr id="12" name="Text 10"/>
          <p:cNvSpPr/>
          <p:nvPr/>
        </p:nvSpPr>
        <p:spPr>
          <a:xfrm>
            <a:off x="1280160" y="2020824"/>
            <a:ext cx="2651760" cy="640080"/>
          </a:xfrm>
          <a:prstGeom prst="rect">
            <a:avLst/>
          </a:prstGeom>
          <a:noFill/>
          <a:ln/>
        </p:spPr>
        <p:txBody>
          <a:bodyPr wrap="square" lIns="0" tIns="0" rIns="0" bIns="0" rtlCol="0" anchor="ctr"/>
          <a:lstStyle/>
          <a:p>
            <a:pPr marL="0" indent="0" algn="l">
              <a:buNone/>
            </a:pPr>
            <a:r>
              <a:rPr lang="en-US" sz="1100" b="1" kern="0" spc="300" dirty="0">
                <a:solidFill>
                  <a:srgbClr val="E5A934"/>
                </a:solidFill>
                <a:latin typeface="Calibri" pitchFamily="34" charset="0"/>
                <a:ea typeface="Calibri" pitchFamily="34" charset="-122"/>
                <a:cs typeface="Calibri" pitchFamily="34" charset="-120"/>
              </a:rPr>
              <a:t>BALANCING LOOP</a:t>
            </a:r>
            <a:endParaRPr lang="en-US" sz="1100" dirty="0"/>
          </a:p>
        </p:txBody>
      </p:sp>
      <p:sp>
        <p:nvSpPr>
          <p:cNvPr id="13" name="Text 11"/>
          <p:cNvSpPr/>
          <p:nvPr/>
        </p:nvSpPr>
        <p:spPr>
          <a:xfrm>
            <a:off x="3977640" y="2020824"/>
            <a:ext cx="4663440" cy="640080"/>
          </a:xfrm>
          <a:prstGeom prst="rect">
            <a:avLst/>
          </a:prstGeom>
          <a:noFill/>
          <a:ln/>
        </p:spPr>
        <p:txBody>
          <a:bodyPr wrap="square" lIns="0" tIns="0" rIns="0" bIns="0" rtlCol="0" anchor="ctr"/>
          <a:lstStyle/>
          <a:p>
            <a:pPr marL="0" indent="0" algn="l">
              <a:buNone/>
            </a:pPr>
            <a:r>
              <a:rPr lang="en-US" sz="1200" dirty="0">
                <a:solidFill>
                  <a:srgbClr val="F2EBDB"/>
                </a:solidFill>
                <a:latin typeface="Calibri" pitchFamily="34" charset="0"/>
                <a:ea typeface="Calibri" pitchFamily="34" charset="-122"/>
                <a:cs typeface="Calibri" pitchFamily="34" charset="-120"/>
              </a:rPr>
              <a:t>More leads to less. Holds things in place.</a:t>
            </a:r>
            <a:endParaRPr lang="en-US" sz="1200" dirty="0"/>
          </a:p>
        </p:txBody>
      </p:sp>
      <p:sp>
        <p:nvSpPr>
          <p:cNvPr id="14" name="Shape 12"/>
          <p:cNvSpPr/>
          <p:nvPr/>
        </p:nvSpPr>
        <p:spPr>
          <a:xfrm>
            <a:off x="457200" y="2715768"/>
            <a:ext cx="8229600" cy="640080"/>
          </a:xfrm>
          <a:prstGeom prst="rect">
            <a:avLst/>
          </a:prstGeom>
          <a:solidFill>
            <a:srgbClr val="1A1F38"/>
          </a:solidFill>
          <a:ln w="12700">
            <a:solidFill>
              <a:srgbClr val="1A1F38"/>
            </a:solidFill>
            <a:prstDash val="solid"/>
          </a:ln>
        </p:spPr>
        <p:txBody>
          <a:bodyPr/>
          <a:lstStyle/>
          <a:p>
            <a:endParaRPr lang="en-IL"/>
          </a:p>
        </p:txBody>
      </p:sp>
      <p:sp>
        <p:nvSpPr>
          <p:cNvPr id="15" name="Text 13"/>
          <p:cNvSpPr/>
          <p:nvPr/>
        </p:nvSpPr>
        <p:spPr>
          <a:xfrm>
            <a:off x="457200" y="2715768"/>
            <a:ext cx="777240" cy="64008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03</a:t>
            </a:r>
            <a:endParaRPr lang="en-US" sz="1800" dirty="0"/>
          </a:p>
        </p:txBody>
      </p:sp>
      <p:sp>
        <p:nvSpPr>
          <p:cNvPr id="16" name="Text 14"/>
          <p:cNvSpPr/>
          <p:nvPr/>
        </p:nvSpPr>
        <p:spPr>
          <a:xfrm>
            <a:off x="1280160" y="2715768"/>
            <a:ext cx="2651760" cy="640080"/>
          </a:xfrm>
          <a:prstGeom prst="rect">
            <a:avLst/>
          </a:prstGeom>
          <a:noFill/>
          <a:ln/>
        </p:spPr>
        <p:txBody>
          <a:bodyPr wrap="square" lIns="0" tIns="0" rIns="0" bIns="0" rtlCol="0" anchor="ctr"/>
          <a:lstStyle/>
          <a:p>
            <a:pPr marL="0" indent="0" algn="l">
              <a:buNone/>
            </a:pPr>
            <a:r>
              <a:rPr lang="en-US" sz="1100" b="1" kern="0" spc="300" dirty="0">
                <a:solidFill>
                  <a:srgbClr val="E5A934"/>
                </a:solidFill>
                <a:latin typeface="Calibri" pitchFamily="34" charset="0"/>
                <a:ea typeface="Calibri" pitchFamily="34" charset="-122"/>
                <a:cs typeface="Calibri" pitchFamily="34" charset="-120"/>
              </a:rPr>
              <a:t>CAUSAL LOOP DIAGRAM</a:t>
            </a:r>
            <a:endParaRPr lang="en-US" sz="1100" dirty="0"/>
          </a:p>
        </p:txBody>
      </p:sp>
      <p:sp>
        <p:nvSpPr>
          <p:cNvPr id="17" name="Text 15"/>
          <p:cNvSpPr/>
          <p:nvPr/>
        </p:nvSpPr>
        <p:spPr>
          <a:xfrm>
            <a:off x="3977640" y="2715768"/>
            <a:ext cx="4663440" cy="640080"/>
          </a:xfrm>
          <a:prstGeom prst="rect">
            <a:avLst/>
          </a:prstGeom>
          <a:noFill/>
          <a:ln/>
        </p:spPr>
        <p:txBody>
          <a:bodyPr wrap="square" lIns="0" tIns="0" rIns="0" bIns="0" rtlCol="0" anchor="ctr"/>
          <a:lstStyle/>
          <a:p>
            <a:pPr marL="0" indent="0" algn="l">
              <a:buNone/>
            </a:pPr>
            <a:r>
              <a:rPr lang="en-US" sz="1200" dirty="0">
                <a:solidFill>
                  <a:srgbClr val="F2EBDB"/>
                </a:solidFill>
                <a:latin typeface="Calibri" pitchFamily="34" charset="0"/>
                <a:ea typeface="Calibri" pitchFamily="34" charset="-122"/>
                <a:cs typeface="Calibri" pitchFamily="34" charset="-120"/>
              </a:rPr>
              <a:t>Variables, arrows, plus or minus signs, R or B in the middle. The grammar.</a:t>
            </a:r>
            <a:endParaRPr lang="en-US" sz="1200" dirty="0"/>
          </a:p>
        </p:txBody>
      </p:sp>
      <p:sp>
        <p:nvSpPr>
          <p:cNvPr id="18" name="Shape 16"/>
          <p:cNvSpPr/>
          <p:nvPr/>
        </p:nvSpPr>
        <p:spPr>
          <a:xfrm>
            <a:off x="457200" y="3410712"/>
            <a:ext cx="8229600" cy="640080"/>
          </a:xfrm>
          <a:prstGeom prst="rect">
            <a:avLst/>
          </a:prstGeom>
          <a:solidFill>
            <a:srgbClr val="1A1F38"/>
          </a:solidFill>
          <a:ln w="12700">
            <a:solidFill>
              <a:srgbClr val="1A1F38"/>
            </a:solidFill>
            <a:prstDash val="solid"/>
          </a:ln>
        </p:spPr>
        <p:txBody>
          <a:bodyPr/>
          <a:lstStyle/>
          <a:p>
            <a:endParaRPr lang="en-IL"/>
          </a:p>
        </p:txBody>
      </p:sp>
      <p:sp>
        <p:nvSpPr>
          <p:cNvPr id="19" name="Text 17"/>
          <p:cNvSpPr/>
          <p:nvPr/>
        </p:nvSpPr>
        <p:spPr>
          <a:xfrm>
            <a:off x="457200" y="3410712"/>
            <a:ext cx="777240" cy="64008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04</a:t>
            </a:r>
            <a:endParaRPr lang="en-US" sz="1800" dirty="0"/>
          </a:p>
        </p:txBody>
      </p:sp>
      <p:sp>
        <p:nvSpPr>
          <p:cNvPr id="20" name="Text 18"/>
          <p:cNvSpPr/>
          <p:nvPr/>
        </p:nvSpPr>
        <p:spPr>
          <a:xfrm>
            <a:off x="1280160" y="3410712"/>
            <a:ext cx="2651760" cy="640080"/>
          </a:xfrm>
          <a:prstGeom prst="rect">
            <a:avLst/>
          </a:prstGeom>
          <a:noFill/>
          <a:ln/>
        </p:spPr>
        <p:txBody>
          <a:bodyPr wrap="square" lIns="0" tIns="0" rIns="0" bIns="0" rtlCol="0" anchor="ctr"/>
          <a:lstStyle/>
          <a:p>
            <a:pPr marL="0" indent="0" algn="l">
              <a:buNone/>
            </a:pPr>
            <a:r>
              <a:rPr lang="en-US" sz="1100" b="1" kern="0" spc="300" dirty="0">
                <a:solidFill>
                  <a:srgbClr val="E5A934"/>
                </a:solidFill>
                <a:latin typeface="Calibri" pitchFamily="34" charset="0"/>
                <a:ea typeface="Calibri" pitchFamily="34" charset="-122"/>
                <a:cs typeface="Calibri" pitchFamily="34" charset="-120"/>
              </a:rPr>
              <a:t>POSITIVE / NEGATIVE LINK</a:t>
            </a:r>
            <a:endParaRPr lang="en-US" sz="1100" dirty="0"/>
          </a:p>
        </p:txBody>
      </p:sp>
      <p:sp>
        <p:nvSpPr>
          <p:cNvPr id="21" name="Text 19"/>
          <p:cNvSpPr/>
          <p:nvPr/>
        </p:nvSpPr>
        <p:spPr>
          <a:xfrm>
            <a:off x="3977640" y="3410712"/>
            <a:ext cx="4663440" cy="640080"/>
          </a:xfrm>
          <a:prstGeom prst="rect">
            <a:avLst/>
          </a:prstGeom>
          <a:noFill/>
          <a:ln/>
        </p:spPr>
        <p:txBody>
          <a:bodyPr wrap="square" lIns="0" tIns="0" rIns="0" bIns="0" rtlCol="0" anchor="ctr"/>
          <a:lstStyle/>
          <a:p>
            <a:pPr marL="0" indent="0" algn="l">
              <a:buNone/>
            </a:pPr>
            <a:r>
              <a:rPr lang="en-US" sz="1200" dirty="0">
                <a:solidFill>
                  <a:srgbClr val="F2EBDB"/>
                </a:solidFill>
                <a:latin typeface="Calibri" pitchFamily="34" charset="0"/>
                <a:ea typeface="Calibri" pitchFamily="34" charset="-122"/>
                <a:cs typeface="Calibri" pitchFamily="34" charset="-120"/>
              </a:rPr>
              <a:t>Plus = move together. Minus = move opposite. Count the minuses to label the loop.</a:t>
            </a:r>
            <a:endParaRPr lang="en-US" sz="1200" dirty="0"/>
          </a:p>
        </p:txBody>
      </p:sp>
      <p:sp>
        <p:nvSpPr>
          <p:cNvPr id="22" name="Shape 20"/>
          <p:cNvSpPr/>
          <p:nvPr/>
        </p:nvSpPr>
        <p:spPr>
          <a:xfrm>
            <a:off x="457200" y="4105656"/>
            <a:ext cx="8229600" cy="640080"/>
          </a:xfrm>
          <a:prstGeom prst="rect">
            <a:avLst/>
          </a:prstGeom>
          <a:solidFill>
            <a:srgbClr val="1A1F38"/>
          </a:solidFill>
          <a:ln w="12700">
            <a:solidFill>
              <a:srgbClr val="1A1F38"/>
            </a:solidFill>
            <a:prstDash val="solid"/>
          </a:ln>
        </p:spPr>
        <p:txBody>
          <a:bodyPr/>
          <a:lstStyle/>
          <a:p>
            <a:endParaRPr lang="en-IL"/>
          </a:p>
        </p:txBody>
      </p:sp>
      <p:sp>
        <p:nvSpPr>
          <p:cNvPr id="23" name="Text 21"/>
          <p:cNvSpPr/>
          <p:nvPr/>
        </p:nvSpPr>
        <p:spPr>
          <a:xfrm>
            <a:off x="457200" y="4105656"/>
            <a:ext cx="777240" cy="640080"/>
          </a:xfrm>
          <a:prstGeom prst="rect">
            <a:avLst/>
          </a:prstGeom>
          <a:noFill/>
          <a:ln/>
        </p:spPr>
        <p:txBody>
          <a:bodyPr wrap="square" lIns="0" tIns="0" rIns="0" bIns="0" rtlCol="0" anchor="ctr"/>
          <a:lstStyle/>
          <a:p>
            <a:pPr marL="0" indent="0" algn="ctr">
              <a:buNone/>
            </a:pPr>
            <a:r>
              <a:rPr lang="en-US" sz="1800" b="1" dirty="0">
                <a:solidFill>
                  <a:srgbClr val="D9A23A"/>
                </a:solidFill>
                <a:latin typeface="Georgia" pitchFamily="34" charset="0"/>
                <a:ea typeface="Georgia" pitchFamily="34" charset="-122"/>
                <a:cs typeface="Georgia" pitchFamily="34" charset="-120"/>
              </a:rPr>
              <a:t>05</a:t>
            </a:r>
            <a:endParaRPr lang="en-US" sz="1800" dirty="0"/>
          </a:p>
        </p:txBody>
      </p:sp>
      <p:sp>
        <p:nvSpPr>
          <p:cNvPr id="24" name="Text 22"/>
          <p:cNvSpPr/>
          <p:nvPr/>
        </p:nvSpPr>
        <p:spPr>
          <a:xfrm>
            <a:off x="1280160" y="4105656"/>
            <a:ext cx="2651760" cy="640080"/>
          </a:xfrm>
          <a:prstGeom prst="rect">
            <a:avLst/>
          </a:prstGeom>
          <a:noFill/>
          <a:ln/>
        </p:spPr>
        <p:txBody>
          <a:bodyPr wrap="square" lIns="0" tIns="0" rIns="0" bIns="0" rtlCol="0" anchor="ctr"/>
          <a:lstStyle/>
          <a:p>
            <a:pPr marL="0" indent="0" algn="l">
              <a:buNone/>
            </a:pPr>
            <a:r>
              <a:rPr lang="en-US" sz="1100" b="1" kern="0" spc="300" dirty="0">
                <a:solidFill>
                  <a:srgbClr val="E5A934"/>
                </a:solidFill>
                <a:latin typeface="Calibri" pitchFamily="34" charset="0"/>
                <a:ea typeface="Calibri" pitchFamily="34" charset="-122"/>
                <a:cs typeface="Calibri" pitchFamily="34" charset="-120"/>
              </a:rPr>
              <a:t>SUCCESS TO THE SUCCESSFUL</a:t>
            </a:r>
            <a:endParaRPr lang="en-US" sz="1100" dirty="0"/>
          </a:p>
        </p:txBody>
      </p:sp>
      <p:sp>
        <p:nvSpPr>
          <p:cNvPr id="25" name="Text 23"/>
          <p:cNvSpPr/>
          <p:nvPr/>
        </p:nvSpPr>
        <p:spPr>
          <a:xfrm>
            <a:off x="3977640" y="4105656"/>
            <a:ext cx="4663440" cy="640080"/>
          </a:xfrm>
          <a:prstGeom prst="rect">
            <a:avLst/>
          </a:prstGeom>
          <a:noFill/>
          <a:ln/>
        </p:spPr>
        <p:txBody>
          <a:bodyPr wrap="square" lIns="0" tIns="0" rIns="0" bIns="0" rtlCol="0" anchor="ctr"/>
          <a:lstStyle/>
          <a:p>
            <a:pPr marL="0" indent="0" algn="l">
              <a:buNone/>
            </a:pPr>
            <a:r>
              <a:rPr lang="en-US" sz="1200" dirty="0">
                <a:solidFill>
                  <a:srgbClr val="F2EBDB"/>
                </a:solidFill>
                <a:latin typeface="Calibri" pitchFamily="34" charset="0"/>
                <a:ea typeface="Calibri" pitchFamily="34" charset="-122"/>
                <a:cs typeface="Calibri" pitchFamily="34" charset="-120"/>
              </a:rPr>
              <a:t>The pattern that runs the algorithm — and a lot of the rest of the world.</a:t>
            </a:r>
            <a:endParaRPr lang="en-US"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Next week</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Now that you can draw a system, the question that comes before drawing.</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Today you learned to draw a loop. Next week you learn the question that comes before drawing one.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b="1" dirty="0">
                <a:solidFill>
                  <a:srgbClr val="1A1F38"/>
                </a:solidFill>
                <a:latin typeface="Calibri" pitchFamily="34" charset="0"/>
                <a:ea typeface="Calibri" pitchFamily="34" charset="-122"/>
                <a:cs typeface="Calibri" pitchFamily="34" charset="-120"/>
              </a:rPr>
              <a:t>Not every problem is the same kind of problem.</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Some are simple. Follow the recipe. Some are complicated — you need expertise, but a right answer exists. Some are complex — there's no replicable answer; you have to probe, sense, respond. Some are chaotic — you act first, just to stabilize, and figure out what's happening later.</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Treating a complex problem like a complicated one is how well-meaning institutions cause catastrophes. Treating a simple problem like a complex one is how organizations burn money.</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The framework that tells them apart is called Cynefin. It's the lesson 6 vehicle.</a:t>
            </a:r>
            <a:endParaRPr lang="en-US" sz="1300" dirty="0"/>
          </a:p>
          <a:p>
            <a:pPr marL="0" indent="0" algn="l">
              <a:spcAft>
                <a:spcPts val="600"/>
              </a:spcAft>
              <a:buNone/>
            </a:pPr>
            <a:r>
              <a:rPr lang="en-US" sz="1300" dirty="0">
                <a:solidFill>
                  <a:srgbClr val="1A1F38"/>
                </a:solidFill>
                <a:latin typeface="Calibri" pitchFamily="34" charset="0"/>
                <a:ea typeface="Calibri" pitchFamily="34" charset="-122"/>
                <a:cs typeface="Calibri" pitchFamily="34" charset="-120"/>
              </a:rPr>
              <a:t> </a:t>
            </a:r>
            <a:endParaRPr lang="en-US" sz="1300" dirty="0"/>
          </a:p>
          <a:p>
            <a:pPr marL="0" indent="0" algn="l">
              <a:spcAft>
                <a:spcPts val="600"/>
              </a:spcAft>
              <a:buNone/>
            </a:pPr>
            <a:r>
              <a:rPr lang="en-US" sz="1400" b="1" dirty="0">
                <a:solidFill>
                  <a:srgbClr val="1A1F38"/>
                </a:solidFill>
                <a:latin typeface="Calibri" pitchFamily="34" charset="0"/>
                <a:ea typeface="Calibri" pitchFamily="34" charset="-122"/>
                <a:cs typeface="Calibri" pitchFamily="34" charset="-120"/>
              </a:rPr>
              <a:t>Next week: "What kind of problem is this?"</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Here's what we're doing</a:t>
            </a:r>
            <a:endParaRPr lang="en-US" sz="3000" dirty="0"/>
          </a:p>
        </p:txBody>
      </p:sp>
      <p:sp>
        <p:nvSpPr>
          <p:cNvPr id="6" name="Text 4"/>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400" b="1" dirty="0">
                <a:solidFill>
                  <a:srgbClr val="D9A23A"/>
                </a:solidFill>
                <a:latin typeface="Calibri" pitchFamily="34" charset="0"/>
                <a:ea typeface="Calibri" pitchFamily="34" charset="-122"/>
                <a:cs typeface="Calibri" pitchFamily="34" charset="-120"/>
              </a:rPr>
              <a:t>1.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Open whichever app you spend the most time in. TikTok, Instagram, X, YouTube, Facebook — pick one. Open the home feed. Don't search. Don't go to a friend's profile. The default feed.</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D9A23A"/>
                </a:solidFill>
                <a:latin typeface="Calibri" pitchFamily="34" charset="0"/>
                <a:ea typeface="Calibri" pitchFamily="34" charset="-122"/>
                <a:cs typeface="Calibri" pitchFamily="34" charset="-120"/>
              </a:rPr>
              <a:t>2.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Scroll through the next twenty posts. For each one, type one word in chat: politics, food, fitness, dating, gaming, news, war, ad, friend, AI-slop. Whatever fits.</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D9A23A"/>
                </a:solidFill>
                <a:latin typeface="Calibri" pitchFamily="34" charset="0"/>
                <a:ea typeface="Calibri" pitchFamily="34" charset="-122"/>
                <a:cs typeface="Calibri" pitchFamily="34" charset="-120"/>
              </a:rPr>
              <a:t>3.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Count how many of the twenty are from people you've actually met in person.</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D9A23A"/>
                </a:solidFill>
                <a:latin typeface="Calibri" pitchFamily="34" charset="0"/>
                <a:ea typeface="Calibri" pitchFamily="34" charset="-122"/>
                <a:cs typeface="Calibri" pitchFamily="34" charset="-120"/>
              </a:rPr>
              <a:t>4.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Count how many made you feel something stronger than mild interest. Anger, envy, fear, agreement, indignation. Anything with a pulse.</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Drop your numbers in chat as you finish. Five minutes. Go.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What you just saw</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Three things every classroom that runs this notices.</a:t>
            </a:r>
            <a:endParaRPr lang="en-US" sz="1400" dirty="0"/>
          </a:p>
        </p:txBody>
      </p:sp>
      <p:sp>
        <p:nvSpPr>
          <p:cNvPr id="7" name="Text 5"/>
          <p:cNvSpPr/>
          <p:nvPr/>
        </p:nvSpPr>
        <p:spPr>
          <a:xfrm>
            <a:off x="457200" y="1325880"/>
            <a:ext cx="8229600" cy="3657600"/>
          </a:xfrm>
          <a:prstGeom prst="rect">
            <a:avLst/>
          </a:prstGeom>
          <a:noFill/>
          <a:ln/>
        </p:spPr>
        <p:txBody>
          <a:bodyPr wrap="square" lIns="0" tIns="0" rIns="0" bIns="0" rtlCol="0" anchor="t"/>
          <a:lstStyle/>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One.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Hardly anyone in your feed is anyone you've ever met. Out of twenty posts, maybe three are from people you've shared a room with. Your social media is mostly parasocial.</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Two.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You wrote the same word over and over. The feed isn't showing you the world. It's showing you a fingerprint — yours — refracted back.</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600" b="1" dirty="0">
                <a:solidFill>
                  <a:srgbClr val="D9A23A"/>
                </a:solidFill>
                <a:latin typeface="Calibri" pitchFamily="34" charset="0"/>
                <a:ea typeface="Calibri" pitchFamily="34" charset="-122"/>
                <a:cs typeface="Calibri" pitchFamily="34" charset="-120"/>
              </a:rPr>
              <a:t>Three. </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The emotions are loud. Way louder than they'd be if you walked outside for ten minutes. Something selected for that.</a:t>
            </a:r>
            <a:endParaRPr lang="en-US" sz="16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600" dirty="0"/>
          </a:p>
          <a:p>
            <a:pPr marL="0" indent="0" algn="l">
              <a:spcAft>
                <a:spcPts val="600"/>
              </a:spcAft>
              <a:buNone/>
            </a:pPr>
            <a:r>
              <a:rPr lang="en-US" sz="1500" b="1" i="1" dirty="0">
                <a:solidFill>
                  <a:srgbClr val="1A1F38"/>
                </a:solidFill>
                <a:latin typeface="Calibri" pitchFamily="34" charset="0"/>
                <a:ea typeface="Calibri" pitchFamily="34" charset="-122"/>
                <a:cs typeface="Calibri" pitchFamily="34" charset="-120"/>
              </a:rPr>
              <a:t>None of that is an accident. It's also not someone at a desk picking your posts. It's a feedback loop. We're going to draw it now.</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So what's a system, really?</a:t>
            </a:r>
            <a:endParaRPr lang="en-US" sz="3000" dirty="0"/>
          </a:p>
        </p:txBody>
      </p:sp>
      <p:sp>
        <p:nvSpPr>
          <p:cNvPr id="6" name="Text 4"/>
          <p:cNvSpPr/>
          <p:nvPr/>
        </p:nvSpPr>
        <p:spPr>
          <a:xfrm>
            <a:off x="457200" y="1143000"/>
            <a:ext cx="8229600" cy="3840480"/>
          </a:xfrm>
          <a:prstGeom prst="rect">
            <a:avLst/>
          </a:prstGeom>
          <a:noFill/>
          <a:ln/>
        </p:spPr>
        <p:txBody>
          <a:bodyPr wrap="square" lIns="0" tIns="0" rIns="0" bIns="0" rtlCol="0" anchor="t"/>
          <a:lstStyle/>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Most people use the word "system" to mean "something complicated I don't like." The healthcare system. The school system. The system is rigged.</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Useless. That's not what we mean.</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800" b="1" dirty="0">
                <a:solidFill>
                  <a:srgbClr val="1A1F38"/>
                </a:solidFill>
                <a:latin typeface="Calibri" pitchFamily="34" charset="0"/>
                <a:ea typeface="Calibri" pitchFamily="34" charset="-122"/>
                <a:cs typeface="Calibri" pitchFamily="34" charset="-120"/>
              </a:rPr>
              <a:t>A system is a set of things connected in ways that make them behave differently than the parts would alone.</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Three parts. The things. The connections between them. What the whole arrangement actually does.</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The things are usually visible — you can point at them, count them. The connections and the function — almost never. They have to be inferred. They have to be drawn.</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That's the work for the next 80 minutes.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Every system has three parts</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Two of them you can't see directly. That's the whole problem.</a:t>
            </a:r>
            <a:endParaRPr lang="en-US" sz="1400" dirty="0"/>
          </a:p>
        </p:txBody>
      </p:sp>
      <p:sp>
        <p:nvSpPr>
          <p:cNvPr id="7" name="Shape 5"/>
          <p:cNvSpPr/>
          <p:nvPr/>
        </p:nvSpPr>
        <p:spPr>
          <a:xfrm>
            <a:off x="457200" y="1463040"/>
            <a:ext cx="2697480" cy="3246120"/>
          </a:xfrm>
          <a:prstGeom prst="rect">
            <a:avLst/>
          </a:prstGeom>
          <a:solidFill>
            <a:srgbClr val="EAE2D0"/>
          </a:solidFill>
          <a:ln w="12700">
            <a:solidFill>
              <a:srgbClr val="EAE2D0"/>
            </a:solidFill>
            <a:prstDash val="solid"/>
          </a:ln>
        </p:spPr>
        <p:txBody>
          <a:bodyPr/>
          <a:lstStyle/>
          <a:p>
            <a:endParaRPr lang="en-IL"/>
          </a:p>
        </p:txBody>
      </p:sp>
      <p:sp>
        <p:nvSpPr>
          <p:cNvPr id="8" name="Shape 6"/>
          <p:cNvSpPr/>
          <p:nvPr/>
        </p:nvSpPr>
        <p:spPr>
          <a:xfrm>
            <a:off x="457200" y="1463040"/>
            <a:ext cx="2697480" cy="54864"/>
          </a:xfrm>
          <a:prstGeom prst="rect">
            <a:avLst/>
          </a:prstGeom>
          <a:solidFill>
            <a:srgbClr val="E5A934"/>
          </a:solidFill>
          <a:ln w="12700">
            <a:solidFill>
              <a:srgbClr val="E5A934"/>
            </a:solidFill>
            <a:prstDash val="solid"/>
          </a:ln>
        </p:spPr>
        <p:txBody>
          <a:bodyPr/>
          <a:lstStyle/>
          <a:p>
            <a:endParaRPr lang="en-IL"/>
          </a:p>
        </p:txBody>
      </p:sp>
      <p:sp>
        <p:nvSpPr>
          <p:cNvPr id="9" name="Text 7"/>
          <p:cNvSpPr/>
          <p:nvPr/>
        </p:nvSpPr>
        <p:spPr>
          <a:xfrm>
            <a:off x="640080" y="1645920"/>
            <a:ext cx="2331720" cy="457200"/>
          </a:xfrm>
          <a:prstGeom prst="rect">
            <a:avLst/>
          </a:prstGeom>
          <a:noFill/>
          <a:ln/>
        </p:spPr>
        <p:txBody>
          <a:bodyPr wrap="square" lIns="0" tIns="0" rIns="0" bIns="0" rtlCol="0" anchor="t"/>
          <a:lstStyle/>
          <a:p>
            <a:pPr marL="0" indent="0" algn="l">
              <a:buNone/>
            </a:pPr>
            <a:r>
              <a:rPr lang="en-US" sz="2800" b="1" dirty="0">
                <a:solidFill>
                  <a:srgbClr val="D9A23A"/>
                </a:solidFill>
                <a:latin typeface="Georgia" pitchFamily="34" charset="0"/>
                <a:ea typeface="Georgia" pitchFamily="34" charset="-122"/>
                <a:cs typeface="Georgia" pitchFamily="34" charset="-120"/>
              </a:rPr>
              <a:t>01</a:t>
            </a:r>
            <a:endParaRPr lang="en-US" sz="2800" dirty="0"/>
          </a:p>
        </p:txBody>
      </p:sp>
      <p:sp>
        <p:nvSpPr>
          <p:cNvPr id="10" name="Text 8"/>
          <p:cNvSpPr/>
          <p:nvPr/>
        </p:nvSpPr>
        <p:spPr>
          <a:xfrm>
            <a:off x="640080" y="2240280"/>
            <a:ext cx="2331720" cy="365760"/>
          </a:xfrm>
          <a:prstGeom prst="rect">
            <a:avLst/>
          </a:prstGeom>
          <a:noFill/>
          <a:ln/>
        </p:spPr>
        <p:txBody>
          <a:bodyPr wrap="square" lIns="0" tIns="0" rIns="0" bIns="0" rtlCol="0" anchor="t"/>
          <a:lstStyle/>
          <a:p>
            <a:pPr marL="0" indent="0" algn="l">
              <a:buNone/>
            </a:pPr>
            <a:r>
              <a:rPr lang="en-US" sz="1300" b="1" kern="0" spc="300" dirty="0">
                <a:solidFill>
                  <a:srgbClr val="1A1F38"/>
                </a:solidFill>
                <a:latin typeface="Calibri" pitchFamily="34" charset="0"/>
                <a:ea typeface="Calibri" pitchFamily="34" charset="-122"/>
                <a:cs typeface="Calibri" pitchFamily="34" charset="-120"/>
              </a:rPr>
              <a:t>ELEMENTS</a:t>
            </a:r>
            <a:endParaRPr lang="en-US" sz="1300" dirty="0"/>
          </a:p>
        </p:txBody>
      </p:sp>
      <p:sp>
        <p:nvSpPr>
          <p:cNvPr id="11" name="Text 9"/>
          <p:cNvSpPr/>
          <p:nvPr/>
        </p:nvSpPr>
        <p:spPr>
          <a:xfrm>
            <a:off x="640080" y="2651760"/>
            <a:ext cx="2331720" cy="914400"/>
          </a:xfrm>
          <a:prstGeom prst="rect">
            <a:avLst/>
          </a:prstGeom>
          <a:noFill/>
          <a:ln/>
        </p:spPr>
        <p:txBody>
          <a:bodyPr wrap="square" lIns="0" tIns="0" rIns="0" bIns="0" rtlCol="0" anchor="t"/>
          <a:lstStyle/>
          <a:p>
            <a:pPr marL="0" indent="0" algn="l">
              <a:spcAft>
                <a:spcPts val="400"/>
              </a:spcAft>
              <a:buNone/>
            </a:pPr>
            <a:r>
              <a:rPr lang="en-US" sz="1300" dirty="0">
                <a:solidFill>
                  <a:srgbClr val="1A1F38"/>
                </a:solidFill>
                <a:latin typeface="Calibri" pitchFamily="34" charset="0"/>
                <a:ea typeface="Calibri" pitchFamily="34" charset="-122"/>
                <a:cs typeface="Calibri" pitchFamily="34" charset="-120"/>
              </a:rPr>
              <a:t>The visible parts. Things you can point at and count. Easy to mistake for the system itself.</a:t>
            </a:r>
            <a:endParaRPr lang="en-US" sz="1300" dirty="0"/>
          </a:p>
        </p:txBody>
      </p:sp>
      <p:sp>
        <p:nvSpPr>
          <p:cNvPr id="12" name="Text 10"/>
          <p:cNvSpPr/>
          <p:nvPr/>
        </p:nvSpPr>
        <p:spPr>
          <a:xfrm>
            <a:off x="640080" y="3657600"/>
            <a:ext cx="2331720" cy="274320"/>
          </a:xfrm>
          <a:prstGeom prst="rect">
            <a:avLst/>
          </a:prstGeom>
          <a:noFill/>
          <a:ln/>
        </p:spPr>
        <p:txBody>
          <a:bodyPr wrap="square" lIns="0" tIns="0" rIns="0" bIns="0" rtlCol="0" anchor="t"/>
          <a:lstStyle/>
          <a:p>
            <a:pPr marL="0" indent="0" algn="l">
              <a:buNone/>
            </a:pPr>
            <a:r>
              <a:rPr lang="en-US" sz="1000" b="1" kern="0" spc="300" dirty="0">
                <a:solidFill>
                  <a:srgbClr val="D9A23A"/>
                </a:solidFill>
                <a:latin typeface="Calibri" pitchFamily="34" charset="0"/>
                <a:ea typeface="Calibri" pitchFamily="34" charset="-122"/>
                <a:cs typeface="Calibri" pitchFamily="34" charset="-120"/>
              </a:rPr>
              <a:t>I N   Y O U R   F E E D</a:t>
            </a:r>
            <a:endParaRPr lang="en-US" sz="1000" dirty="0"/>
          </a:p>
        </p:txBody>
      </p:sp>
      <p:sp>
        <p:nvSpPr>
          <p:cNvPr id="13" name="Text 11"/>
          <p:cNvSpPr/>
          <p:nvPr/>
        </p:nvSpPr>
        <p:spPr>
          <a:xfrm>
            <a:off x="640080" y="3977640"/>
            <a:ext cx="2331720" cy="685800"/>
          </a:xfrm>
          <a:prstGeom prst="rect">
            <a:avLst/>
          </a:prstGeom>
          <a:noFill/>
          <a:ln/>
        </p:spPr>
        <p:txBody>
          <a:bodyPr wrap="square" lIns="0" tIns="0" rIns="0" bIns="0" rtlCol="0" anchor="t"/>
          <a:lstStyle/>
          <a:p>
            <a:pPr marL="0" indent="0" algn="l">
              <a:spcAft>
                <a:spcPts val="400"/>
              </a:spcAft>
              <a:buNone/>
            </a:pPr>
            <a:r>
              <a:rPr lang="en-US" sz="1200" i="1" dirty="0">
                <a:solidFill>
                  <a:srgbClr val="1A1F38"/>
                </a:solidFill>
                <a:latin typeface="Calibri" pitchFamily="34" charset="0"/>
                <a:ea typeface="Calibri" pitchFamily="34" charset="-122"/>
                <a:cs typeface="Calibri" pitchFamily="34" charset="-120"/>
              </a:rPr>
              <a:t>Posts, accounts, ads, comments. What you just scrolled through.</a:t>
            </a:r>
            <a:endParaRPr lang="en-US" sz="1200" dirty="0"/>
          </a:p>
        </p:txBody>
      </p:sp>
      <p:sp>
        <p:nvSpPr>
          <p:cNvPr id="14" name="Shape 12"/>
          <p:cNvSpPr/>
          <p:nvPr/>
        </p:nvSpPr>
        <p:spPr>
          <a:xfrm>
            <a:off x="3246120" y="1463040"/>
            <a:ext cx="2697480" cy="3246120"/>
          </a:xfrm>
          <a:prstGeom prst="rect">
            <a:avLst/>
          </a:prstGeom>
          <a:solidFill>
            <a:srgbClr val="EAE2D0"/>
          </a:solidFill>
          <a:ln w="12700">
            <a:solidFill>
              <a:srgbClr val="EAE2D0"/>
            </a:solidFill>
            <a:prstDash val="solid"/>
          </a:ln>
        </p:spPr>
        <p:txBody>
          <a:bodyPr/>
          <a:lstStyle/>
          <a:p>
            <a:endParaRPr lang="en-IL"/>
          </a:p>
        </p:txBody>
      </p:sp>
      <p:sp>
        <p:nvSpPr>
          <p:cNvPr id="15" name="Shape 13"/>
          <p:cNvSpPr/>
          <p:nvPr/>
        </p:nvSpPr>
        <p:spPr>
          <a:xfrm>
            <a:off x="3246120" y="1463040"/>
            <a:ext cx="2697480" cy="54864"/>
          </a:xfrm>
          <a:prstGeom prst="rect">
            <a:avLst/>
          </a:prstGeom>
          <a:solidFill>
            <a:srgbClr val="E5A934"/>
          </a:solidFill>
          <a:ln w="12700">
            <a:solidFill>
              <a:srgbClr val="E5A934"/>
            </a:solidFill>
            <a:prstDash val="solid"/>
          </a:ln>
        </p:spPr>
        <p:txBody>
          <a:bodyPr/>
          <a:lstStyle/>
          <a:p>
            <a:endParaRPr lang="en-IL"/>
          </a:p>
        </p:txBody>
      </p:sp>
      <p:sp>
        <p:nvSpPr>
          <p:cNvPr id="16" name="Text 14"/>
          <p:cNvSpPr/>
          <p:nvPr/>
        </p:nvSpPr>
        <p:spPr>
          <a:xfrm>
            <a:off x="3429000" y="1645920"/>
            <a:ext cx="2331720" cy="457200"/>
          </a:xfrm>
          <a:prstGeom prst="rect">
            <a:avLst/>
          </a:prstGeom>
          <a:noFill/>
          <a:ln/>
        </p:spPr>
        <p:txBody>
          <a:bodyPr wrap="square" lIns="0" tIns="0" rIns="0" bIns="0" rtlCol="0" anchor="t"/>
          <a:lstStyle/>
          <a:p>
            <a:pPr marL="0" indent="0" algn="l">
              <a:buNone/>
            </a:pPr>
            <a:r>
              <a:rPr lang="en-US" sz="2800" b="1" dirty="0">
                <a:solidFill>
                  <a:srgbClr val="D9A23A"/>
                </a:solidFill>
                <a:latin typeface="Georgia" pitchFamily="34" charset="0"/>
                <a:ea typeface="Georgia" pitchFamily="34" charset="-122"/>
                <a:cs typeface="Georgia" pitchFamily="34" charset="-120"/>
              </a:rPr>
              <a:t>02</a:t>
            </a:r>
            <a:endParaRPr lang="en-US" sz="2800" dirty="0"/>
          </a:p>
        </p:txBody>
      </p:sp>
      <p:sp>
        <p:nvSpPr>
          <p:cNvPr id="17" name="Text 15"/>
          <p:cNvSpPr/>
          <p:nvPr/>
        </p:nvSpPr>
        <p:spPr>
          <a:xfrm>
            <a:off x="3429000" y="2240280"/>
            <a:ext cx="2331720" cy="365760"/>
          </a:xfrm>
          <a:prstGeom prst="rect">
            <a:avLst/>
          </a:prstGeom>
          <a:noFill/>
          <a:ln/>
        </p:spPr>
        <p:txBody>
          <a:bodyPr wrap="square" lIns="0" tIns="0" rIns="0" bIns="0" rtlCol="0" anchor="t"/>
          <a:lstStyle/>
          <a:p>
            <a:pPr marL="0" indent="0" algn="l">
              <a:buNone/>
            </a:pPr>
            <a:r>
              <a:rPr lang="en-US" sz="1300" b="1" kern="0" spc="300" dirty="0">
                <a:solidFill>
                  <a:srgbClr val="1A1F38"/>
                </a:solidFill>
                <a:latin typeface="Calibri" pitchFamily="34" charset="0"/>
                <a:ea typeface="Calibri" pitchFamily="34" charset="-122"/>
                <a:cs typeface="Calibri" pitchFamily="34" charset="-120"/>
              </a:rPr>
              <a:t>CONNECTIONS</a:t>
            </a:r>
            <a:endParaRPr lang="en-US" sz="1300" dirty="0"/>
          </a:p>
        </p:txBody>
      </p:sp>
      <p:sp>
        <p:nvSpPr>
          <p:cNvPr id="18" name="Text 16"/>
          <p:cNvSpPr/>
          <p:nvPr/>
        </p:nvSpPr>
        <p:spPr>
          <a:xfrm>
            <a:off x="3429000" y="2651760"/>
            <a:ext cx="2331720" cy="914400"/>
          </a:xfrm>
          <a:prstGeom prst="rect">
            <a:avLst/>
          </a:prstGeom>
          <a:noFill/>
          <a:ln/>
        </p:spPr>
        <p:txBody>
          <a:bodyPr wrap="square" lIns="0" tIns="0" rIns="0" bIns="0" rtlCol="0" anchor="t"/>
          <a:lstStyle/>
          <a:p>
            <a:pPr marL="0" indent="0" algn="l">
              <a:spcAft>
                <a:spcPts val="400"/>
              </a:spcAft>
              <a:buNone/>
            </a:pPr>
            <a:r>
              <a:rPr lang="en-US" sz="1300" dirty="0">
                <a:solidFill>
                  <a:srgbClr val="1A1F38"/>
                </a:solidFill>
                <a:latin typeface="Calibri" pitchFamily="34" charset="0"/>
                <a:ea typeface="Calibri" pitchFamily="34" charset="-122"/>
                <a:cs typeface="Calibri" pitchFamily="34" charset="-120"/>
              </a:rPr>
              <a:t>How one element affects another. Almost always invisible — and almost always where the action is.</a:t>
            </a:r>
            <a:endParaRPr lang="en-US" sz="1300" dirty="0"/>
          </a:p>
        </p:txBody>
      </p:sp>
      <p:sp>
        <p:nvSpPr>
          <p:cNvPr id="19" name="Text 17"/>
          <p:cNvSpPr/>
          <p:nvPr/>
        </p:nvSpPr>
        <p:spPr>
          <a:xfrm>
            <a:off x="3429000" y="3657600"/>
            <a:ext cx="2331720" cy="274320"/>
          </a:xfrm>
          <a:prstGeom prst="rect">
            <a:avLst/>
          </a:prstGeom>
          <a:noFill/>
          <a:ln/>
        </p:spPr>
        <p:txBody>
          <a:bodyPr wrap="square" lIns="0" tIns="0" rIns="0" bIns="0" rtlCol="0" anchor="t"/>
          <a:lstStyle/>
          <a:p>
            <a:pPr marL="0" indent="0" algn="l">
              <a:buNone/>
            </a:pPr>
            <a:r>
              <a:rPr lang="en-US" sz="1000" b="1" kern="0" spc="300" dirty="0">
                <a:solidFill>
                  <a:srgbClr val="D9A23A"/>
                </a:solidFill>
                <a:latin typeface="Calibri" pitchFamily="34" charset="0"/>
                <a:ea typeface="Calibri" pitchFamily="34" charset="-122"/>
                <a:cs typeface="Calibri" pitchFamily="34" charset="-120"/>
              </a:rPr>
              <a:t>I N   Y O U R   F E E D</a:t>
            </a:r>
            <a:endParaRPr lang="en-US" sz="1000" dirty="0"/>
          </a:p>
        </p:txBody>
      </p:sp>
      <p:sp>
        <p:nvSpPr>
          <p:cNvPr id="20" name="Text 18"/>
          <p:cNvSpPr/>
          <p:nvPr/>
        </p:nvSpPr>
        <p:spPr>
          <a:xfrm>
            <a:off x="3429000" y="3977640"/>
            <a:ext cx="2331720" cy="685800"/>
          </a:xfrm>
          <a:prstGeom prst="rect">
            <a:avLst/>
          </a:prstGeom>
          <a:noFill/>
          <a:ln/>
        </p:spPr>
        <p:txBody>
          <a:bodyPr wrap="square" lIns="0" tIns="0" rIns="0" bIns="0" rtlCol="0" anchor="t"/>
          <a:lstStyle/>
          <a:p>
            <a:pPr marL="0" indent="0" algn="l">
              <a:spcAft>
                <a:spcPts val="400"/>
              </a:spcAft>
              <a:buNone/>
            </a:pPr>
            <a:r>
              <a:rPr lang="en-US" sz="1200" i="1" dirty="0">
                <a:solidFill>
                  <a:srgbClr val="1A1F38"/>
                </a:solidFill>
                <a:latin typeface="Calibri" pitchFamily="34" charset="0"/>
                <a:ea typeface="Calibri" pitchFamily="34" charset="-122"/>
                <a:cs typeface="Calibri" pitchFamily="34" charset="-120"/>
              </a:rPr>
              <a:t>Every second you lingered just became data. That data picked the next post you saw.</a:t>
            </a:r>
            <a:endParaRPr lang="en-US" sz="1200" dirty="0"/>
          </a:p>
        </p:txBody>
      </p:sp>
      <p:sp>
        <p:nvSpPr>
          <p:cNvPr id="21" name="Shape 19"/>
          <p:cNvSpPr/>
          <p:nvPr/>
        </p:nvSpPr>
        <p:spPr>
          <a:xfrm>
            <a:off x="6035040" y="1463040"/>
            <a:ext cx="2697480" cy="3246120"/>
          </a:xfrm>
          <a:prstGeom prst="rect">
            <a:avLst/>
          </a:prstGeom>
          <a:solidFill>
            <a:srgbClr val="EAE2D0"/>
          </a:solidFill>
          <a:ln w="12700">
            <a:solidFill>
              <a:srgbClr val="EAE2D0"/>
            </a:solidFill>
            <a:prstDash val="solid"/>
          </a:ln>
        </p:spPr>
        <p:txBody>
          <a:bodyPr/>
          <a:lstStyle/>
          <a:p>
            <a:endParaRPr lang="en-IL"/>
          </a:p>
        </p:txBody>
      </p:sp>
      <p:sp>
        <p:nvSpPr>
          <p:cNvPr id="22" name="Shape 20"/>
          <p:cNvSpPr/>
          <p:nvPr/>
        </p:nvSpPr>
        <p:spPr>
          <a:xfrm>
            <a:off x="6035040" y="1463040"/>
            <a:ext cx="2697480" cy="54864"/>
          </a:xfrm>
          <a:prstGeom prst="rect">
            <a:avLst/>
          </a:prstGeom>
          <a:solidFill>
            <a:srgbClr val="E5A934"/>
          </a:solidFill>
          <a:ln w="12700">
            <a:solidFill>
              <a:srgbClr val="E5A934"/>
            </a:solidFill>
            <a:prstDash val="solid"/>
          </a:ln>
        </p:spPr>
        <p:txBody>
          <a:bodyPr/>
          <a:lstStyle/>
          <a:p>
            <a:endParaRPr lang="en-IL"/>
          </a:p>
        </p:txBody>
      </p:sp>
      <p:sp>
        <p:nvSpPr>
          <p:cNvPr id="23" name="Text 21"/>
          <p:cNvSpPr/>
          <p:nvPr/>
        </p:nvSpPr>
        <p:spPr>
          <a:xfrm>
            <a:off x="6217920" y="1645920"/>
            <a:ext cx="2331720" cy="457200"/>
          </a:xfrm>
          <a:prstGeom prst="rect">
            <a:avLst/>
          </a:prstGeom>
          <a:noFill/>
          <a:ln/>
        </p:spPr>
        <p:txBody>
          <a:bodyPr wrap="square" lIns="0" tIns="0" rIns="0" bIns="0" rtlCol="0" anchor="t"/>
          <a:lstStyle/>
          <a:p>
            <a:pPr marL="0" indent="0" algn="l">
              <a:buNone/>
            </a:pPr>
            <a:r>
              <a:rPr lang="en-US" sz="2800" b="1" dirty="0">
                <a:solidFill>
                  <a:srgbClr val="D9A23A"/>
                </a:solidFill>
                <a:latin typeface="Georgia" pitchFamily="34" charset="0"/>
                <a:ea typeface="Georgia" pitchFamily="34" charset="-122"/>
                <a:cs typeface="Georgia" pitchFamily="34" charset="-120"/>
              </a:rPr>
              <a:t>03</a:t>
            </a:r>
            <a:endParaRPr lang="en-US" sz="2800" dirty="0"/>
          </a:p>
        </p:txBody>
      </p:sp>
      <p:sp>
        <p:nvSpPr>
          <p:cNvPr id="24" name="Text 22"/>
          <p:cNvSpPr/>
          <p:nvPr/>
        </p:nvSpPr>
        <p:spPr>
          <a:xfrm>
            <a:off x="6217920" y="2240280"/>
            <a:ext cx="2331720" cy="365760"/>
          </a:xfrm>
          <a:prstGeom prst="rect">
            <a:avLst/>
          </a:prstGeom>
          <a:noFill/>
          <a:ln/>
        </p:spPr>
        <p:txBody>
          <a:bodyPr wrap="square" lIns="0" tIns="0" rIns="0" bIns="0" rtlCol="0" anchor="t"/>
          <a:lstStyle/>
          <a:p>
            <a:pPr marL="0" indent="0" algn="l">
              <a:buNone/>
            </a:pPr>
            <a:r>
              <a:rPr lang="en-US" sz="1300" b="1" kern="0" spc="300" dirty="0">
                <a:solidFill>
                  <a:srgbClr val="1A1F38"/>
                </a:solidFill>
                <a:latin typeface="Calibri" pitchFamily="34" charset="0"/>
                <a:ea typeface="Calibri" pitchFamily="34" charset="-122"/>
                <a:cs typeface="Calibri" pitchFamily="34" charset="-120"/>
              </a:rPr>
              <a:t>WHAT IT DOES</a:t>
            </a:r>
            <a:endParaRPr lang="en-US" sz="1300" dirty="0"/>
          </a:p>
        </p:txBody>
      </p:sp>
      <p:sp>
        <p:nvSpPr>
          <p:cNvPr id="25" name="Text 23"/>
          <p:cNvSpPr/>
          <p:nvPr/>
        </p:nvSpPr>
        <p:spPr>
          <a:xfrm>
            <a:off x="6217920" y="2651760"/>
            <a:ext cx="2331720" cy="914400"/>
          </a:xfrm>
          <a:prstGeom prst="rect">
            <a:avLst/>
          </a:prstGeom>
          <a:noFill/>
          <a:ln/>
        </p:spPr>
        <p:txBody>
          <a:bodyPr wrap="square" lIns="0" tIns="0" rIns="0" bIns="0" rtlCol="0" anchor="t"/>
          <a:lstStyle/>
          <a:p>
            <a:pPr marL="0" indent="0" algn="l">
              <a:spcAft>
                <a:spcPts val="400"/>
              </a:spcAft>
              <a:buNone/>
            </a:pPr>
            <a:r>
              <a:rPr lang="en-US" sz="1300" dirty="0">
                <a:solidFill>
                  <a:srgbClr val="1A1F38"/>
                </a:solidFill>
                <a:latin typeface="Calibri" pitchFamily="34" charset="0"/>
                <a:ea typeface="Calibri" pitchFamily="34" charset="-122"/>
                <a:cs typeface="Calibri" pitchFamily="34" charset="-120"/>
              </a:rPr>
              <a:t>What the whole arrangement actually produces. Often different from its stated purpose.</a:t>
            </a:r>
            <a:endParaRPr lang="en-US" sz="1300" dirty="0"/>
          </a:p>
        </p:txBody>
      </p:sp>
      <p:sp>
        <p:nvSpPr>
          <p:cNvPr id="26" name="Text 24"/>
          <p:cNvSpPr/>
          <p:nvPr/>
        </p:nvSpPr>
        <p:spPr>
          <a:xfrm>
            <a:off x="6217920" y="3657600"/>
            <a:ext cx="2331720" cy="274320"/>
          </a:xfrm>
          <a:prstGeom prst="rect">
            <a:avLst/>
          </a:prstGeom>
          <a:noFill/>
          <a:ln/>
        </p:spPr>
        <p:txBody>
          <a:bodyPr wrap="square" lIns="0" tIns="0" rIns="0" bIns="0" rtlCol="0" anchor="t"/>
          <a:lstStyle/>
          <a:p>
            <a:pPr marL="0" indent="0" algn="l">
              <a:buNone/>
            </a:pPr>
            <a:r>
              <a:rPr lang="en-US" sz="1000" b="1" kern="0" spc="300" dirty="0">
                <a:solidFill>
                  <a:srgbClr val="D9A23A"/>
                </a:solidFill>
                <a:latin typeface="Calibri" pitchFamily="34" charset="0"/>
                <a:ea typeface="Calibri" pitchFamily="34" charset="-122"/>
                <a:cs typeface="Calibri" pitchFamily="34" charset="-120"/>
              </a:rPr>
              <a:t>I N   Y O U R   F E E D</a:t>
            </a:r>
            <a:endParaRPr lang="en-US" sz="1000" dirty="0"/>
          </a:p>
        </p:txBody>
      </p:sp>
      <p:sp>
        <p:nvSpPr>
          <p:cNvPr id="27" name="Text 25"/>
          <p:cNvSpPr/>
          <p:nvPr/>
        </p:nvSpPr>
        <p:spPr>
          <a:xfrm>
            <a:off x="6217920" y="3977640"/>
            <a:ext cx="2331720" cy="685800"/>
          </a:xfrm>
          <a:prstGeom prst="rect">
            <a:avLst/>
          </a:prstGeom>
          <a:noFill/>
          <a:ln/>
        </p:spPr>
        <p:txBody>
          <a:bodyPr wrap="square" lIns="0" tIns="0" rIns="0" bIns="0" rtlCol="0" anchor="t"/>
          <a:lstStyle/>
          <a:p>
            <a:pPr marL="0" indent="0" algn="l">
              <a:spcAft>
                <a:spcPts val="400"/>
              </a:spcAft>
              <a:buNone/>
            </a:pPr>
            <a:r>
              <a:rPr lang="en-US" sz="1200" i="1" dirty="0">
                <a:solidFill>
                  <a:srgbClr val="1A1F38"/>
                </a:solidFill>
                <a:latin typeface="Calibri" pitchFamily="34" charset="0"/>
                <a:ea typeface="Calibri" pitchFamily="34" charset="-122"/>
                <a:cs typeface="Calibri" pitchFamily="34" charset="-120"/>
              </a:rPr>
              <a:t>Stated: connect you with friends. Actual: keep you scrolling, longer than you meant to.</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Why "X causes Y" stops working</a:t>
            </a:r>
            <a:endParaRPr lang="en-US" sz="3000" dirty="0"/>
          </a:p>
        </p:txBody>
      </p:sp>
      <p:sp>
        <p:nvSpPr>
          <p:cNvPr id="6" name="Text 4"/>
          <p:cNvSpPr/>
          <p:nvPr/>
        </p:nvSpPr>
        <p:spPr>
          <a:xfrm>
            <a:off x="457200" y="1143000"/>
            <a:ext cx="8229600" cy="3840480"/>
          </a:xfrm>
          <a:prstGeom prst="rect">
            <a:avLst/>
          </a:prstGeom>
          <a:noFill/>
          <a:ln/>
        </p:spPr>
        <p:txBody>
          <a:bodyPr wrap="square" lIns="0" tIns="0" rIns="0" bIns="0" rtlCol="0" anchor="t"/>
          <a:lstStyle/>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You learned in school: A causes B. Smoking causes cancer. Bullets cause wounds. Cutting taxes causes growth.</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That's fine for simple things. For everything that matters in this course, it's wrong.</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700" b="1" dirty="0">
                <a:solidFill>
                  <a:srgbClr val="1A1F38"/>
                </a:solidFill>
                <a:latin typeface="Calibri" pitchFamily="34" charset="0"/>
                <a:ea typeface="Calibri" pitchFamily="34" charset="-122"/>
                <a:cs typeface="Calibri" pitchFamily="34" charset="-120"/>
              </a:rPr>
              <a:t>Effects don't stop. They come back around. They become causes.</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If anger drives engagement, and engagement drives ranking, and ranking drives what you see, and what you see drives anger — there's no first cause in that chain. There's a loop.</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Pointing at one part of a loop and calling it "the cause" is like pointing at a spot on a circle and calling it the start.</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Two kinds of loops do almost all the work in any system you'll ever care about. Here they are.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BDB"/>
        </a:solidFill>
        <a:effectLst/>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E5A934"/>
          </a:solidFill>
          <a:ln w="12700">
            <a:solidFill>
              <a:srgbClr val="E5A934"/>
            </a:solidFill>
            <a:prstDash val="solid"/>
          </a:ln>
        </p:spPr>
        <p:txBody>
          <a:bodyPr/>
          <a:lstStyle/>
          <a:p>
            <a:endParaRPr lang="en-IL"/>
          </a:p>
        </p:txBody>
      </p:sp>
      <p:sp>
        <p:nvSpPr>
          <p:cNvPr id="3" name="Shape 1"/>
          <p:cNvSpPr/>
          <p:nvPr/>
        </p:nvSpPr>
        <p:spPr>
          <a:xfrm>
            <a:off x="0" y="5097780"/>
            <a:ext cx="9144000" cy="45720"/>
          </a:xfrm>
          <a:prstGeom prst="rect">
            <a:avLst/>
          </a:prstGeom>
          <a:solidFill>
            <a:srgbClr val="E5A934"/>
          </a:solidFill>
          <a:ln w="12700">
            <a:solidFill>
              <a:srgbClr val="E5A934"/>
            </a:solidFill>
            <a:prstDash val="solid"/>
          </a:ln>
        </p:spPr>
        <p:txBody>
          <a:bodyPr/>
          <a:lstStyle/>
          <a:p>
            <a:endParaRPr lang="en-IL"/>
          </a:p>
        </p:txBody>
      </p:sp>
      <p:sp>
        <p:nvSpPr>
          <p:cNvPr id="4" name="Text 2"/>
          <p:cNvSpPr/>
          <p:nvPr/>
        </p:nvSpPr>
        <p:spPr>
          <a:xfrm>
            <a:off x="457200" y="292608"/>
            <a:ext cx="548640" cy="640080"/>
          </a:xfrm>
          <a:prstGeom prst="rect">
            <a:avLst/>
          </a:prstGeom>
          <a:noFill/>
          <a:ln/>
        </p:spPr>
        <p:txBody>
          <a:bodyPr wrap="square" lIns="0" tIns="0" rIns="0" bIns="0" rtlCol="0" anchor="t"/>
          <a:lstStyle/>
          <a:p>
            <a:pPr marL="0" indent="0" algn="l">
              <a:buNone/>
            </a:pPr>
            <a:r>
              <a:rPr lang="en-US" sz="3600" b="1" dirty="0">
                <a:solidFill>
                  <a:srgbClr val="E5A93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1005840" y="292608"/>
            <a:ext cx="7772400" cy="640080"/>
          </a:xfrm>
          <a:prstGeom prst="rect">
            <a:avLst/>
          </a:prstGeom>
          <a:noFill/>
          <a:ln/>
        </p:spPr>
        <p:txBody>
          <a:bodyPr wrap="square" lIns="0" tIns="0" rIns="0" bIns="0" rtlCol="0" anchor="t"/>
          <a:lstStyle/>
          <a:p>
            <a:pPr marL="0" indent="0" algn="l">
              <a:buNone/>
            </a:pPr>
            <a:r>
              <a:rPr lang="en-US" sz="3000" b="1" dirty="0">
                <a:solidFill>
                  <a:srgbClr val="1A1F38"/>
                </a:solidFill>
                <a:latin typeface="Georgia" pitchFamily="34" charset="0"/>
                <a:ea typeface="Georgia" pitchFamily="34" charset="-122"/>
                <a:cs typeface="Georgia" pitchFamily="34" charset="-120"/>
              </a:rPr>
              <a:t>Reinforcing loops (R)</a:t>
            </a:r>
            <a:endParaRPr lang="en-US" sz="3000" dirty="0"/>
          </a:p>
        </p:txBody>
      </p:sp>
      <p:sp>
        <p:nvSpPr>
          <p:cNvPr id="6" name="Text 4"/>
          <p:cNvSpPr/>
          <p:nvPr/>
        </p:nvSpPr>
        <p:spPr>
          <a:xfrm>
            <a:off x="457200" y="960120"/>
            <a:ext cx="8229600" cy="365760"/>
          </a:xfrm>
          <a:prstGeom prst="rect">
            <a:avLst/>
          </a:prstGeom>
          <a:noFill/>
          <a:ln/>
        </p:spPr>
        <p:txBody>
          <a:bodyPr wrap="square" lIns="0" tIns="0" rIns="0" bIns="0" rtlCol="0" anchor="t"/>
          <a:lstStyle/>
          <a:p>
            <a:pPr marL="0" indent="0" algn="l">
              <a:buNone/>
            </a:pPr>
            <a:r>
              <a:rPr lang="en-US" sz="1400" i="1" dirty="0">
                <a:solidFill>
                  <a:srgbClr val="5C6075"/>
                </a:solidFill>
                <a:latin typeface="Calibri" pitchFamily="34" charset="0"/>
                <a:ea typeface="Calibri" pitchFamily="34" charset="-122"/>
                <a:cs typeface="Calibri" pitchFamily="34" charset="-120"/>
              </a:rPr>
              <a:t>More leads to more. The system runs away from itself.</a:t>
            </a:r>
            <a:endParaRPr lang="en-US" sz="1400" dirty="0"/>
          </a:p>
        </p:txBody>
      </p:sp>
      <p:sp>
        <p:nvSpPr>
          <p:cNvPr id="7" name="Text 5"/>
          <p:cNvSpPr/>
          <p:nvPr/>
        </p:nvSpPr>
        <p:spPr>
          <a:xfrm>
            <a:off x="457200" y="1280160"/>
            <a:ext cx="8229600" cy="3749040"/>
          </a:xfrm>
          <a:prstGeom prst="rect">
            <a:avLst/>
          </a:prstGeom>
          <a:noFill/>
          <a:ln/>
        </p:spPr>
        <p:txBody>
          <a:bodyPr wrap="square" lIns="0" tIns="0" rIns="0" bIns="0" rtlCol="0" anchor="t"/>
          <a:lstStyle/>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Money in your savings account earns interest. Interest goes back into the account. Now there's more money. Earning more interest. And so on.</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That's a reinforcing loop. R for short.</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1A1F38"/>
                </a:solidFill>
                <a:latin typeface="Calibri" pitchFamily="34" charset="0"/>
                <a:ea typeface="Calibri" pitchFamily="34" charset="-122"/>
                <a:cs typeface="Calibri" pitchFamily="34" charset="-120"/>
              </a:rPr>
              <a:t>R loops are responsible for almost everything that grows fast: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viral posts, pandemics, hype, fortunes, audiences, outrage cycles, religious movements, scientific paradigm shifts.</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400" b="1" dirty="0">
                <a:solidFill>
                  <a:srgbClr val="1A1F38"/>
                </a:solidFill>
                <a:latin typeface="Calibri" pitchFamily="34" charset="0"/>
                <a:ea typeface="Calibri" pitchFamily="34" charset="-122"/>
                <a:cs typeface="Calibri" pitchFamily="34" charset="-120"/>
              </a:rPr>
              <a:t>They're also responsible for almost everything that collapses fast. </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The same loop runs in reverse. Compound interest works on debt too. Reputations come apart the same way they were built.</a:t>
            </a:r>
            <a:endParaRPr lang="en-US" sz="1400" dirty="0"/>
          </a:p>
          <a:p>
            <a:pPr marL="0" indent="0" algn="l">
              <a:spcAft>
                <a:spcPts val="600"/>
              </a:spcAft>
              <a:buNone/>
            </a:pPr>
            <a:r>
              <a:rPr lang="en-US" sz="1400" dirty="0">
                <a:solidFill>
                  <a:srgbClr val="1A1F38"/>
                </a:solidFill>
                <a:latin typeface="Calibri" pitchFamily="34" charset="0"/>
                <a:ea typeface="Calibri" pitchFamily="34" charset="-122"/>
                <a:cs typeface="Calibri" pitchFamily="34" charset="-120"/>
              </a:rPr>
              <a:t> </a:t>
            </a:r>
            <a:endParaRPr lang="en-US" sz="1400" dirty="0"/>
          </a:p>
          <a:p>
            <a:pPr marL="0" indent="0" algn="l">
              <a:spcAft>
                <a:spcPts val="600"/>
              </a:spcAft>
              <a:buNone/>
            </a:pPr>
            <a:r>
              <a:rPr lang="en-US" sz="1500" b="1" i="1" dirty="0">
                <a:solidFill>
                  <a:srgbClr val="D9A23A"/>
                </a:solidFill>
                <a:latin typeface="Calibri" pitchFamily="34" charset="0"/>
                <a:ea typeface="Calibri" pitchFamily="34" charset="-122"/>
                <a:cs typeface="Calibri" pitchFamily="34" charset="-120"/>
              </a:rPr>
              <a:t>When you see something growing or collapsing way faster than seems reasonable — there's an R loop somewhere.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3591</Words>
  <Application>Microsoft Macintosh PowerPoint</Application>
  <PresentationFormat>On-screen Show (16:9)</PresentationFormat>
  <Paragraphs>387</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 — The Loop You Didn't See</dc:title>
  <dc:subject>PptxGenJS Presentation</dc:subject>
  <dc:creator>Dr. Amir Konigsberg</dc:creator>
  <cp:lastModifiedBy>Amir Konigsberg</cp:lastModifiedBy>
  <cp:revision>1</cp:revision>
  <dcterms:created xsi:type="dcterms:W3CDTF">2026-04-26T12:57:21Z</dcterms:created>
  <dcterms:modified xsi:type="dcterms:W3CDTF">2026-06-21T12:00:25Z</dcterms:modified>
</cp:coreProperties>
</file>