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4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472"/>
            <a:ext cx="12191695" cy="6858000"/>
          </a:xfrm>
          <a:prstGeom prst="rect">
            <a:avLst/>
          </a:prstGeom>
          <a:solidFill>
            <a:srgbClr val="1A26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22960" y="1463040"/>
            <a:ext cx="10607040" cy="246221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0" b="1" i="0" dirty="0">
                <a:solidFill>
                  <a:srgbClr val="E8B441"/>
                </a:solidFill>
                <a:latin typeface="Cambria"/>
              </a:rPr>
              <a:t>DIFFERENT </a:t>
            </a:r>
            <a:r>
              <a:rPr sz="8000" b="1" i="0" dirty="0">
                <a:solidFill>
                  <a:srgbClr val="E8B441"/>
                </a:solidFill>
                <a:latin typeface="Cambria"/>
              </a:rPr>
              <a:t>KIND</a:t>
            </a:r>
            <a:r>
              <a:rPr lang="en-US" sz="8000" b="1" dirty="0">
                <a:solidFill>
                  <a:srgbClr val="E8B441"/>
                </a:solidFill>
                <a:latin typeface="Cambria"/>
              </a:rPr>
              <a:t>S</a:t>
            </a:r>
            <a:r>
              <a:rPr sz="8000" b="1" i="0" dirty="0">
                <a:solidFill>
                  <a:srgbClr val="E8B441"/>
                </a:solidFill>
                <a:latin typeface="Cambria"/>
              </a:rPr>
              <a:t> OF</a:t>
            </a:r>
            <a:r>
              <a:rPr lang="en-US" sz="8000" b="1" i="0" dirty="0">
                <a:solidFill>
                  <a:srgbClr val="E8B441"/>
                </a:solidFill>
                <a:latin typeface="Cambria"/>
              </a:rPr>
              <a:t> </a:t>
            </a:r>
            <a:r>
              <a:rPr sz="8000" b="1" i="0" dirty="0">
                <a:solidFill>
                  <a:srgbClr val="E8B441"/>
                </a:solidFill>
                <a:latin typeface="Cambria"/>
              </a:rPr>
              <a:t>PROBLE</a:t>
            </a:r>
            <a:r>
              <a:rPr lang="en-US" sz="8000" b="1" i="0" dirty="0">
                <a:solidFill>
                  <a:srgbClr val="E8B441"/>
                </a:solidFill>
                <a:latin typeface="Cambria"/>
              </a:rPr>
              <a:t>MS</a:t>
            </a:r>
            <a:endParaRPr sz="8000" b="1" i="0" dirty="0">
              <a:solidFill>
                <a:srgbClr val="E8B441"/>
              </a:solidFill>
              <a:latin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" y="4251960"/>
            <a:ext cx="10515600" cy="46942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800" b="0" i="1" dirty="0">
                <a:solidFill>
                  <a:srgbClr val="B6BECC"/>
                </a:solidFill>
                <a:latin typeface="Cambria"/>
              </a:rPr>
              <a:t>Problem Solving in Uncertain and Unfamiliar Circumstances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5943600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0">
                <a:solidFill>
                  <a:srgbClr val="F4ECD6"/>
                </a:solidFill>
                <a:latin typeface="Calibri"/>
              </a:rPr>
              <a:t>Contemporary Problem Solving  —  Lesson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6236208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 i="0">
                <a:solidFill>
                  <a:srgbClr val="B6BECC"/>
                </a:solidFill>
                <a:latin typeface="Calibri"/>
              </a:rPr>
              <a:t>Dr. Amir Konigsberg  •  Tel Aviv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case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3152"/>
            <a:ext cx="5790895" cy="6711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68680" y="822960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C   A   S   E      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286000"/>
            <a:ext cx="5120640" cy="16109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 dirty="0">
                <a:solidFill>
                  <a:srgbClr val="1A2645"/>
                </a:solidFill>
                <a:latin typeface="Cambria"/>
              </a:rPr>
              <a:t>January 2020. A new virus has appeared in a city you've never heard of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5486400"/>
            <a:ext cx="51206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6B6B"/>
                </a:solidFill>
                <a:latin typeface="Cambria"/>
              </a:rPr>
              <a:t>Some governments will treat it like Case 2. Some like Case 3. Some like Case 4.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73152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S   T   O   P   .       N   O   T   I   C   E  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2103120"/>
            <a:ext cx="10424160" cy="237282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600" b="1" i="0" dirty="0">
                <a:solidFill>
                  <a:srgbClr val="1A2645"/>
                </a:solidFill>
                <a:latin typeface="Cambria"/>
              </a:rPr>
              <a:t>What were you doing</a:t>
            </a:r>
            <a:r>
              <a:rPr lang="en-US" sz="4600" b="1" i="0" dirty="0">
                <a:solidFill>
                  <a:srgbClr val="1A2645"/>
                </a:solidFill>
                <a:latin typeface="Cambria"/>
              </a:rPr>
              <a:t> </a:t>
            </a:r>
            <a:r>
              <a:rPr sz="4600" b="1" i="0" dirty="0">
                <a:solidFill>
                  <a:srgbClr val="1A2645"/>
                </a:solidFill>
                <a:latin typeface="Cambria"/>
              </a:rPr>
              <a:t>as </a:t>
            </a:r>
            <a:r>
              <a:rPr lang="en-US" sz="4600" b="1" dirty="0">
                <a:solidFill>
                  <a:srgbClr val="1A2645"/>
                </a:solidFill>
                <a:latin typeface="Cambria"/>
              </a:rPr>
              <a:t>you considered those examples? How were you trying to problem solve?</a:t>
            </a:r>
            <a:endParaRPr sz="4600" b="1" i="0" dirty="0">
              <a:solidFill>
                <a:srgbClr val="1A2645"/>
              </a:solidFill>
              <a:latin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" y="4937760"/>
            <a:ext cx="10424160" cy="1371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2400" b="1" i="0" dirty="0">
                <a:solidFill>
                  <a:srgbClr val="1A2645"/>
                </a:solidFill>
                <a:latin typeface="Cambria"/>
              </a:rPr>
              <a:t>You were classifying.
</a:t>
            </a:r>
            <a:r>
              <a:rPr sz="1700" b="0" i="1" dirty="0">
                <a:solidFill>
                  <a:srgbClr val="6B6B6B"/>
                </a:solidFill>
                <a:latin typeface="Cambria"/>
              </a:rPr>
              <a:t>Without being asked. Without a framework. Without instruction.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0039"/>
            <a:ext cx="12191695" cy="6858000"/>
          </a:xfrm>
          <a:prstGeom prst="rect">
            <a:avLst/>
          </a:prstGeom>
          <a:solidFill>
            <a:srgbClr val="1A26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182880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B6BECC"/>
                </a:solidFill>
                <a:latin typeface="Calibri"/>
              </a:rPr>
              <a:t>P   A   R   T       O   N  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2377440"/>
            <a:ext cx="10515600" cy="97244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5800" b="1" i="0" dirty="0">
                <a:solidFill>
                  <a:srgbClr val="E8B441"/>
                </a:solidFill>
                <a:latin typeface="Cambria"/>
              </a:rPr>
              <a:t>The most costly mistake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3749039"/>
            <a:ext cx="10515600" cy="23805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2000" b="0" i="1" dirty="0">
                <a:solidFill>
                  <a:srgbClr val="F4ECD6"/>
                </a:solidFill>
                <a:latin typeface="Cambria"/>
              </a:rPr>
              <a:t>Most expensive failures come from </a:t>
            </a:r>
            <a:r>
              <a:rPr lang="en-US" sz="2000" i="1" dirty="0">
                <a:solidFill>
                  <a:srgbClr val="F4ECD6"/>
                </a:solidFill>
                <a:latin typeface="Cambria"/>
              </a:rPr>
              <a:t>a</a:t>
            </a:r>
            <a:r>
              <a:rPr sz="2000" b="0" i="1" dirty="0">
                <a:solidFill>
                  <a:srgbClr val="F4ECD6"/>
                </a:solidFill>
                <a:latin typeface="Cambria"/>
              </a:rPr>
              <a:t> specific misclassification:
</a:t>
            </a:r>
            <a:r>
              <a:rPr lang="en-US" sz="4800" i="1" dirty="0">
                <a:solidFill>
                  <a:srgbClr val="F4ECD6"/>
                </a:solidFill>
                <a:latin typeface="Cambria"/>
              </a:rPr>
              <a:t>T</a:t>
            </a:r>
            <a:r>
              <a:rPr sz="4800" b="0" i="1" dirty="0">
                <a:solidFill>
                  <a:srgbClr val="F4ECD6"/>
                </a:solidFill>
                <a:latin typeface="Cambria"/>
              </a:rPr>
              <a:t>reating a complex problem </a:t>
            </a:r>
            <a:r>
              <a:rPr sz="4800" b="1" i="1" dirty="0">
                <a:solidFill>
                  <a:srgbClr val="F4ECD6"/>
                </a:solidFill>
                <a:latin typeface="Cambria"/>
              </a:rPr>
              <a:t>as if </a:t>
            </a:r>
            <a:r>
              <a:rPr sz="4800" b="0" i="1" dirty="0">
                <a:solidFill>
                  <a:srgbClr val="F4ECD6"/>
                </a:solidFill>
                <a:latin typeface="Cambria"/>
              </a:rPr>
              <a:t>it had a known answer</a:t>
            </a:r>
            <a:endParaRPr sz="2000" b="0" i="1" dirty="0">
              <a:solidFill>
                <a:srgbClr val="F4ECD6"/>
              </a:solidFill>
              <a:latin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7079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T   H   E       M   I   S   T   A   K  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828800"/>
            <a:ext cx="10424160" cy="1289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3400" b="1" i="0" dirty="0">
                <a:solidFill>
                  <a:srgbClr val="1A2645"/>
                </a:solidFill>
                <a:latin typeface="Cambria"/>
              </a:rPr>
              <a:t>Treating a complex problem </a:t>
            </a:r>
            <a:r>
              <a:rPr sz="3400" b="1" i="1" dirty="0">
                <a:solidFill>
                  <a:srgbClr val="1A2645"/>
                </a:solidFill>
                <a:latin typeface="Cambria"/>
              </a:rPr>
              <a:t>as if </a:t>
            </a:r>
            <a:r>
              <a:rPr sz="3400" b="1" i="0" dirty="0">
                <a:solidFill>
                  <a:srgbClr val="1A2645"/>
                </a:solidFill>
                <a:latin typeface="Cambria"/>
              </a:rPr>
              <a:t>it had a known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3886200"/>
            <a:ext cx="10424160" cy="83189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900" b="0" i="0" dirty="0">
                <a:solidFill>
                  <a:srgbClr val="1F2937"/>
                </a:solidFill>
                <a:latin typeface="Calibri"/>
              </a:rPr>
              <a:t>Calling for an expert when no expert can help</a:t>
            </a:r>
            <a:r>
              <a:rPr lang="en-US" sz="1900" b="0" i="0" dirty="0">
                <a:solidFill>
                  <a:srgbClr val="1F2937"/>
                </a:solidFill>
                <a:latin typeface="Calibri"/>
              </a:rPr>
              <a:t> …</a:t>
            </a:r>
            <a:endParaRPr sz="1900" b="0" i="0" dirty="0">
              <a:solidFill>
                <a:srgbClr val="1F2937"/>
              </a:solidFill>
              <a:latin typeface="Calibri"/>
            </a:endParaRPr>
          </a:p>
          <a:p>
            <a:pPr algn="l">
              <a:lnSpc>
                <a:spcPct val="150000"/>
              </a:lnSpc>
            </a:pPr>
            <a:r>
              <a:rPr sz="1900" b="0" i="0" dirty="0">
                <a:solidFill>
                  <a:srgbClr val="1F2937"/>
                </a:solidFill>
                <a:latin typeface="Calibri"/>
              </a:rPr>
              <a:t>Demanding a plan when no plan can survive contact with the situation</a:t>
            </a:r>
            <a:r>
              <a:rPr lang="en-US" sz="1900" b="0" i="0" dirty="0">
                <a:solidFill>
                  <a:srgbClr val="1F2937"/>
                </a:solidFill>
                <a:latin typeface="Calibri"/>
              </a:rPr>
              <a:t> …</a:t>
            </a:r>
            <a:endParaRPr sz="1900" b="0" i="0" dirty="0">
              <a:solidFill>
                <a:srgbClr val="1F2937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E   X   A   M   P   L   E      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554480"/>
            <a:ext cx="1042416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4200" b="1" i="0">
                <a:solidFill>
                  <a:srgbClr val="1A2645"/>
                </a:solidFill>
                <a:latin typeface="Cambria"/>
              </a:rPr>
              <a:t>Wall Street, 2007.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834640"/>
            <a:ext cx="10424160" cy="258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900" b="0" i="0" dirty="0">
                <a:solidFill>
                  <a:srgbClr val="1F2937"/>
                </a:solidFill>
                <a:latin typeface="Calibri"/>
              </a:rPr>
              <a:t>Major banks built risk models on the assumption that mortgage defaults</a:t>
            </a:r>
            <a:r>
              <a:rPr lang="en-US" sz="1900" b="0" i="0" dirty="0">
                <a:solidFill>
                  <a:srgbClr val="1F2937"/>
                </a:solidFill>
                <a:latin typeface="Calibri"/>
              </a:rPr>
              <a:t> </a:t>
            </a:r>
            <a:r>
              <a:rPr sz="1900" b="0" i="0" dirty="0">
                <a:solidFill>
                  <a:srgbClr val="1F2937"/>
                </a:solidFill>
                <a:latin typeface="Calibri"/>
              </a:rPr>
              <a:t>could be predicted with enough data and the right experts.</a:t>
            </a:r>
          </a:p>
          <a:p>
            <a:pPr algn="l">
              <a:lnSpc>
                <a:spcPct val="150000"/>
              </a:lnSpc>
            </a:pPr>
            <a:endParaRPr sz="1900" b="0" i="0" dirty="0">
              <a:solidFill>
                <a:srgbClr val="1F2937"/>
              </a:solidFill>
              <a:latin typeface="Calibri"/>
            </a:endParaRPr>
          </a:p>
          <a:p>
            <a:pPr algn="l">
              <a:lnSpc>
                <a:spcPct val="150000"/>
              </a:lnSpc>
            </a:pPr>
            <a:r>
              <a:rPr sz="1900" b="1" i="0" dirty="0">
                <a:solidFill>
                  <a:srgbClr val="1F2937"/>
                </a:solidFill>
                <a:latin typeface="Calibri"/>
              </a:rPr>
              <a:t>The models worked beautifully — until they didn't.
</a:t>
            </a:r>
            <a:br>
              <a:rPr lang="en-US" sz="1900" b="1" i="0" dirty="0">
                <a:solidFill>
                  <a:srgbClr val="1F2937"/>
                </a:solidFill>
                <a:latin typeface="Calibri"/>
              </a:rPr>
            </a:br>
            <a:r>
              <a:rPr sz="1900" b="1" i="0" dirty="0">
                <a:solidFill>
                  <a:srgbClr val="1F2937"/>
                </a:solidFill>
                <a:latin typeface="Calibri"/>
              </a:rPr>
              <a:t>The crash followed.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5852160"/>
            <a:ext cx="1042416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700" b="0" i="1">
                <a:solidFill>
                  <a:srgbClr val="C99620"/>
                </a:solidFill>
                <a:latin typeface="Cambria"/>
              </a:rPr>
              <a:t>What kind of problem did the banks think they were solving? What was it actually?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T   H   E       A   N   S   W   E   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554480"/>
            <a:ext cx="10424160" cy="53655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i="0" dirty="0">
                <a:solidFill>
                  <a:srgbClr val="1A2645"/>
                </a:solidFill>
                <a:latin typeface="Cambria"/>
              </a:rPr>
              <a:t>A complex problem treated as a knowable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3108960"/>
            <a:ext cx="10424160" cy="245003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800" b="0" i="0" dirty="0">
                <a:solidFill>
                  <a:srgbClr val="1F2937"/>
                </a:solidFill>
                <a:latin typeface="Calibri"/>
              </a:rPr>
              <a:t>The banks treated mortgage default risk as </a:t>
            </a:r>
            <a:r>
              <a:rPr sz="1800" b="1" i="0" dirty="0">
                <a:solidFill>
                  <a:srgbClr val="1F2937"/>
                </a:solidFill>
                <a:latin typeface="Calibri"/>
              </a:rPr>
              <a:t>Complicated</a:t>
            </a:r>
            <a:r>
              <a:rPr sz="1800" b="0" i="0" dirty="0">
                <a:solidFill>
                  <a:srgbClr val="1F2937"/>
                </a:solidFill>
                <a:latin typeface="Calibri"/>
              </a:rPr>
              <a:t> </a:t>
            </a:r>
            <a:r>
              <a:rPr lang="en-US" sz="1800" b="0" i="0" dirty="0">
                <a:solidFill>
                  <a:srgbClr val="1F2937"/>
                </a:solidFill>
                <a:latin typeface="Calibri"/>
              </a:rPr>
              <a:t>-</a:t>
            </a:r>
            <a:r>
              <a:rPr sz="1800" b="0" i="0" dirty="0">
                <a:solidFill>
                  <a:srgbClr val="1F2937"/>
                </a:solidFill>
                <a:latin typeface="Calibri"/>
              </a:rPr>
              <a:t> a problem with a knowable answer, given enough data and the right expertise.</a:t>
            </a:r>
          </a:p>
          <a:p>
            <a:pPr algn="l">
              <a:lnSpc>
                <a:spcPct val="150000"/>
              </a:lnSpc>
            </a:pPr>
            <a:endParaRPr sz="1800" b="0" i="0" dirty="0">
              <a:solidFill>
                <a:srgbClr val="1F2937"/>
              </a:solidFill>
              <a:latin typeface="Calibri"/>
            </a:endParaRP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rgbClr val="1F2937"/>
                </a:solidFill>
                <a:latin typeface="Calibri"/>
              </a:rPr>
              <a:t>But </a:t>
            </a:r>
            <a:r>
              <a:rPr lang="en-US" dirty="0">
                <a:solidFill>
                  <a:srgbClr val="1F2937"/>
                </a:solidFill>
                <a:latin typeface="Calibri"/>
              </a:rPr>
              <a:t>i</a:t>
            </a:r>
            <a:r>
              <a:rPr sz="1800" b="0" i="0" dirty="0">
                <a:solidFill>
                  <a:srgbClr val="1F2937"/>
                </a:solidFill>
                <a:latin typeface="Calibri"/>
              </a:rPr>
              <a:t>t was </a:t>
            </a:r>
            <a:r>
              <a:rPr sz="1800" b="1" i="0" dirty="0">
                <a:solidFill>
                  <a:srgbClr val="1F2937"/>
                </a:solidFill>
                <a:latin typeface="Calibri"/>
              </a:rPr>
              <a:t>Complex.</a:t>
            </a:r>
            <a:r>
              <a:rPr sz="1800" b="0" i="0" dirty="0">
                <a:solidFill>
                  <a:srgbClr val="1F2937"/>
                </a:solidFill>
                <a:latin typeface="Calibri"/>
              </a:rPr>
              <a:t> Mortgage defaults were embedded in a system of housing markets, consumer
behavior, credit chains, and regulator response. Cause and effect could only
be understood in retrospect</a:t>
            </a:r>
            <a:r>
              <a:rPr lang="en-US" sz="1800" b="0" i="0" dirty="0">
                <a:solidFill>
                  <a:srgbClr val="1F2937"/>
                </a:solidFill>
                <a:latin typeface="Calibri"/>
              </a:rPr>
              <a:t>,</a:t>
            </a:r>
            <a:r>
              <a:rPr sz="1800" b="0" i="0" dirty="0">
                <a:solidFill>
                  <a:srgbClr val="1F2937"/>
                </a:solidFill>
                <a:latin typeface="Calibri"/>
              </a:rPr>
              <a:t> and by then it was too late.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5989320"/>
            <a:ext cx="10424160" cy="26827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 i="1" dirty="0">
                <a:solidFill>
                  <a:srgbClr val="C99620"/>
                </a:solidFill>
                <a:latin typeface="Cambria"/>
              </a:rPr>
              <a:t>The experts weren't wrong. They were the </a:t>
            </a:r>
            <a:r>
              <a:rPr sz="1600" b="1" i="1" dirty="0">
                <a:solidFill>
                  <a:srgbClr val="C99620"/>
                </a:solidFill>
                <a:latin typeface="Cambria"/>
              </a:rPr>
              <a:t>wrong</a:t>
            </a:r>
            <a:r>
              <a:rPr sz="1600" b="0" i="1" dirty="0">
                <a:solidFill>
                  <a:srgbClr val="C99620"/>
                </a:solidFill>
                <a:latin typeface="Cambria"/>
              </a:rPr>
              <a:t> </a:t>
            </a:r>
            <a:r>
              <a:rPr sz="1600" b="1" i="1" dirty="0">
                <a:solidFill>
                  <a:srgbClr val="C99620"/>
                </a:solidFill>
                <a:latin typeface="Cambria"/>
              </a:rPr>
              <a:t>kind</a:t>
            </a:r>
            <a:r>
              <a:rPr sz="1600" b="0" i="1" dirty="0">
                <a:solidFill>
                  <a:srgbClr val="C99620"/>
                </a:solidFill>
                <a:latin typeface="Cambria"/>
              </a:rPr>
              <a:t> of response.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E   X   A   M   P   L   E      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554480"/>
            <a:ext cx="1042416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4200" b="1" i="0" dirty="0">
                <a:solidFill>
                  <a:srgbClr val="1A2645"/>
                </a:solidFill>
                <a:latin typeface="Cambria"/>
              </a:rPr>
              <a:t>Baghdad, 2003.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834640"/>
            <a:ext cx="10424160" cy="12704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900" b="0" i="0" dirty="0">
                <a:solidFill>
                  <a:srgbClr val="1F2937"/>
                </a:solidFill>
                <a:latin typeface="Calibri"/>
              </a:rPr>
              <a:t>Fifty years of US military doctrine assumed war meant identifying</a:t>
            </a:r>
            <a:r>
              <a:rPr lang="en-US" sz="1900" b="0" i="0" dirty="0">
                <a:solidFill>
                  <a:srgbClr val="1F2937"/>
                </a:solidFill>
                <a:latin typeface="Calibri"/>
              </a:rPr>
              <a:t> </a:t>
            </a:r>
            <a:r>
              <a:rPr sz="1900" b="0" i="0" dirty="0">
                <a:solidFill>
                  <a:srgbClr val="1F2937"/>
                </a:solidFill>
                <a:latin typeface="Calibri"/>
              </a:rPr>
              <a:t>an enemy and defeating them.</a:t>
            </a:r>
          </a:p>
          <a:p>
            <a:pPr algn="l">
              <a:lnSpc>
                <a:spcPct val="150000"/>
              </a:lnSpc>
            </a:pPr>
            <a:endParaRPr sz="1900" b="0" i="0" dirty="0">
              <a:solidFill>
                <a:srgbClr val="1F2937"/>
              </a:solidFill>
              <a:latin typeface="Calibri"/>
            </a:endParaRPr>
          </a:p>
          <a:p>
            <a:pPr algn="l">
              <a:lnSpc>
                <a:spcPct val="150000"/>
              </a:lnSpc>
            </a:pPr>
            <a:r>
              <a:rPr sz="1900" b="1" i="0" dirty="0">
                <a:solidFill>
                  <a:srgbClr val="1F2937"/>
                </a:solidFill>
                <a:latin typeface="Calibri"/>
              </a:rPr>
              <a:t>The Iraq insurgency was dispersed, networked, and recomposing itself</a:t>
            </a:r>
            <a:r>
              <a:rPr lang="en-US" sz="1900" b="1" i="0" dirty="0">
                <a:solidFill>
                  <a:srgbClr val="1F2937"/>
                </a:solidFill>
                <a:latin typeface="Calibri"/>
              </a:rPr>
              <a:t> </a:t>
            </a:r>
            <a:r>
              <a:rPr sz="1900" b="1" i="0" dirty="0">
                <a:solidFill>
                  <a:srgbClr val="1F2937"/>
                </a:solidFill>
                <a:latin typeface="Calibri"/>
              </a:rPr>
              <a:t>faster than any plan could track.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5852160"/>
            <a:ext cx="1042416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700" b="0" i="1">
                <a:solidFill>
                  <a:srgbClr val="C99620"/>
                </a:solidFill>
                <a:latin typeface="Cambria"/>
              </a:rPr>
              <a:t>What kind of problem did the doctrine assume? What was it actually?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T   H   E       A   N   S   W   E   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554480"/>
            <a:ext cx="1042416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i="0">
                <a:solidFill>
                  <a:srgbClr val="1A2645"/>
                </a:solidFill>
                <a:latin typeface="Cambria"/>
              </a:rPr>
              <a:t>A complex insurgency treated as a known kind of war.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3108960"/>
            <a:ext cx="10424160" cy="2560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1F2937"/>
                </a:solidFill>
                <a:latin typeface="Calibri"/>
              </a:rPr>
              <a:t>The doctrine assumed war was </a:t>
            </a:r>
            <a:r>
              <a:rPr sz="1800" b="1" i="0">
                <a:solidFill>
                  <a:srgbClr val="1F2937"/>
                </a:solidFill>
                <a:latin typeface="Calibri"/>
              </a:rPr>
              <a:t>Complicated</a:t>
            </a:r>
            <a:r>
              <a:rPr sz="1800" b="0" i="0">
                <a:solidFill>
                  <a:srgbClr val="1F2937"/>
                </a:solidFill>
                <a:latin typeface="Calibri"/>
              </a:rPr>
              <a:t> — find the enemy, apply force, achieve victory.</a:t>
            </a:r>
          </a:p>
          <a:p>
            <a:pPr algn="l">
              <a:lnSpc>
                <a:spcPct val="150000"/>
              </a:lnSpc>
            </a:pPr>
            <a:endParaRPr sz="1800" b="0" i="0">
              <a:solidFill>
                <a:srgbClr val="1F2937"/>
              </a:solidFill>
              <a:latin typeface="Calibri"/>
            </a:endParaRPr>
          </a:p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1F2937"/>
                </a:solidFill>
                <a:latin typeface="Calibri"/>
              </a:rPr>
              <a:t>The insurgency was </a:t>
            </a:r>
            <a:r>
              <a:rPr sz="1800" b="1" i="0">
                <a:solidFill>
                  <a:srgbClr val="1F2937"/>
                </a:solidFill>
                <a:latin typeface="Calibri"/>
              </a:rPr>
              <a:t>Complex.</a:t>
            </a:r>
            <a:r>
              <a:rPr sz="1800" b="0" i="0">
                <a:solidFill>
                  <a:srgbClr val="1F2937"/>
                </a:solidFill>
                <a:latin typeface="Calibri"/>
              </a:rPr>
              <a:t> The "enemy" had no fixed location, no clear hierarchy, and recomposed
itself in response to every American action. Every raid produced new recruits.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5989320"/>
            <a:ext cx="1042416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 i="1">
                <a:solidFill>
                  <a:srgbClr val="C99620"/>
                </a:solidFill>
                <a:latin typeface="Cambria"/>
              </a:rPr>
              <a:t>Three years and tens of thousands of lives to admit it was the wrong kind of doctrine.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B   A   G   H   D   A   D   ,       2   0   0   3           —           C   O   N   T   E   X   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463040"/>
            <a:ext cx="10424160" cy="1463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1A2645"/>
                </a:solidFill>
                <a:latin typeface="Cambria"/>
              </a:rPr>
              <a:t>A doctrine built for one kind of war,
applied to another.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3246120"/>
            <a:ext cx="1042416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500" b="0" i="1">
                <a:solidFill>
                  <a:srgbClr val="6B6B6B"/>
                </a:solidFill>
                <a:latin typeface="Calibri"/>
              </a:rPr>
              <a:t>Major combat operations ended in three weeks. The insurgency lasted years.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3977639"/>
            <a:ext cx="50292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1" i="0" spc="200">
                <a:solidFill>
                  <a:srgbClr val="C99620"/>
                </a:solidFill>
                <a:latin typeface="Calibri"/>
              </a:rPr>
              <a:t>WHAT THE DOCTRINE ASSUMED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3977639"/>
            <a:ext cx="50292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1" i="0" spc="200">
                <a:solidFill>
                  <a:srgbClr val="C99620"/>
                </a:solidFill>
                <a:latin typeface="Calibri"/>
              </a:rPr>
              <a:t>WHAT THE WAR ACTUALLY WAS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680" y="4370832"/>
            <a:ext cx="457200" cy="22860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4370832"/>
            <a:ext cx="457200" cy="22860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68680" y="4526280"/>
            <a:ext cx="50292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5000"/>
              </a:lnSpc>
            </a:pPr>
            <a:r>
              <a:rPr sz="1500" b="0" i="0">
                <a:solidFill>
                  <a:srgbClr val="1F2937"/>
                </a:solidFill>
                <a:latin typeface="Calibri"/>
              </a:rPr>
              <a:t>A clear enemy with a hierarchy.</a:t>
            </a:r>
          </a:p>
          <a:p>
            <a:pPr algn="l">
              <a:lnSpc>
                <a:spcPct val="155000"/>
              </a:lnSpc>
            </a:pPr>
            <a:r>
              <a:rPr sz="1500" b="0" i="0">
                <a:solidFill>
                  <a:srgbClr val="1F2937"/>
                </a:solidFill>
                <a:latin typeface="Calibri"/>
              </a:rPr>
              <a:t>Front lines and held territory.</a:t>
            </a:r>
          </a:p>
          <a:p>
            <a:pPr algn="l">
              <a:lnSpc>
                <a:spcPct val="155000"/>
              </a:lnSpc>
            </a:pPr>
            <a:r>
              <a:rPr sz="1500" b="0" i="0">
                <a:solidFill>
                  <a:srgbClr val="1F2937"/>
                </a:solidFill>
                <a:latin typeface="Calibri"/>
              </a:rPr>
              <a:t>Defeat the leadership → win.</a:t>
            </a:r>
          </a:p>
          <a:p>
            <a:pPr algn="l">
              <a:lnSpc>
                <a:spcPct val="155000"/>
              </a:lnSpc>
            </a:pPr>
            <a:r>
              <a:rPr sz="1500" b="0" i="0">
                <a:solidFill>
                  <a:srgbClr val="1F2937"/>
                </a:solidFill>
                <a:latin typeface="Calibri"/>
              </a:rPr>
              <a:t>Body counts measure progress.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4526280"/>
            <a:ext cx="50292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5000"/>
              </a:lnSpc>
            </a:pPr>
            <a:r>
              <a:rPr sz="1500" b="0" i="0">
                <a:solidFill>
                  <a:srgbClr val="1F2937"/>
                </a:solidFill>
                <a:latin typeface="Calibri"/>
              </a:rPr>
              <a:t>Dozens of factions, shifting alliances.</a:t>
            </a:r>
          </a:p>
          <a:p>
            <a:pPr algn="l">
              <a:lnSpc>
                <a:spcPct val="155000"/>
              </a:lnSpc>
            </a:pPr>
            <a:r>
              <a:rPr sz="1500" b="0" i="0">
                <a:solidFill>
                  <a:srgbClr val="1F2937"/>
                </a:solidFill>
                <a:latin typeface="Calibri"/>
              </a:rPr>
              <a:t>Every road, every market, every checkpoint.</a:t>
            </a:r>
          </a:p>
          <a:p>
            <a:pPr algn="l">
              <a:lnSpc>
                <a:spcPct val="155000"/>
              </a:lnSpc>
            </a:pPr>
            <a:r>
              <a:rPr sz="1500" b="0" i="0">
                <a:solidFill>
                  <a:srgbClr val="1F2937"/>
                </a:solidFill>
                <a:latin typeface="Calibri"/>
              </a:rPr>
              <a:t>Every action reshaped the system.</a:t>
            </a:r>
          </a:p>
          <a:p>
            <a:pPr algn="l">
              <a:lnSpc>
                <a:spcPct val="155000"/>
              </a:lnSpc>
            </a:pPr>
            <a:r>
              <a:rPr sz="1500" b="0" i="0">
                <a:solidFill>
                  <a:srgbClr val="1F2937"/>
                </a:solidFill>
                <a:latin typeface="Calibri"/>
              </a:rPr>
              <a:t>Successful raids often produced new recruits.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" y="6263640"/>
            <a:ext cx="1042416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C99620"/>
                </a:solidFill>
                <a:latin typeface="Calibri"/>
              </a:rPr>
              <a:t>2003: </a:t>
            </a:r>
            <a:r>
              <a:rPr sz="1300" b="0" i="0">
                <a:solidFill>
                  <a:srgbClr val="6B6B6B"/>
                </a:solidFill>
                <a:latin typeface="Calibri"/>
              </a:rPr>
              <a:t>Invasion.  </a:t>
            </a:r>
            <a:r>
              <a:rPr sz="1300" b="1" i="0">
                <a:solidFill>
                  <a:srgbClr val="C99620"/>
                </a:solidFill>
                <a:latin typeface="Calibri"/>
              </a:rPr>
              <a:t>2006: </a:t>
            </a:r>
            <a:r>
              <a:rPr sz="1300" b="0" i="0">
                <a:solidFill>
                  <a:srgbClr val="6B6B6B"/>
                </a:solidFill>
                <a:latin typeface="Calibri"/>
              </a:rPr>
              <a:t>Doctrine rewritten (Field Manual 3-24, the first US counterinsurgency doctrine in decades).  </a:t>
            </a:r>
            <a:r>
              <a:rPr sz="1300" b="1" i="0">
                <a:solidFill>
                  <a:srgbClr val="C99620"/>
                </a:solidFill>
                <a:latin typeface="Calibri"/>
              </a:rPr>
              <a:t>2007: </a:t>
            </a:r>
            <a:r>
              <a:rPr sz="1300" b="0" i="0">
                <a:solidFill>
                  <a:srgbClr val="6B6B6B"/>
                </a:solidFill>
                <a:latin typeface="Calibri"/>
              </a:rPr>
              <a:t>Surge implements it. Violence drops.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D   I   S   C   U   S   S   I   O   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2194560"/>
            <a:ext cx="10424160" cy="3200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800" b="1" i="0">
                <a:solidFill>
                  <a:srgbClr val="1A2645"/>
                </a:solidFill>
                <a:latin typeface="Cambria"/>
              </a:rPr>
              <a:t>If you had run AIG's risk department in 2007 —</a:t>
            </a:r>
          </a:p>
          <a:p>
            <a:pPr algn="l">
              <a:lnSpc>
                <a:spcPct val="130000"/>
              </a:lnSpc>
            </a:pPr>
            <a:endParaRPr sz="2800" b="1" i="0">
              <a:solidFill>
                <a:srgbClr val="1A2645"/>
              </a:solidFill>
              <a:latin typeface="Cambria"/>
            </a:endParaRPr>
          </a:p>
          <a:p>
            <a:pPr algn="l">
              <a:lnSpc>
                <a:spcPct val="130000"/>
              </a:lnSpc>
            </a:pPr>
            <a:r>
              <a:rPr sz="2800" b="1" i="0">
                <a:solidFill>
                  <a:srgbClr val="1A2645"/>
                </a:solidFill>
                <a:latin typeface="Cambria"/>
              </a:rPr>
              <a:t>what would you have to have noticed</a:t>
            </a:r>
          </a:p>
          <a:p>
            <a:pPr algn="l">
              <a:lnSpc>
                <a:spcPct val="130000"/>
              </a:lnSpc>
            </a:pPr>
            <a:r>
              <a:rPr sz="2800" b="1" i="1">
                <a:solidFill>
                  <a:srgbClr val="C99620"/>
                </a:solidFill>
                <a:latin typeface="Cambria"/>
              </a:rPr>
              <a:t>to suspect you were running the wrong kind of analysis?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2560320"/>
            <a:ext cx="10424160" cy="1682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4600" b="1" i="0" dirty="0">
                <a:solidFill>
                  <a:srgbClr val="1A2645"/>
                </a:solidFill>
                <a:latin typeface="Cambria"/>
              </a:rPr>
              <a:t>Some problems are hard to </a:t>
            </a:r>
            <a:r>
              <a:rPr sz="4600" b="1" i="0" dirty="0">
                <a:solidFill>
                  <a:srgbClr val="1A2645"/>
                </a:solidFill>
                <a:latin typeface="Cambria"/>
              </a:rPr>
              <a:t>solve until
you know </a:t>
            </a:r>
            <a:r>
              <a:rPr sz="4600" b="1" i="1" dirty="0">
                <a:solidFill>
                  <a:srgbClr val="1A2645"/>
                </a:solidFill>
                <a:latin typeface="Cambria"/>
              </a:rPr>
              <a:t>what</a:t>
            </a:r>
            <a:r>
              <a:rPr sz="4600" b="1" i="0" dirty="0">
                <a:solidFill>
                  <a:srgbClr val="1A2645"/>
                </a:solidFill>
                <a:latin typeface="Cambria"/>
              </a:rPr>
              <a:t> </a:t>
            </a:r>
            <a:r>
              <a:rPr sz="4600" b="1" i="1" dirty="0">
                <a:solidFill>
                  <a:srgbClr val="1A2645"/>
                </a:solidFill>
                <a:latin typeface="Cambria"/>
              </a:rPr>
              <a:t>kind</a:t>
            </a:r>
            <a:r>
              <a:rPr sz="4600" b="1" i="0" dirty="0">
                <a:solidFill>
                  <a:srgbClr val="1A2645"/>
                </a:solidFill>
                <a:latin typeface="Cambria"/>
              </a:rPr>
              <a:t> of problem it 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26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182880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B6BECC"/>
                </a:solidFill>
                <a:latin typeface="Calibri"/>
              </a:rPr>
              <a:t>P   A   R   T       T   W   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2377440"/>
            <a:ext cx="10515600" cy="2286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5200" b="1" i="0">
                <a:solidFill>
                  <a:srgbClr val="E8B441"/>
                </a:solidFill>
                <a:latin typeface="Cambria"/>
              </a:rPr>
              <a:t>There are four kinds of problems.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4206240"/>
            <a:ext cx="105156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2200" b="0" i="1">
                <a:solidFill>
                  <a:srgbClr val="F4ECD6"/>
                </a:solidFill>
                <a:latin typeface="Cambria"/>
              </a:rPr>
              <a:t>Each kind has a different shape.
Each requires a different kind of response.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K   I   N   D       1       O   F      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417320"/>
            <a:ext cx="10424160" cy="10972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5400" b="1" i="0">
                <a:solidFill>
                  <a:srgbClr val="1A2645"/>
                </a:solidFill>
                <a:latin typeface="Cambria"/>
              </a:rPr>
              <a:t>Simple problems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606040"/>
            <a:ext cx="1042416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200" b="0" i="1">
                <a:solidFill>
                  <a:srgbClr val="C99620"/>
                </a:solidFill>
                <a:latin typeface="Cambria"/>
              </a:rPr>
              <a:t>Cause and effect are obvious.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379476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C99620"/>
                </a:solidFill>
                <a:latin typeface="Calibri"/>
              </a:rPr>
              <a:t>HOW YOU RESPOND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3749040"/>
            <a:ext cx="84124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700" b="0" i="0">
                <a:solidFill>
                  <a:srgbClr val="1F2937"/>
                </a:solidFill>
                <a:latin typeface="Cambria"/>
              </a:rPr>
              <a:t>Sense  →  Categorize  →  Respond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457200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C99620"/>
                </a:solidFill>
                <a:latin typeface="Calibri"/>
              </a:rPr>
              <a:t>EXAMPLES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4526280"/>
            <a:ext cx="84124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700" b="0" i="0">
                <a:solidFill>
                  <a:srgbClr val="1F2937"/>
                </a:solidFill>
                <a:latin typeface="Cambria"/>
              </a:rPr>
              <a:t>A leaky faucet. A loan payment. A jammed printer.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" y="534924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C99620"/>
                </a:solidFill>
                <a:latin typeface="Calibri"/>
              </a:rPr>
              <a:t>WHAT GOES WRONG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5303520"/>
            <a:ext cx="84124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700" b="0" i="0">
                <a:solidFill>
                  <a:srgbClr val="1F2937"/>
                </a:solidFill>
                <a:latin typeface="Cambria"/>
              </a:rPr>
              <a:t>You stop paying attention. The problem changes and you don't notice.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K   I   N   D       2       O   F      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417320"/>
            <a:ext cx="10424160" cy="10972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5400" b="1" i="0">
                <a:solidFill>
                  <a:srgbClr val="1A2645"/>
                </a:solidFill>
                <a:latin typeface="Cambria"/>
              </a:rPr>
              <a:t>Complicated problems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606040"/>
            <a:ext cx="1042416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200" b="0" i="1">
                <a:solidFill>
                  <a:srgbClr val="C99620"/>
                </a:solidFill>
                <a:latin typeface="Cambria"/>
              </a:rPr>
              <a:t>Cause and effect are knowable, but only with expertise.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379476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C99620"/>
                </a:solidFill>
                <a:latin typeface="Calibri"/>
              </a:rPr>
              <a:t>HOW YOU RESPOND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3749040"/>
            <a:ext cx="84124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700" b="0" i="0">
                <a:solidFill>
                  <a:srgbClr val="1F2937"/>
                </a:solidFill>
                <a:latin typeface="Cambria"/>
              </a:rPr>
              <a:t>Sense  →  Analyze  →  Respond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457200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C99620"/>
                </a:solidFill>
                <a:latin typeface="Calibri"/>
              </a:rPr>
              <a:t>EXAMPLES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4526280"/>
            <a:ext cx="84124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700" b="0" i="0">
                <a:solidFill>
                  <a:srgbClr val="1F2937"/>
                </a:solidFill>
                <a:latin typeface="Cambria"/>
              </a:rPr>
              <a:t>A car making a strange noise. Drilling for oil. A legal dispute.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" y="534924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C99620"/>
                </a:solidFill>
                <a:latin typeface="Calibri"/>
              </a:rPr>
              <a:t>WHAT GOES WRONG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5303520"/>
            <a:ext cx="84124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700" b="0" i="0">
                <a:solidFill>
                  <a:srgbClr val="1F2937"/>
                </a:solidFill>
                <a:latin typeface="Cambria"/>
              </a:rPr>
              <a:t>The experts disagree. Or one expert insists on the wrong answer.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K   I   N   D       3       O   F      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417320"/>
            <a:ext cx="10424160" cy="10972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5400" b="1" i="0">
                <a:solidFill>
                  <a:srgbClr val="1A2645"/>
                </a:solidFill>
                <a:latin typeface="Cambria"/>
              </a:rPr>
              <a:t>Complex problems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606040"/>
            <a:ext cx="1042416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200" b="0" i="1">
                <a:solidFill>
                  <a:srgbClr val="C99620"/>
                </a:solidFill>
                <a:latin typeface="Cambria"/>
              </a:rPr>
              <a:t>Cause and effect can only be understood in retrospect.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379476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C99620"/>
                </a:solidFill>
                <a:latin typeface="Calibri"/>
              </a:rPr>
              <a:t>HOW YOU RESPOND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3749040"/>
            <a:ext cx="84124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700" b="0" i="0">
                <a:solidFill>
                  <a:srgbClr val="1F2937"/>
                </a:solidFill>
                <a:latin typeface="Cambria"/>
              </a:rPr>
              <a:t>Probe  →  Sense  →  Respond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457200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C99620"/>
                </a:solidFill>
                <a:latin typeface="Calibri"/>
              </a:rPr>
              <a:t>EXAMPLES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4526280"/>
            <a:ext cx="84124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700" b="0" i="0">
                <a:solidFill>
                  <a:srgbClr val="1F2937"/>
                </a:solidFill>
                <a:latin typeface="Cambria"/>
              </a:rPr>
              <a:t>Raising a child. Running a startup. Treating a chronic illness.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" y="534924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C99620"/>
                </a:solidFill>
                <a:latin typeface="Calibri"/>
              </a:rPr>
              <a:t>WHAT GOES WRONG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5303520"/>
            <a:ext cx="84124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700" b="0" i="0">
                <a:solidFill>
                  <a:srgbClr val="1F2937"/>
                </a:solidFill>
                <a:latin typeface="Cambria"/>
              </a:rPr>
              <a:t>Every solution generates new problems you didn't anticipate.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K   I   N   D       4       O   F      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417320"/>
            <a:ext cx="10424160" cy="10972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5400" b="1" i="0">
                <a:solidFill>
                  <a:srgbClr val="1A2645"/>
                </a:solidFill>
                <a:latin typeface="Cambria"/>
              </a:rPr>
              <a:t>Chaotic problems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606040"/>
            <a:ext cx="1042416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200" b="0" i="1">
                <a:solidFill>
                  <a:srgbClr val="C99620"/>
                </a:solidFill>
                <a:latin typeface="Cambria"/>
              </a:rPr>
              <a:t>There is no relationship between cause and effect — yet.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379476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C99620"/>
                </a:solidFill>
                <a:latin typeface="Calibri"/>
              </a:rPr>
              <a:t>HOW YOU RESPOND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3749040"/>
            <a:ext cx="84124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700" b="0" i="0">
                <a:solidFill>
                  <a:srgbClr val="1F2937"/>
                </a:solidFill>
                <a:latin typeface="Cambria"/>
              </a:rPr>
              <a:t>Act  →  Sense  →  Respond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457200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C99620"/>
                </a:solidFill>
                <a:latin typeface="Calibri"/>
              </a:rPr>
              <a:t>EXAMPLES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4526280"/>
            <a:ext cx="84124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700" b="0" i="0">
                <a:solidFill>
                  <a:srgbClr val="1F2937"/>
                </a:solidFill>
                <a:latin typeface="Cambria"/>
              </a:rPr>
              <a:t>A fire. A bombing. A market collapse in real time.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" y="5349240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C99620"/>
                </a:solidFill>
                <a:latin typeface="Calibri"/>
              </a:rPr>
              <a:t>WHAT GOES WRONG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5303520"/>
            <a:ext cx="84124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700" b="0" i="0">
                <a:solidFill>
                  <a:srgbClr val="1F2937"/>
                </a:solidFill>
                <a:latin typeface="Cambria"/>
              </a:rPr>
              <a:t>You keep acting in chaos mode after stability has returned.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457200"/>
            <a:ext cx="1051560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i="0">
                <a:solidFill>
                  <a:srgbClr val="1A2645"/>
                </a:solidFill>
                <a:latin typeface="Cambria"/>
              </a:rPr>
              <a:t>All four kinds, side by side.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188720"/>
            <a:ext cx="105156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6B6B6B"/>
                </a:solidFill>
                <a:latin typeface="Calibri"/>
              </a:rPr>
              <a:t>Adapted from Snowden &amp; Boone, Harvard Business Review, 2007.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828800"/>
            <a:ext cx="1280160" cy="502920"/>
          </a:xfrm>
          <a:prstGeom prst="rect">
            <a:avLst/>
          </a:prstGeom>
          <a:solidFill>
            <a:srgbClr val="1A2645"/>
          </a:solidFill>
          <a:ln w="6350">
            <a:solidFill>
              <a:srgbClr val="1A26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737360" y="1828800"/>
            <a:ext cx="2606040" cy="502920"/>
          </a:xfrm>
          <a:prstGeom prst="rect">
            <a:avLst/>
          </a:prstGeom>
          <a:solidFill>
            <a:srgbClr val="1A2645"/>
          </a:solidFill>
          <a:ln w="6350">
            <a:solidFill>
              <a:srgbClr val="1A26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828800" y="1828800"/>
            <a:ext cx="2423160" cy="5029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E8B441"/>
                </a:solidFill>
                <a:latin typeface="Calibri"/>
              </a:rPr>
              <a:t>THE PROBLEM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3400" y="1828800"/>
            <a:ext cx="2377440" cy="502920"/>
          </a:xfrm>
          <a:prstGeom prst="rect">
            <a:avLst/>
          </a:prstGeom>
          <a:solidFill>
            <a:srgbClr val="1A2645"/>
          </a:solidFill>
          <a:ln w="6350">
            <a:solidFill>
              <a:srgbClr val="1A26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434840" y="1828800"/>
            <a:ext cx="2194560" cy="5029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E8B441"/>
                </a:solidFill>
                <a:latin typeface="Calibri"/>
              </a:rPr>
              <a:t>WHAT YOU DO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20840" y="1828800"/>
            <a:ext cx="2468880" cy="502920"/>
          </a:xfrm>
          <a:prstGeom prst="rect">
            <a:avLst/>
          </a:prstGeom>
          <a:solidFill>
            <a:srgbClr val="1A2645"/>
          </a:solidFill>
          <a:ln w="6350">
            <a:solidFill>
              <a:srgbClr val="1A26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812280" y="1828800"/>
            <a:ext cx="2286000" cy="5029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E8B441"/>
                </a:solidFill>
                <a:latin typeface="Calibri"/>
              </a:rPr>
              <a:t>DANGER 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89720" y="1828800"/>
            <a:ext cx="2606040" cy="502920"/>
          </a:xfrm>
          <a:prstGeom prst="rect">
            <a:avLst/>
          </a:prstGeom>
          <a:solidFill>
            <a:srgbClr val="1A2645"/>
          </a:solidFill>
          <a:ln w="6350">
            <a:solidFill>
              <a:srgbClr val="1A26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9281160" y="1828800"/>
            <a:ext cx="2423160" cy="5029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 spc="200">
                <a:solidFill>
                  <a:srgbClr val="E8B441"/>
                </a:solidFill>
                <a:latin typeface="Calibri"/>
              </a:rPr>
              <a:t>WATCH FOR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2331720"/>
            <a:ext cx="1280160" cy="960120"/>
          </a:xfrm>
          <a:prstGeom prst="rect">
            <a:avLst/>
          </a:prstGeom>
          <a:solidFill>
            <a:srgbClr val="1A2645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66928" y="2404872"/>
            <a:ext cx="106070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300" b="1" i="0">
                <a:solidFill>
                  <a:srgbClr val="E8B441"/>
                </a:solidFill>
                <a:latin typeface="Cambria"/>
              </a:rPr>
              <a:t>SIMPLE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37360" y="2331720"/>
            <a:ext cx="2606040" cy="960120"/>
          </a:xfrm>
          <a:prstGeom prst="rect">
            <a:avLst/>
          </a:prstGeom>
          <a:solidFill>
            <a:srgbClr val="EEE3C3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847088" y="2404872"/>
            <a:ext cx="238658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Repeating patterns.
Clear cause and effect.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43400" y="2331720"/>
            <a:ext cx="2377440" cy="960120"/>
          </a:xfrm>
          <a:prstGeom prst="rect">
            <a:avLst/>
          </a:prstGeom>
          <a:solidFill>
            <a:srgbClr val="EEE3C3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4453128" y="2404872"/>
            <a:ext cx="215798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Best practice.
Delegate. Automate.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20840" y="2331720"/>
            <a:ext cx="2468880" cy="960120"/>
          </a:xfrm>
          <a:prstGeom prst="rect">
            <a:avLst/>
          </a:prstGeom>
          <a:solidFill>
            <a:srgbClr val="EEE3C3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830568" y="2404872"/>
            <a:ext cx="224942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Complacency.
Oversimplification.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89720" y="2331720"/>
            <a:ext cx="2606040" cy="960120"/>
          </a:xfrm>
          <a:prstGeom prst="rect">
            <a:avLst/>
          </a:prstGeom>
          <a:solidFill>
            <a:srgbClr val="EEE3C3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9299448" y="2404872"/>
            <a:ext cx="238658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A simple problem upgrading to chaos when ignored too long.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3291840"/>
            <a:ext cx="1280160" cy="960120"/>
          </a:xfrm>
          <a:prstGeom prst="rect">
            <a:avLst/>
          </a:prstGeom>
          <a:solidFill>
            <a:srgbClr val="1A2645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566928" y="3364992"/>
            <a:ext cx="106070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300" b="1" i="0">
                <a:solidFill>
                  <a:srgbClr val="E8B441"/>
                </a:solidFill>
                <a:latin typeface="Cambria"/>
              </a:rPr>
              <a:t>COMPLICATED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37360" y="3291840"/>
            <a:ext cx="2606040" cy="960120"/>
          </a:xfrm>
          <a:prstGeom prst="rect">
            <a:avLst/>
          </a:prstGeom>
          <a:solidFill>
            <a:srgbClr val="F4ECD6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1847088" y="3364992"/>
            <a:ext cx="238658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Many possible answers.
Expertise required.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43400" y="3291840"/>
            <a:ext cx="2377440" cy="960120"/>
          </a:xfrm>
          <a:prstGeom prst="rect">
            <a:avLst/>
          </a:prstGeom>
          <a:solidFill>
            <a:srgbClr val="F4ECD6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4453128" y="3364992"/>
            <a:ext cx="215798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Good practice.
Bring in experts.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20840" y="3291840"/>
            <a:ext cx="2468880" cy="960120"/>
          </a:xfrm>
          <a:prstGeom prst="rect">
            <a:avLst/>
          </a:prstGeom>
          <a:solidFill>
            <a:srgbClr val="F4ECD6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6830568" y="3364992"/>
            <a:ext cx="224942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Analysis paralysis.
Experts dismissing outsiders.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89720" y="3291840"/>
            <a:ext cx="2606040" cy="960120"/>
          </a:xfrm>
          <a:prstGeom prst="rect">
            <a:avLst/>
          </a:prstGeom>
          <a:solidFill>
            <a:srgbClr val="F4ECD6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9299448" y="3364992"/>
            <a:ext cx="238658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Disagreement that doesn't resolve through more data.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7200" y="4251960"/>
            <a:ext cx="1280160" cy="960120"/>
          </a:xfrm>
          <a:prstGeom prst="rect">
            <a:avLst/>
          </a:prstGeom>
          <a:solidFill>
            <a:srgbClr val="1A2645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566928" y="4325112"/>
            <a:ext cx="106070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300" b="1" i="0">
                <a:solidFill>
                  <a:srgbClr val="E8B441"/>
                </a:solidFill>
                <a:latin typeface="Cambria"/>
              </a:rPr>
              <a:t>COMPLEX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37360" y="4251960"/>
            <a:ext cx="2606040" cy="960120"/>
          </a:xfrm>
          <a:prstGeom prst="rect">
            <a:avLst/>
          </a:prstGeom>
          <a:solidFill>
            <a:srgbClr val="EEE3C3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1847088" y="4325112"/>
            <a:ext cx="238658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No right answer exists.
Understood only in retrospect.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43400" y="4251960"/>
            <a:ext cx="2377440" cy="960120"/>
          </a:xfrm>
          <a:prstGeom prst="rect">
            <a:avLst/>
          </a:prstGeom>
          <a:solidFill>
            <a:srgbClr val="EEE3C3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453128" y="4325112"/>
            <a:ext cx="215798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Emergent practice.
Probe. Experiment safely.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20840" y="4251960"/>
            <a:ext cx="2468880" cy="960120"/>
          </a:xfrm>
          <a:prstGeom prst="rect">
            <a:avLst/>
          </a:prstGeom>
          <a:solidFill>
            <a:srgbClr val="EEE3C3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6830568" y="4325112"/>
            <a:ext cx="224942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Falling back to command and control.
Demanding plans.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189720" y="4251960"/>
            <a:ext cx="2606040" cy="960120"/>
          </a:xfrm>
          <a:prstGeom prst="rect">
            <a:avLst/>
          </a:prstGeom>
          <a:solidFill>
            <a:srgbClr val="EEE3C3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9299448" y="4325112"/>
            <a:ext cx="238658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Every solution producing new problems.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" y="5212080"/>
            <a:ext cx="1280160" cy="960120"/>
          </a:xfrm>
          <a:prstGeom prst="rect">
            <a:avLst/>
          </a:prstGeom>
          <a:solidFill>
            <a:srgbClr val="1A2645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566928" y="5285232"/>
            <a:ext cx="106070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300" b="1" i="0">
                <a:solidFill>
                  <a:srgbClr val="E8B441"/>
                </a:solidFill>
                <a:latin typeface="Cambria"/>
              </a:rPr>
              <a:t>CHAOTIC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737360" y="5212080"/>
            <a:ext cx="2606040" cy="960120"/>
          </a:xfrm>
          <a:prstGeom prst="rect">
            <a:avLst/>
          </a:prstGeom>
          <a:solidFill>
            <a:srgbClr val="F4ECD6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1847088" y="5285232"/>
            <a:ext cx="238658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No discernible cause and effect.
Turbulence.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343400" y="5212080"/>
            <a:ext cx="2377440" cy="960120"/>
          </a:xfrm>
          <a:prstGeom prst="rect">
            <a:avLst/>
          </a:prstGeom>
          <a:solidFill>
            <a:srgbClr val="F4ECD6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4453128" y="5285232"/>
            <a:ext cx="215798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Novel practice.
Act first. Stabilize.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20840" y="5212080"/>
            <a:ext cx="2468880" cy="960120"/>
          </a:xfrm>
          <a:prstGeom prst="rect">
            <a:avLst/>
          </a:prstGeom>
          <a:solidFill>
            <a:srgbClr val="F4ECD6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830568" y="5285232"/>
            <a:ext cx="224942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Acting in chaos mode after stability returned.
Cult of the leader.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189720" y="5212080"/>
            <a:ext cx="2606040" cy="960120"/>
          </a:xfrm>
          <a:prstGeom prst="rect">
            <a:avLst/>
          </a:prstGeom>
          <a:solidFill>
            <a:srgbClr val="F4ECD6"/>
          </a:solidFill>
          <a:ln w="5080">
            <a:solidFill>
              <a:srgbClr val="6B6B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9299448" y="5285232"/>
            <a:ext cx="2386584" cy="81381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1F2937"/>
                </a:solidFill>
                <a:latin typeface="Calibri"/>
              </a:rPr>
              <a:t>Decisive action — but only as long as it's needed.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68680" y="6400800"/>
            <a:ext cx="1042416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C99620"/>
                </a:solidFill>
                <a:latin typeface="Cambria"/>
              </a:rPr>
              <a:t>This table is a tool, not an answer. It gives you a vocabulary for arguing about which kind you're in.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26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118872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E8B441"/>
                </a:solidFill>
                <a:latin typeface="Calibri"/>
              </a:rPr>
              <a:t>E   X   E   R   C   I   S   E       —       I   N       C   L   A   S   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2103120"/>
            <a:ext cx="10424160" cy="1371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6400" b="1" i="0">
                <a:solidFill>
                  <a:srgbClr val="E8B441"/>
                </a:solidFill>
                <a:latin typeface="Cambria"/>
              </a:rPr>
              <a:t>Five minutes.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3840480"/>
            <a:ext cx="10424160" cy="2286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2600" b="1" i="0">
                <a:solidFill>
                  <a:srgbClr val="F4ECD6"/>
                </a:solidFill>
                <a:latin typeface="Cambria"/>
              </a:rPr>
              <a:t>Pick a problem you are stuck on right now.</a:t>
            </a:r>
          </a:p>
          <a:p>
            <a:pPr algn="l">
              <a:lnSpc>
                <a:spcPct val="140000"/>
              </a:lnSpc>
            </a:pPr>
            <a:endParaRPr sz="2600" b="1" i="0">
              <a:solidFill>
                <a:srgbClr val="F4ECD6"/>
              </a:solidFill>
              <a:latin typeface="Cambria"/>
            </a:endParaRPr>
          </a:p>
          <a:p>
            <a:pPr algn="l">
              <a:lnSpc>
                <a:spcPct val="140000"/>
              </a:lnSpc>
            </a:pPr>
            <a:r>
              <a:rPr sz="1800" b="0" i="1">
                <a:solidFill>
                  <a:srgbClr val="B6BECC"/>
                </a:solidFill>
                <a:latin typeface="Cambria"/>
              </a:rPr>
              <a:t>A real one. Work, family, health, money, a relationship, a decision.</a:t>
            </a:r>
          </a:p>
          <a:p>
            <a:pPr algn="l">
              <a:lnSpc>
                <a:spcPct val="140000"/>
              </a:lnSpc>
            </a:pPr>
            <a:endParaRPr sz="1800" b="0" i="1">
              <a:solidFill>
                <a:srgbClr val="B6BECC"/>
              </a:solidFill>
              <a:latin typeface="Cambria"/>
            </a:endParaRPr>
          </a:p>
          <a:p>
            <a:pPr algn="l">
              <a:lnSpc>
                <a:spcPct val="140000"/>
              </a:lnSpc>
            </a:pPr>
            <a:r>
              <a:rPr sz="1700" b="0" i="1">
                <a:solidFill>
                  <a:srgbClr val="E8B441"/>
                </a:solidFill>
                <a:latin typeface="Cambria"/>
              </a:rPr>
              <a:t>Write — don't type.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64008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F   O   U   R       Q   U   E   S   T   I   O   N   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554480"/>
            <a:ext cx="82296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600" b="1" i="0">
                <a:solidFill>
                  <a:srgbClr val="C99620"/>
                </a:solidFill>
                <a:latin typeface="Cambria"/>
              </a:rPr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3080" y="1691640"/>
            <a:ext cx="96012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200" b="0" i="0">
                <a:solidFill>
                  <a:srgbClr val="1A2645"/>
                </a:solidFill>
                <a:latin typeface="Cambria"/>
              </a:rPr>
              <a:t>Write one sentence describing the problem.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2697480"/>
            <a:ext cx="82296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600" b="1" i="0">
                <a:solidFill>
                  <a:srgbClr val="C99620"/>
                </a:solidFill>
                <a:latin typeface="Cambria"/>
              </a:rPr>
              <a:t>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3080" y="2834640"/>
            <a:ext cx="96012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200" b="0" i="0">
                <a:solidFill>
                  <a:srgbClr val="1A2645"/>
                </a:solidFill>
                <a:latin typeface="Cambria"/>
              </a:rPr>
              <a:t>Which of the four kinds have you been treating it as?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3840480"/>
            <a:ext cx="82296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600" b="1" i="0">
                <a:solidFill>
                  <a:srgbClr val="C99620"/>
                </a:solidFill>
                <a:latin typeface="Cambria"/>
              </a:rPr>
              <a:t>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3080" y="3977640"/>
            <a:ext cx="96012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200" b="0" i="0">
                <a:solidFill>
                  <a:srgbClr val="1A2645"/>
                </a:solidFill>
                <a:latin typeface="Cambria"/>
              </a:rPr>
              <a:t>Which kind might it actually be?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" y="4983480"/>
            <a:ext cx="82296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600" b="1" i="0">
                <a:solidFill>
                  <a:srgbClr val="E8B441"/>
                </a:solidFill>
                <a:latin typeface="Cambria"/>
              </a:rPr>
              <a:t>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3080" y="5120640"/>
            <a:ext cx="96012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400" b="1" i="1">
                <a:solidFill>
                  <a:srgbClr val="C99620"/>
                </a:solidFill>
                <a:latin typeface="Cambria"/>
              </a:rPr>
              <a:t>What would change if you treated it as that kind?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" y="6263640"/>
            <a:ext cx="1042416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6B6B"/>
                </a:solidFill>
                <a:latin typeface="Cambria"/>
              </a:rPr>
              <a:t>Question 4 is the one that matters.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82296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A   F   T   E   R       Y   O   U       W   R   I   T  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2194560"/>
            <a:ext cx="10424160" cy="3200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4800" b="1" i="0">
                <a:solidFill>
                  <a:srgbClr val="1A2645"/>
                </a:solidFill>
                <a:latin typeface="Cambria"/>
              </a:rPr>
              <a:t>What shifted?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5120640"/>
            <a:ext cx="10424160" cy="1371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700" b="0" i="1">
                <a:solidFill>
                  <a:srgbClr val="6B6B6B"/>
                </a:solidFill>
                <a:latin typeface="Calibri"/>
              </a:rPr>
              <a:t>You don't have to share what you wrote.
Volunteers describe what changed when they answered question 4.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548640"/>
            <a:ext cx="105156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800" b="1" i="0">
                <a:solidFill>
                  <a:srgbClr val="1A2645"/>
                </a:solidFill>
                <a:latin typeface="Cambria"/>
              </a:rPr>
              <a:t>Why we get the kind wrong.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417320"/>
            <a:ext cx="1042416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500" b="0" i="1">
                <a:solidFill>
                  <a:srgbClr val="6B6B6B"/>
                </a:solidFill>
                <a:latin typeface="Calibri"/>
              </a:rPr>
              <a:t>The same biases we already studied push us toward predictable misclassifications.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8680" y="2377440"/>
            <a:ext cx="54864" cy="960120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143000" y="2331720"/>
            <a:ext cx="100584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1" i="0" spc="200">
                <a:solidFill>
                  <a:srgbClr val="C99620"/>
                </a:solidFill>
                <a:latin typeface="Calibri"/>
              </a:rPr>
              <a:t>LESSON 2  ·  ANCHORING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2743200"/>
            <a:ext cx="1005840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900" b="0" i="0">
                <a:solidFill>
                  <a:srgbClr val="1A2645"/>
                </a:solidFill>
                <a:latin typeface="Cambria"/>
              </a:rPr>
              <a:t>Once we name a problem one way, it is hard to rename it.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680" y="3657600"/>
            <a:ext cx="54864" cy="960120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143000" y="3611880"/>
            <a:ext cx="100584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1" i="0" spc="200">
                <a:solidFill>
                  <a:srgbClr val="C99620"/>
                </a:solidFill>
                <a:latin typeface="Calibri"/>
              </a:rPr>
              <a:t>LESSON 3  ·  AVAILABILITY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4023360"/>
            <a:ext cx="1005840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900" b="0" i="0">
                <a:solidFill>
                  <a:srgbClr val="1A2645"/>
                </a:solidFill>
                <a:latin typeface="Cambria"/>
              </a:rPr>
              <a:t>Recent vivid examples make new problems feel like familiar ones.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8680" y="4937760"/>
            <a:ext cx="54864" cy="960120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143000" y="4892040"/>
            <a:ext cx="100584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1" i="0" spc="200">
                <a:solidFill>
                  <a:srgbClr val="C99620"/>
                </a:solidFill>
                <a:latin typeface="Calibri"/>
              </a:rPr>
              <a:t>LESSON 4  ·  SUNK COST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5303520"/>
            <a:ext cx="1005840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900" b="0" i="0">
                <a:solidFill>
                  <a:srgbClr val="1A2645"/>
                </a:solidFill>
                <a:latin typeface="Cambria"/>
              </a:rPr>
              <a:t>The more we have invested in a response, the harder to admit it is the wrong kind.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cas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3152"/>
            <a:ext cx="5790895" cy="6711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68680" y="822960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C   A   S   E      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286000"/>
            <a:ext cx="5120640" cy="50295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000" b="1" i="0" dirty="0">
                <a:solidFill>
                  <a:srgbClr val="1A2645"/>
                </a:solidFill>
                <a:latin typeface="Cambria"/>
              </a:rPr>
              <a:t>Leaking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 kitchen faucet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5486400"/>
            <a:ext cx="51206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 dirty="0">
                <a:solidFill>
                  <a:srgbClr val="6B6B6B"/>
                </a:solidFill>
                <a:latin typeface="Cambria"/>
              </a:rPr>
              <a:t>You call a plumber. The plumber fixes it. End of problem.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548640"/>
            <a:ext cx="105156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800" b="1" i="0">
                <a:solidFill>
                  <a:srgbClr val="1A2645"/>
                </a:solidFill>
                <a:latin typeface="Cambria"/>
              </a:rPr>
              <a:t>Before next week.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155448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A   S   S   I   G   N   M   E   N   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1920240"/>
            <a:ext cx="10424160" cy="21031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800" b="1" i="0">
                <a:solidFill>
                  <a:srgbClr val="1A2645"/>
                </a:solidFill>
                <a:latin typeface="Calibri"/>
              </a:rPr>
              <a:t>Take the problem you wrote about today and go deeper.</a:t>
            </a:r>
          </a:p>
          <a:p>
            <a:pPr algn="l">
              <a:lnSpc>
                <a:spcPct val="140000"/>
              </a:lnSpc>
            </a:pPr>
            <a:endParaRPr sz="1800" b="1" i="0">
              <a:solidFill>
                <a:srgbClr val="1A2645"/>
              </a:solidFill>
              <a:latin typeface="Calibri"/>
            </a:endParaRPr>
          </a:p>
          <a:p>
            <a:pPr algn="l">
              <a:lnSpc>
                <a:spcPct val="140000"/>
              </a:lnSpc>
            </a:pPr>
            <a:r>
              <a:rPr sz="1600" b="0" i="0">
                <a:solidFill>
                  <a:srgbClr val="1F2937"/>
                </a:solidFill>
                <a:latin typeface="Calibri"/>
              </a:rPr>
              <a:t>Write down — actually write — </a:t>
            </a:r>
            <a:r>
              <a:rPr sz="1600" b="1" i="1">
                <a:solidFill>
                  <a:srgbClr val="C99620"/>
                </a:solidFill>
                <a:latin typeface="Calibri"/>
              </a:rPr>
              <a:t>what you would have to see to know your classification is wrong.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4114800"/>
            <a:ext cx="100584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R   E   A   D   I   N   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" y="4480560"/>
            <a:ext cx="10424160" cy="2286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1F2937"/>
                </a:solidFill>
                <a:latin typeface="Calibri"/>
              </a:rPr>
              <a:t>Snowden &amp; Boone, </a:t>
            </a:r>
            <a:r>
              <a:rPr sz="1400" b="0" i="1">
                <a:solidFill>
                  <a:srgbClr val="1F2937"/>
                </a:solidFill>
                <a:latin typeface="Calibri"/>
              </a:rPr>
              <a:t>"A Leader's Framework for Decision Making"</a:t>
            </a:r>
            <a:r>
              <a:rPr sz="1400" b="0" i="0">
                <a:solidFill>
                  <a:srgbClr val="1F2937"/>
                </a:solidFill>
                <a:latin typeface="Calibri"/>
              </a:rPr>
              <a:t> — Harvard Business Review, November 2007. ~12 pages.</a:t>
            </a:r>
          </a:p>
          <a:p>
            <a:pPr algn="l">
              <a:lnSpc>
                <a:spcPct val="135000"/>
              </a:lnSpc>
            </a:pPr>
            <a:endParaRPr sz="1400" b="0" i="0">
              <a:solidFill>
                <a:srgbClr val="1F2937"/>
              </a:solidFill>
              <a:latin typeface="Calibri"/>
            </a:endParaRPr>
          </a:p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6B6B6B"/>
                </a:solidFill>
                <a:latin typeface="Calibri"/>
              </a:rPr>
              <a:t>Recommended: Rittel &amp; Webber, </a:t>
            </a:r>
            <a:r>
              <a:rPr sz="1400" b="0" i="1">
                <a:solidFill>
                  <a:srgbClr val="6B6B6B"/>
                </a:solidFill>
                <a:latin typeface="Calibri"/>
              </a:rPr>
              <a:t>"Dilemmas in a General Theory of Planning"</a:t>
            </a:r>
            <a:r>
              <a:rPr sz="1400" b="0" i="0">
                <a:solidFill>
                  <a:srgbClr val="6B6B6B"/>
                </a:solidFill>
                <a:latin typeface="Calibri"/>
              </a:rPr>
              <a:t> (1973). The original wicked-problems paper.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26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2286000"/>
            <a:ext cx="10515600" cy="2743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3600" b="0" i="0">
                <a:solidFill>
                  <a:srgbClr val="F4ECD6"/>
                </a:solidFill>
                <a:latin typeface="Cambria"/>
              </a:rPr>
              <a:t>You can't solve a problem</a:t>
            </a:r>
          </a:p>
          <a:p>
            <a:pPr algn="l">
              <a:lnSpc>
                <a:spcPct val="130000"/>
              </a:lnSpc>
            </a:pPr>
            <a:r>
              <a:rPr sz="3600" b="1" i="0">
                <a:solidFill>
                  <a:srgbClr val="E8B441"/>
                </a:solidFill>
                <a:latin typeface="Cambria"/>
              </a:rPr>
              <a:t>until you know what kind of problem it 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" y="4937760"/>
            <a:ext cx="1051560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200" b="0" i="1">
                <a:solidFill>
                  <a:srgbClr val="B6BECC"/>
                </a:solidFill>
                <a:latin typeface="Cambria"/>
              </a:rPr>
              <a:t>Naming is half the work.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cas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3152"/>
            <a:ext cx="5790895" cy="6711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68680" y="822960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C   A   S   E      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286000"/>
            <a:ext cx="5120640" cy="105695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000" b="1" i="0" dirty="0">
                <a:solidFill>
                  <a:srgbClr val="1A2645"/>
                </a:solidFill>
                <a:latin typeface="Cambria"/>
              </a:rPr>
              <a:t>W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ak</a:t>
            </a:r>
            <a:r>
              <a:rPr lang="en-US" sz="3000" b="1" i="0" dirty="0">
                <a:solidFill>
                  <a:srgbClr val="1A2645"/>
                </a:solidFill>
                <a:latin typeface="Cambria"/>
              </a:rPr>
              <a:t>ing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 up </a:t>
            </a:r>
            <a:r>
              <a:rPr lang="en-US" sz="3000" b="1" dirty="0">
                <a:solidFill>
                  <a:srgbClr val="1A2645"/>
                </a:solidFill>
                <a:latin typeface="Cambria"/>
              </a:rPr>
              <a:t>to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 a sharp </a:t>
            </a:r>
            <a:r>
              <a:rPr lang="en-US" sz="3000" b="1" dirty="0">
                <a:solidFill>
                  <a:srgbClr val="1A2645"/>
                </a:solidFill>
                <a:latin typeface="Cambria"/>
              </a:rPr>
              <a:t>chest 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pain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5486400"/>
            <a:ext cx="51206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6B6B"/>
                </a:solidFill>
                <a:latin typeface="Cambria"/>
              </a:rPr>
              <a:t>You go to the ER. They run tests. The tests narrow it down.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cas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3152"/>
            <a:ext cx="5790895" cy="6711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68680" y="822960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C   A   S   E      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286000"/>
            <a:ext cx="5120640" cy="105695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 dirty="0">
                <a:solidFill>
                  <a:srgbClr val="1A2645"/>
                </a:solidFill>
                <a:latin typeface="Cambria"/>
              </a:rPr>
              <a:t>Your </a:t>
            </a:r>
            <a:r>
              <a:rPr lang="en-US" sz="3000" b="1" dirty="0">
                <a:solidFill>
                  <a:srgbClr val="1A2645"/>
                </a:solidFill>
                <a:latin typeface="Cambria"/>
              </a:rPr>
              <a:t>15-year old son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 </a:t>
            </a:r>
            <a:r>
              <a:rPr lang="en-US" sz="3000" b="1" i="0" dirty="0">
                <a:solidFill>
                  <a:srgbClr val="1A2645"/>
                </a:solidFill>
                <a:latin typeface="Cambria"/>
              </a:rPr>
              <a:t>barely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 tal</a:t>
            </a:r>
            <a:r>
              <a:rPr lang="en-US" sz="3000" b="1" i="0" dirty="0">
                <a:solidFill>
                  <a:srgbClr val="1A2645"/>
                </a:solidFill>
                <a:latin typeface="Cambria"/>
              </a:rPr>
              <a:t>ks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 to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5486400"/>
            <a:ext cx="51206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6B6B"/>
                </a:solidFill>
                <a:latin typeface="Cambria"/>
              </a:rPr>
              <a:t>There is no expert to call. There is no test that returns a result.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cas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3152"/>
            <a:ext cx="5790895" cy="6711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68680" y="822960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C   A   S   E      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286000"/>
            <a:ext cx="5120640" cy="50295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 dirty="0">
                <a:solidFill>
                  <a:srgbClr val="1A2645"/>
                </a:solidFill>
                <a:latin typeface="Cambria"/>
              </a:rPr>
              <a:t>There</a:t>
            </a:r>
            <a:r>
              <a:rPr lang="en-US" sz="3000" b="1" i="0" dirty="0">
                <a:solidFill>
                  <a:srgbClr val="1A2645"/>
                </a:solidFill>
                <a:latin typeface="Cambria"/>
              </a:rPr>
              <a:t>'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s a fire in the kitchen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5486400"/>
            <a:ext cx="51206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6B6B"/>
                </a:solidFill>
                <a:latin typeface="Cambria"/>
              </a:rPr>
              <a:t>You don't analyze. You don't experiment. You act, then think.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cas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3152"/>
            <a:ext cx="5790895" cy="6711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68680" y="822960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C   A   S   E      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286000"/>
            <a:ext cx="5120640" cy="216495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 dirty="0">
                <a:solidFill>
                  <a:srgbClr val="1A2645"/>
                </a:solidFill>
                <a:latin typeface="Cambria"/>
              </a:rPr>
              <a:t>Your startup's user growth has plateaued at 40</a:t>
            </a:r>
            <a:r>
              <a:rPr lang="en-US" sz="3000" b="1" i="0" dirty="0">
                <a:solidFill>
                  <a:srgbClr val="1A2645"/>
                </a:solidFill>
                <a:latin typeface="Cambria"/>
              </a:rPr>
              <a:t>K</a:t>
            </a:r>
            <a:r>
              <a:rPr lang="en-US" sz="3000" b="1" dirty="0">
                <a:solidFill>
                  <a:srgbClr val="1A2645"/>
                </a:solidFill>
                <a:latin typeface="Cambria"/>
              </a:rPr>
              <a:t> 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monthly</a:t>
            </a:r>
            <a:r>
              <a:rPr lang="en-US" sz="3000" b="1" i="0" dirty="0">
                <a:solidFill>
                  <a:srgbClr val="1A2645"/>
                </a:solidFill>
                <a:latin typeface="Cambria"/>
              </a:rPr>
              <a:t> users, and its been like this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 for six months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5486400"/>
            <a:ext cx="51206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6B6B"/>
                </a:solidFill>
                <a:latin typeface="Cambria"/>
              </a:rPr>
              <a:t>Hire a growth consultant? Run experiments? Rebuild the product?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case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3152"/>
            <a:ext cx="5790895" cy="6711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68680" y="822960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C   A   S   E      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1733105"/>
            <a:ext cx="5120640" cy="16109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 dirty="0">
                <a:solidFill>
                  <a:srgbClr val="1A2645"/>
                </a:solidFill>
                <a:latin typeface="Cambria"/>
              </a:rPr>
              <a:t>You</a:t>
            </a:r>
            <a:r>
              <a:rPr lang="en-US" sz="3000" b="1" i="0" dirty="0">
                <a:solidFill>
                  <a:srgbClr val="1A2645"/>
                </a:solidFill>
                <a:latin typeface="Cambria"/>
              </a:rPr>
              <a:t>'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ve read fifty articles about losing weight. You haven't lost weight.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5486400"/>
            <a:ext cx="51206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6B6B"/>
                </a:solidFill>
                <a:latin typeface="Cambria"/>
              </a:rPr>
              <a:t>The information was never the problem.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C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cas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3152"/>
            <a:ext cx="5790895" cy="6711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12191695" cy="73152"/>
          </a:xfrm>
          <a:prstGeom prst="rect">
            <a:avLst/>
          </a:prstGeom>
          <a:solidFill>
            <a:srgbClr val="E8B4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68680" y="822960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C99620"/>
                </a:solidFill>
                <a:latin typeface="Calibri"/>
              </a:rPr>
              <a:t>C   A   S   E      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2286000"/>
            <a:ext cx="5120640" cy="16109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 dirty="0">
                <a:solidFill>
                  <a:srgbClr val="1A2645"/>
                </a:solidFill>
                <a:latin typeface="Cambria"/>
              </a:rPr>
              <a:t>Forty years of the war on drugs</a:t>
            </a:r>
            <a:r>
              <a:rPr lang="en-US" sz="3000" b="1" i="0" dirty="0">
                <a:solidFill>
                  <a:srgbClr val="1A2645"/>
                </a:solidFill>
                <a:latin typeface="Cambria"/>
              </a:rPr>
              <a:t> and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 </a:t>
            </a:r>
            <a:r>
              <a:rPr lang="en-US" sz="3000" b="1" dirty="0">
                <a:solidFill>
                  <a:srgbClr val="1A2645"/>
                </a:solidFill>
                <a:latin typeface="Cambria"/>
              </a:rPr>
              <a:t>t</a:t>
            </a:r>
            <a:r>
              <a:rPr sz="3000" b="1" i="0" dirty="0">
                <a:solidFill>
                  <a:srgbClr val="1A2645"/>
                </a:solidFill>
                <a:latin typeface="Cambria"/>
              </a:rPr>
              <a:t>he drugs keep coming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5486400"/>
            <a:ext cx="51206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6B6B"/>
                </a:solidFill>
                <a:latin typeface="Cambria"/>
              </a:rPr>
              <a:t>The response keeps producing the problem the response is for.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1708</Words>
  <Application>Microsoft Macintosh PowerPoint</Application>
  <PresentationFormat>Widescreen</PresentationFormat>
  <Paragraphs>188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Amir Konigsberg</cp:lastModifiedBy>
  <cp:revision>2</cp:revision>
  <dcterms:created xsi:type="dcterms:W3CDTF">2013-01-27T09:14:16Z</dcterms:created>
  <dcterms:modified xsi:type="dcterms:W3CDTF">2026-05-03T13:14:03Z</dcterms:modified>
  <cp:category/>
</cp:coreProperties>
</file>