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30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01" r:id="rId46"/>
    <p:sldId id="299" r:id="rId4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34"/>
    <p:restoredTop sz="94610"/>
  </p:normalViewPr>
  <p:slideViewPr>
    <p:cSldViewPr snapToGrid="0" snapToObjects="1">
      <p:cViewPr varScale="1">
        <p:scale>
          <a:sx n="151" d="100"/>
          <a:sy n="151" d="100"/>
        </p:scale>
        <p:origin x="712" y="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863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zE7PKRjrid4?feature=oembed" TargetMode="External"/><Relationship Id="rId5" Type="http://schemas.openxmlformats.org/officeDocument/2006/relationships/image" Target="../media/image3.jpeg"/><Relationship Id="rId4" Type="http://schemas.openxmlformats.org/officeDocument/2006/relationships/hyperlink" Target="https://www.youtube.com/watch?v=zE7PKRjrid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https://www.youtube.com/watch?v=cyrSyBkFAvQ"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sp>
        <p:nvSpPr>
          <p:cNvPr id="3" name="Text 1"/>
          <p:cNvSpPr/>
          <p:nvPr/>
        </p:nvSpPr>
        <p:spPr>
          <a:xfrm>
            <a:off x="731520" y="1097280"/>
            <a:ext cx="7680960" cy="1097280"/>
          </a:xfrm>
          <a:prstGeom prst="rect">
            <a:avLst/>
          </a:prstGeom>
          <a:noFill/>
          <a:ln/>
        </p:spPr>
        <p:txBody>
          <a:bodyPr wrap="square" lIns="0" tIns="0" rIns="0" bIns="0" rtlCol="0" anchor="ctr"/>
          <a:lstStyle/>
          <a:p>
            <a:pPr marL="0" indent="0" algn="l">
              <a:buNone/>
            </a:pPr>
            <a:r>
              <a:rPr lang="en-US" sz="4400" b="1" kern="0" spc="400" dirty="0">
                <a:solidFill>
                  <a:srgbClr val="E8A838"/>
                </a:solidFill>
                <a:latin typeface="Georgia" pitchFamily="34" charset="0"/>
                <a:ea typeface="Georgia" pitchFamily="34" charset="-122"/>
                <a:cs typeface="Georgia" pitchFamily="34" charset="-120"/>
              </a:rPr>
              <a:t>THE END OF THE MAP</a:t>
            </a:r>
            <a:endParaRPr lang="en-US" sz="4400" dirty="0"/>
          </a:p>
        </p:txBody>
      </p:sp>
      <p:sp>
        <p:nvSpPr>
          <p:cNvPr id="4" name="Text 2"/>
          <p:cNvSpPr/>
          <p:nvPr/>
        </p:nvSpPr>
        <p:spPr>
          <a:xfrm>
            <a:off x="731520" y="2286000"/>
            <a:ext cx="7315200" cy="457200"/>
          </a:xfrm>
          <a:prstGeom prst="rect">
            <a:avLst/>
          </a:prstGeom>
          <a:noFill/>
          <a:ln/>
        </p:spPr>
        <p:txBody>
          <a:bodyPr wrap="square" lIns="0" tIns="0" rIns="0" bIns="0" rtlCol="0" anchor="ctr"/>
          <a:lstStyle/>
          <a:p>
            <a:pPr marL="0" indent="0" algn="l">
              <a:buNone/>
            </a:pPr>
            <a:r>
              <a:rPr lang="en-US" sz="1600" dirty="0">
                <a:solidFill>
                  <a:srgbClr val="8B8FA3"/>
                </a:solidFill>
                <a:latin typeface="Calibri" pitchFamily="34" charset="0"/>
                <a:ea typeface="Calibri" pitchFamily="34" charset="-122"/>
                <a:cs typeface="Calibri" pitchFamily="34" charset="-120"/>
              </a:rPr>
              <a:t>Contemporary Problem Solving — Lesson 1</a:t>
            </a:r>
            <a:endParaRPr lang="en-US" sz="1600" dirty="0"/>
          </a:p>
        </p:txBody>
      </p:sp>
      <p:sp>
        <p:nvSpPr>
          <p:cNvPr id="5" name="Text 3"/>
          <p:cNvSpPr/>
          <p:nvPr/>
        </p:nvSpPr>
        <p:spPr>
          <a:xfrm>
            <a:off x="731520" y="3017520"/>
            <a:ext cx="7315200" cy="365760"/>
          </a:xfrm>
          <a:prstGeom prst="rect">
            <a:avLst/>
          </a:prstGeom>
          <a:noFill/>
          <a:ln/>
        </p:spPr>
        <p:txBody>
          <a:bodyPr wrap="square" lIns="0" tIns="0" rIns="0" bIns="0" rtlCol="0" anchor="ctr"/>
          <a:lstStyle/>
          <a:p>
            <a:pPr marL="0" indent="0" algn="l">
              <a:buNone/>
            </a:pPr>
            <a:r>
              <a:rPr lang="en-US" sz="1400" i="1" dirty="0">
                <a:solidFill>
                  <a:srgbClr val="8B8FA3"/>
                </a:solidFill>
                <a:latin typeface="Calibri" pitchFamily="34" charset="0"/>
                <a:ea typeface="Calibri" pitchFamily="34" charset="-122"/>
                <a:cs typeface="Calibri" pitchFamily="34" charset="-120"/>
              </a:rPr>
              <a:t>Dr. Amir Konigsberg</a:t>
            </a:r>
          </a:p>
        </p:txBody>
      </p:sp>
      <p:sp>
        <p:nvSpPr>
          <p:cNvPr id="6" name="Text 4"/>
          <p:cNvSpPr/>
          <p:nvPr/>
        </p:nvSpPr>
        <p:spPr>
          <a:xfrm>
            <a:off x="731520" y="3383280"/>
            <a:ext cx="7315200" cy="365760"/>
          </a:xfrm>
          <a:prstGeom prst="rect">
            <a:avLst/>
          </a:prstGeom>
          <a:noFill/>
          <a:ln/>
        </p:spPr>
        <p:txBody>
          <a:bodyPr wrap="square" lIns="0" tIns="0" rIns="0" bIns="0" rtlCol="0" anchor="ctr"/>
          <a:lstStyle/>
          <a:p>
            <a:pPr marL="0" indent="0" algn="l">
              <a:buNone/>
            </a:pPr>
            <a:r>
              <a:rPr lang="en-US" sz="1200" dirty="0">
                <a:solidFill>
                  <a:srgbClr val="8B8FA3"/>
                </a:solidFill>
                <a:latin typeface="Calibri" pitchFamily="34" charset="0"/>
                <a:ea typeface="Calibri" pitchFamily="34" charset="-122"/>
                <a:cs typeface="Calibri" pitchFamily="34" charset="-120"/>
              </a:rPr>
              <a:t>Tel Aviv University</a:t>
            </a:r>
            <a:endParaRPr lang="en-US" sz="1200" dirty="0"/>
          </a:p>
        </p:txBody>
      </p:sp>
      <p:sp>
        <p:nvSpPr>
          <p:cNvPr id="7" name="Shape 5"/>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5B4A7A71-00CF-74ED-DEBC-1EEBB182844D}"/>
              </a:ext>
            </a:extLst>
          </p:cNvPr>
          <p:cNvPicPr>
            <a:picLocks noChangeAspect="1"/>
          </p:cNvPicPr>
          <p:nvPr/>
        </p:nvPicPr>
        <p:blipFill>
          <a:blip r:embed="rId2"/>
          <a:stretch>
            <a:fillRect/>
          </a:stretch>
        </p:blipFill>
        <p:spPr>
          <a:xfrm>
            <a:off x="3955154" y="2362"/>
            <a:ext cx="5188846" cy="5143500"/>
          </a:xfrm>
          <a:prstGeom prst="rect">
            <a:avLst/>
          </a:prstGeom>
        </p:spPr>
      </p:pic>
      <p:sp>
        <p:nvSpPr>
          <p:cNvPr id="5" name="TextBox 4">
            <a:extLst>
              <a:ext uri="{FF2B5EF4-FFF2-40B4-BE49-F238E27FC236}">
                <a16:creationId xmlns:a16="http://schemas.microsoft.com/office/drawing/2014/main" id="{B6A262E3-E8B1-0BAC-7ED6-358851FF5723}"/>
              </a:ext>
            </a:extLst>
          </p:cNvPr>
          <p:cNvSpPr txBox="1"/>
          <p:nvPr/>
        </p:nvSpPr>
        <p:spPr>
          <a:xfrm>
            <a:off x="90685" y="914881"/>
            <a:ext cx="2267107" cy="261610"/>
          </a:xfrm>
          <a:prstGeom prst="rect">
            <a:avLst/>
          </a:prstGeom>
          <a:noFill/>
        </p:spPr>
        <p:txBody>
          <a:bodyPr wrap="square">
            <a:spAutoFit/>
          </a:bodyPr>
          <a:lstStyle/>
          <a:p>
            <a:r>
              <a:rPr lang="en-IL" sz="1100" dirty="0"/>
              <a:t>https://www.amirkonigsberg.com/</a:t>
            </a:r>
          </a:p>
        </p:txBody>
      </p:sp>
    </p:spTree>
    <p:extLst>
      <p:ext uri="{BB962C8B-B14F-4D97-AF65-F5344CB8AC3E}">
        <p14:creationId xmlns:p14="http://schemas.microsoft.com/office/powerpoint/2010/main" val="1183381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Why This Course Exists</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world has changed, but the way we are trained to think has not.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Traditional education prepares us for problems with clear rules, defined boundaries, and correct answers. These are called Tame Problems — and we are very good at them.</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But the defining challenges of the 21st century — climate change, AI governance, geopolitical instability, systemic inequality — do not follow those rules. They shift as we engage them. They have no single correct answer. They resist the tools we were taught to use.</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course is designed to close that gap. It begins with a single, uncomfortable premise: your brain is lying to you, and you don’t know it yet.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914400" y="365760"/>
            <a:ext cx="7315200" cy="457200"/>
          </a:xfrm>
          <a:prstGeom prst="rect">
            <a:avLst/>
          </a:prstGeom>
          <a:noFill/>
          <a:ln/>
        </p:spPr>
        <p:txBody>
          <a:bodyPr wrap="square" lIns="0" tIns="0" rIns="0" bIns="0" rtlCol="0" anchor="ctr"/>
          <a:lstStyle/>
          <a:p>
            <a:pPr marL="0" indent="0" algn="ctr">
              <a:buNone/>
            </a:pPr>
            <a:r>
              <a:rPr lang="en-US" sz="2000" b="1" dirty="0">
                <a:solidFill>
                  <a:srgbClr val="E8A838"/>
                </a:solidFill>
                <a:latin typeface="Georgia" pitchFamily="34" charset="0"/>
                <a:ea typeface="Georgia" pitchFamily="34" charset="-122"/>
                <a:cs typeface="Georgia" pitchFamily="34" charset="-120"/>
              </a:rPr>
              <a:t>WATCH: THE RED PILL OR THE BLUE PILL</a:t>
            </a:r>
            <a:endParaRPr lang="en-US" sz="2000" dirty="0"/>
          </a:p>
        </p:txBody>
      </p:sp>
      <p:sp>
        <p:nvSpPr>
          <p:cNvPr id="3" name="Text 1"/>
          <p:cNvSpPr/>
          <p:nvPr/>
        </p:nvSpPr>
        <p:spPr>
          <a:xfrm>
            <a:off x="914400" y="914400"/>
            <a:ext cx="7315200" cy="365760"/>
          </a:xfrm>
          <a:prstGeom prst="rect">
            <a:avLst/>
          </a:prstGeom>
          <a:noFill/>
          <a:ln/>
        </p:spPr>
        <p:txBody>
          <a:bodyPr wrap="square" lIns="0" tIns="0" rIns="0" bIns="0" rtlCol="0" anchor="ctr"/>
          <a:lstStyle/>
          <a:p>
            <a:pPr marL="0" indent="0" algn="ctr">
              <a:buNone/>
            </a:pPr>
            <a:r>
              <a:rPr lang="en-US" sz="1400" dirty="0">
                <a:solidFill>
                  <a:srgbClr val="8B8FA3"/>
                </a:solidFill>
                <a:latin typeface="Calibri" pitchFamily="34" charset="0"/>
                <a:ea typeface="Calibri" pitchFamily="34" charset="-122"/>
                <a:cs typeface="Calibri" pitchFamily="34" charset="-120"/>
              </a:rPr>
              <a:t>Before we begin — a scene that captures exactly what this course is about.</a:t>
            </a:r>
            <a:endParaRPr lang="en-US" sz="1400" dirty="0"/>
          </a:p>
        </p:txBody>
      </p:sp>
      <p:sp>
        <p:nvSpPr>
          <p:cNvPr id="6" name="Text 4"/>
          <p:cNvSpPr/>
          <p:nvPr/>
        </p:nvSpPr>
        <p:spPr>
          <a:xfrm>
            <a:off x="4114800" y="2423160"/>
            <a:ext cx="914400" cy="914400"/>
          </a:xfrm>
          <a:prstGeom prst="rect">
            <a:avLst/>
          </a:prstGeom>
          <a:noFill/>
          <a:ln/>
        </p:spPr>
        <p:txBody>
          <a:bodyPr wrap="square" lIns="0" tIns="0" rIns="0" bIns="0" rtlCol="0" anchor="ctr"/>
          <a:lstStyle/>
          <a:p>
            <a:pPr marL="0" indent="0" algn="ctr">
              <a:buNone/>
            </a:pPr>
            <a:r>
              <a:rPr lang="en-US" sz="3200" dirty="0">
                <a:solidFill>
                  <a:srgbClr val="141729"/>
                </a:solidFill>
                <a:latin typeface="Arial" pitchFamily="34" charset="0"/>
                <a:ea typeface="Arial" pitchFamily="34" charset="-122"/>
                <a:cs typeface="Arial" pitchFamily="34" charset="-120"/>
              </a:rPr>
              <a:t>▶</a:t>
            </a:r>
            <a:endParaRPr lang="en-US" sz="3200" dirty="0"/>
          </a:p>
        </p:txBody>
      </p:sp>
      <p:sp>
        <p:nvSpPr>
          <p:cNvPr id="7" name="Text 5">
            <a:hlinkClick r:id="rId4"/>
          </p:cNvPr>
          <p:cNvSpPr/>
          <p:nvPr/>
        </p:nvSpPr>
        <p:spPr>
          <a:xfrm>
            <a:off x="1371600" y="3657600"/>
            <a:ext cx="6400800" cy="365760"/>
          </a:xfrm>
          <a:prstGeom prst="rect">
            <a:avLst/>
          </a:prstGeom>
          <a:noFill/>
          <a:ln/>
        </p:spPr>
        <p:txBody>
          <a:bodyPr wrap="square" lIns="0" tIns="0" rIns="0" bIns="0" rtlCol="0" anchor="ctr"/>
          <a:lstStyle/>
          <a:p>
            <a:pPr marL="0" indent="0" algn="ctr" defTabSz="914400" rtl="1" eaLnBrk="1" latinLnBrk="0" hangingPunct="1">
              <a:buNone/>
            </a:pPr>
            <a:endParaRPr lang="en-US" sz="1200" dirty="0"/>
          </a:p>
        </p:txBody>
      </p:sp>
      <p:sp>
        <p:nvSpPr>
          <p:cNvPr id="8" name="Text 6"/>
          <p:cNvSpPr/>
          <p:nvPr/>
        </p:nvSpPr>
        <p:spPr>
          <a:xfrm>
            <a:off x="1371600" y="4023360"/>
            <a:ext cx="6400800" cy="274320"/>
          </a:xfrm>
          <a:prstGeom prst="rect">
            <a:avLst/>
          </a:prstGeom>
          <a:noFill/>
          <a:ln/>
        </p:spPr>
        <p:txBody>
          <a:bodyPr wrap="square" lIns="0" tIns="0" rIns="0" bIns="0" rtlCol="0" anchor="ctr"/>
          <a:lstStyle/>
          <a:p>
            <a:pPr marL="0" indent="0" algn="ctr">
              <a:buNone/>
            </a:pPr>
            <a:r>
              <a:rPr lang="en-US" sz="1100" i="1" dirty="0">
                <a:solidFill>
                  <a:srgbClr val="8B8FA3"/>
                </a:solidFill>
                <a:latin typeface="Calibri" pitchFamily="34" charset="0"/>
                <a:ea typeface="Calibri" pitchFamily="34" charset="-122"/>
                <a:cs typeface="Calibri" pitchFamily="34" charset="-120"/>
              </a:rPr>
              <a:t>Click to play — or open the link above</a:t>
            </a:r>
            <a:endParaRPr lang="en-US" sz="1100" dirty="0"/>
          </a:p>
        </p:txBody>
      </p:sp>
      <p:sp>
        <p:nvSpPr>
          <p:cNvPr id="9" name="Text 7"/>
          <p:cNvSpPr/>
          <p:nvPr/>
        </p:nvSpPr>
        <p:spPr>
          <a:xfrm>
            <a:off x="914400" y="4572000"/>
            <a:ext cx="7315200" cy="365760"/>
          </a:xfrm>
          <a:prstGeom prst="rect">
            <a:avLst/>
          </a:prstGeom>
          <a:noFill/>
          <a:ln/>
        </p:spPr>
        <p:txBody>
          <a:bodyPr wrap="square" lIns="0" tIns="0" rIns="0" bIns="0" rtlCol="0" anchor="ctr"/>
          <a:lstStyle/>
          <a:p>
            <a:pPr marL="0" indent="0" algn="ctr">
              <a:buNone/>
            </a:pPr>
            <a:r>
              <a:rPr lang="en-US" sz="1400" i="1" dirty="0">
                <a:solidFill>
                  <a:srgbClr val="00FF41"/>
                </a:solidFill>
                <a:latin typeface="Georgia" pitchFamily="34" charset="0"/>
                <a:ea typeface="Georgia" pitchFamily="34" charset="-122"/>
                <a:cs typeface="Georgia" pitchFamily="34" charset="-120"/>
              </a:rPr>
              <a:t>“This is your last chance. After this, there is no turning back.”</a:t>
            </a:r>
            <a:endParaRPr lang="en-US" sz="1400" dirty="0"/>
          </a:p>
        </p:txBody>
      </p:sp>
      <p:pic>
        <p:nvPicPr>
          <p:cNvPr id="10" name="Online Media 9" descr="Blue Pill or Red Pill - The Matrix (2/9) Movie CLIP (1999) HD">
            <a:hlinkClick r:id="" action="ppaction://media"/>
            <a:extLst>
              <a:ext uri="{FF2B5EF4-FFF2-40B4-BE49-F238E27FC236}">
                <a16:creationId xmlns:a16="http://schemas.microsoft.com/office/drawing/2014/main" id="{48E150BB-B552-5153-705B-D840A8A297C1}"/>
              </a:ext>
            </a:extLst>
          </p:cNvPr>
          <p:cNvPicPr>
            <a:picLocks noRot="1" noChangeAspect="1"/>
          </p:cNvPicPr>
          <p:nvPr>
            <a:videoFile r:link="rId1"/>
          </p:nvPr>
        </p:nvPicPr>
        <p:blipFill>
          <a:blip r:embed="rId5"/>
          <a:stretch>
            <a:fillRect/>
          </a:stretch>
        </p:blipFill>
        <p:spPr>
          <a:xfrm>
            <a:off x="1653099" y="1231181"/>
            <a:ext cx="5837802" cy="32983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0A0A0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023360" y="457200"/>
            <a:ext cx="914400" cy="914400"/>
          </a:xfrm>
          <a:prstGeom prst="rect">
            <a:avLst/>
          </a:prstGeom>
        </p:spPr>
      </p:pic>
      <p:sp>
        <p:nvSpPr>
          <p:cNvPr id="3" name="Text 0"/>
          <p:cNvSpPr/>
          <p:nvPr/>
        </p:nvSpPr>
        <p:spPr>
          <a:xfrm>
            <a:off x="731520" y="1554480"/>
            <a:ext cx="7680960" cy="1280160"/>
          </a:xfrm>
          <a:prstGeom prst="rect">
            <a:avLst/>
          </a:prstGeom>
          <a:noFill/>
          <a:ln/>
        </p:spPr>
        <p:txBody>
          <a:bodyPr wrap="square" lIns="0" tIns="0" rIns="0" bIns="0" rtlCol="0" anchor="ctr"/>
          <a:lstStyle/>
          <a:p>
            <a:pPr marL="0" indent="0" algn="ctr">
              <a:lnSpc>
                <a:spcPct val="140000"/>
              </a:lnSpc>
              <a:buNone/>
            </a:pPr>
            <a:r>
              <a:rPr lang="en-US" sz="2200" i="1" dirty="0">
                <a:solidFill>
                  <a:srgbClr val="00FF41"/>
                </a:solidFill>
                <a:latin typeface="Georgia" pitchFamily="34" charset="0"/>
                <a:ea typeface="Georgia" pitchFamily="34" charset="-122"/>
                <a:cs typeface="Georgia" pitchFamily="34" charset="-120"/>
              </a:rPr>
              <a:t>“You take the red pill — you stay in Wonderland,</a:t>
            </a:r>
            <a:endParaRPr lang="en-US" sz="2200" dirty="0"/>
          </a:p>
          <a:p>
            <a:pPr marL="0" indent="0" algn="ctr">
              <a:lnSpc>
                <a:spcPct val="140000"/>
              </a:lnSpc>
              <a:buNone/>
            </a:pPr>
            <a:r>
              <a:rPr lang="en-US" sz="2200" i="1" dirty="0">
                <a:solidFill>
                  <a:srgbClr val="00FF41"/>
                </a:solidFill>
                <a:latin typeface="Georgia" pitchFamily="34" charset="0"/>
                <a:ea typeface="Georgia" pitchFamily="34" charset="-122"/>
                <a:cs typeface="Georgia" pitchFamily="34" charset="-120"/>
              </a:rPr>
              <a:t>and I show you how deep the rabbit hole goes.”</a:t>
            </a:r>
            <a:endParaRPr lang="en-US" sz="2200" dirty="0"/>
          </a:p>
        </p:txBody>
      </p:sp>
      <p:sp>
        <p:nvSpPr>
          <p:cNvPr id="4" name="Text 1"/>
          <p:cNvSpPr/>
          <p:nvPr/>
        </p:nvSpPr>
        <p:spPr>
          <a:xfrm>
            <a:off x="914400" y="3017520"/>
            <a:ext cx="7315200" cy="914400"/>
          </a:xfrm>
          <a:prstGeom prst="rect">
            <a:avLst/>
          </a:prstGeom>
          <a:noFill/>
          <a:ln/>
        </p:spPr>
        <p:txBody>
          <a:bodyPr wrap="square" lIns="0" tIns="0" rIns="0" bIns="0" rtlCol="0" anchor="ctr"/>
          <a:lstStyle/>
          <a:p>
            <a:pPr marL="0" indent="0" algn="ctr">
              <a:lnSpc>
                <a:spcPct val="130000"/>
              </a:lnSpc>
              <a:buNone/>
            </a:pPr>
            <a:r>
              <a:rPr lang="en-US" sz="1400" dirty="0">
                <a:solidFill>
                  <a:srgbClr val="999999"/>
                </a:solidFill>
                <a:latin typeface="Calibri" pitchFamily="34" charset="0"/>
                <a:ea typeface="Calibri" pitchFamily="34" charset="-122"/>
                <a:cs typeface="Calibri" pitchFamily="34" charset="-120"/>
              </a:rPr>
              <a:t>In The Matrix, Neo discovers that everything he believed about reality was a construct — a simulation so seamless he never thought to question it. This course makes the same argument about your cognition.</a:t>
            </a:r>
            <a:endParaRPr lang="en-US" sz="1400" dirty="0"/>
          </a:p>
        </p:txBody>
      </p:sp>
      <p:sp>
        <p:nvSpPr>
          <p:cNvPr id="5" name="Text 2"/>
          <p:cNvSpPr/>
          <p:nvPr/>
        </p:nvSpPr>
        <p:spPr>
          <a:xfrm>
            <a:off x="914400" y="4114800"/>
            <a:ext cx="7315200" cy="731520"/>
          </a:xfrm>
          <a:prstGeom prst="rect">
            <a:avLst/>
          </a:prstGeom>
          <a:noFill/>
          <a:ln/>
        </p:spPr>
        <p:txBody>
          <a:bodyPr wrap="square" lIns="0" tIns="0" rIns="0" bIns="0" rtlCol="0" anchor="ctr"/>
          <a:lstStyle/>
          <a:p>
            <a:pPr marL="0" indent="0" algn="ctr">
              <a:lnSpc>
                <a:spcPct val="130000"/>
              </a:lnSpc>
              <a:buNone/>
            </a:pPr>
            <a:r>
              <a:rPr lang="en-US" sz="1400" b="1" dirty="0">
                <a:solidFill>
                  <a:srgbClr val="FFFFFF"/>
                </a:solidFill>
                <a:latin typeface="Calibri" pitchFamily="34" charset="0"/>
                <a:ea typeface="Calibri" pitchFamily="34" charset="-122"/>
                <a:cs typeface="Calibri" pitchFamily="34" charset="-120"/>
              </a:rPr>
              <a:t>Your brain is running a simulation. The simulation is invisible. And like Neo, you won’t see it until someone shows you where to look.</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What Happens in This Lesson</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Today is not a lecture. It is an experiment — with you as the subject.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We will work through three classic exercises from cognitive psychology. Each one will reveal a different way your brain silently constrains your thinking:</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1.  The Nine Dots Puzzle — how your brain invents visual boundaries</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2.  Duncker’s Candle Problem — how labels lock objects into single roles</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3.  The Wason Selection Task — how you seek proof instead of truth</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After these exercises, we will step back and ask: why does this matter now? The answer leads us to the distinction between Tame Problems and Wicked Problems — the organizing framework for the entire semester.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EXERCISE 1</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The Nine Dots Puzzle — Self-Imposed Constraints</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5F3EE"/>
        </a:solidFill>
        <a:effectLst/>
      </p:bgPr>
    </p:bg>
    <p:spTree>
      <p:nvGrpSpPr>
        <p:cNvPr id="1" name=""/>
        <p:cNvGrpSpPr/>
        <p:nvPr/>
      </p:nvGrpSpPr>
      <p:grpSpPr>
        <a:xfrm>
          <a:off x="0" y="0"/>
          <a:ext cx="0" cy="0"/>
          <a:chOff x="0" y="0"/>
          <a:chExt cx="0" cy="0"/>
        </a:xfrm>
      </p:grpSpPr>
      <p:sp>
        <p:nvSpPr>
          <p:cNvPr id="2" name="Text 0"/>
          <p:cNvSpPr/>
          <p:nvPr/>
        </p:nvSpPr>
        <p:spPr>
          <a:xfrm>
            <a:off x="640080" y="320040"/>
            <a:ext cx="4572000" cy="548640"/>
          </a:xfrm>
          <a:prstGeom prst="rect">
            <a:avLst/>
          </a:prstGeom>
          <a:noFill/>
          <a:ln/>
        </p:spPr>
        <p:txBody>
          <a:bodyPr wrap="square" lIns="0" tIns="0" rIns="0" bIns="0" rtlCol="0" anchor="ctr"/>
          <a:lstStyle/>
          <a:p>
            <a:pPr marL="0" indent="0">
              <a:buNone/>
            </a:pPr>
            <a:r>
              <a:rPr lang="en-US" sz="2800" b="1" dirty="0">
                <a:solidFill>
                  <a:srgbClr val="1E2337"/>
                </a:solidFill>
                <a:latin typeface="Georgia" pitchFamily="34" charset="0"/>
                <a:ea typeface="Georgia" pitchFamily="34" charset="-122"/>
                <a:cs typeface="Georgia" pitchFamily="34" charset="-120"/>
              </a:rPr>
              <a:t>CONNECT ALL NINE DOTS</a:t>
            </a:r>
            <a:endParaRPr lang="en-US" sz="2800" dirty="0"/>
          </a:p>
        </p:txBody>
      </p:sp>
      <p:sp>
        <p:nvSpPr>
          <p:cNvPr id="3" name="Text 1"/>
          <p:cNvSpPr/>
          <p:nvPr/>
        </p:nvSpPr>
        <p:spPr>
          <a:xfrm>
            <a:off x="640080" y="960120"/>
            <a:ext cx="4114800" cy="1188720"/>
          </a:xfrm>
          <a:prstGeom prst="rect">
            <a:avLst/>
          </a:prstGeom>
          <a:noFill/>
          <a:ln/>
        </p:spPr>
        <p:txBody>
          <a:bodyPr wrap="square" lIns="0" tIns="0" rIns="0" bIns="0" rtlCol="0" anchor="ctr"/>
          <a:lstStyle/>
          <a:p>
            <a:pPr marL="0" indent="0">
              <a:lnSpc>
                <a:spcPct val="120000"/>
              </a:lnSpc>
              <a:buNone/>
            </a:pPr>
            <a:r>
              <a:rPr lang="en-US" sz="1500" b="1" dirty="0">
                <a:solidFill>
                  <a:srgbClr val="444444"/>
                </a:solidFill>
                <a:latin typeface="Calibri" pitchFamily="34" charset="0"/>
                <a:ea typeface="Calibri" pitchFamily="34" charset="-122"/>
                <a:cs typeface="Calibri" pitchFamily="34" charset="-120"/>
              </a:rPr>
              <a:t>Rules:</a:t>
            </a:r>
            <a:endParaRPr lang="en-US" sz="1500" dirty="0"/>
          </a:p>
          <a:p>
            <a:pPr marL="0" indent="0">
              <a:lnSpc>
                <a:spcPct val="120000"/>
              </a:lnSpc>
              <a:buNone/>
            </a:pPr>
            <a:r>
              <a:rPr lang="en-US" sz="1400" dirty="0">
                <a:solidFill>
                  <a:srgbClr val="444444"/>
                </a:solidFill>
                <a:latin typeface="Calibri" pitchFamily="34" charset="0"/>
                <a:ea typeface="Calibri" pitchFamily="34" charset="-122"/>
                <a:cs typeface="Calibri" pitchFamily="34" charset="-120"/>
              </a:rPr>
              <a:t>•  Use exactly four straight lines.</a:t>
            </a:r>
            <a:endParaRPr lang="en-US" sz="1500" dirty="0"/>
          </a:p>
          <a:p>
            <a:pPr marL="0" indent="0">
              <a:lnSpc>
                <a:spcPct val="120000"/>
              </a:lnSpc>
              <a:buNone/>
            </a:pPr>
            <a:r>
              <a:rPr lang="en-US" sz="1400" dirty="0">
                <a:solidFill>
                  <a:srgbClr val="444444"/>
                </a:solidFill>
                <a:latin typeface="Calibri" pitchFamily="34" charset="0"/>
                <a:ea typeface="Calibri" pitchFamily="34" charset="-122"/>
                <a:cs typeface="Calibri" pitchFamily="34" charset="-120"/>
              </a:rPr>
              <a:t>•  Your pen must never leave the paper.</a:t>
            </a:r>
            <a:endParaRPr lang="en-US" sz="1500" dirty="0"/>
          </a:p>
          <a:p>
            <a:pPr marL="0" indent="0">
              <a:lnSpc>
                <a:spcPct val="120000"/>
              </a:lnSpc>
              <a:buNone/>
            </a:pPr>
            <a:r>
              <a:rPr lang="en-US" sz="1400" dirty="0">
                <a:solidFill>
                  <a:srgbClr val="444444"/>
                </a:solidFill>
                <a:latin typeface="Calibri" pitchFamily="34" charset="0"/>
                <a:ea typeface="Calibri" pitchFamily="34" charset="-122"/>
                <a:cs typeface="Calibri" pitchFamily="34" charset="-120"/>
              </a:rPr>
              <a:t>•  You have two minutes.</a:t>
            </a:r>
            <a:endParaRPr lang="en-US" sz="1500" dirty="0"/>
          </a:p>
        </p:txBody>
      </p:sp>
      <p:pic>
        <p:nvPicPr>
          <p:cNvPr id="4" name="Image 0" descr="preencoded.png"/>
          <p:cNvPicPr>
            <a:picLocks noChangeAspect="1"/>
          </p:cNvPicPr>
          <p:nvPr/>
        </p:nvPicPr>
        <p:blipFill>
          <a:blip r:embed="rId3"/>
          <a:stretch>
            <a:fillRect/>
          </a:stretch>
        </p:blipFill>
        <p:spPr>
          <a:xfrm>
            <a:off x="2743200" y="1645920"/>
            <a:ext cx="3474720" cy="3474720"/>
          </a:xfrm>
          <a:prstGeom prst="rect">
            <a:avLst/>
          </a:prstGeom>
        </p:spPr>
      </p:pic>
      <p:sp>
        <p:nvSpPr>
          <p:cNvPr id="5" name="Shape 2"/>
          <p:cNvSpPr/>
          <p:nvPr/>
        </p:nvSpPr>
        <p:spPr>
          <a:xfrm>
            <a:off x="0" y="4663440"/>
            <a:ext cx="9144000" cy="480060"/>
          </a:xfrm>
          <a:prstGeom prst="rect">
            <a:avLst/>
          </a:prstGeom>
          <a:solidFill>
            <a:srgbClr val="1E2337"/>
          </a:solidFill>
          <a:ln/>
        </p:spPr>
        <p:txBody>
          <a:bodyPr/>
          <a:lstStyle/>
          <a:p>
            <a:endParaRPr lang="en-IL"/>
          </a:p>
        </p:txBody>
      </p:sp>
      <p:sp>
        <p:nvSpPr>
          <p:cNvPr id="6" name="Text 3"/>
          <p:cNvSpPr/>
          <p:nvPr/>
        </p:nvSpPr>
        <p:spPr>
          <a:xfrm>
            <a:off x="731520" y="4663440"/>
            <a:ext cx="7315200" cy="4800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2 MINUTES  —  GO</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365760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THE SOLUTION</a:t>
            </a:r>
            <a:endParaRPr lang="en-US" sz="2200" dirty="0"/>
          </a:p>
        </p:txBody>
      </p:sp>
      <p:sp>
        <p:nvSpPr>
          <p:cNvPr id="3" name="Text 1"/>
          <p:cNvSpPr/>
          <p:nvPr/>
        </p:nvSpPr>
        <p:spPr>
          <a:xfrm>
            <a:off x="640080" y="777240"/>
            <a:ext cx="5029200" cy="731520"/>
          </a:xfrm>
          <a:prstGeom prst="rect">
            <a:avLst/>
          </a:prstGeom>
          <a:noFill/>
          <a:ln/>
        </p:spPr>
        <p:txBody>
          <a:bodyPr wrap="square" lIns="0" tIns="0" rIns="0" bIns="0" rtlCol="0" anchor="ctr"/>
          <a:lstStyle/>
          <a:p>
            <a:pPr marL="0" indent="0">
              <a:lnSpc>
                <a:spcPct val="120000"/>
              </a:lnSpc>
              <a:buNone/>
            </a:pPr>
            <a:r>
              <a:rPr lang="en-US" sz="1400" dirty="0">
                <a:solidFill>
                  <a:srgbClr val="8B8FA3"/>
                </a:solidFill>
                <a:latin typeface="Calibri" pitchFamily="34" charset="0"/>
                <a:ea typeface="Calibri" pitchFamily="34" charset="-122"/>
                <a:cs typeface="Calibri" pitchFamily="34" charset="-120"/>
              </a:rPr>
              <a:t>The lines must extend beyond the implied grid. There was no boundary — your brain created one.</a:t>
            </a:r>
            <a:endParaRPr lang="en-US" sz="1400" dirty="0"/>
          </a:p>
        </p:txBody>
      </p:sp>
      <p:pic>
        <p:nvPicPr>
          <p:cNvPr id="4" name="Image 0" descr="preencoded.png"/>
          <p:cNvPicPr>
            <a:picLocks noChangeAspect="1"/>
          </p:cNvPicPr>
          <p:nvPr/>
        </p:nvPicPr>
        <p:blipFill>
          <a:blip r:embed="rId3"/>
          <a:stretch>
            <a:fillRect/>
          </a:stretch>
        </p:blipFill>
        <p:spPr>
          <a:xfrm>
            <a:off x="2926080" y="1371600"/>
            <a:ext cx="3291840" cy="3291840"/>
          </a:xfrm>
          <a:prstGeom prst="rect">
            <a:avLst/>
          </a:prstGeom>
        </p:spPr>
      </p:pic>
      <p:sp>
        <p:nvSpPr>
          <p:cNvPr id="5" name="Text 2"/>
          <p:cNvSpPr/>
          <p:nvPr/>
        </p:nvSpPr>
        <p:spPr>
          <a:xfrm>
            <a:off x="640080" y="4572000"/>
            <a:ext cx="7315200" cy="365760"/>
          </a:xfrm>
          <a:prstGeom prst="rect">
            <a:avLst/>
          </a:prstGeom>
          <a:noFill/>
          <a:ln/>
        </p:spPr>
        <p:txBody>
          <a:bodyPr wrap="square" lIns="0" tIns="0" rIns="0" bIns="0" rtlCol="0" anchor="ctr"/>
          <a:lstStyle/>
          <a:p>
            <a:pPr marL="0" indent="0">
              <a:buNone/>
            </a:pPr>
            <a:r>
              <a:rPr lang="en-US" sz="1300" i="1" dirty="0">
                <a:solidFill>
                  <a:srgbClr val="8B8FA3"/>
                </a:solidFill>
                <a:latin typeface="Calibri" pitchFamily="34" charset="0"/>
                <a:ea typeface="Calibri" pitchFamily="34" charset="-122"/>
                <a:cs typeface="Calibri" pitchFamily="34" charset="-120"/>
              </a:rPr>
              <a:t>The lines leave the grid — because the “square” never existed.</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141729"/>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023360" y="548640"/>
            <a:ext cx="1097280" cy="1097280"/>
          </a:xfrm>
          <a:prstGeom prst="rect">
            <a:avLst/>
          </a:prstGeom>
        </p:spPr>
      </p:pic>
      <p:sp>
        <p:nvSpPr>
          <p:cNvPr id="3" name="Text 0"/>
          <p:cNvSpPr/>
          <p:nvPr/>
        </p:nvSpPr>
        <p:spPr>
          <a:xfrm>
            <a:off x="914400" y="1737360"/>
            <a:ext cx="7315200" cy="822960"/>
          </a:xfrm>
          <a:prstGeom prst="rect">
            <a:avLst/>
          </a:prstGeom>
          <a:noFill/>
          <a:ln/>
        </p:spPr>
        <p:txBody>
          <a:bodyPr wrap="square" lIns="0" tIns="0" rIns="0" bIns="0" rtlCol="0" anchor="ctr"/>
          <a:lstStyle/>
          <a:p>
            <a:pPr marL="0" indent="0" algn="ctr">
              <a:buNone/>
            </a:pPr>
            <a:r>
              <a:rPr lang="en-US" sz="4000" b="1" dirty="0">
                <a:solidFill>
                  <a:srgbClr val="FFFFFF"/>
                </a:solidFill>
                <a:latin typeface="Georgia" pitchFamily="34" charset="0"/>
                <a:ea typeface="Georgia" pitchFamily="34" charset="-122"/>
                <a:cs typeface="Georgia" pitchFamily="34" charset="-120"/>
              </a:rPr>
              <a:t>THE SQUARE ISN’T REAL.</a:t>
            </a:r>
            <a:endParaRPr lang="en-US" sz="4000" dirty="0"/>
          </a:p>
        </p:txBody>
      </p:sp>
      <p:sp>
        <p:nvSpPr>
          <p:cNvPr id="4" name="Text 1"/>
          <p:cNvSpPr/>
          <p:nvPr/>
        </p:nvSpPr>
        <p:spPr>
          <a:xfrm>
            <a:off x="1097280" y="2743200"/>
            <a:ext cx="6949440" cy="914400"/>
          </a:xfrm>
          <a:prstGeom prst="rect">
            <a:avLst/>
          </a:prstGeom>
          <a:noFill/>
          <a:ln/>
        </p:spPr>
        <p:txBody>
          <a:bodyPr wrap="square" lIns="0" tIns="0" rIns="0" bIns="0" rtlCol="0" anchor="ctr"/>
          <a:lstStyle/>
          <a:p>
            <a:pPr marL="0" indent="0" algn="ctr">
              <a:lnSpc>
                <a:spcPct val="135000"/>
              </a:lnSpc>
              <a:buNone/>
            </a:pPr>
            <a:r>
              <a:rPr lang="en-US" sz="1500" dirty="0">
                <a:solidFill>
                  <a:srgbClr val="8B8FA3"/>
                </a:solidFill>
                <a:latin typeface="Calibri" pitchFamily="34" charset="0"/>
                <a:ea typeface="Calibri" pitchFamily="34" charset="-122"/>
                <a:cs typeface="Calibri" pitchFamily="34" charset="-120"/>
              </a:rPr>
              <a:t>You saw nine dots. Your brain inferred a square. Nobody told you there was one. The constraint was invisible, self-generated, and felt completely real.</a:t>
            </a:r>
            <a:endParaRPr lang="en-US" sz="1500" dirty="0"/>
          </a:p>
        </p:txBody>
      </p:sp>
      <p:sp>
        <p:nvSpPr>
          <p:cNvPr id="5" name="Text 2"/>
          <p:cNvSpPr/>
          <p:nvPr/>
        </p:nvSpPr>
        <p:spPr>
          <a:xfrm>
            <a:off x="1097280" y="3749040"/>
            <a:ext cx="6949440" cy="731520"/>
          </a:xfrm>
          <a:prstGeom prst="rect">
            <a:avLst/>
          </a:prstGeom>
          <a:noFill/>
          <a:ln/>
        </p:spPr>
        <p:txBody>
          <a:bodyPr wrap="square" lIns="0" tIns="0" rIns="0" bIns="0" rtlCol="0" anchor="ctr"/>
          <a:lstStyle/>
          <a:p>
            <a:pPr marL="0" indent="0" algn="ctr">
              <a:lnSpc>
                <a:spcPct val="130000"/>
              </a:lnSpc>
              <a:buNone/>
            </a:pPr>
            <a:r>
              <a:rPr lang="en-US" sz="1400" i="1" dirty="0">
                <a:solidFill>
                  <a:srgbClr val="8B8FA3"/>
                </a:solidFill>
                <a:latin typeface="Calibri" pitchFamily="34" charset="0"/>
                <a:ea typeface="Calibri" pitchFamily="34" charset="-122"/>
                <a:cs typeface="Calibri" pitchFamily="34" charset="-120"/>
              </a:rPr>
              <a:t>This is how your biological software works: it imposes structure on ambiguity — and then hides the fact that it did so.</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The Science: Gestalt Perception</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puzzle has been used in psychology since the 1930s. It is the origin of the phrase “thinking outside the box.”</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reason it works is a principle from Gestalt psychology called the Law of Closure: the human visual system automatically connects edges and infers boundaries, even when none exist. Your brain saw the outermost dots and constructed a square — a frame that felt like a feature of the world, not a product of your perception.</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Research by Maier (1930) and Scheerer (1963) showed that even subjects who are explicitly told the lines can extend beyond the dots still struggle. This is the critical insight: knowing about a cognitive constraint and overriding it are two different operations.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Awareness alone does not fix the problem. You have to train new habits of perception.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Why This Matters Beyond the Puzzle</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nine dots are a metaphor for every problem you will face in your career.</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When an organization says “we’ve always done it this way,” they are drawing invisible lines around a grid that has no boundary. When a policy framework defines a problem in terms that exclude certain solutions, the same mechanism is at work.</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“square” is any mental boundary that is treated as given when it is actually constructed. It could be a job description, a budget category, a national border, a disciplinary silo, or an assumption about what is “possible.”</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course is about learning to see these squares — and then choosing, deliberately, whether to stay inside them.</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EXERCISE 2</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Duncker’s Candle Problem — Functional Fixedness</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5F3EE"/>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502920"/>
          </a:xfrm>
          <a:prstGeom prst="rect">
            <a:avLst/>
          </a:prstGeom>
          <a:noFill/>
          <a:ln/>
        </p:spPr>
        <p:txBody>
          <a:bodyPr wrap="square" lIns="0" tIns="0" rIns="0" bIns="0" rtlCol="0" anchor="ctr"/>
          <a:lstStyle/>
          <a:p>
            <a:pPr marL="0" indent="0">
              <a:buNone/>
            </a:pPr>
            <a:r>
              <a:rPr lang="en-US" sz="2800" b="1" dirty="0">
                <a:solidFill>
                  <a:srgbClr val="1E2337"/>
                </a:solidFill>
                <a:latin typeface="Georgia" pitchFamily="34" charset="0"/>
                <a:ea typeface="Georgia" pitchFamily="34" charset="-122"/>
                <a:cs typeface="Georgia" pitchFamily="34" charset="-120"/>
              </a:rPr>
              <a:t>THE CANDLE PROBLEM</a:t>
            </a:r>
            <a:endParaRPr lang="en-US" sz="2800" dirty="0"/>
          </a:p>
        </p:txBody>
      </p:sp>
      <p:sp>
        <p:nvSpPr>
          <p:cNvPr id="3" name="Shape 1"/>
          <p:cNvSpPr/>
          <p:nvPr/>
        </p:nvSpPr>
        <p:spPr>
          <a:xfrm>
            <a:off x="640080" y="914400"/>
            <a:ext cx="7863840" cy="3291840"/>
          </a:xfrm>
          <a:prstGeom prst="rect">
            <a:avLst/>
          </a:prstGeom>
          <a:solidFill>
            <a:srgbClr val="FFFFFF"/>
          </a:solidFill>
          <a:ln/>
          <a:effectLst>
            <a:outerShdw blurRad="101600" dist="38100" dir="8100000" algn="bl" rotWithShape="0">
              <a:srgbClr val="000000">
                <a:alpha val="20000"/>
              </a:srgbClr>
            </a:outerShdw>
          </a:effectLst>
        </p:spPr>
        <p:txBody>
          <a:bodyPr/>
          <a:lstStyle/>
          <a:p>
            <a:endParaRPr lang="en-IL"/>
          </a:p>
        </p:txBody>
      </p:sp>
      <p:sp>
        <p:nvSpPr>
          <p:cNvPr id="4" name="Text 2"/>
          <p:cNvSpPr/>
          <p:nvPr/>
        </p:nvSpPr>
        <p:spPr>
          <a:xfrm>
            <a:off x="914400" y="1051560"/>
            <a:ext cx="4572000" cy="3017520"/>
          </a:xfrm>
          <a:prstGeom prst="rect">
            <a:avLst/>
          </a:prstGeom>
          <a:noFill/>
          <a:ln/>
        </p:spPr>
        <p:txBody>
          <a:bodyPr wrap="square" lIns="0" tIns="0" rIns="0" bIns="0" rtlCol="0" anchor="ctr"/>
          <a:lstStyle/>
          <a:p>
            <a:pPr marL="0" indent="0">
              <a:lnSpc>
                <a:spcPct val="110000"/>
              </a:lnSpc>
              <a:buNone/>
            </a:pPr>
            <a:r>
              <a:rPr lang="en-US" sz="1700" b="1" dirty="0">
                <a:solidFill>
                  <a:srgbClr val="1E2337"/>
                </a:solidFill>
                <a:latin typeface="Calibri" pitchFamily="34" charset="0"/>
                <a:ea typeface="Calibri" pitchFamily="34" charset="-122"/>
                <a:cs typeface="Calibri" pitchFamily="34" charset="-120"/>
              </a:rPr>
              <a:t>The Task</a:t>
            </a:r>
            <a:endParaRPr lang="en-US" sz="1700" dirty="0"/>
          </a:p>
          <a:p>
            <a:pPr marL="0" indent="0">
              <a:lnSpc>
                <a:spcPct val="110000"/>
              </a:lnSpc>
              <a:buNone/>
            </a:pPr>
            <a:endParaRPr lang="en-US" sz="1700" dirty="0"/>
          </a:p>
          <a:p>
            <a:pPr marL="0" indent="0">
              <a:lnSpc>
                <a:spcPct val="110000"/>
              </a:lnSpc>
              <a:buNone/>
            </a:pPr>
            <a:r>
              <a:rPr lang="en-US" sz="1500" dirty="0">
                <a:solidFill>
                  <a:srgbClr val="444444"/>
                </a:solidFill>
                <a:latin typeface="Calibri" pitchFamily="34" charset="0"/>
                <a:ea typeface="Calibri" pitchFamily="34" charset="-122"/>
                <a:cs typeface="Calibri" pitchFamily="34" charset="-120"/>
              </a:rPr>
              <a:t>Attach a candle to a wooden wall so the wax does not drip onto the table.</a:t>
            </a:r>
            <a:endParaRPr lang="en-US" sz="1700" dirty="0"/>
          </a:p>
          <a:p>
            <a:pPr marL="0" indent="0">
              <a:lnSpc>
                <a:spcPct val="110000"/>
              </a:lnSpc>
              <a:buNone/>
            </a:pPr>
            <a:endParaRPr lang="en-US" sz="1700" dirty="0"/>
          </a:p>
          <a:p>
            <a:pPr marL="0" indent="0">
              <a:lnSpc>
                <a:spcPct val="110000"/>
              </a:lnSpc>
              <a:buNone/>
            </a:pPr>
            <a:r>
              <a:rPr lang="en-US" sz="1700" b="1" dirty="0">
                <a:solidFill>
                  <a:srgbClr val="1E2337"/>
                </a:solidFill>
                <a:latin typeface="Calibri" pitchFamily="34" charset="0"/>
                <a:ea typeface="Calibri" pitchFamily="34" charset="-122"/>
                <a:cs typeface="Calibri" pitchFamily="34" charset="-120"/>
              </a:rPr>
              <a:t>The Materials</a:t>
            </a:r>
            <a:endParaRPr lang="en-US" sz="1700" dirty="0"/>
          </a:p>
          <a:p>
            <a:pPr marL="0" indent="0">
              <a:lnSpc>
                <a:spcPct val="110000"/>
              </a:lnSpc>
              <a:buNone/>
            </a:pPr>
            <a:endParaRPr lang="en-US" sz="1700" dirty="0"/>
          </a:p>
          <a:p>
            <a:pPr marL="0" indent="0">
              <a:lnSpc>
                <a:spcPct val="110000"/>
              </a:lnSpc>
              <a:buNone/>
            </a:pPr>
            <a:r>
              <a:rPr lang="en-US" sz="1400" dirty="0">
                <a:solidFill>
                  <a:srgbClr val="444444"/>
                </a:solidFill>
                <a:latin typeface="Calibri" pitchFamily="34" charset="0"/>
                <a:ea typeface="Calibri" pitchFamily="34" charset="-122"/>
                <a:cs typeface="Calibri" pitchFamily="34" charset="-120"/>
              </a:rPr>
              <a:t>You have only three things:</a:t>
            </a:r>
            <a:endParaRPr lang="en-US" sz="1700" dirty="0"/>
          </a:p>
          <a:p>
            <a:pPr marL="0" indent="0">
              <a:lnSpc>
                <a:spcPct val="110000"/>
              </a:lnSpc>
              <a:buNone/>
            </a:pPr>
            <a:endParaRPr lang="en-US" sz="1700" dirty="0"/>
          </a:p>
          <a:p>
            <a:pPr marL="0" indent="0">
              <a:lnSpc>
                <a:spcPct val="110000"/>
              </a:lnSpc>
              <a:buNone/>
            </a:pPr>
            <a:r>
              <a:rPr lang="en-US" sz="1400" dirty="0">
                <a:solidFill>
                  <a:srgbClr val="444444"/>
                </a:solidFill>
                <a:latin typeface="Calibri" pitchFamily="34" charset="0"/>
                <a:ea typeface="Calibri" pitchFamily="34" charset="-122"/>
                <a:cs typeface="Calibri" pitchFamily="34" charset="-120"/>
              </a:rPr>
              <a:t>•  A candle</a:t>
            </a:r>
            <a:endParaRPr lang="en-US" sz="1700" dirty="0"/>
          </a:p>
          <a:p>
            <a:pPr marL="0" indent="0">
              <a:lnSpc>
                <a:spcPct val="110000"/>
              </a:lnSpc>
              <a:buNone/>
            </a:pPr>
            <a:r>
              <a:rPr lang="en-US" sz="1400" dirty="0">
                <a:solidFill>
                  <a:srgbClr val="444444"/>
                </a:solidFill>
                <a:latin typeface="Calibri" pitchFamily="34" charset="0"/>
                <a:ea typeface="Calibri" pitchFamily="34" charset="-122"/>
                <a:cs typeface="Calibri" pitchFamily="34" charset="-120"/>
              </a:rPr>
              <a:t>•  A box of thumbtacks</a:t>
            </a:r>
            <a:endParaRPr lang="en-US" sz="1700" dirty="0"/>
          </a:p>
          <a:p>
            <a:pPr marL="0" indent="0">
              <a:lnSpc>
                <a:spcPct val="110000"/>
              </a:lnSpc>
              <a:buNone/>
            </a:pPr>
            <a:r>
              <a:rPr lang="en-US" sz="1400" dirty="0">
                <a:solidFill>
                  <a:srgbClr val="444444"/>
                </a:solidFill>
                <a:latin typeface="Calibri" pitchFamily="34" charset="0"/>
                <a:ea typeface="Calibri" pitchFamily="34" charset="-122"/>
                <a:cs typeface="Calibri" pitchFamily="34" charset="-120"/>
              </a:rPr>
              <a:t>•  A book of matches</a:t>
            </a:r>
            <a:endParaRPr lang="en-US" sz="1700" dirty="0"/>
          </a:p>
          <a:p>
            <a:pPr marL="0" indent="0">
              <a:lnSpc>
                <a:spcPct val="110000"/>
              </a:lnSpc>
              <a:buNone/>
            </a:pPr>
            <a:endParaRPr lang="en-US" sz="1700" dirty="0"/>
          </a:p>
          <a:p>
            <a:pPr marL="0" indent="0">
              <a:lnSpc>
                <a:spcPct val="110000"/>
              </a:lnSpc>
              <a:buNone/>
            </a:pPr>
            <a:r>
              <a:rPr lang="en-US" sz="1300" i="1" dirty="0">
                <a:solidFill>
                  <a:srgbClr val="777777"/>
                </a:solidFill>
                <a:latin typeface="Calibri" pitchFamily="34" charset="0"/>
                <a:ea typeface="Calibri" pitchFamily="34" charset="-122"/>
                <a:cs typeface="Calibri" pitchFamily="34" charset="-120"/>
              </a:rPr>
              <a:t>No tape. No glue. No other tools. Just these three items.</a:t>
            </a:r>
            <a:endParaRPr lang="en-US" sz="1700" dirty="0"/>
          </a:p>
        </p:txBody>
      </p:sp>
      <p:pic>
        <p:nvPicPr>
          <p:cNvPr id="5" name="Image 0" descr="preencoded.png"/>
          <p:cNvPicPr>
            <a:picLocks noChangeAspect="1"/>
          </p:cNvPicPr>
          <p:nvPr/>
        </p:nvPicPr>
        <p:blipFill>
          <a:blip r:embed="rId3"/>
          <a:srcRect/>
          <a:stretch/>
        </p:blipFill>
        <p:spPr>
          <a:xfrm>
            <a:off x="5486400" y="1097280"/>
            <a:ext cx="3200400" cy="3200400"/>
          </a:xfrm>
          <a:prstGeom prst="rect">
            <a:avLst/>
          </a:prstGeom>
        </p:spPr>
      </p:pic>
      <p:sp>
        <p:nvSpPr>
          <p:cNvPr id="6" name="Shape 3"/>
          <p:cNvSpPr/>
          <p:nvPr/>
        </p:nvSpPr>
        <p:spPr>
          <a:xfrm>
            <a:off x="0" y="4663440"/>
            <a:ext cx="9144000" cy="480060"/>
          </a:xfrm>
          <a:prstGeom prst="rect">
            <a:avLst/>
          </a:prstGeom>
          <a:solidFill>
            <a:srgbClr val="1E2337"/>
          </a:solidFill>
          <a:ln/>
        </p:spPr>
        <p:txBody>
          <a:bodyPr/>
          <a:lstStyle/>
          <a:p>
            <a:endParaRPr lang="en-IL"/>
          </a:p>
        </p:txBody>
      </p:sp>
      <p:sp>
        <p:nvSpPr>
          <p:cNvPr id="7" name="Text 4"/>
          <p:cNvSpPr/>
          <p:nvPr/>
        </p:nvSpPr>
        <p:spPr>
          <a:xfrm>
            <a:off x="731520" y="4663440"/>
            <a:ext cx="7315200" cy="4800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30 SECONDS  —  THINK</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What Most People Try</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Attempt 1: Tack the candle directly to the wall.</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tacks are too short to hold the candle securely. It falls.</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Attempt 2: Melt the base of the candle and stick it to the wall with wax.</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wax is not strong enough. It slides off.</a:t>
            </a:r>
            <a:endParaRPr lang="en-US" sz="1400" dirty="0"/>
          </a:p>
          <a:p>
            <a:pPr marL="0" indent="0">
              <a:lnSpc>
                <a:spcPct val="130000"/>
              </a:lnSpc>
              <a:buNone/>
            </a:pPr>
            <a:endParaRPr lang="en-US" sz="14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Both attempts fail for the same reason:</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You are looking at the thumbtack box and seeing only one thing: a container. It is holding tacks, so your brain locks it into the role of “container.” It never occurs to most people that the box itself is a usable object with a completely different potential.</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365760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THE SOLUTION</a:t>
            </a:r>
            <a:endParaRPr lang="en-US" sz="2200" dirty="0"/>
          </a:p>
        </p:txBody>
      </p:sp>
      <p:sp>
        <p:nvSpPr>
          <p:cNvPr id="3" name="Shape 1"/>
          <p:cNvSpPr/>
          <p:nvPr/>
        </p:nvSpPr>
        <p:spPr>
          <a:xfrm>
            <a:off x="640080" y="1005840"/>
            <a:ext cx="3657600" cy="3291840"/>
          </a:xfrm>
          <a:prstGeom prst="rect">
            <a:avLst/>
          </a:prstGeom>
          <a:solidFill>
            <a:srgbClr val="2A2E42"/>
          </a:solidFill>
          <a:ln/>
        </p:spPr>
        <p:txBody>
          <a:bodyPr/>
          <a:lstStyle/>
          <a:p>
            <a:endParaRPr lang="en-IL"/>
          </a:p>
        </p:txBody>
      </p:sp>
      <p:sp>
        <p:nvSpPr>
          <p:cNvPr id="4" name="Text 2"/>
          <p:cNvSpPr/>
          <p:nvPr/>
        </p:nvSpPr>
        <p:spPr>
          <a:xfrm>
            <a:off x="914400" y="1280160"/>
            <a:ext cx="3108960" cy="2743200"/>
          </a:xfrm>
          <a:prstGeom prst="rect">
            <a:avLst/>
          </a:prstGeom>
          <a:noFill/>
          <a:ln/>
        </p:spPr>
        <p:txBody>
          <a:bodyPr wrap="square" lIns="0" tIns="0" rIns="0" bIns="0" rtlCol="0" anchor="ctr"/>
          <a:lstStyle/>
          <a:p>
            <a:pPr marL="0" indent="0">
              <a:lnSpc>
                <a:spcPct val="125000"/>
              </a:lnSpc>
              <a:buNone/>
            </a:pPr>
            <a:r>
              <a:rPr lang="en-US" sz="1200" b="1" kern="0" spc="200" dirty="0">
                <a:solidFill>
                  <a:srgbClr val="8B8FA3"/>
                </a:solidFill>
                <a:latin typeface="Calibri" pitchFamily="34" charset="0"/>
                <a:ea typeface="Calibri" pitchFamily="34" charset="-122"/>
                <a:cs typeface="Calibri" pitchFamily="34" charset="-120"/>
              </a:rPr>
              <a:t>WHAT YOU SAW</a:t>
            </a:r>
            <a:endParaRPr lang="en-US" sz="1200" dirty="0"/>
          </a:p>
          <a:p>
            <a:pPr marL="0" indent="0">
              <a:lnSpc>
                <a:spcPct val="125000"/>
              </a:lnSpc>
              <a:buNone/>
            </a:pPr>
            <a:endParaRPr lang="en-US" sz="1200" dirty="0"/>
          </a:p>
          <a:p>
            <a:pPr marL="0" indent="0">
              <a:lnSpc>
                <a:spcPct val="125000"/>
              </a:lnSpc>
              <a:buNone/>
            </a:pPr>
            <a:r>
              <a:rPr lang="en-US" sz="1600" i="1" dirty="0">
                <a:solidFill>
                  <a:srgbClr val="FFFFFF"/>
                </a:solidFill>
                <a:latin typeface="Calibri" pitchFamily="34" charset="0"/>
                <a:ea typeface="Calibri" pitchFamily="34" charset="-122"/>
                <a:cs typeface="Calibri" pitchFamily="34" charset="-120"/>
              </a:rPr>
              <a:t>“A container for thumbtacks.”</a:t>
            </a:r>
            <a:endParaRPr lang="en-US" sz="1200" dirty="0"/>
          </a:p>
          <a:p>
            <a:pPr marL="0" indent="0">
              <a:lnSpc>
                <a:spcPct val="125000"/>
              </a:lnSpc>
              <a:buNone/>
            </a:pPr>
            <a:endParaRPr lang="en-US" sz="1200" dirty="0"/>
          </a:p>
          <a:p>
            <a:pPr marL="0" indent="0">
              <a:lnSpc>
                <a:spcPct val="125000"/>
              </a:lnSpc>
              <a:buNone/>
            </a:pPr>
            <a:r>
              <a:rPr lang="en-US" sz="1300" dirty="0">
                <a:solidFill>
                  <a:srgbClr val="8B8FA3"/>
                </a:solidFill>
                <a:latin typeface="Calibri" pitchFamily="34" charset="0"/>
                <a:ea typeface="Calibri" pitchFamily="34" charset="-122"/>
                <a:cs typeface="Calibri" pitchFamily="34" charset="-120"/>
              </a:rPr>
              <a:t>When the tacks are inside the box, the box’s identity is locked to its current function. Your brain labels it “container” and moves on.</a:t>
            </a:r>
            <a:endParaRPr lang="en-US" sz="1200" dirty="0"/>
          </a:p>
        </p:txBody>
      </p:sp>
      <p:sp>
        <p:nvSpPr>
          <p:cNvPr id="5" name="Shape 3"/>
          <p:cNvSpPr/>
          <p:nvPr/>
        </p:nvSpPr>
        <p:spPr>
          <a:xfrm>
            <a:off x="4846320" y="1005840"/>
            <a:ext cx="3657600" cy="3291840"/>
          </a:xfrm>
          <a:prstGeom prst="rect">
            <a:avLst/>
          </a:prstGeom>
          <a:solidFill>
            <a:srgbClr val="1A1A2E"/>
          </a:solidFill>
          <a:ln/>
        </p:spPr>
        <p:txBody>
          <a:bodyPr/>
          <a:lstStyle/>
          <a:p>
            <a:endParaRPr lang="en-IL"/>
          </a:p>
        </p:txBody>
      </p:sp>
      <p:sp>
        <p:nvSpPr>
          <p:cNvPr id="6" name="Shape 4"/>
          <p:cNvSpPr/>
          <p:nvPr/>
        </p:nvSpPr>
        <p:spPr>
          <a:xfrm>
            <a:off x="4846320" y="1005840"/>
            <a:ext cx="64008" cy="3291840"/>
          </a:xfrm>
          <a:prstGeom prst="rect">
            <a:avLst/>
          </a:prstGeom>
          <a:solidFill>
            <a:srgbClr val="E8A838"/>
          </a:solidFill>
          <a:ln/>
        </p:spPr>
        <p:txBody>
          <a:bodyPr/>
          <a:lstStyle/>
          <a:p>
            <a:endParaRPr lang="en-IL"/>
          </a:p>
        </p:txBody>
      </p:sp>
      <p:sp>
        <p:nvSpPr>
          <p:cNvPr id="7" name="Text 5"/>
          <p:cNvSpPr/>
          <p:nvPr/>
        </p:nvSpPr>
        <p:spPr>
          <a:xfrm>
            <a:off x="5212080" y="1280160"/>
            <a:ext cx="3017520" cy="2743200"/>
          </a:xfrm>
          <a:prstGeom prst="rect">
            <a:avLst/>
          </a:prstGeom>
          <a:noFill/>
          <a:ln/>
        </p:spPr>
        <p:txBody>
          <a:bodyPr wrap="square" lIns="0" tIns="0" rIns="0" bIns="0" rtlCol="0" anchor="ctr"/>
          <a:lstStyle/>
          <a:p>
            <a:pPr marL="0" indent="0">
              <a:lnSpc>
                <a:spcPct val="125000"/>
              </a:lnSpc>
              <a:buNone/>
            </a:pPr>
            <a:r>
              <a:rPr lang="en-US" sz="1200" b="1" kern="0" spc="200" dirty="0">
                <a:solidFill>
                  <a:srgbClr val="E8A838"/>
                </a:solidFill>
                <a:latin typeface="Calibri" pitchFamily="34" charset="0"/>
                <a:ea typeface="Calibri" pitchFamily="34" charset="-122"/>
                <a:cs typeface="Calibri" pitchFamily="34" charset="-120"/>
              </a:rPr>
              <a:t>WHAT IT COULD BE</a:t>
            </a:r>
            <a:endParaRPr lang="en-US" sz="1200" dirty="0"/>
          </a:p>
          <a:p>
            <a:pPr marL="0" indent="0">
              <a:lnSpc>
                <a:spcPct val="125000"/>
              </a:lnSpc>
              <a:buNone/>
            </a:pPr>
            <a:endParaRPr lang="en-US" sz="1200" dirty="0"/>
          </a:p>
          <a:p>
            <a:pPr marL="0" indent="0">
              <a:lnSpc>
                <a:spcPct val="125000"/>
              </a:lnSpc>
              <a:buNone/>
            </a:pPr>
            <a:r>
              <a:rPr lang="en-US" sz="1600" i="1" dirty="0">
                <a:solidFill>
                  <a:srgbClr val="FFFFFF"/>
                </a:solidFill>
                <a:latin typeface="Calibri" pitchFamily="34" charset="0"/>
                <a:ea typeface="Calibri" pitchFamily="34" charset="-122"/>
                <a:cs typeface="Calibri" pitchFamily="34" charset="-120"/>
              </a:rPr>
              <a:t>A shelf. A platform. A tool.</a:t>
            </a:r>
            <a:endParaRPr lang="en-US" sz="1200" dirty="0"/>
          </a:p>
          <a:p>
            <a:pPr marL="0" indent="0">
              <a:lnSpc>
                <a:spcPct val="125000"/>
              </a:lnSpc>
              <a:buNone/>
            </a:pPr>
            <a:endParaRPr lang="en-US" sz="1200" dirty="0"/>
          </a:p>
          <a:p>
            <a:pPr marL="0" indent="0">
              <a:lnSpc>
                <a:spcPct val="125000"/>
              </a:lnSpc>
              <a:buNone/>
            </a:pPr>
            <a:r>
              <a:rPr lang="en-US" sz="1300" dirty="0">
                <a:solidFill>
                  <a:srgbClr val="C8C8D0"/>
                </a:solidFill>
                <a:latin typeface="Calibri" pitchFamily="34" charset="0"/>
                <a:ea typeface="Calibri" pitchFamily="34" charset="-122"/>
                <a:cs typeface="Calibri" pitchFamily="34" charset="-120"/>
              </a:rPr>
              <a:t>Empty the tacks. Tack the box to the wall. Place the candle on top. The box becomes a shelf — and the wax drips safely inside it.</a:t>
            </a:r>
            <a:endParaRPr lang="en-US" sz="1200" dirty="0"/>
          </a:p>
        </p:txBody>
      </p:sp>
      <p:sp>
        <p:nvSpPr>
          <p:cNvPr id="8" name="Text 6"/>
          <p:cNvSpPr/>
          <p:nvPr/>
        </p:nvSpPr>
        <p:spPr>
          <a:xfrm>
            <a:off x="640080" y="4480560"/>
            <a:ext cx="7315200" cy="365760"/>
          </a:xfrm>
          <a:prstGeom prst="rect">
            <a:avLst/>
          </a:prstGeom>
          <a:noFill/>
          <a:ln/>
        </p:spPr>
        <p:txBody>
          <a:bodyPr wrap="square" lIns="0" tIns="0" rIns="0" bIns="0" rtlCol="0" anchor="ctr"/>
          <a:lstStyle/>
          <a:p>
            <a:pPr marL="0" indent="0">
              <a:buNone/>
            </a:pPr>
            <a:r>
              <a:rPr lang="en-US" sz="1100" i="1" dirty="0">
                <a:solidFill>
                  <a:srgbClr val="8B8FA3"/>
                </a:solidFill>
                <a:latin typeface="Calibri" pitchFamily="34" charset="0"/>
                <a:ea typeface="Calibri" pitchFamily="34" charset="-122"/>
                <a:cs typeface="Calibri" pitchFamily="34" charset="-120"/>
              </a:rPr>
              <a:t>Karl Duncker, “On Problem Solving,” 1945</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5F3EE"/>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502920"/>
          </a:xfrm>
          <a:prstGeom prst="rect">
            <a:avLst/>
          </a:prstGeom>
          <a:noFill/>
          <a:ln/>
        </p:spPr>
        <p:txBody>
          <a:bodyPr wrap="square" lIns="0" tIns="0" rIns="0" bIns="0" rtlCol="0" anchor="ctr"/>
          <a:lstStyle/>
          <a:p>
            <a:pPr marL="0" indent="0">
              <a:buNone/>
            </a:pPr>
            <a:r>
              <a:rPr lang="en-US" sz="2400" b="1" dirty="0">
                <a:solidFill>
                  <a:srgbClr val="1E2337"/>
                </a:solidFill>
                <a:latin typeface="Georgia" pitchFamily="34" charset="0"/>
                <a:ea typeface="Georgia" pitchFamily="34" charset="-122"/>
                <a:cs typeface="Georgia" pitchFamily="34" charset="-120"/>
              </a:rPr>
              <a:t>THE SOLUTION — VISUALIZED</a:t>
            </a:r>
            <a:endParaRPr lang="en-US" sz="2400" dirty="0"/>
          </a:p>
        </p:txBody>
      </p:sp>
      <p:sp>
        <p:nvSpPr>
          <p:cNvPr id="3" name="Text 1"/>
          <p:cNvSpPr/>
          <p:nvPr/>
        </p:nvSpPr>
        <p:spPr>
          <a:xfrm>
            <a:off x="640080" y="822960"/>
            <a:ext cx="7863840" cy="365760"/>
          </a:xfrm>
          <a:prstGeom prst="rect">
            <a:avLst/>
          </a:prstGeom>
          <a:noFill/>
          <a:ln/>
        </p:spPr>
        <p:txBody>
          <a:bodyPr wrap="square" lIns="0" tIns="0" rIns="0" bIns="0" rtlCol="0" anchor="ctr"/>
          <a:lstStyle/>
          <a:p>
            <a:pPr marL="0" indent="0">
              <a:buNone/>
            </a:pPr>
            <a:r>
              <a:rPr lang="en-US" sz="1400" dirty="0">
                <a:solidFill>
                  <a:srgbClr val="666666"/>
                </a:solidFill>
                <a:latin typeface="Calibri" pitchFamily="34" charset="0"/>
                <a:ea typeface="Calibri" pitchFamily="34" charset="-122"/>
                <a:cs typeface="Calibri" pitchFamily="34" charset="-120"/>
              </a:rPr>
              <a:t>Empty the box. Tack it to the wall as a shelf. Place the candle on top.</a:t>
            </a:r>
            <a:endParaRPr lang="en-US" sz="1400" dirty="0"/>
          </a:p>
        </p:txBody>
      </p:sp>
      <p:pic>
        <p:nvPicPr>
          <p:cNvPr id="4" name="Image 0" descr="preencoded.png"/>
          <p:cNvPicPr>
            <a:picLocks noChangeAspect="1"/>
          </p:cNvPicPr>
          <p:nvPr/>
        </p:nvPicPr>
        <p:blipFill>
          <a:blip r:embed="rId3"/>
          <a:srcRect/>
          <a:stretch/>
        </p:blipFill>
        <p:spPr>
          <a:xfrm>
            <a:off x="1371600" y="1371600"/>
            <a:ext cx="6400800" cy="3200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Functional Fixedness: The Invisible Label</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Functional fixedness is the cognitive bias that limits a person to seeing an object only in terms of its conventional or currently presented use.</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Karl Duncker identified this phenomenon in 1945. He showed that when the tacks are presented inside the box, solve rates are low. But when the tacks are presented outside the box — so the box is empty from the start — solve rates jump dramatically.</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materials are identical. The physical situation has not changed. What changed is the cognitive framing: an empty box has no locked identity. A full box is a “container” — and that label becomes a prison.</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Glucksberg &amp; Weisberg (1966) confirmed this. They also found that writing the word “BOX” on it partially breaks the fixedness, because labels force you to individuate the object from its contents.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The brain does not see the world as it is. It sees the world through the labels it assigns.</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Functional Fixedness in the Real World</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In the first exercise, your brain invented a visual boundary.</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In this one, it invented a functional boundary.</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Both are invisible. Both feel like reality. Both can only be broken by stepping outside the default representation.</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Now scale this up:</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“That’s not my department” — this is functional fixedness applied to people. The person has classified the problem as outside the “box” of their role. They have locked their own function into a container — a job title, a responsibility boundary — and anything that doesn’t fit inside it is invisible to them. The problem isn’t laziness; it’s that the mental label of “my scope” prevents them from seeing themselves as a resource for anything outside it.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Climate change categorized as an “environmental” problem — locking out economic, behavioral, and infrastructural solutions.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A technology used only for its intended purpose, when its greatest value may lie in an application nobody imagined.</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EXERCISE 3</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The Wason Selection Task — Confirmation Bias</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5F3EE"/>
        </a:solidFill>
        <a:effectLst/>
      </p:bgPr>
    </p:bg>
    <p:spTree>
      <p:nvGrpSpPr>
        <p:cNvPr id="1" name=""/>
        <p:cNvGrpSpPr/>
        <p:nvPr/>
      </p:nvGrpSpPr>
      <p:grpSpPr>
        <a:xfrm>
          <a:off x="0" y="0"/>
          <a:ext cx="0" cy="0"/>
          <a:chOff x="0" y="0"/>
          <a:chExt cx="0" cy="0"/>
        </a:xfrm>
      </p:grpSpPr>
      <p:sp>
        <p:nvSpPr>
          <p:cNvPr id="2" name="Text 0"/>
          <p:cNvSpPr/>
          <p:nvPr/>
        </p:nvSpPr>
        <p:spPr>
          <a:xfrm>
            <a:off x="640080" y="137160"/>
            <a:ext cx="7315200" cy="411480"/>
          </a:xfrm>
          <a:prstGeom prst="rect">
            <a:avLst/>
          </a:prstGeom>
          <a:noFill/>
          <a:ln/>
        </p:spPr>
        <p:txBody>
          <a:bodyPr wrap="square" lIns="0" tIns="0" rIns="0" bIns="0" rtlCol="0" anchor="ctr"/>
          <a:lstStyle/>
          <a:p>
            <a:pPr marL="0" indent="0">
              <a:buNone/>
            </a:pPr>
            <a:r>
              <a:rPr lang="en-US" sz="2400" b="1" dirty="0">
                <a:solidFill>
                  <a:srgbClr val="1E2337"/>
                </a:solidFill>
                <a:latin typeface="Georgia" pitchFamily="34" charset="0"/>
                <a:ea typeface="Georgia" pitchFamily="34" charset="-122"/>
                <a:cs typeface="Georgia" pitchFamily="34" charset="-120"/>
              </a:rPr>
              <a:t>THE WASON SELECTION TASK</a:t>
            </a:r>
            <a:endParaRPr lang="en-US" sz="2400" dirty="0"/>
          </a:p>
        </p:txBody>
      </p:sp>
      <p:sp>
        <p:nvSpPr>
          <p:cNvPr id="3" name="Text 1"/>
          <p:cNvSpPr/>
          <p:nvPr/>
        </p:nvSpPr>
        <p:spPr>
          <a:xfrm>
            <a:off x="640080" y="594360"/>
            <a:ext cx="7863840" cy="457200"/>
          </a:xfrm>
          <a:prstGeom prst="rect">
            <a:avLst/>
          </a:prstGeom>
          <a:noFill/>
          <a:ln/>
        </p:spPr>
        <p:txBody>
          <a:bodyPr wrap="square" lIns="0" tIns="0" rIns="0" bIns="0" rtlCol="0" anchor="ctr"/>
          <a:lstStyle/>
          <a:p>
            <a:pPr marL="0" indent="0">
              <a:lnSpc>
                <a:spcPct val="120000"/>
              </a:lnSpc>
              <a:buNone/>
            </a:pPr>
            <a:r>
              <a:rPr lang="en-US" sz="1300" dirty="0">
                <a:solidFill>
                  <a:srgbClr val="555555"/>
                </a:solidFill>
                <a:latin typeface="Calibri" pitchFamily="34" charset="0"/>
                <a:ea typeface="Calibri" pitchFamily="34" charset="-122"/>
                <a:cs typeface="Calibri" pitchFamily="34" charset="-120"/>
              </a:rPr>
              <a:t>Here are four cards on a table. Each card has a number on one side and a color on the other.</a:t>
            </a:r>
            <a:endParaRPr lang="en-US" sz="1300" dirty="0"/>
          </a:p>
          <a:p>
            <a:pPr marL="0" indent="0">
              <a:lnSpc>
                <a:spcPct val="120000"/>
              </a:lnSpc>
              <a:buNone/>
            </a:pPr>
            <a:r>
              <a:rPr lang="en-US" sz="1300" dirty="0">
                <a:solidFill>
                  <a:srgbClr val="555555"/>
                </a:solidFill>
                <a:latin typeface="Calibri" pitchFamily="34" charset="0"/>
                <a:ea typeface="Calibri" pitchFamily="34" charset="-122"/>
                <a:cs typeface="Calibri" pitchFamily="34" charset="-120"/>
              </a:rPr>
              <a:t>You can see one face of each card below.</a:t>
            </a:r>
            <a:endParaRPr lang="en-US" sz="1300" dirty="0"/>
          </a:p>
        </p:txBody>
      </p:sp>
      <p:sp>
        <p:nvSpPr>
          <p:cNvPr id="4" name="Shape 2"/>
          <p:cNvSpPr/>
          <p:nvPr/>
        </p:nvSpPr>
        <p:spPr>
          <a:xfrm>
            <a:off x="640080" y="1097280"/>
            <a:ext cx="7863840" cy="640080"/>
          </a:xfrm>
          <a:prstGeom prst="rect">
            <a:avLst/>
          </a:prstGeom>
          <a:solidFill>
            <a:srgbClr val="1E2337"/>
          </a:solidFill>
          <a:ln/>
        </p:spPr>
        <p:txBody>
          <a:bodyPr/>
          <a:lstStyle/>
          <a:p>
            <a:endParaRPr lang="en-IL"/>
          </a:p>
        </p:txBody>
      </p:sp>
      <p:sp>
        <p:nvSpPr>
          <p:cNvPr id="5" name="Text 3"/>
          <p:cNvSpPr/>
          <p:nvPr/>
        </p:nvSpPr>
        <p:spPr>
          <a:xfrm>
            <a:off x="914400" y="1097280"/>
            <a:ext cx="7315200" cy="640080"/>
          </a:xfrm>
          <a:prstGeom prst="rect">
            <a:avLst/>
          </a:prstGeom>
          <a:noFill/>
          <a:ln/>
        </p:spPr>
        <p:txBody>
          <a:bodyPr wrap="square" lIns="0" tIns="0" rIns="0" bIns="0" rtlCol="0" anchor="ctr"/>
          <a:lstStyle/>
          <a:p>
            <a:pPr marL="0" indent="0" algn="ctr">
              <a:buNone/>
            </a:pPr>
            <a:r>
              <a:rPr lang="en-US" sz="1400" i="1" dirty="0">
                <a:solidFill>
                  <a:srgbClr val="E8A838"/>
                </a:solidFill>
                <a:latin typeface="Georgia" pitchFamily="34" charset="0"/>
                <a:ea typeface="Georgia" pitchFamily="34" charset="-122"/>
                <a:cs typeface="Georgia" pitchFamily="34" charset="-120"/>
              </a:rPr>
              <a:t>The Rule:  “If a card shows an even number on one face, then its opposite face must be red.”</a:t>
            </a:r>
            <a:endParaRPr lang="en-US" sz="1400" dirty="0"/>
          </a:p>
        </p:txBody>
      </p:sp>
      <p:pic>
        <p:nvPicPr>
          <p:cNvPr id="6" name="Image 0" descr="preencoded.png"/>
          <p:cNvPicPr>
            <a:picLocks noChangeAspect="1"/>
          </p:cNvPicPr>
          <p:nvPr/>
        </p:nvPicPr>
        <p:blipFill>
          <a:blip r:embed="rId3"/>
          <a:stretch>
            <a:fillRect/>
          </a:stretch>
        </p:blipFill>
        <p:spPr>
          <a:xfrm>
            <a:off x="914400" y="1920240"/>
            <a:ext cx="7315200" cy="1920240"/>
          </a:xfrm>
          <a:prstGeom prst="rect">
            <a:avLst/>
          </a:prstGeom>
        </p:spPr>
      </p:pic>
      <p:sp>
        <p:nvSpPr>
          <p:cNvPr id="7" name="Text 4"/>
          <p:cNvSpPr/>
          <p:nvPr/>
        </p:nvSpPr>
        <p:spPr>
          <a:xfrm>
            <a:off x="640080" y="3886200"/>
            <a:ext cx="7863840" cy="548640"/>
          </a:xfrm>
          <a:prstGeom prst="rect">
            <a:avLst/>
          </a:prstGeom>
          <a:noFill/>
          <a:ln/>
        </p:spPr>
        <p:txBody>
          <a:bodyPr wrap="square" lIns="0" tIns="0" rIns="0" bIns="0" rtlCol="0" anchor="ctr"/>
          <a:lstStyle/>
          <a:p>
            <a:pPr marL="0" indent="0">
              <a:lnSpc>
                <a:spcPct val="120000"/>
              </a:lnSpc>
              <a:buNone/>
            </a:pPr>
            <a:r>
              <a:rPr lang="en-US" sz="1300" dirty="0">
                <a:solidFill>
                  <a:srgbClr val="555555"/>
                </a:solidFill>
                <a:latin typeface="Calibri" pitchFamily="34" charset="0"/>
                <a:ea typeface="Calibri" pitchFamily="34" charset="-122"/>
                <a:cs typeface="Calibri" pitchFamily="34" charset="-120"/>
              </a:rPr>
              <a:t>Your task: which card or cards must you turn over to determine whether the rule is true or false? You must turn over only the cards that are necessary — no more, no less.</a:t>
            </a:r>
            <a:endParaRPr lang="en-US" sz="1300" dirty="0"/>
          </a:p>
        </p:txBody>
      </p:sp>
      <p:sp>
        <p:nvSpPr>
          <p:cNvPr id="8" name="Shape 5"/>
          <p:cNvSpPr/>
          <p:nvPr/>
        </p:nvSpPr>
        <p:spPr>
          <a:xfrm>
            <a:off x="0" y="4663440"/>
            <a:ext cx="9144000" cy="480060"/>
          </a:xfrm>
          <a:prstGeom prst="rect">
            <a:avLst/>
          </a:prstGeom>
          <a:solidFill>
            <a:srgbClr val="1E2337"/>
          </a:solidFill>
          <a:ln/>
        </p:spPr>
        <p:txBody>
          <a:bodyPr/>
          <a:lstStyle/>
          <a:p>
            <a:endParaRPr lang="en-IL"/>
          </a:p>
        </p:txBody>
      </p:sp>
      <p:sp>
        <p:nvSpPr>
          <p:cNvPr id="9" name="Text 6"/>
          <p:cNvSpPr/>
          <p:nvPr/>
        </p:nvSpPr>
        <p:spPr>
          <a:xfrm>
            <a:off x="731520" y="4663440"/>
            <a:ext cx="5486400" cy="480060"/>
          </a:xfrm>
          <a:prstGeom prst="rect">
            <a:avLst/>
          </a:prstGeom>
          <a:noFill/>
          <a:ln/>
        </p:spPr>
        <p:txBody>
          <a:bodyPr wrap="square" lIns="0" tIns="0" rIns="0" bIns="0" rtlCol="0" anchor="ctr"/>
          <a:lstStyle/>
          <a:p>
            <a:pPr marL="0" indent="0">
              <a:buNone/>
            </a:pPr>
            <a:r>
              <a:rPr lang="en-US" sz="1400" b="1" kern="0" spc="200" dirty="0">
                <a:solidFill>
                  <a:srgbClr val="E8A838"/>
                </a:solidFill>
                <a:latin typeface="Calibri" pitchFamily="34" charset="0"/>
                <a:ea typeface="Calibri" pitchFamily="34" charset="-122"/>
                <a:cs typeface="Calibri" pitchFamily="34" charset="-120"/>
              </a:rPr>
              <a:t>60 SECONDS  —  WHICH CARDS?</a:t>
            </a:r>
            <a:endParaRPr lang="en-US" sz="1400" dirty="0"/>
          </a:p>
        </p:txBody>
      </p:sp>
      <p:sp>
        <p:nvSpPr>
          <p:cNvPr id="10" name="Text 7">
            <a:hlinkClick r:id="rId4"/>
          </p:cNvPr>
          <p:cNvSpPr/>
          <p:nvPr/>
        </p:nvSpPr>
        <p:spPr>
          <a:xfrm>
            <a:off x="5029200" y="4663440"/>
            <a:ext cx="3657600" cy="480060"/>
          </a:xfrm>
          <a:prstGeom prst="rect">
            <a:avLst/>
          </a:prstGeom>
          <a:noFill/>
          <a:ln/>
        </p:spPr>
        <p:txBody>
          <a:bodyPr wrap="square" lIns="0" tIns="0" rIns="0" bIns="0" rtlCol="0" anchor="ctr"/>
          <a:lstStyle/>
          <a:p>
            <a:pPr marL="0" indent="0" algn="r">
              <a:buNone/>
            </a:pPr>
            <a:r>
              <a:rPr lang="en-US" sz="1100" u="sng" dirty="0">
                <a:solidFill>
                  <a:srgbClr val="8B8FA3"/>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Watch: youtube.com/watch?v=cyrSyBkFAvQ</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The Most Common Answer</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600" b="1" dirty="0">
                <a:solidFill>
                  <a:srgbClr val="FFFFFF"/>
                </a:solidFill>
                <a:latin typeface="Calibri" pitchFamily="34" charset="0"/>
                <a:ea typeface="Calibri" pitchFamily="34" charset="-122"/>
                <a:cs typeface="Calibri" pitchFamily="34" charset="-120"/>
              </a:rPr>
              <a:t>Most people say: “Turn over the 8 and the Red card.”</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feels right. The rule mentions even numbers and the color red, so those two cards seem like the natural ones to check.</a:t>
            </a:r>
            <a:endParaRPr lang="en-US" sz="1600" dirty="0"/>
          </a:p>
          <a:p>
            <a:pPr marL="0" indent="0">
              <a:lnSpc>
                <a:spcPct val="130000"/>
              </a:lnSpc>
              <a:buNone/>
            </a:pPr>
            <a:endParaRPr lang="en-US" sz="16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But this answer is only half correct.</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Turning the 8 is correct — it is an even number, so the rule makes a direct claim about what must be on its other side. If its back is not red, the rule is broken.</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But turning the Red card tells you nothing useful. Why? The rule only says: “if even, then red.” It makes no claim about what must be on the other side of a red card. Even if the Red card has an odd number on its back, no rule has been broken. You turned it because it “felt” like it should confirm the rule. That instinct — the urge to confirm rather than to test — is the problem.</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86384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THE CORRECT ANSWER:  8  AND  BLUE</a:t>
            </a:r>
            <a:endParaRPr lang="en-US" sz="2200" dirty="0"/>
          </a:p>
        </p:txBody>
      </p:sp>
      <p:sp>
        <p:nvSpPr>
          <p:cNvPr id="3" name="Shape 1"/>
          <p:cNvSpPr/>
          <p:nvPr/>
        </p:nvSpPr>
        <p:spPr>
          <a:xfrm>
            <a:off x="640080" y="914400"/>
            <a:ext cx="3657600" cy="1828800"/>
          </a:xfrm>
          <a:prstGeom prst="rect">
            <a:avLst/>
          </a:prstGeom>
          <a:solidFill>
            <a:srgbClr val="2A2E42"/>
          </a:solidFill>
          <a:ln/>
        </p:spPr>
        <p:txBody>
          <a:bodyPr/>
          <a:lstStyle/>
          <a:p>
            <a:endParaRPr lang="en-IL"/>
          </a:p>
        </p:txBody>
      </p:sp>
      <p:sp>
        <p:nvSpPr>
          <p:cNvPr id="4" name="Text 2"/>
          <p:cNvSpPr/>
          <p:nvPr/>
        </p:nvSpPr>
        <p:spPr>
          <a:xfrm>
            <a:off x="914400" y="1097280"/>
            <a:ext cx="3108960" cy="1463040"/>
          </a:xfrm>
          <a:prstGeom prst="rect">
            <a:avLst/>
          </a:prstGeom>
          <a:noFill/>
          <a:ln/>
        </p:spPr>
        <p:txBody>
          <a:bodyPr wrap="square" lIns="0" tIns="0" rIns="0" bIns="0" rtlCol="0" anchor="ctr"/>
          <a:lstStyle/>
          <a:p>
            <a:pPr marL="0" indent="0">
              <a:lnSpc>
                <a:spcPct val="120000"/>
              </a:lnSpc>
              <a:buNone/>
            </a:pPr>
            <a:r>
              <a:rPr lang="en-US" sz="2000" b="1" dirty="0">
                <a:solidFill>
                  <a:srgbClr val="E8A838"/>
                </a:solidFill>
                <a:latin typeface="Calibri" pitchFamily="34" charset="0"/>
                <a:ea typeface="Calibri" pitchFamily="34" charset="-122"/>
                <a:cs typeface="Calibri" pitchFamily="34" charset="-120"/>
              </a:rPr>
              <a:t>TURN THE  8</a:t>
            </a:r>
            <a:endParaRPr lang="en-US" sz="2000" dirty="0"/>
          </a:p>
          <a:p>
            <a:pPr marL="0" indent="0">
              <a:lnSpc>
                <a:spcPct val="120000"/>
              </a:lnSpc>
              <a:buNone/>
            </a:pPr>
            <a:endParaRPr lang="en-US" sz="2000" dirty="0"/>
          </a:p>
          <a:p>
            <a:pPr marL="0" indent="0">
              <a:lnSpc>
                <a:spcPct val="120000"/>
              </a:lnSpc>
              <a:buNone/>
            </a:pPr>
            <a:r>
              <a:rPr lang="en-US" sz="1300" dirty="0">
                <a:solidFill>
                  <a:srgbClr val="8B8FA3"/>
                </a:solidFill>
                <a:latin typeface="Calibri" pitchFamily="34" charset="0"/>
                <a:ea typeface="Calibri" pitchFamily="34" charset="-122"/>
                <a:cs typeface="Calibri" pitchFamily="34" charset="-120"/>
              </a:rPr>
              <a:t>8 is even. The rule says its other side must be red. If it’s not red, the rule is false. This is a direct test.</a:t>
            </a:r>
            <a:endParaRPr lang="en-US" sz="2000" dirty="0"/>
          </a:p>
        </p:txBody>
      </p:sp>
      <p:sp>
        <p:nvSpPr>
          <p:cNvPr id="5" name="Shape 3"/>
          <p:cNvSpPr/>
          <p:nvPr/>
        </p:nvSpPr>
        <p:spPr>
          <a:xfrm>
            <a:off x="4846320" y="914400"/>
            <a:ext cx="3657600" cy="1828800"/>
          </a:xfrm>
          <a:prstGeom prst="rect">
            <a:avLst/>
          </a:prstGeom>
          <a:solidFill>
            <a:srgbClr val="1A3A5C"/>
          </a:solidFill>
          <a:ln/>
        </p:spPr>
        <p:txBody>
          <a:bodyPr/>
          <a:lstStyle/>
          <a:p>
            <a:endParaRPr lang="en-IL"/>
          </a:p>
        </p:txBody>
      </p:sp>
      <p:sp>
        <p:nvSpPr>
          <p:cNvPr id="6" name="Text 4"/>
          <p:cNvSpPr/>
          <p:nvPr/>
        </p:nvSpPr>
        <p:spPr>
          <a:xfrm>
            <a:off x="5120640" y="1097280"/>
            <a:ext cx="3108960" cy="1463040"/>
          </a:xfrm>
          <a:prstGeom prst="rect">
            <a:avLst/>
          </a:prstGeom>
          <a:noFill/>
          <a:ln/>
        </p:spPr>
        <p:txBody>
          <a:bodyPr wrap="square" lIns="0" tIns="0" rIns="0" bIns="0" rtlCol="0" anchor="ctr"/>
          <a:lstStyle/>
          <a:p>
            <a:pPr marL="0" indent="0">
              <a:lnSpc>
                <a:spcPct val="120000"/>
              </a:lnSpc>
              <a:buNone/>
            </a:pPr>
            <a:r>
              <a:rPr lang="en-US" sz="2000" b="1" dirty="0">
                <a:solidFill>
                  <a:srgbClr val="4A9FD9"/>
                </a:solidFill>
                <a:latin typeface="Calibri" pitchFamily="34" charset="0"/>
                <a:ea typeface="Calibri" pitchFamily="34" charset="-122"/>
                <a:cs typeface="Calibri" pitchFamily="34" charset="-120"/>
              </a:rPr>
              <a:t>TURN THE  BLUE</a:t>
            </a:r>
            <a:endParaRPr lang="en-US" sz="2000" dirty="0"/>
          </a:p>
          <a:p>
            <a:pPr marL="0" indent="0">
              <a:lnSpc>
                <a:spcPct val="120000"/>
              </a:lnSpc>
              <a:buNone/>
            </a:pPr>
            <a:endParaRPr lang="en-US" sz="2000" dirty="0"/>
          </a:p>
          <a:p>
            <a:pPr marL="0" indent="0">
              <a:lnSpc>
                <a:spcPct val="120000"/>
              </a:lnSpc>
              <a:buNone/>
            </a:pPr>
            <a:r>
              <a:rPr lang="en-US" sz="1300" dirty="0">
                <a:solidFill>
                  <a:srgbClr val="C8C8D0"/>
                </a:solidFill>
                <a:latin typeface="Calibri" pitchFamily="34" charset="0"/>
                <a:ea typeface="Calibri" pitchFamily="34" charset="-122"/>
                <a:cs typeface="Calibri" pitchFamily="34" charset="-120"/>
              </a:rPr>
              <a:t>If the other side of the Blue card is an even number, then you have an even number with a non-red back. Rule broken. This is the card most people miss.</a:t>
            </a:r>
            <a:endParaRPr lang="en-US" sz="2000" dirty="0"/>
          </a:p>
        </p:txBody>
      </p:sp>
      <p:sp>
        <p:nvSpPr>
          <p:cNvPr id="7" name="Shape 5"/>
          <p:cNvSpPr/>
          <p:nvPr/>
        </p:nvSpPr>
        <p:spPr>
          <a:xfrm>
            <a:off x="640080" y="3017520"/>
            <a:ext cx="7863840" cy="1463040"/>
          </a:xfrm>
          <a:prstGeom prst="rect">
            <a:avLst/>
          </a:prstGeom>
          <a:solidFill>
            <a:srgbClr val="1A1A2E"/>
          </a:solidFill>
          <a:ln/>
        </p:spPr>
        <p:txBody>
          <a:bodyPr/>
          <a:lstStyle/>
          <a:p>
            <a:endParaRPr lang="en-IL"/>
          </a:p>
        </p:txBody>
      </p:sp>
      <p:sp>
        <p:nvSpPr>
          <p:cNvPr id="8" name="Text 6"/>
          <p:cNvSpPr/>
          <p:nvPr/>
        </p:nvSpPr>
        <p:spPr>
          <a:xfrm>
            <a:off x="914400" y="3154680"/>
            <a:ext cx="7315200" cy="1188720"/>
          </a:xfrm>
          <a:prstGeom prst="rect">
            <a:avLst/>
          </a:prstGeom>
          <a:noFill/>
          <a:ln/>
        </p:spPr>
        <p:txBody>
          <a:bodyPr wrap="square" lIns="0" tIns="0" rIns="0" bIns="0" rtlCol="0" anchor="ctr"/>
          <a:lstStyle/>
          <a:p>
            <a:pPr marL="0" indent="0">
              <a:lnSpc>
                <a:spcPct val="115000"/>
              </a:lnSpc>
              <a:buNone/>
            </a:pPr>
            <a:r>
              <a:rPr lang="en-US" sz="1300" b="1" kern="0" spc="200" dirty="0">
                <a:solidFill>
                  <a:srgbClr val="E8A838"/>
                </a:solidFill>
                <a:latin typeface="Calibri" pitchFamily="34" charset="0"/>
                <a:ea typeface="Calibri" pitchFamily="34" charset="-122"/>
                <a:cs typeface="Calibri" pitchFamily="34" charset="-120"/>
              </a:rPr>
              <a:t>WHY NOT THE RED CARD?</a:t>
            </a:r>
            <a:endParaRPr lang="en-US" sz="1300" dirty="0"/>
          </a:p>
          <a:p>
            <a:pPr marL="0" indent="0">
              <a:lnSpc>
                <a:spcPct val="115000"/>
              </a:lnSpc>
              <a:buNone/>
            </a:pPr>
            <a:endParaRPr lang="en-US" sz="1300" dirty="0"/>
          </a:p>
          <a:p>
            <a:pPr marL="0" indent="0">
              <a:lnSpc>
                <a:spcPct val="115000"/>
              </a:lnSpc>
              <a:buNone/>
            </a:pPr>
            <a:r>
              <a:rPr lang="en-US" sz="1300" dirty="0">
                <a:solidFill>
                  <a:srgbClr val="8B8FA3"/>
                </a:solidFill>
                <a:latin typeface="Calibri" pitchFamily="34" charset="0"/>
                <a:ea typeface="Calibri" pitchFamily="34" charset="-122"/>
                <a:cs typeface="Calibri" pitchFamily="34" charset="-120"/>
              </a:rPr>
              <a:t>Think about it this way: the rule says “if even → red.” It does not say “if red → even.” A red card with an odd number on the back does not violate anything. The rule simply doesn’t care what’s behind a red card. Turning it is psychologically satisfying but logically empty.</a:t>
            </a:r>
            <a:endParaRPr lang="en-US" sz="1300" dirty="0"/>
          </a:p>
          <a:p>
            <a:pPr marL="0" indent="0">
              <a:lnSpc>
                <a:spcPct val="115000"/>
              </a:lnSpc>
              <a:buNone/>
            </a:pPr>
            <a:r>
              <a:rPr lang="en-US" sz="1300" b="1" kern="0" spc="200" dirty="0">
                <a:solidFill>
                  <a:srgbClr val="E8A838"/>
                </a:solidFill>
                <a:latin typeface="Calibri" pitchFamily="34" charset="0"/>
                <a:ea typeface="Calibri" pitchFamily="34" charset="-122"/>
                <a:cs typeface="Calibri" pitchFamily="34" charset="-120"/>
              </a:rPr>
              <a:t>WHY NOT THE 5?</a:t>
            </a:r>
            <a:endParaRPr lang="en-US" sz="1300" dirty="0"/>
          </a:p>
          <a:p>
            <a:pPr marL="0" indent="0">
              <a:lnSpc>
                <a:spcPct val="115000"/>
              </a:lnSpc>
              <a:buNone/>
            </a:pPr>
            <a:r>
              <a:rPr lang="en-US" sz="1300" dirty="0">
                <a:solidFill>
                  <a:srgbClr val="8B8FA3"/>
                </a:solidFill>
                <a:latin typeface="Calibri" pitchFamily="34" charset="0"/>
                <a:ea typeface="Calibri" pitchFamily="34" charset="-122"/>
                <a:cs typeface="Calibri" pitchFamily="34" charset="-120"/>
              </a:rPr>
              <a:t>5 is odd. The rule makes no claim about odd numbers. Whatever is on the back of the 5 card is irrelevant.</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Confirmation Bias: Seeking Proof, Not Truth</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Wason Selection Task was created by British psychologist Peter Wason in 1966. It is one of the most replicated findings in cognitive science. Across decades of research, only about 10% of people consistently choose the correct cards.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phenomenon at work is confirmation bias: the systematic tendency to seek evidence that confirms a hypothesis rather than evidence that could disprove it.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rule is a conditional: “If P, then Q.” To test a conditional, you need to look for cases where Q is absent — because only those cases can break the rule. But the human brain does the opposite. It reaches for the evidence that makes the rule “feel true.”</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connects to Karl Popper’s philosophy of science: a theory is meaningful only if it can be falsified. Wason showed that falsification is not just a philosophical principle — it is a psychological challenge. Our cognition is wired for verification, not for testing.</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In contemporary problem solving, being “certain” is the fastest way to be wrong.</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An Evolutionary Twist: The Bar Test</a:t>
            </a:r>
            <a:endParaRPr lang="en-US" sz="2600" dirty="0"/>
          </a:p>
        </p:txBody>
      </p:sp>
      <p:sp>
        <p:nvSpPr>
          <p:cNvPr id="5" name="Text 2"/>
          <p:cNvSpPr/>
          <p:nvPr/>
        </p:nvSpPr>
        <p:spPr>
          <a:xfrm>
            <a:off x="640080" y="960120"/>
            <a:ext cx="7863840" cy="1645920"/>
          </a:xfrm>
          <a:prstGeom prst="rect">
            <a:avLst/>
          </a:prstGeom>
          <a:noFill/>
          <a:ln/>
        </p:spPr>
        <p:txBody>
          <a:bodyPr wrap="square" lIns="0" tIns="0" rIns="0" bIns="0" rtlCol="0" anchor="ctr"/>
          <a:lstStyle/>
          <a:p>
            <a:pPr marL="0" indent="0">
              <a:lnSpc>
                <a:spcPct val="120000"/>
              </a:lnSpc>
              <a:buNone/>
            </a:pPr>
            <a:r>
              <a:rPr lang="en-US" sz="1400" dirty="0">
                <a:solidFill>
                  <a:srgbClr val="444444"/>
                </a:solidFill>
                <a:latin typeface="Calibri" pitchFamily="34" charset="0"/>
                <a:ea typeface="Calibri" pitchFamily="34" charset="-122"/>
                <a:cs typeface="Calibri" pitchFamily="34" charset="-120"/>
              </a:rPr>
              <a:t>Here is the fascinating part: we are not always bad at this kind of reasoning. When the exact same logic is embedded in a social situation, most people get it right.</a:t>
            </a:r>
            <a:endParaRPr lang="en-US" sz="1400" dirty="0"/>
          </a:p>
          <a:p>
            <a:pPr marL="0" indent="0">
              <a:lnSpc>
                <a:spcPct val="120000"/>
              </a:lnSpc>
              <a:buNone/>
            </a:pPr>
            <a:endParaRPr lang="en-US" sz="1400" dirty="0"/>
          </a:p>
          <a:p>
            <a:pPr marL="0" indent="0">
              <a:lnSpc>
                <a:spcPct val="120000"/>
              </a:lnSpc>
              <a:buNone/>
            </a:pPr>
            <a:r>
              <a:rPr lang="en-US" sz="1400" dirty="0">
                <a:solidFill>
                  <a:srgbClr val="444444"/>
                </a:solidFill>
                <a:latin typeface="Calibri" pitchFamily="34" charset="0"/>
                <a:ea typeface="Calibri" pitchFamily="34" charset="-122"/>
                <a:cs typeface="Calibri" pitchFamily="34" charset="-120"/>
              </a:rPr>
              <a:t>Imagine you are a bouncer at a bar. Your job is to enforce this rule:</a:t>
            </a:r>
            <a:endParaRPr lang="en-US" sz="1400" dirty="0"/>
          </a:p>
          <a:p>
            <a:pPr marL="0" indent="0">
              <a:lnSpc>
                <a:spcPct val="120000"/>
              </a:lnSpc>
              <a:buNone/>
            </a:pPr>
            <a:r>
              <a:rPr lang="en-US" sz="1600" b="1" dirty="0">
                <a:solidFill>
                  <a:srgbClr val="1E2337"/>
                </a:solidFill>
                <a:latin typeface="Calibri" pitchFamily="34" charset="0"/>
                <a:ea typeface="Calibri" pitchFamily="34" charset="-122"/>
                <a:cs typeface="Calibri" pitchFamily="34" charset="-120"/>
              </a:rPr>
              <a:t>“If someone is drinking alcohol, they must be over 18.”</a:t>
            </a:r>
            <a:endParaRPr lang="en-US" sz="1400" dirty="0"/>
          </a:p>
          <a:p>
            <a:pPr marL="0" indent="0">
              <a:lnSpc>
                <a:spcPct val="120000"/>
              </a:lnSpc>
              <a:buNone/>
            </a:pPr>
            <a:endParaRPr lang="en-US" sz="1400" dirty="0"/>
          </a:p>
          <a:p>
            <a:pPr marL="0" indent="0">
              <a:lnSpc>
                <a:spcPct val="120000"/>
              </a:lnSpc>
              <a:buNone/>
            </a:pPr>
            <a:r>
              <a:rPr lang="en-US" sz="1400" dirty="0">
                <a:solidFill>
                  <a:srgbClr val="444444"/>
                </a:solidFill>
                <a:latin typeface="Calibri" pitchFamily="34" charset="0"/>
                <a:ea typeface="Calibri" pitchFamily="34" charset="-122"/>
                <a:cs typeface="Calibri" pitchFamily="34" charset="-120"/>
              </a:rPr>
              <a:t>You see four people. You can only see one piece of information about each:</a:t>
            </a:r>
            <a:endParaRPr lang="en-US" sz="1400" dirty="0"/>
          </a:p>
        </p:txBody>
      </p:sp>
      <p:pic>
        <p:nvPicPr>
          <p:cNvPr id="6" name="Image 1" descr="preencoded.png"/>
          <p:cNvPicPr>
            <a:picLocks noChangeAspect="1"/>
          </p:cNvPicPr>
          <p:nvPr/>
        </p:nvPicPr>
        <p:blipFill>
          <a:blip r:embed="rId4"/>
          <a:stretch>
            <a:fillRect/>
          </a:stretch>
        </p:blipFill>
        <p:spPr>
          <a:xfrm>
            <a:off x="914400" y="2651760"/>
            <a:ext cx="7315200" cy="1828800"/>
          </a:xfrm>
          <a:prstGeom prst="rect">
            <a:avLst/>
          </a:prstGeom>
        </p:spPr>
      </p:pic>
      <p:sp>
        <p:nvSpPr>
          <p:cNvPr id="7" name="Text 3"/>
          <p:cNvSpPr/>
          <p:nvPr/>
        </p:nvSpPr>
        <p:spPr>
          <a:xfrm>
            <a:off x="640080" y="4434840"/>
            <a:ext cx="7863840" cy="594360"/>
          </a:xfrm>
          <a:prstGeom prst="rect">
            <a:avLst/>
          </a:prstGeom>
          <a:noFill/>
          <a:ln/>
        </p:spPr>
        <p:txBody>
          <a:bodyPr wrap="square" lIns="0" tIns="0" rIns="0" bIns="0" rtlCol="0" anchor="ctr"/>
          <a:lstStyle/>
          <a:p>
            <a:pPr marL="0" indent="0">
              <a:lnSpc>
                <a:spcPct val="120000"/>
              </a:lnSpc>
              <a:buNone/>
            </a:pPr>
            <a:r>
              <a:rPr lang="en-US" sz="1200" dirty="0">
                <a:solidFill>
                  <a:srgbClr val="666666"/>
                </a:solidFill>
                <a:latin typeface="Calibri" pitchFamily="34" charset="0"/>
                <a:ea typeface="Calibri" pitchFamily="34" charset="-122"/>
                <a:cs typeface="Calibri" pitchFamily="34" charset="-120"/>
              </a:rPr>
              <a:t>Logically, this is the identical structure: “If P, then Q.” But now almost everyone gets it right: check the beer drinker and the 16-year-old. Cosmides &amp; Tooby (1992) showed our brains evolved “cheater detection” modules for social rules — but these modules fail on abstract logic.</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141729"/>
        </a:solidFill>
        <a:effectLst/>
      </p:bgPr>
    </p:bg>
    <p:spTree>
      <p:nvGrpSpPr>
        <p:cNvPr id="1" name=""/>
        <p:cNvGrpSpPr/>
        <p:nvPr/>
      </p:nvGrpSpPr>
      <p:grpSpPr>
        <a:xfrm>
          <a:off x="0" y="0"/>
          <a:ext cx="0" cy="0"/>
          <a:chOff x="0" y="0"/>
          <a:chExt cx="0" cy="0"/>
        </a:xfrm>
      </p:grpSpPr>
      <p:sp>
        <p:nvSpPr>
          <p:cNvPr id="2" name="Text 0"/>
          <p:cNvSpPr/>
          <p:nvPr/>
        </p:nvSpPr>
        <p:spPr>
          <a:xfrm>
            <a:off x="914400" y="274320"/>
            <a:ext cx="7315200" cy="548640"/>
          </a:xfrm>
          <a:prstGeom prst="rect">
            <a:avLst/>
          </a:prstGeom>
          <a:noFill/>
          <a:ln/>
        </p:spPr>
        <p:txBody>
          <a:bodyPr wrap="square" lIns="0" tIns="0" rIns="0" bIns="0" rtlCol="0" anchor="ctr"/>
          <a:lstStyle/>
          <a:p>
            <a:pPr marL="0" indent="0" algn="ctr">
              <a:buNone/>
            </a:pPr>
            <a:r>
              <a:rPr lang="en-US" sz="2800" b="1" dirty="0">
                <a:solidFill>
                  <a:srgbClr val="E8A838"/>
                </a:solidFill>
                <a:latin typeface="Georgia" pitchFamily="34" charset="0"/>
                <a:ea typeface="Georgia" pitchFamily="34" charset="-122"/>
                <a:cs typeface="Georgia" pitchFamily="34" charset="-120"/>
              </a:rPr>
              <a:t>THE PATTERN</a:t>
            </a:r>
            <a:endParaRPr lang="en-US" sz="2800" dirty="0"/>
          </a:p>
        </p:txBody>
      </p:sp>
      <p:sp>
        <p:nvSpPr>
          <p:cNvPr id="3" name="Text 1"/>
          <p:cNvSpPr/>
          <p:nvPr/>
        </p:nvSpPr>
        <p:spPr>
          <a:xfrm>
            <a:off x="1097280" y="868680"/>
            <a:ext cx="6949440" cy="457200"/>
          </a:xfrm>
          <a:prstGeom prst="rect">
            <a:avLst/>
          </a:prstGeom>
          <a:noFill/>
          <a:ln/>
        </p:spPr>
        <p:txBody>
          <a:bodyPr wrap="square" lIns="0" tIns="0" rIns="0" bIns="0" rtlCol="0" anchor="ctr"/>
          <a:lstStyle/>
          <a:p>
            <a:pPr marL="0" indent="0" algn="ctr">
              <a:buNone/>
            </a:pPr>
            <a:r>
              <a:rPr lang="en-US" sz="1400" dirty="0">
                <a:solidFill>
                  <a:srgbClr val="8B8FA3"/>
                </a:solidFill>
                <a:latin typeface="Calibri" pitchFamily="34" charset="0"/>
                <a:ea typeface="Calibri" pitchFamily="34" charset="-122"/>
                <a:cs typeface="Calibri" pitchFamily="34" charset="-120"/>
              </a:rPr>
              <a:t>Three exercises. Three different cognitive systems. One consistent finding.</a:t>
            </a:r>
            <a:endParaRPr lang="en-US" sz="1400" dirty="0"/>
          </a:p>
        </p:txBody>
      </p:sp>
      <p:sp>
        <p:nvSpPr>
          <p:cNvPr id="4" name="Shape 2"/>
          <p:cNvSpPr/>
          <p:nvPr/>
        </p:nvSpPr>
        <p:spPr>
          <a:xfrm>
            <a:off x="640080" y="1508760"/>
            <a:ext cx="7863840" cy="960120"/>
          </a:xfrm>
          <a:prstGeom prst="rect">
            <a:avLst/>
          </a:prstGeom>
          <a:solidFill>
            <a:srgbClr val="2A2E42"/>
          </a:solidFill>
          <a:ln/>
        </p:spPr>
        <p:txBody>
          <a:bodyPr/>
          <a:lstStyle/>
          <a:p>
            <a:endParaRPr lang="en-IL"/>
          </a:p>
        </p:txBody>
      </p:sp>
      <p:sp>
        <p:nvSpPr>
          <p:cNvPr id="5" name="Text 3"/>
          <p:cNvSpPr/>
          <p:nvPr/>
        </p:nvSpPr>
        <p:spPr>
          <a:xfrm>
            <a:off x="868680" y="1645920"/>
            <a:ext cx="640080" cy="64008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01</a:t>
            </a:r>
            <a:endParaRPr lang="en-US" sz="2200" dirty="0"/>
          </a:p>
        </p:txBody>
      </p:sp>
      <p:sp>
        <p:nvSpPr>
          <p:cNvPr id="6" name="Text 4"/>
          <p:cNvSpPr/>
          <p:nvPr/>
        </p:nvSpPr>
        <p:spPr>
          <a:xfrm>
            <a:off x="1645920" y="1600200"/>
            <a:ext cx="6583680" cy="777240"/>
          </a:xfrm>
          <a:prstGeom prst="rect">
            <a:avLst/>
          </a:prstGeom>
          <a:noFill/>
          <a:ln/>
        </p:spPr>
        <p:txBody>
          <a:bodyPr wrap="square" lIns="0" tIns="0" rIns="0" bIns="0" rtlCol="0" anchor="ctr"/>
          <a:lstStyle/>
          <a:p>
            <a:pPr marL="0" indent="0">
              <a:lnSpc>
                <a:spcPct val="120000"/>
              </a:lnSpc>
              <a:buNone/>
            </a:pPr>
            <a:r>
              <a:rPr lang="en-US" sz="1300" b="1" kern="0" spc="200" dirty="0">
                <a:solidFill>
                  <a:srgbClr val="E8A838"/>
                </a:solidFill>
                <a:latin typeface="Calibri" pitchFamily="34" charset="0"/>
                <a:ea typeface="Calibri" pitchFamily="34" charset="-122"/>
                <a:cs typeface="Calibri" pitchFamily="34" charset="-120"/>
              </a:rPr>
              <a:t>VISUAL CONSTRAINT</a:t>
            </a:r>
            <a:endParaRPr lang="en-US" sz="1300" dirty="0"/>
          </a:p>
          <a:p>
            <a:pPr marL="0" indent="0">
              <a:lnSpc>
                <a:spcPct val="120000"/>
              </a:lnSpc>
              <a:buNone/>
            </a:pPr>
            <a:r>
              <a:rPr lang="en-US" sz="1200" dirty="0">
                <a:solidFill>
                  <a:srgbClr val="8B8FA3"/>
                </a:solidFill>
                <a:latin typeface="Calibri" pitchFamily="34" charset="0"/>
                <a:ea typeface="Calibri" pitchFamily="34" charset="-122"/>
                <a:cs typeface="Calibri" pitchFamily="34" charset="-120"/>
              </a:rPr>
              <a:t>The Nine Dots. Your brain invented a boundary that did not exist. You were trapped by a shape your perception constructed.</a:t>
            </a:r>
            <a:endParaRPr lang="en-US" sz="1300" dirty="0"/>
          </a:p>
        </p:txBody>
      </p:sp>
      <p:sp>
        <p:nvSpPr>
          <p:cNvPr id="7" name="Shape 5"/>
          <p:cNvSpPr/>
          <p:nvPr/>
        </p:nvSpPr>
        <p:spPr>
          <a:xfrm>
            <a:off x="640080" y="2560320"/>
            <a:ext cx="7863840" cy="960120"/>
          </a:xfrm>
          <a:prstGeom prst="rect">
            <a:avLst/>
          </a:prstGeom>
          <a:solidFill>
            <a:srgbClr val="2A2E42"/>
          </a:solidFill>
          <a:ln/>
        </p:spPr>
        <p:txBody>
          <a:bodyPr/>
          <a:lstStyle/>
          <a:p>
            <a:endParaRPr lang="en-IL"/>
          </a:p>
        </p:txBody>
      </p:sp>
      <p:sp>
        <p:nvSpPr>
          <p:cNvPr id="8" name="Text 6"/>
          <p:cNvSpPr/>
          <p:nvPr/>
        </p:nvSpPr>
        <p:spPr>
          <a:xfrm>
            <a:off x="868680" y="2697480"/>
            <a:ext cx="640080" cy="64008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02</a:t>
            </a:r>
            <a:endParaRPr lang="en-US" sz="2200" dirty="0"/>
          </a:p>
        </p:txBody>
      </p:sp>
      <p:sp>
        <p:nvSpPr>
          <p:cNvPr id="9" name="Text 7"/>
          <p:cNvSpPr/>
          <p:nvPr/>
        </p:nvSpPr>
        <p:spPr>
          <a:xfrm>
            <a:off x="1645920" y="2651760"/>
            <a:ext cx="6583680" cy="777240"/>
          </a:xfrm>
          <a:prstGeom prst="rect">
            <a:avLst/>
          </a:prstGeom>
          <a:noFill/>
          <a:ln/>
        </p:spPr>
        <p:txBody>
          <a:bodyPr wrap="square" lIns="0" tIns="0" rIns="0" bIns="0" rtlCol="0" anchor="ctr"/>
          <a:lstStyle/>
          <a:p>
            <a:pPr marL="0" indent="0">
              <a:lnSpc>
                <a:spcPct val="120000"/>
              </a:lnSpc>
              <a:buNone/>
            </a:pPr>
            <a:r>
              <a:rPr lang="en-US" sz="1300" b="1" kern="0" spc="200" dirty="0">
                <a:solidFill>
                  <a:srgbClr val="E8A838"/>
                </a:solidFill>
                <a:latin typeface="Calibri" pitchFamily="34" charset="0"/>
                <a:ea typeface="Calibri" pitchFamily="34" charset="-122"/>
                <a:cs typeface="Calibri" pitchFamily="34" charset="-120"/>
              </a:rPr>
              <a:t>FUNCTIONAL CONSTRAINT</a:t>
            </a:r>
            <a:endParaRPr lang="en-US" sz="1300" dirty="0"/>
          </a:p>
          <a:p>
            <a:pPr marL="0" indent="0">
              <a:lnSpc>
                <a:spcPct val="120000"/>
              </a:lnSpc>
              <a:buNone/>
            </a:pPr>
            <a:r>
              <a:rPr lang="en-US" sz="1200" dirty="0">
                <a:solidFill>
                  <a:srgbClr val="8B8FA3"/>
                </a:solidFill>
                <a:latin typeface="Calibri" pitchFamily="34" charset="0"/>
                <a:ea typeface="Calibri" pitchFamily="34" charset="-122"/>
                <a:cs typeface="Calibri" pitchFamily="34" charset="-120"/>
              </a:rPr>
              <a:t>The Candle Problem. Your brain locked an object into a single role. You could not see the box as anything other than a container.</a:t>
            </a:r>
            <a:endParaRPr lang="en-US" sz="1300" dirty="0"/>
          </a:p>
        </p:txBody>
      </p:sp>
      <p:sp>
        <p:nvSpPr>
          <p:cNvPr id="10" name="Shape 8"/>
          <p:cNvSpPr/>
          <p:nvPr/>
        </p:nvSpPr>
        <p:spPr>
          <a:xfrm>
            <a:off x="640080" y="3611880"/>
            <a:ext cx="7863840" cy="960120"/>
          </a:xfrm>
          <a:prstGeom prst="rect">
            <a:avLst/>
          </a:prstGeom>
          <a:solidFill>
            <a:srgbClr val="2A2E42"/>
          </a:solidFill>
          <a:ln/>
        </p:spPr>
        <p:txBody>
          <a:bodyPr/>
          <a:lstStyle/>
          <a:p>
            <a:endParaRPr lang="en-IL"/>
          </a:p>
        </p:txBody>
      </p:sp>
      <p:sp>
        <p:nvSpPr>
          <p:cNvPr id="11" name="Text 9"/>
          <p:cNvSpPr/>
          <p:nvPr/>
        </p:nvSpPr>
        <p:spPr>
          <a:xfrm>
            <a:off x="868680" y="3749040"/>
            <a:ext cx="640080" cy="64008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03</a:t>
            </a:r>
            <a:endParaRPr lang="en-US" sz="2200" dirty="0"/>
          </a:p>
        </p:txBody>
      </p:sp>
      <p:sp>
        <p:nvSpPr>
          <p:cNvPr id="12" name="Text 10"/>
          <p:cNvSpPr/>
          <p:nvPr/>
        </p:nvSpPr>
        <p:spPr>
          <a:xfrm>
            <a:off x="1645920" y="3703320"/>
            <a:ext cx="6583680" cy="777240"/>
          </a:xfrm>
          <a:prstGeom prst="rect">
            <a:avLst/>
          </a:prstGeom>
          <a:noFill/>
          <a:ln/>
        </p:spPr>
        <p:txBody>
          <a:bodyPr wrap="square" lIns="0" tIns="0" rIns="0" bIns="0" rtlCol="0" anchor="ctr"/>
          <a:lstStyle/>
          <a:p>
            <a:pPr marL="0" indent="0">
              <a:lnSpc>
                <a:spcPct val="120000"/>
              </a:lnSpc>
              <a:buNone/>
            </a:pPr>
            <a:r>
              <a:rPr lang="en-US" sz="1300" b="1" kern="0" spc="200" dirty="0">
                <a:solidFill>
                  <a:srgbClr val="E8A838"/>
                </a:solidFill>
                <a:latin typeface="Calibri" pitchFamily="34" charset="0"/>
                <a:ea typeface="Calibri" pitchFamily="34" charset="-122"/>
                <a:cs typeface="Calibri" pitchFamily="34" charset="-120"/>
              </a:rPr>
              <a:t>LOGICAL CONSTRAINT</a:t>
            </a:r>
            <a:endParaRPr lang="en-US" sz="1300" dirty="0"/>
          </a:p>
          <a:p>
            <a:pPr marL="0" indent="0">
              <a:lnSpc>
                <a:spcPct val="120000"/>
              </a:lnSpc>
              <a:buNone/>
            </a:pPr>
            <a:r>
              <a:rPr lang="en-US" sz="1200" dirty="0">
                <a:solidFill>
                  <a:srgbClr val="8B8FA3"/>
                </a:solidFill>
                <a:latin typeface="Calibri" pitchFamily="34" charset="0"/>
                <a:ea typeface="Calibri" pitchFamily="34" charset="-122"/>
                <a:cs typeface="Calibri" pitchFamily="34" charset="-120"/>
              </a:rPr>
              <a:t>The Wason Task. Your brain sought to confirm rather than to falsify. You pursued the feeling of being right instead of the discipline of testing whether you were wrong.</a:t>
            </a:r>
            <a:endParaRPr lang="en-US" sz="1300" dirty="0"/>
          </a:p>
        </p:txBody>
      </p:sp>
      <p:sp>
        <p:nvSpPr>
          <p:cNvPr id="13" name="Text 11"/>
          <p:cNvSpPr/>
          <p:nvPr/>
        </p:nvSpPr>
        <p:spPr>
          <a:xfrm>
            <a:off x="640080" y="4434840"/>
            <a:ext cx="786384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Our minds build invisible walls. In this course we learn to become more aware of them, and hopefully, practice making them irrelevant.</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THE WORLD SHIFTED</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From Tame Problems to Wicked Problems</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55000"/>
            </a:srgbClr>
          </a:solidFill>
          <a:ln/>
        </p:spPr>
        <p:txBody>
          <a:bodyPr/>
          <a:lstStyle/>
          <a:p>
            <a:endParaRPr lang="en-IL"/>
          </a:p>
        </p:txBody>
      </p:sp>
      <p:sp>
        <p:nvSpPr>
          <p:cNvPr id="3" name="Text 1"/>
          <p:cNvSpPr/>
          <p:nvPr/>
        </p:nvSpPr>
        <p:spPr>
          <a:xfrm>
            <a:off x="914400" y="365760"/>
            <a:ext cx="7315200" cy="365760"/>
          </a:xfrm>
          <a:prstGeom prst="rect">
            <a:avLst/>
          </a:prstGeom>
          <a:noFill/>
          <a:ln/>
        </p:spPr>
        <p:txBody>
          <a:bodyPr wrap="square" lIns="0" tIns="0" rIns="0" bIns="0" rtlCol="0" anchor="ctr"/>
          <a:lstStyle/>
          <a:p>
            <a:pPr marL="0" indent="0" algn="ctr">
              <a:buNone/>
            </a:pPr>
            <a:r>
              <a:rPr lang="en-US" sz="1200" b="1" kern="0" spc="400" dirty="0">
                <a:solidFill>
                  <a:srgbClr val="E8A838"/>
                </a:solidFill>
                <a:latin typeface="Calibri" pitchFamily="34" charset="0"/>
                <a:ea typeface="Calibri" pitchFamily="34" charset="-122"/>
                <a:cs typeface="Calibri" pitchFamily="34" charset="-120"/>
              </a:rPr>
              <a:t>THE SHIFT</a:t>
            </a:r>
            <a:endParaRPr lang="en-US" sz="1200" dirty="0"/>
          </a:p>
        </p:txBody>
      </p:sp>
      <p:sp>
        <p:nvSpPr>
          <p:cNvPr id="4" name="Text 2"/>
          <p:cNvSpPr/>
          <p:nvPr/>
        </p:nvSpPr>
        <p:spPr>
          <a:xfrm>
            <a:off x="731520" y="1097280"/>
            <a:ext cx="7680960" cy="2377440"/>
          </a:xfrm>
          <a:prstGeom prst="rect">
            <a:avLst/>
          </a:prstGeom>
          <a:noFill/>
          <a:ln/>
        </p:spPr>
        <p:txBody>
          <a:bodyPr wrap="square" lIns="0" tIns="0" rIns="0" bIns="0" rtlCol="0" anchor="ctr"/>
          <a:lstStyle/>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A global pandemic proved that no country,</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no system, and no plan survives contact</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with a truly complex, interconnected crisis.</a:t>
            </a:r>
            <a:endParaRPr lang="en-US" sz="2400" dirty="0"/>
          </a:p>
        </p:txBody>
      </p:sp>
      <p:sp>
        <p:nvSpPr>
          <p:cNvPr id="5" name="Text 3"/>
          <p:cNvSpPr/>
          <p:nvPr/>
        </p:nvSpPr>
        <p:spPr>
          <a:xfrm>
            <a:off x="914400" y="3931920"/>
            <a:ext cx="7315200" cy="731520"/>
          </a:xfrm>
          <a:prstGeom prst="rect">
            <a:avLst/>
          </a:prstGeom>
          <a:noFill/>
          <a:ln/>
        </p:spPr>
        <p:txBody>
          <a:bodyPr wrap="square" lIns="0" tIns="0" rIns="0" bIns="0" rtlCol="0" anchor="ctr"/>
          <a:lstStyle/>
          <a:p>
            <a:pPr marL="0" indent="0" algn="ctr">
              <a:lnSpc>
                <a:spcPct val="120000"/>
              </a:lnSpc>
              <a:buNone/>
            </a:pPr>
            <a:r>
              <a:rPr lang="en-US" sz="1200" i="1" dirty="0">
                <a:solidFill>
                  <a:srgbClr val="8B8FA3"/>
                </a:solidFill>
                <a:latin typeface="Calibri" pitchFamily="34" charset="0"/>
                <a:ea typeface="Calibri" pitchFamily="34" charset="-122"/>
                <a:cs typeface="Calibri" pitchFamily="34" charset="-120"/>
              </a:rPr>
              <a:t>COVID-19 exposed the fragility of every institution we trusted to “handle it.”</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50000"/>
            </a:srgbClr>
          </a:solidFill>
          <a:ln/>
        </p:spPr>
        <p:txBody>
          <a:bodyPr/>
          <a:lstStyle/>
          <a:p>
            <a:endParaRPr lang="en-IL"/>
          </a:p>
        </p:txBody>
      </p:sp>
      <p:sp>
        <p:nvSpPr>
          <p:cNvPr id="3" name="Text 1"/>
          <p:cNvSpPr/>
          <p:nvPr/>
        </p:nvSpPr>
        <p:spPr>
          <a:xfrm>
            <a:off x="914400" y="365760"/>
            <a:ext cx="7315200" cy="365760"/>
          </a:xfrm>
          <a:prstGeom prst="rect">
            <a:avLst/>
          </a:prstGeom>
          <a:noFill/>
          <a:ln/>
        </p:spPr>
        <p:txBody>
          <a:bodyPr wrap="square" lIns="0" tIns="0" rIns="0" bIns="0" rtlCol="0" anchor="ctr"/>
          <a:lstStyle/>
          <a:p>
            <a:pPr marL="0" indent="0" algn="ctr">
              <a:buNone/>
            </a:pPr>
            <a:r>
              <a:rPr lang="en-US" sz="1200" b="1" kern="0" spc="400" dirty="0">
                <a:solidFill>
                  <a:srgbClr val="E8A838"/>
                </a:solidFill>
                <a:latin typeface="Calibri" pitchFamily="34" charset="0"/>
                <a:ea typeface="Calibri" pitchFamily="34" charset="-122"/>
                <a:cs typeface="Calibri" pitchFamily="34" charset="-120"/>
              </a:rPr>
              <a:t>THE SHIFT</a:t>
            </a:r>
            <a:endParaRPr lang="en-US" sz="1200" dirty="0"/>
          </a:p>
        </p:txBody>
      </p:sp>
      <p:sp>
        <p:nvSpPr>
          <p:cNvPr id="4" name="Text 2"/>
          <p:cNvSpPr/>
          <p:nvPr/>
        </p:nvSpPr>
        <p:spPr>
          <a:xfrm>
            <a:off x="731520" y="1097280"/>
            <a:ext cx="7680960" cy="2377440"/>
          </a:xfrm>
          <a:prstGeom prst="rect">
            <a:avLst/>
          </a:prstGeom>
          <a:noFill/>
          <a:ln/>
        </p:spPr>
        <p:txBody>
          <a:bodyPr wrap="square" lIns="0" tIns="0" rIns="0" bIns="0" rtlCol="0" anchor="ctr"/>
          <a:lstStyle/>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Artificial intelligence went from science fiction</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to daily reality in under two years —</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rewriting what it means to work, create, and think.</a:t>
            </a:r>
            <a:endParaRPr lang="en-US" sz="2400" dirty="0"/>
          </a:p>
        </p:txBody>
      </p:sp>
      <p:sp>
        <p:nvSpPr>
          <p:cNvPr id="5" name="Text 3"/>
          <p:cNvSpPr/>
          <p:nvPr/>
        </p:nvSpPr>
        <p:spPr>
          <a:xfrm>
            <a:off x="914400" y="3931920"/>
            <a:ext cx="7315200" cy="731520"/>
          </a:xfrm>
          <a:prstGeom prst="rect">
            <a:avLst/>
          </a:prstGeom>
          <a:noFill/>
          <a:ln/>
        </p:spPr>
        <p:txBody>
          <a:bodyPr wrap="square" lIns="0" tIns="0" rIns="0" bIns="0" rtlCol="0" anchor="ctr"/>
          <a:lstStyle/>
          <a:p>
            <a:pPr marL="0" indent="0" algn="ctr">
              <a:lnSpc>
                <a:spcPct val="120000"/>
              </a:lnSpc>
              <a:buNone/>
            </a:pPr>
            <a:r>
              <a:rPr lang="en-US" sz="1200" i="1" dirty="0">
                <a:solidFill>
                  <a:srgbClr val="8B8FA3"/>
                </a:solidFill>
                <a:latin typeface="Calibri" pitchFamily="34" charset="0"/>
                <a:ea typeface="Calibri" pitchFamily="34" charset="-122"/>
                <a:cs typeface="Calibri" pitchFamily="34" charset="-120"/>
              </a:rPr>
              <a:t>ChatGPT launched in November 2022. By 2024, AI had reshaped every industry on earth.</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50000"/>
            </a:srgbClr>
          </a:solidFill>
          <a:ln/>
        </p:spPr>
        <p:txBody>
          <a:bodyPr/>
          <a:lstStyle/>
          <a:p>
            <a:endParaRPr lang="en-IL"/>
          </a:p>
        </p:txBody>
      </p:sp>
      <p:sp>
        <p:nvSpPr>
          <p:cNvPr id="3" name="Text 1"/>
          <p:cNvSpPr/>
          <p:nvPr/>
        </p:nvSpPr>
        <p:spPr>
          <a:xfrm>
            <a:off x="914400" y="365760"/>
            <a:ext cx="7315200" cy="365760"/>
          </a:xfrm>
          <a:prstGeom prst="rect">
            <a:avLst/>
          </a:prstGeom>
          <a:noFill/>
          <a:ln/>
        </p:spPr>
        <p:txBody>
          <a:bodyPr wrap="square" lIns="0" tIns="0" rIns="0" bIns="0" rtlCol="0" anchor="ctr"/>
          <a:lstStyle/>
          <a:p>
            <a:pPr marL="0" indent="0" algn="ctr">
              <a:buNone/>
            </a:pPr>
            <a:r>
              <a:rPr lang="en-US" sz="1200" b="1" kern="0" spc="400" dirty="0">
                <a:solidFill>
                  <a:srgbClr val="E8A838"/>
                </a:solidFill>
                <a:latin typeface="Calibri" pitchFamily="34" charset="0"/>
                <a:ea typeface="Calibri" pitchFamily="34" charset="-122"/>
                <a:cs typeface="Calibri" pitchFamily="34" charset="-120"/>
              </a:rPr>
              <a:t>THE SHIFT</a:t>
            </a:r>
            <a:endParaRPr lang="en-US" sz="1200" dirty="0"/>
          </a:p>
        </p:txBody>
      </p:sp>
      <p:sp>
        <p:nvSpPr>
          <p:cNvPr id="4" name="Text 2"/>
          <p:cNvSpPr/>
          <p:nvPr/>
        </p:nvSpPr>
        <p:spPr>
          <a:xfrm>
            <a:off x="731520" y="1097280"/>
            <a:ext cx="7680960" cy="2377440"/>
          </a:xfrm>
          <a:prstGeom prst="rect">
            <a:avLst/>
          </a:prstGeom>
          <a:noFill/>
          <a:ln/>
        </p:spPr>
        <p:txBody>
          <a:bodyPr wrap="square" lIns="0" tIns="0" rIns="0" bIns="0" rtlCol="0" anchor="ctr"/>
          <a:lstStyle/>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The global order that held for 75 years</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is fracturing. Power is shifting, alliances</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are realigning, and the rules are being rewritten.</a:t>
            </a:r>
            <a:endParaRPr lang="en-US" sz="2400" dirty="0"/>
          </a:p>
        </p:txBody>
      </p:sp>
      <p:sp>
        <p:nvSpPr>
          <p:cNvPr id="5" name="Text 3"/>
          <p:cNvSpPr/>
          <p:nvPr/>
        </p:nvSpPr>
        <p:spPr>
          <a:xfrm>
            <a:off x="914400" y="3931920"/>
            <a:ext cx="7315200" cy="731520"/>
          </a:xfrm>
          <a:prstGeom prst="rect">
            <a:avLst/>
          </a:prstGeom>
          <a:noFill/>
          <a:ln/>
        </p:spPr>
        <p:txBody>
          <a:bodyPr wrap="square" lIns="0" tIns="0" rIns="0" bIns="0" rtlCol="0" anchor="ctr"/>
          <a:lstStyle/>
          <a:p>
            <a:pPr marL="0" indent="0" algn="ctr">
              <a:lnSpc>
                <a:spcPct val="120000"/>
              </a:lnSpc>
              <a:buNone/>
            </a:pPr>
            <a:r>
              <a:rPr lang="en-US" sz="1200" i="1" dirty="0">
                <a:solidFill>
                  <a:srgbClr val="8B8FA3"/>
                </a:solidFill>
                <a:latin typeface="Calibri" pitchFamily="34" charset="0"/>
                <a:ea typeface="Calibri" pitchFamily="34" charset="-122"/>
                <a:cs typeface="Calibri" pitchFamily="34" charset="-120"/>
              </a:rPr>
              <a:t>The rise of China, the war in Ukraine, BRICS expansion — the post-WWII consensus is over.</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60000"/>
            </a:srgbClr>
          </a:solidFill>
          <a:ln/>
        </p:spPr>
        <p:txBody>
          <a:bodyPr/>
          <a:lstStyle/>
          <a:p>
            <a:endParaRPr lang="en-IL"/>
          </a:p>
        </p:txBody>
      </p:sp>
      <p:sp>
        <p:nvSpPr>
          <p:cNvPr id="3" name="Text 1"/>
          <p:cNvSpPr/>
          <p:nvPr/>
        </p:nvSpPr>
        <p:spPr>
          <a:xfrm>
            <a:off x="914400" y="365760"/>
            <a:ext cx="7315200" cy="365760"/>
          </a:xfrm>
          <a:prstGeom prst="rect">
            <a:avLst/>
          </a:prstGeom>
          <a:noFill/>
          <a:ln/>
        </p:spPr>
        <p:txBody>
          <a:bodyPr wrap="square" lIns="0" tIns="0" rIns="0" bIns="0" rtlCol="0" anchor="ctr"/>
          <a:lstStyle/>
          <a:p>
            <a:pPr marL="0" indent="0" algn="ctr">
              <a:buNone/>
            </a:pPr>
            <a:r>
              <a:rPr lang="en-US" sz="1200" b="1" kern="0" spc="400" dirty="0">
                <a:solidFill>
                  <a:srgbClr val="E8A838"/>
                </a:solidFill>
                <a:latin typeface="Calibri" pitchFamily="34" charset="0"/>
                <a:ea typeface="Calibri" pitchFamily="34" charset="-122"/>
                <a:cs typeface="Calibri" pitchFamily="34" charset="-120"/>
              </a:rPr>
              <a:t>THE SHIFT</a:t>
            </a:r>
            <a:endParaRPr lang="en-US" sz="1200" dirty="0"/>
          </a:p>
        </p:txBody>
      </p:sp>
      <p:sp>
        <p:nvSpPr>
          <p:cNvPr id="4" name="Text 2"/>
          <p:cNvSpPr/>
          <p:nvPr/>
        </p:nvSpPr>
        <p:spPr>
          <a:xfrm>
            <a:off x="731520" y="1097280"/>
            <a:ext cx="7680960" cy="2377440"/>
          </a:xfrm>
          <a:prstGeom prst="rect">
            <a:avLst/>
          </a:prstGeom>
          <a:noFill/>
          <a:ln/>
        </p:spPr>
        <p:txBody>
          <a:bodyPr wrap="square" lIns="0" tIns="0" rIns="0" bIns="0" rtlCol="0" anchor="ctr"/>
          <a:lstStyle/>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The Middle East is being reshaped in real time.</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October 7th, the war in Gaza, the fall of Assad —</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each event redefines every actor’s position.</a:t>
            </a:r>
            <a:endParaRPr lang="en-US" sz="2400" dirty="0"/>
          </a:p>
        </p:txBody>
      </p:sp>
      <p:sp>
        <p:nvSpPr>
          <p:cNvPr id="5" name="Text 3"/>
          <p:cNvSpPr/>
          <p:nvPr/>
        </p:nvSpPr>
        <p:spPr>
          <a:xfrm>
            <a:off x="914400" y="3931920"/>
            <a:ext cx="7315200" cy="731520"/>
          </a:xfrm>
          <a:prstGeom prst="rect">
            <a:avLst/>
          </a:prstGeom>
          <a:noFill/>
          <a:ln/>
        </p:spPr>
        <p:txBody>
          <a:bodyPr wrap="square" lIns="0" tIns="0" rIns="0" bIns="0" rtlCol="0" anchor="ctr"/>
          <a:lstStyle/>
          <a:p>
            <a:pPr marL="0" indent="0" algn="ctr">
              <a:lnSpc>
                <a:spcPct val="120000"/>
              </a:lnSpc>
              <a:buNone/>
            </a:pPr>
            <a:r>
              <a:rPr lang="en-US" sz="1200" i="1" dirty="0">
                <a:solidFill>
                  <a:srgbClr val="8B8FA3"/>
                </a:solidFill>
                <a:latin typeface="Calibri" pitchFamily="34" charset="0"/>
                <a:ea typeface="Calibri" pitchFamily="34" charset="-122"/>
                <a:cs typeface="Calibri" pitchFamily="34" charset="-120"/>
              </a:rPr>
              <a:t>There is no “solution” to a system where every intervention creates new dynamics.</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60000"/>
            </a:srgbClr>
          </a:solidFill>
          <a:ln/>
        </p:spPr>
        <p:txBody>
          <a:bodyPr/>
          <a:lstStyle/>
          <a:p>
            <a:endParaRPr lang="en-IL"/>
          </a:p>
        </p:txBody>
      </p:sp>
      <p:sp>
        <p:nvSpPr>
          <p:cNvPr id="3" name="Text 1"/>
          <p:cNvSpPr/>
          <p:nvPr/>
        </p:nvSpPr>
        <p:spPr>
          <a:xfrm>
            <a:off x="914400" y="365760"/>
            <a:ext cx="7315200" cy="365760"/>
          </a:xfrm>
          <a:prstGeom prst="rect">
            <a:avLst/>
          </a:prstGeom>
          <a:noFill/>
          <a:ln/>
        </p:spPr>
        <p:txBody>
          <a:bodyPr wrap="square" lIns="0" tIns="0" rIns="0" bIns="0" rtlCol="0" anchor="ctr"/>
          <a:lstStyle/>
          <a:p>
            <a:pPr marL="0" indent="0" algn="ctr">
              <a:buNone/>
            </a:pPr>
            <a:r>
              <a:rPr lang="en-US" sz="1200" b="1" kern="0" spc="400" dirty="0">
                <a:solidFill>
                  <a:srgbClr val="E8A838"/>
                </a:solidFill>
                <a:latin typeface="Calibri" pitchFamily="34" charset="0"/>
                <a:ea typeface="Calibri" pitchFamily="34" charset="-122"/>
                <a:cs typeface="Calibri" pitchFamily="34" charset="-120"/>
              </a:rPr>
              <a:t>THE SHIFT</a:t>
            </a:r>
            <a:endParaRPr lang="en-US" sz="1200" dirty="0"/>
          </a:p>
        </p:txBody>
      </p:sp>
      <p:sp>
        <p:nvSpPr>
          <p:cNvPr id="4" name="Text 2"/>
          <p:cNvSpPr/>
          <p:nvPr/>
        </p:nvSpPr>
        <p:spPr>
          <a:xfrm>
            <a:off x="731520" y="1097280"/>
            <a:ext cx="7680960" cy="2377440"/>
          </a:xfrm>
          <a:prstGeom prst="rect">
            <a:avLst/>
          </a:prstGeom>
          <a:noFill/>
          <a:ln/>
        </p:spPr>
        <p:txBody>
          <a:bodyPr wrap="square" lIns="0" tIns="0" rIns="0" bIns="0" rtlCol="0" anchor="ctr"/>
          <a:lstStyle/>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A political outsider was elected, lost, and</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elected again — proving that public trust</a:t>
            </a:r>
            <a:endParaRPr lang="en-US" sz="2400" dirty="0"/>
          </a:p>
          <a:p>
            <a:pPr marL="0" indent="0" algn="ctr">
              <a:lnSpc>
                <a:spcPct val="140000"/>
              </a:lnSpc>
              <a:buNone/>
            </a:pPr>
            <a:r>
              <a:rPr lang="en-US" sz="2400" b="1" dirty="0">
                <a:solidFill>
                  <a:srgbClr val="FFFFFF"/>
                </a:solidFill>
                <a:latin typeface="Georgia" pitchFamily="34" charset="0"/>
                <a:ea typeface="Georgia" pitchFamily="34" charset="-122"/>
                <a:cs typeface="Georgia" pitchFamily="34" charset="-120"/>
              </a:rPr>
              <a:t>in traditional institutions has fundamentally broken.</a:t>
            </a:r>
            <a:endParaRPr lang="en-US" sz="2400" dirty="0"/>
          </a:p>
        </p:txBody>
      </p:sp>
      <p:sp>
        <p:nvSpPr>
          <p:cNvPr id="5" name="Text 3"/>
          <p:cNvSpPr/>
          <p:nvPr/>
        </p:nvSpPr>
        <p:spPr>
          <a:xfrm>
            <a:off x="914400" y="3931920"/>
            <a:ext cx="7315200" cy="731520"/>
          </a:xfrm>
          <a:prstGeom prst="rect">
            <a:avLst/>
          </a:prstGeom>
          <a:noFill/>
          <a:ln/>
        </p:spPr>
        <p:txBody>
          <a:bodyPr wrap="square" lIns="0" tIns="0" rIns="0" bIns="0" rtlCol="0" anchor="ctr"/>
          <a:lstStyle/>
          <a:p>
            <a:pPr marL="0" indent="0" algn="ctr">
              <a:lnSpc>
                <a:spcPct val="120000"/>
              </a:lnSpc>
              <a:buNone/>
            </a:pPr>
            <a:r>
              <a:rPr lang="en-US" sz="1200" i="1" dirty="0">
                <a:solidFill>
                  <a:srgbClr val="8B8FA3"/>
                </a:solidFill>
                <a:latin typeface="Calibri" pitchFamily="34" charset="0"/>
                <a:ea typeface="Calibri" pitchFamily="34" charset="-122"/>
                <a:cs typeface="Calibri" pitchFamily="34" charset="-120"/>
              </a:rPr>
              <a:t>Whether you support him or oppose him, Trump’s trajectory is a symptom of a system under stress.</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Tame Problems: The World We Were Trained For</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 Tame Problem is one that behaves. It has a clear, agreed-upon definition. It has a stopping rule — you know when you have solved it. Its solutions can be evaluated as right or wrong. And you can test solutions through trial and error without permanently changing the problem.</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entire 20th-century educational system was built to produce people who excel at tame problems. You learn the rules, practice applying them, and get evaluated on whether you reach the correct answer.</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training is not useless. Tame problems are real, and they matter. But they are not the problems that define our era.</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Tame problems need Experts — people who know the answer.</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Examples of Tame Problems</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All of these have clear definitions, known stopping rules, and right/wrong answers:</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Solving a quadratic equation</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Designing a bridge to hold a specific load</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Debugging a syntax error in code</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Calculating a tax return</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Playing a chess endgame with a known forced mate</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Diagnosing a broken bone from an X-ray</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Balancing a chemical equation</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Routing a delivery truck for minimum distance</a:t>
            </a:r>
            <a:endParaRPr lang="en-US" sz="1400" dirty="0"/>
          </a:p>
          <a:p>
            <a:pPr marL="0" indent="0">
              <a:lnSpc>
                <a:spcPct val="130000"/>
              </a:lnSpc>
              <a:buNone/>
            </a:pPr>
            <a:endParaRPr lang="en-US" sz="1400" dirty="0"/>
          </a:p>
          <a:p>
            <a:pPr marL="0" indent="0">
              <a:lnSpc>
                <a:spcPct val="130000"/>
              </a:lnSpc>
              <a:buNone/>
            </a:pPr>
            <a:r>
              <a:rPr lang="en-US" sz="1400" i="1" dirty="0">
                <a:solidFill>
                  <a:srgbClr val="8B8FA3"/>
                </a:solidFill>
                <a:latin typeface="Calibri" pitchFamily="34" charset="0"/>
                <a:ea typeface="Calibri" pitchFamily="34" charset="-122"/>
                <a:cs typeface="Calibri" pitchFamily="34" charset="-120"/>
              </a:rPr>
              <a:t>Notice the pattern: the problem can be fully defined before you begin, and you know when you’re done. These are the problems school trained you for.</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4">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Wicked Problems: The World We Actually Live In</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 1973, design theorist Horst Rittel and planner Melvin Webber published a landmark paper arguing that the problems of public policy and social planning are fundamentally different from the problems of science and engineering. They called them “wicked” — not morally, but structurally.</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 Wicked Problem has no definitive formulation — how you define it determines what solutions you can see. It has no stopping rule — you never “solve” poverty. Solutions are not right or wrong, but better or worse. Every intervention changes the problem itself. And there is no opportunity for trial and error — every attempt counts, because each one reshapes the landscape.</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Wicked problems need Architects — people who can navigate uncertainty and design adaptive responses.</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5">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Examples of Wicked Problems</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None of these can be fully defined, none have stopping rules, and every attempt to solve them changes the problem:</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Climate change — every policy intervention reshapes economic and political incentives</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AI governance — regulating a technology that is itself changing the meaning of regulation</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Urban housing crises — building more housing raises land values and attracts migration</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Pandemic response — lockdowns reduce infection but create economic and psychological damage</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The Israeli-Palestinian conflict — every proposed framework redefines the stakeholder landscape</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Global poverty — aid programs alter local economies, power structures, and dependencies</a:t>
            </a: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  Social media’s effect on democracy — the platform is the problem, the medium, and the battleground</a:t>
            </a:r>
            <a:endParaRPr lang="en-US" sz="1400" dirty="0"/>
          </a:p>
          <a:p>
            <a:pPr marL="0" indent="0">
              <a:lnSpc>
                <a:spcPct val="130000"/>
              </a:lnSpc>
              <a:buNone/>
            </a:pPr>
            <a:endParaRPr lang="en-US" sz="1400" dirty="0"/>
          </a:p>
          <a:p>
            <a:pPr marL="0" indent="0">
              <a:lnSpc>
                <a:spcPct val="130000"/>
              </a:lnSpc>
              <a:buNone/>
            </a:pPr>
            <a:r>
              <a:rPr lang="en-US" sz="1400" i="1" dirty="0">
                <a:solidFill>
                  <a:srgbClr val="8B8FA3"/>
                </a:solidFill>
                <a:latin typeface="Calibri" pitchFamily="34" charset="0"/>
                <a:ea typeface="Calibri" pitchFamily="34" charset="-122"/>
                <a:cs typeface="Calibri" pitchFamily="34" charset="-120"/>
              </a:rPr>
              <a:t>These are not puzzles to be solved. They are systems to be navigated.</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86384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TAME vs. WICKED  —  SIDE BY SIDE</a:t>
            </a:r>
            <a:endParaRPr lang="en-US" sz="2200" dirty="0"/>
          </a:p>
        </p:txBody>
      </p:sp>
      <p:sp>
        <p:nvSpPr>
          <p:cNvPr id="3" name="Shape 1"/>
          <p:cNvSpPr/>
          <p:nvPr/>
        </p:nvSpPr>
        <p:spPr>
          <a:xfrm>
            <a:off x="457200" y="914400"/>
            <a:ext cx="3931920" cy="3749040"/>
          </a:xfrm>
          <a:prstGeom prst="rect">
            <a:avLst/>
          </a:prstGeom>
          <a:solidFill>
            <a:srgbClr val="2A2E42"/>
          </a:solidFill>
          <a:ln/>
        </p:spPr>
        <p:txBody>
          <a:bodyPr/>
          <a:lstStyle/>
          <a:p>
            <a:endParaRPr lang="en-IL"/>
          </a:p>
        </p:txBody>
      </p:sp>
      <p:sp>
        <p:nvSpPr>
          <p:cNvPr id="4" name="Text 2"/>
          <p:cNvSpPr/>
          <p:nvPr/>
        </p:nvSpPr>
        <p:spPr>
          <a:xfrm>
            <a:off x="731520" y="1051560"/>
            <a:ext cx="3383280" cy="411480"/>
          </a:xfrm>
          <a:prstGeom prst="rect">
            <a:avLst/>
          </a:prstGeom>
          <a:noFill/>
          <a:ln/>
        </p:spPr>
        <p:txBody>
          <a:bodyPr wrap="square" lIns="0" tIns="0" rIns="0" bIns="0" rtlCol="0" anchor="ctr"/>
          <a:lstStyle/>
          <a:p>
            <a:pPr marL="0" indent="0">
              <a:buNone/>
            </a:pPr>
            <a:r>
              <a:rPr lang="en-US" sz="2200" b="1" kern="0" spc="400" dirty="0">
                <a:solidFill>
                  <a:srgbClr val="8B8FA3"/>
                </a:solidFill>
                <a:latin typeface="Georgia" pitchFamily="34" charset="0"/>
                <a:ea typeface="Georgia" pitchFamily="34" charset="-122"/>
                <a:cs typeface="Georgia" pitchFamily="34" charset="-120"/>
              </a:rPr>
              <a:t>TAME</a:t>
            </a:r>
            <a:endParaRPr lang="en-US" sz="2200" dirty="0"/>
          </a:p>
        </p:txBody>
      </p:sp>
      <p:sp>
        <p:nvSpPr>
          <p:cNvPr id="5" name="Text 3"/>
          <p:cNvSpPr/>
          <p:nvPr/>
        </p:nvSpPr>
        <p:spPr>
          <a:xfrm>
            <a:off x="731520" y="1645920"/>
            <a:ext cx="3383280" cy="2834640"/>
          </a:xfrm>
          <a:prstGeom prst="rect">
            <a:avLst/>
          </a:prstGeom>
          <a:noFill/>
          <a:ln/>
        </p:spPr>
        <p:txBody>
          <a:bodyPr wrap="square" lIns="0" tIns="0" rIns="0" bIns="0" rtlCol="0" anchor="ctr"/>
          <a:lstStyle/>
          <a:p>
            <a:pPr marL="0" indent="0">
              <a:buNone/>
            </a:pPr>
            <a:r>
              <a:rPr lang="en-US" sz="1300" dirty="0">
                <a:solidFill>
                  <a:srgbClr val="8B8FA3"/>
                </a:solidFill>
                <a:latin typeface="Calibri" pitchFamily="34" charset="0"/>
                <a:ea typeface="Calibri" pitchFamily="34" charset="-122"/>
                <a:cs typeface="Calibri" pitchFamily="34" charset="-120"/>
              </a:rPr>
              <a:t>Clear, agreed-upon definition</a:t>
            </a:r>
            <a:endParaRPr lang="en-US" sz="1300" dirty="0"/>
          </a:p>
          <a:p>
            <a:pPr marL="0" indent="0">
              <a:buNone/>
            </a:pPr>
            <a:endParaRPr lang="en-US" sz="1300" dirty="0"/>
          </a:p>
          <a:p>
            <a:pPr marL="0" indent="0">
              <a:buNone/>
            </a:pPr>
            <a:r>
              <a:rPr lang="en-US" sz="1300" dirty="0">
                <a:solidFill>
                  <a:srgbClr val="8B8FA3"/>
                </a:solidFill>
                <a:latin typeface="Calibri" pitchFamily="34" charset="0"/>
                <a:ea typeface="Calibri" pitchFamily="34" charset="-122"/>
                <a:cs typeface="Calibri" pitchFamily="34" charset="-120"/>
              </a:rPr>
              <a:t>Known stopping rule</a:t>
            </a:r>
            <a:endParaRPr lang="en-US" sz="1300" dirty="0"/>
          </a:p>
          <a:p>
            <a:pPr marL="0" indent="0">
              <a:buNone/>
            </a:pPr>
            <a:endParaRPr lang="en-US" sz="1300" dirty="0"/>
          </a:p>
          <a:p>
            <a:pPr marL="0" indent="0">
              <a:buNone/>
            </a:pPr>
            <a:r>
              <a:rPr lang="en-US" sz="1300" dirty="0">
                <a:solidFill>
                  <a:srgbClr val="8B8FA3"/>
                </a:solidFill>
                <a:latin typeface="Calibri" pitchFamily="34" charset="0"/>
                <a:ea typeface="Calibri" pitchFamily="34" charset="-122"/>
                <a:cs typeface="Calibri" pitchFamily="34" charset="-120"/>
              </a:rPr>
              <a:t>Right / wrong answers</a:t>
            </a:r>
            <a:endParaRPr lang="en-US" sz="1300" dirty="0"/>
          </a:p>
          <a:p>
            <a:pPr marL="0" indent="0">
              <a:buNone/>
            </a:pPr>
            <a:endParaRPr lang="en-US" sz="1300" dirty="0"/>
          </a:p>
          <a:p>
            <a:pPr marL="0" indent="0">
              <a:buNone/>
            </a:pPr>
            <a:r>
              <a:rPr lang="en-US" sz="1300" dirty="0">
                <a:solidFill>
                  <a:srgbClr val="8B8FA3"/>
                </a:solidFill>
                <a:latin typeface="Calibri" pitchFamily="34" charset="0"/>
                <a:ea typeface="Calibri" pitchFamily="34" charset="-122"/>
                <a:cs typeface="Calibri" pitchFamily="34" charset="-120"/>
              </a:rPr>
              <a:t>Can test through trial and error</a:t>
            </a:r>
            <a:endParaRPr lang="en-US" sz="1300" dirty="0"/>
          </a:p>
          <a:p>
            <a:pPr marL="0" indent="0">
              <a:buNone/>
            </a:pPr>
            <a:endParaRPr lang="en-US" sz="1300" dirty="0"/>
          </a:p>
          <a:p>
            <a:pPr marL="0" indent="0">
              <a:buNone/>
            </a:pPr>
            <a:r>
              <a:rPr lang="en-US" sz="1300" dirty="0">
                <a:solidFill>
                  <a:srgbClr val="8B8FA3"/>
                </a:solidFill>
                <a:latin typeface="Calibri" pitchFamily="34" charset="0"/>
                <a:ea typeface="Calibri" pitchFamily="34" charset="-122"/>
                <a:cs typeface="Calibri" pitchFamily="34" charset="-120"/>
              </a:rPr>
              <a:t>Repeatable solutions</a:t>
            </a:r>
            <a:endParaRPr lang="en-US" sz="1300" dirty="0"/>
          </a:p>
          <a:p>
            <a:pPr marL="0" indent="0">
              <a:buNone/>
            </a:pPr>
            <a:endParaRPr lang="en-US" sz="1300" dirty="0"/>
          </a:p>
          <a:p>
            <a:pPr marL="0" indent="0">
              <a:buNone/>
            </a:pPr>
            <a:r>
              <a:rPr lang="en-US" sz="1400" b="1" dirty="0">
                <a:solidFill>
                  <a:srgbClr val="8B8FA3"/>
                </a:solidFill>
                <a:latin typeface="Calibri" pitchFamily="34" charset="0"/>
                <a:ea typeface="Calibri" pitchFamily="34" charset="-122"/>
                <a:cs typeface="Calibri" pitchFamily="34" charset="-120"/>
              </a:rPr>
              <a:t>Needs Experts</a:t>
            </a:r>
            <a:endParaRPr lang="en-US" sz="1300" dirty="0"/>
          </a:p>
        </p:txBody>
      </p:sp>
      <p:sp>
        <p:nvSpPr>
          <p:cNvPr id="6" name="Shape 4"/>
          <p:cNvSpPr/>
          <p:nvPr/>
        </p:nvSpPr>
        <p:spPr>
          <a:xfrm>
            <a:off x="4754880" y="914400"/>
            <a:ext cx="3931920" cy="3749040"/>
          </a:xfrm>
          <a:prstGeom prst="rect">
            <a:avLst/>
          </a:prstGeom>
          <a:solidFill>
            <a:srgbClr val="1A1A2E"/>
          </a:solidFill>
          <a:ln/>
        </p:spPr>
        <p:txBody>
          <a:bodyPr/>
          <a:lstStyle/>
          <a:p>
            <a:endParaRPr lang="en-IL"/>
          </a:p>
        </p:txBody>
      </p:sp>
      <p:sp>
        <p:nvSpPr>
          <p:cNvPr id="7" name="Shape 5"/>
          <p:cNvSpPr/>
          <p:nvPr/>
        </p:nvSpPr>
        <p:spPr>
          <a:xfrm>
            <a:off x="4754880" y="914400"/>
            <a:ext cx="64008" cy="3749040"/>
          </a:xfrm>
          <a:prstGeom prst="rect">
            <a:avLst/>
          </a:prstGeom>
          <a:solidFill>
            <a:srgbClr val="E8A838"/>
          </a:solidFill>
          <a:ln/>
        </p:spPr>
        <p:txBody>
          <a:bodyPr/>
          <a:lstStyle/>
          <a:p>
            <a:endParaRPr lang="en-IL"/>
          </a:p>
        </p:txBody>
      </p:sp>
      <p:sp>
        <p:nvSpPr>
          <p:cNvPr id="8" name="Text 6"/>
          <p:cNvSpPr/>
          <p:nvPr/>
        </p:nvSpPr>
        <p:spPr>
          <a:xfrm>
            <a:off x="5074920" y="1051560"/>
            <a:ext cx="3383280" cy="411480"/>
          </a:xfrm>
          <a:prstGeom prst="rect">
            <a:avLst/>
          </a:prstGeom>
          <a:noFill/>
          <a:ln/>
        </p:spPr>
        <p:txBody>
          <a:bodyPr wrap="square" lIns="0" tIns="0" rIns="0" bIns="0" rtlCol="0" anchor="ctr"/>
          <a:lstStyle/>
          <a:p>
            <a:pPr marL="0" indent="0">
              <a:buNone/>
            </a:pPr>
            <a:r>
              <a:rPr lang="en-US" sz="2200" b="1" kern="0" spc="400" dirty="0">
                <a:solidFill>
                  <a:srgbClr val="E8A838"/>
                </a:solidFill>
                <a:latin typeface="Georgia" pitchFamily="34" charset="0"/>
                <a:ea typeface="Georgia" pitchFamily="34" charset="-122"/>
                <a:cs typeface="Georgia" pitchFamily="34" charset="-120"/>
              </a:rPr>
              <a:t>WICKED</a:t>
            </a:r>
            <a:endParaRPr lang="en-US" sz="2200" dirty="0"/>
          </a:p>
        </p:txBody>
      </p:sp>
      <p:sp>
        <p:nvSpPr>
          <p:cNvPr id="9" name="Text 7"/>
          <p:cNvSpPr/>
          <p:nvPr/>
        </p:nvSpPr>
        <p:spPr>
          <a:xfrm>
            <a:off x="5074920" y="1645920"/>
            <a:ext cx="3383280" cy="28346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Definition shifts with perspective</a:t>
            </a:r>
            <a:endParaRPr lang="en-US" sz="1300" dirty="0"/>
          </a:p>
          <a:p>
            <a:pPr marL="0" indent="0">
              <a:buNone/>
            </a:pPr>
            <a:endParaRPr lang="en-US" sz="1300" dirty="0"/>
          </a:p>
          <a:p>
            <a:pPr marL="0" indent="0">
              <a:buNone/>
            </a:pPr>
            <a:r>
              <a:rPr lang="en-US" sz="1300" dirty="0">
                <a:solidFill>
                  <a:srgbClr val="FFFFFF"/>
                </a:solidFill>
                <a:latin typeface="Calibri" pitchFamily="34" charset="0"/>
                <a:ea typeface="Calibri" pitchFamily="34" charset="-122"/>
                <a:cs typeface="Calibri" pitchFamily="34" charset="-120"/>
              </a:rPr>
              <a:t>No stopping rule</a:t>
            </a:r>
            <a:endParaRPr lang="en-US" sz="1300" dirty="0"/>
          </a:p>
          <a:p>
            <a:pPr marL="0" indent="0">
              <a:buNone/>
            </a:pPr>
            <a:endParaRPr lang="en-US" sz="1300" dirty="0"/>
          </a:p>
          <a:p>
            <a:pPr marL="0" indent="0">
              <a:buNone/>
            </a:pPr>
            <a:r>
              <a:rPr lang="en-US" sz="1300" dirty="0">
                <a:solidFill>
                  <a:srgbClr val="FFFFFF"/>
                </a:solidFill>
                <a:latin typeface="Calibri" pitchFamily="34" charset="0"/>
                <a:ea typeface="Calibri" pitchFamily="34" charset="-122"/>
                <a:cs typeface="Calibri" pitchFamily="34" charset="-120"/>
              </a:rPr>
              <a:t>Better / worse trade-offs</a:t>
            </a:r>
            <a:endParaRPr lang="en-US" sz="1300" dirty="0"/>
          </a:p>
          <a:p>
            <a:pPr marL="0" indent="0">
              <a:buNone/>
            </a:pPr>
            <a:endParaRPr lang="en-US" sz="1300" dirty="0"/>
          </a:p>
          <a:p>
            <a:pPr marL="0" indent="0">
              <a:buNone/>
            </a:pPr>
            <a:r>
              <a:rPr lang="en-US" sz="1300" dirty="0">
                <a:solidFill>
                  <a:srgbClr val="FFFFFF"/>
                </a:solidFill>
                <a:latin typeface="Calibri" pitchFamily="34" charset="0"/>
                <a:ea typeface="Calibri" pitchFamily="34" charset="-122"/>
                <a:cs typeface="Calibri" pitchFamily="34" charset="-120"/>
              </a:rPr>
              <a:t>Every attempt changes the problem</a:t>
            </a:r>
            <a:endParaRPr lang="en-US" sz="1300" dirty="0"/>
          </a:p>
          <a:p>
            <a:pPr marL="0" indent="0">
              <a:buNone/>
            </a:pPr>
            <a:endParaRPr lang="en-US" sz="1300" dirty="0"/>
          </a:p>
          <a:p>
            <a:pPr marL="0" indent="0">
              <a:buNone/>
            </a:pPr>
            <a:r>
              <a:rPr lang="en-US" sz="1300" dirty="0">
                <a:solidFill>
                  <a:srgbClr val="FFFFFF"/>
                </a:solidFill>
                <a:latin typeface="Calibri" pitchFamily="34" charset="0"/>
                <a:ea typeface="Calibri" pitchFamily="34" charset="-122"/>
                <a:cs typeface="Calibri" pitchFamily="34" charset="-120"/>
              </a:rPr>
              <a:t>Unique — no precedent applies cleanly</a:t>
            </a:r>
            <a:endParaRPr lang="en-US" sz="1300" dirty="0"/>
          </a:p>
          <a:p>
            <a:pPr marL="0" indent="0">
              <a:buNone/>
            </a:pPr>
            <a:endParaRPr lang="en-US" sz="1300" dirty="0"/>
          </a:p>
          <a:p>
            <a:pPr marL="0" indent="0">
              <a:buNone/>
            </a:pPr>
            <a:r>
              <a:rPr lang="en-US" sz="1400" b="1" dirty="0">
                <a:solidFill>
                  <a:srgbClr val="E8A838"/>
                </a:solidFill>
                <a:latin typeface="Calibri" pitchFamily="34" charset="0"/>
                <a:ea typeface="Calibri" pitchFamily="34" charset="-122"/>
                <a:cs typeface="Calibri" pitchFamily="34" charset="-120"/>
              </a:rPr>
              <a:t>Needs Architects</a:t>
            </a:r>
            <a:endParaRPr lang="en-US" sz="1300" dirty="0"/>
          </a:p>
        </p:txBody>
      </p:sp>
      <p:sp>
        <p:nvSpPr>
          <p:cNvPr id="10" name="Text 8"/>
          <p:cNvSpPr/>
          <p:nvPr/>
        </p:nvSpPr>
        <p:spPr>
          <a:xfrm>
            <a:off x="457200" y="4754880"/>
            <a:ext cx="8229600" cy="274320"/>
          </a:xfrm>
          <a:prstGeom prst="rect">
            <a:avLst/>
          </a:prstGeom>
          <a:noFill/>
          <a:ln/>
        </p:spPr>
        <p:txBody>
          <a:bodyPr wrap="square" lIns="0" tIns="0" rIns="0" bIns="0" rtlCol="0" anchor="ctr"/>
          <a:lstStyle/>
          <a:p>
            <a:pPr marL="0" indent="0">
              <a:buNone/>
            </a:pPr>
            <a:r>
              <a:rPr lang="en-US" sz="1000" i="1" dirty="0">
                <a:solidFill>
                  <a:srgbClr val="8B8FA3"/>
                </a:solidFill>
                <a:latin typeface="Calibri" pitchFamily="34" charset="0"/>
                <a:ea typeface="Calibri" pitchFamily="34" charset="-122"/>
                <a:cs typeface="Calibri" pitchFamily="34" charset="-120"/>
              </a:rPr>
              <a:t>Rittel &amp; Webber, “Dilemmas in a General Theory of Planning,” 1973</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Why This Changes Everything</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three demonstrations you experienced are not party tricks. They expose the exact cognitive weaknesses that wicked problems exploit.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Self-imposed constraints (nine dots) prevent us from seeing alternative framings of a problem.</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Functional fixedness (candle) prevents us from repurposing existing resources and institutions.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Confirmation bias (Wason) prevents us from testing whether our approach is actually working.</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 a tame world, these biases are manageable — the problem structure is forgiving enough that brute-force expertise can compensate. In a wicked world, they are catastrophic. The problem is shifting while you solve it, and if your brain is silently constraining your view of the problem space, you are navigating with a broken compass.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This course exists to fix the compass.</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8">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THE SYSTEM UPGRADE</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A Three-Phase Semester</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9">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Phase 1: The Internal Audit (Weeks 1–4)</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Goal: Identify the bugs in your biological software.</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exercises today are the opening salvo of a four-week deep dive into metacognition — thinking about how you think.</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We will study the major cognitive biases systematically: anchoring (your first piece of information dominates your judgment), availability (you overweight what comes to mind easily), representativeness (you confuse resemblance with probability), and sunk cost (you keep investing in failing strategies because you already committed).</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We will also learn the Ladder of Inference — a model for understanding how the human mind leaps from raw data to conclusions in milliseconds, skipping every step of reasoning in between.</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By the end of Phase 1, you will not think differently yet — but you will know, precisely, how your thinking goes wrong.</a:t>
            </a:r>
            <a:endParaRPr 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0">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Phase 2: Systems Literacy (Weeks 5–8)</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Goal: Move from “A causes B” to feedback loops and system dynamics.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Once you understand how your own cognition distorts perception, we zoom out to the external world. Most problems are not caused by single factors — they emerge from webs of interconnected relationships.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Core tools include: Causal Loop Diagrams (mapping how variables reinforce or balance each other), the Cynefin Framework (distinguishing simple, complicated, complex, and chaotic problem domains), Donella Meadows’ Leverage Points (a hierarchy of where to intervene in a system, from adjusting parameters to changing paradigms), and the concept of unintended consequences.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By the end of Phase 2, you will see the world as interconnected systems, not isolated events.</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1">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Phase 3: The Toolkit (Weeks 9–12)</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Goal: Build adaptive solutions using Design Thinking and AI-augmented reasoning.</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You now know how your brain distorts perception (Phase 1) and how the world is structured as interconnected systems (Phase 2). Phase 3 gives you applied methodology.</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Design Thinking: Empathy mapping, ideation, rapid prototyping, and iterative testing. This is not about finding “the answer” — it is about generating many possible responses and stress-testing them quickly.</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AI as Cognitive Co-Pilot: We will use large language models not to automate thinking, but to augment it. LLMs can challenge your assumptions, generate alternative framings, identify blind spots, and synthesize information across domains. Prompt engineering is taught as a synthesis skill — a way of thinking with a machine, not delegating to one.</a:t>
            </a: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Phase 4: The Crucible (Weeks 13–15)</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Goal: Apply everything to a real wicked problem.</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 the final three weeks, you form teams and tackle a real wicked problem drawn from current headlines. You apply the full stack: cognitive debiasing, systems mapping, design thinking, and AI augmentation.</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deliverable is not a “solution.” Wicked problems do not have solutions. Your deliverable is a navigational strategy — a presentation that makes the wicked dynamics visible and proposes an adaptive response.</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You will be evaluated not on whether your answer is “right” (it cannot be), but on whether you demonstrate the ability to see the invisible constraints, map the system, and design a response that accounts for complexity, trade-offs, and unintended consequences.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This is the exam: can you be the architect, not just the expert?</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3">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457200"/>
            <a:ext cx="1097280" cy="1097280"/>
          </a:xfrm>
          <a:prstGeom prst="rect">
            <a:avLst/>
          </a:prstGeom>
        </p:spPr>
      </p:pic>
      <p:sp>
        <p:nvSpPr>
          <p:cNvPr id="4" name="Text 1"/>
          <p:cNvSpPr/>
          <p:nvPr/>
        </p:nvSpPr>
        <p:spPr>
          <a:xfrm>
            <a:off x="914400" y="1600200"/>
            <a:ext cx="7315200" cy="548640"/>
          </a:xfrm>
          <a:prstGeom prst="rect">
            <a:avLst/>
          </a:prstGeom>
          <a:noFill/>
          <a:ln/>
        </p:spPr>
        <p:txBody>
          <a:bodyPr wrap="square" lIns="0" tIns="0" rIns="0" bIns="0" rtlCol="0" anchor="ctr"/>
          <a:lstStyle/>
          <a:p>
            <a:pPr marL="0" indent="0" algn="ctr">
              <a:buNone/>
            </a:pPr>
            <a:r>
              <a:rPr lang="en-US" sz="3200" b="1" kern="0" spc="300" dirty="0">
                <a:solidFill>
                  <a:srgbClr val="E8A838"/>
                </a:solidFill>
                <a:latin typeface="Georgia" pitchFamily="34" charset="0"/>
              </a:rPr>
              <a:t>What you need to understand</a:t>
            </a:r>
            <a:endParaRPr lang="en-US" sz="3200" dirty="0"/>
          </a:p>
        </p:txBody>
      </p:sp>
      <p:sp>
        <p:nvSpPr>
          <p:cNvPr id="5" name="Text 2"/>
          <p:cNvSpPr/>
          <p:nvPr/>
        </p:nvSpPr>
        <p:spPr>
          <a:xfrm>
            <a:off x="1097280" y="2286000"/>
            <a:ext cx="6949440" cy="411480"/>
          </a:xfrm>
          <a:prstGeom prst="rect">
            <a:avLst/>
          </a:prstGeom>
          <a:noFill/>
          <a:ln/>
        </p:spPr>
        <p:txBody>
          <a:bodyPr wrap="square" lIns="0" tIns="0" rIns="0" bIns="0" rtlCol="0" anchor="ctr"/>
          <a:lstStyle/>
          <a:p>
            <a:pPr marL="0" indent="0" algn="ctr">
              <a:buNone/>
            </a:pPr>
            <a:r>
              <a:rPr lang="en-US" sz="1800" dirty="0">
                <a:solidFill>
                  <a:srgbClr val="FFFFFF"/>
                </a:solidFill>
                <a:latin typeface="Calibri" pitchFamily="34" charset="0"/>
                <a:ea typeface="Calibri" pitchFamily="34" charset="-122"/>
                <a:cs typeface="Calibri" pitchFamily="34" charset="-120"/>
              </a:rPr>
              <a:t>I am not here to give you answers.</a:t>
            </a:r>
            <a:endParaRPr lang="en-US" sz="1800" dirty="0"/>
          </a:p>
        </p:txBody>
      </p:sp>
      <p:sp>
        <p:nvSpPr>
          <p:cNvPr id="6" name="Text 3"/>
          <p:cNvSpPr/>
          <p:nvPr/>
        </p:nvSpPr>
        <p:spPr>
          <a:xfrm>
            <a:off x="1097280" y="2697480"/>
            <a:ext cx="6949440" cy="411480"/>
          </a:xfrm>
          <a:prstGeom prst="rect">
            <a:avLst/>
          </a:prstGeom>
          <a:noFill/>
          <a:ln/>
        </p:spPr>
        <p:txBody>
          <a:bodyPr wrap="square" lIns="0" tIns="0" rIns="0" bIns="0" rtlCol="0" anchor="ctr"/>
          <a:lstStyle/>
          <a:p>
            <a:pPr marL="0" indent="0" algn="ctr">
              <a:buNone/>
            </a:pPr>
            <a:r>
              <a:rPr lang="en-US" sz="1800" dirty="0">
                <a:solidFill>
                  <a:srgbClr val="FFFFFF"/>
                </a:solidFill>
                <a:latin typeface="Calibri" pitchFamily="34" charset="0"/>
                <a:ea typeface="Calibri" pitchFamily="34" charset="-122"/>
                <a:cs typeface="Calibri" pitchFamily="34" charset="-120"/>
              </a:rPr>
              <a:t>I am here to give you scaffolding.</a:t>
            </a:r>
            <a:endParaRPr lang="en-US" sz="1800" dirty="0"/>
          </a:p>
        </p:txBody>
      </p:sp>
      <p:sp>
        <p:nvSpPr>
          <p:cNvPr id="7" name="Text 4"/>
          <p:cNvSpPr/>
          <p:nvPr/>
        </p:nvSpPr>
        <p:spPr>
          <a:xfrm>
            <a:off x="1097280" y="3337560"/>
            <a:ext cx="6949440" cy="914400"/>
          </a:xfrm>
          <a:prstGeom prst="rect">
            <a:avLst/>
          </a:prstGeom>
          <a:noFill/>
          <a:ln/>
        </p:spPr>
        <p:txBody>
          <a:bodyPr wrap="square" lIns="0" tIns="0" rIns="0" bIns="0" rtlCol="0" anchor="ctr"/>
          <a:lstStyle/>
          <a:p>
            <a:pPr marL="0" indent="0" algn="ctr">
              <a:lnSpc>
                <a:spcPct val="130000"/>
              </a:lnSpc>
              <a:buNone/>
            </a:pPr>
            <a:r>
              <a:rPr lang="en-US" sz="1300" dirty="0">
                <a:solidFill>
                  <a:srgbClr val="8B8FA3"/>
                </a:solidFill>
                <a:latin typeface="Calibri" pitchFamily="34" charset="0"/>
                <a:ea typeface="Calibri" pitchFamily="34" charset="-122"/>
                <a:cs typeface="Calibri" pitchFamily="34" charset="-120"/>
              </a:rPr>
              <a:t>By the end of this semester, you’ll, hopefully, know how to navigate chaos a bit better</a:t>
            </a:r>
            <a:endParaRPr lang="en-US" sz="1300" dirty="0"/>
          </a:p>
        </p:txBody>
      </p:sp>
      <p:sp>
        <p:nvSpPr>
          <p:cNvPr id="9" name="Shape 6"/>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96F39-FBC0-DF32-455B-0EFAC24BDDDB}"/>
              </a:ext>
            </a:extLst>
          </p:cNvPr>
          <p:cNvSpPr txBox="1"/>
          <p:nvPr/>
        </p:nvSpPr>
        <p:spPr>
          <a:xfrm>
            <a:off x="1" y="1803948"/>
            <a:ext cx="3143070" cy="276999"/>
          </a:xfrm>
          <a:prstGeom prst="rect">
            <a:avLst/>
          </a:prstGeom>
          <a:noFill/>
        </p:spPr>
        <p:txBody>
          <a:bodyPr wrap="square">
            <a:spAutoFit/>
          </a:bodyPr>
          <a:lstStyle/>
          <a:p>
            <a:r>
              <a:rPr lang="en-IL" sz="1200" dirty="0"/>
              <a:t>https://www.amirkonigsberg.com/mind-games</a:t>
            </a:r>
          </a:p>
        </p:txBody>
      </p:sp>
      <p:pic>
        <p:nvPicPr>
          <p:cNvPr id="7" name="Picture 6" descr="A screenshot of a game&#10;&#10;AI-generated content may be incorrect.">
            <a:extLst>
              <a:ext uri="{FF2B5EF4-FFF2-40B4-BE49-F238E27FC236}">
                <a16:creationId xmlns:a16="http://schemas.microsoft.com/office/drawing/2014/main" id="{5B4546AE-7194-BB39-CA4D-E85516A48789}"/>
              </a:ext>
            </a:extLst>
          </p:cNvPr>
          <p:cNvPicPr>
            <a:picLocks noChangeAspect="1"/>
          </p:cNvPicPr>
          <p:nvPr/>
        </p:nvPicPr>
        <p:blipFill>
          <a:blip r:embed="rId2"/>
          <a:stretch>
            <a:fillRect/>
          </a:stretch>
        </p:blipFill>
        <p:spPr>
          <a:xfrm>
            <a:off x="2879591" y="0"/>
            <a:ext cx="3186439" cy="3100979"/>
          </a:xfrm>
          <a:prstGeom prst="rect">
            <a:avLst/>
          </a:prstGeom>
        </p:spPr>
      </p:pic>
      <p:pic>
        <p:nvPicPr>
          <p:cNvPr id="11" name="Picture 10" descr="A screenshot of a game&#10;&#10;AI-generated content may be incorrect.">
            <a:extLst>
              <a:ext uri="{FF2B5EF4-FFF2-40B4-BE49-F238E27FC236}">
                <a16:creationId xmlns:a16="http://schemas.microsoft.com/office/drawing/2014/main" id="{53C1C511-F7F5-878C-5E70-0AD63A8BB0AC}"/>
              </a:ext>
            </a:extLst>
          </p:cNvPr>
          <p:cNvPicPr>
            <a:picLocks noChangeAspect="1"/>
          </p:cNvPicPr>
          <p:nvPr/>
        </p:nvPicPr>
        <p:blipFill>
          <a:blip r:embed="rId3"/>
          <a:stretch>
            <a:fillRect/>
          </a:stretch>
        </p:blipFill>
        <p:spPr>
          <a:xfrm>
            <a:off x="5738720" y="68716"/>
            <a:ext cx="3405280" cy="2820792"/>
          </a:xfrm>
          <a:prstGeom prst="rect">
            <a:avLst/>
          </a:prstGeom>
        </p:spPr>
      </p:pic>
      <p:pic>
        <p:nvPicPr>
          <p:cNvPr id="17" name="Picture 16" descr="A screenshot of a video game&#10;&#10;AI-generated content may be incorrect.">
            <a:extLst>
              <a:ext uri="{FF2B5EF4-FFF2-40B4-BE49-F238E27FC236}">
                <a16:creationId xmlns:a16="http://schemas.microsoft.com/office/drawing/2014/main" id="{E38F2B83-D3A1-D02B-6D3F-46A2A2C09754}"/>
              </a:ext>
            </a:extLst>
          </p:cNvPr>
          <p:cNvPicPr>
            <a:picLocks noChangeAspect="1"/>
          </p:cNvPicPr>
          <p:nvPr/>
        </p:nvPicPr>
        <p:blipFill>
          <a:blip r:embed="rId4"/>
          <a:stretch>
            <a:fillRect/>
          </a:stretch>
        </p:blipFill>
        <p:spPr>
          <a:xfrm>
            <a:off x="3143071" y="2265613"/>
            <a:ext cx="3054699" cy="2877887"/>
          </a:xfrm>
          <a:prstGeom prst="rect">
            <a:avLst/>
          </a:prstGeom>
        </p:spPr>
      </p:pic>
      <p:pic>
        <p:nvPicPr>
          <p:cNvPr id="5" name="Picture 4" descr="A screenshot of a video game&#10;&#10;AI-generated content may be incorrect.">
            <a:extLst>
              <a:ext uri="{FF2B5EF4-FFF2-40B4-BE49-F238E27FC236}">
                <a16:creationId xmlns:a16="http://schemas.microsoft.com/office/drawing/2014/main" id="{215ED7E8-D68C-4DE6-43BD-AAA32B4079AD}"/>
              </a:ext>
            </a:extLst>
          </p:cNvPr>
          <p:cNvPicPr>
            <a:picLocks noChangeAspect="1"/>
          </p:cNvPicPr>
          <p:nvPr/>
        </p:nvPicPr>
        <p:blipFill>
          <a:blip r:embed="rId5"/>
          <a:stretch>
            <a:fillRect/>
          </a:stretch>
        </p:blipFill>
        <p:spPr>
          <a:xfrm>
            <a:off x="6197770" y="2355976"/>
            <a:ext cx="2946230" cy="2787524"/>
          </a:xfrm>
          <a:prstGeom prst="rect">
            <a:avLst/>
          </a:prstGeom>
        </p:spPr>
      </p:pic>
    </p:spTree>
    <p:extLst>
      <p:ext uri="{BB962C8B-B14F-4D97-AF65-F5344CB8AC3E}">
        <p14:creationId xmlns:p14="http://schemas.microsoft.com/office/powerpoint/2010/main" val="28210289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4">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sp>
        <p:nvSpPr>
          <p:cNvPr id="3" name="Text 1"/>
          <p:cNvSpPr/>
          <p:nvPr/>
        </p:nvSpPr>
        <p:spPr>
          <a:xfrm>
            <a:off x="914400" y="1828800"/>
            <a:ext cx="7315200" cy="914400"/>
          </a:xfrm>
          <a:prstGeom prst="rect">
            <a:avLst/>
          </a:prstGeom>
          <a:noFill/>
          <a:ln/>
        </p:spPr>
        <p:txBody>
          <a:bodyPr wrap="square" lIns="0" tIns="0" rIns="0" bIns="0" rtlCol="0" anchor="ctr"/>
          <a:lstStyle/>
          <a:p>
            <a:pPr marL="0" indent="0" algn="ctr">
              <a:buNone/>
            </a:pPr>
            <a:r>
              <a:rPr lang="en-US" sz="4400" i="1" dirty="0">
                <a:solidFill>
                  <a:srgbClr val="FFFFFF"/>
                </a:solidFill>
                <a:latin typeface="Georgia" pitchFamily="34" charset="0"/>
                <a:ea typeface="Georgia" pitchFamily="34" charset="-122"/>
                <a:cs typeface="Georgia" pitchFamily="34" charset="-120"/>
              </a:rPr>
              <a:t>The square isn’t real.</a:t>
            </a:r>
            <a:endParaRPr lang="en-US" sz="4400" dirty="0"/>
          </a:p>
        </p:txBody>
      </p:sp>
      <p:sp>
        <p:nvSpPr>
          <p:cNvPr id="4" name="Text 2"/>
          <p:cNvSpPr/>
          <p:nvPr/>
        </p:nvSpPr>
        <p:spPr>
          <a:xfrm>
            <a:off x="914400" y="2926080"/>
            <a:ext cx="7315200" cy="548640"/>
          </a:xfrm>
          <a:prstGeom prst="rect">
            <a:avLst/>
          </a:prstGeom>
          <a:noFill/>
          <a:ln/>
        </p:spPr>
        <p:txBody>
          <a:bodyPr wrap="square" lIns="0" tIns="0" rIns="0" bIns="0" rtlCol="0" anchor="ctr"/>
          <a:lstStyle/>
          <a:p>
            <a:pPr marL="0" indent="0" algn="ctr">
              <a:buNone/>
            </a:pPr>
            <a:r>
              <a:rPr lang="en-US" sz="2000" dirty="0">
                <a:solidFill>
                  <a:srgbClr val="8B8FA3"/>
                </a:solidFill>
                <a:latin typeface="Calibri" pitchFamily="34" charset="0"/>
                <a:ea typeface="Calibri" pitchFamily="34" charset="-122"/>
                <a:cs typeface="Calibri" pitchFamily="34" charset="-120"/>
              </a:rPr>
              <a:t>Class dismissed.</a:t>
            </a:r>
            <a:endParaRPr lang="en-US" sz="2000" dirty="0"/>
          </a:p>
        </p:txBody>
      </p:sp>
      <p:sp>
        <p:nvSpPr>
          <p:cNvPr id="5"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1319</TotalTime>
  <Words>4182</Words>
  <Application>Microsoft Macintosh PowerPoint</Application>
  <PresentationFormat>On-screen Show (16:9)</PresentationFormat>
  <Paragraphs>376</Paragraphs>
  <Slides>46</Slides>
  <Notes>44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End of the Map — Lesson 1</dc:title>
  <dc:subject>PptxGenJS Presentation</dc:subject>
  <dc:creator>Dr. Amir Konigsberg</dc:creator>
  <cp:lastModifiedBy>Amir Konigsberg</cp:lastModifiedBy>
  <cp:revision>3</cp:revision>
  <dcterms:created xsi:type="dcterms:W3CDTF">2026-03-15T08:57:42Z</dcterms:created>
  <dcterms:modified xsi:type="dcterms:W3CDTF">2026-03-16T07:16:55Z</dcterms:modified>
</cp:coreProperties>
</file>