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69" d="100"/>
          <a:sy n="169" d="100"/>
        </p:scale>
        <p:origin x="19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782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sp>
        <p:nvSpPr>
          <p:cNvPr id="3" name="Text 1"/>
          <p:cNvSpPr/>
          <p:nvPr/>
        </p:nvSpPr>
        <p:spPr>
          <a:xfrm>
            <a:off x="731520" y="914400"/>
            <a:ext cx="7680960" cy="1645920"/>
          </a:xfrm>
          <a:prstGeom prst="rect">
            <a:avLst/>
          </a:prstGeom>
          <a:noFill/>
          <a:ln/>
        </p:spPr>
        <p:txBody>
          <a:bodyPr wrap="square" lIns="0" tIns="0" rIns="0" bIns="0" rtlCol="0" anchor="ctr"/>
          <a:lstStyle/>
          <a:p>
            <a:pPr marL="0" indent="0" algn="l">
              <a:lnSpc>
                <a:spcPct val="120000"/>
              </a:lnSpc>
              <a:buNone/>
            </a:pPr>
            <a:r>
              <a:rPr lang="en-US" sz="4200" b="1" kern="0" spc="200" dirty="0">
                <a:solidFill>
                  <a:srgbClr val="E8A838"/>
                </a:solidFill>
                <a:latin typeface="Georgia" pitchFamily="34" charset="0"/>
                <a:ea typeface="Georgia" pitchFamily="34" charset="-122"/>
                <a:cs typeface="Georgia" pitchFamily="34" charset="-120"/>
              </a:rPr>
              <a:t>WHAT YOU CAN RECALL</a:t>
            </a:r>
            <a:endParaRPr lang="en-US" sz="4200" dirty="0"/>
          </a:p>
          <a:p>
            <a:pPr marL="0" indent="0" algn="l">
              <a:lnSpc>
                <a:spcPct val="120000"/>
              </a:lnSpc>
              <a:buNone/>
            </a:pPr>
            <a:r>
              <a:rPr lang="en-US" sz="4200" b="1" kern="0" spc="200" dirty="0">
                <a:solidFill>
                  <a:srgbClr val="E8A838"/>
                </a:solidFill>
                <a:latin typeface="Georgia" pitchFamily="34" charset="0"/>
                <a:ea typeface="Georgia" pitchFamily="34" charset="-122"/>
                <a:cs typeface="Georgia" pitchFamily="34" charset="-120"/>
              </a:rPr>
              <a:t>IS NOT WHAT IS REAL</a:t>
            </a:r>
            <a:endParaRPr lang="en-US" sz="4200" dirty="0"/>
          </a:p>
        </p:txBody>
      </p:sp>
      <p:sp>
        <p:nvSpPr>
          <p:cNvPr id="4" name="Text 2"/>
          <p:cNvSpPr/>
          <p:nvPr/>
        </p:nvSpPr>
        <p:spPr>
          <a:xfrm>
            <a:off x="731520" y="2743200"/>
            <a:ext cx="7315200" cy="457200"/>
          </a:xfrm>
          <a:prstGeom prst="rect">
            <a:avLst/>
          </a:prstGeom>
          <a:noFill/>
          <a:ln/>
        </p:spPr>
        <p:txBody>
          <a:bodyPr wrap="square" lIns="0" tIns="0" rIns="0" bIns="0" rtlCol="0" anchor="ctr"/>
          <a:lstStyle/>
          <a:p>
            <a:pPr marL="0" indent="0">
              <a:buNone/>
            </a:pPr>
            <a:r>
              <a:rPr lang="en-US" sz="1800" i="1" dirty="0">
                <a:solidFill>
                  <a:srgbClr val="8B8FA3"/>
                </a:solidFill>
                <a:latin typeface="Calibri" pitchFamily="34" charset="0"/>
                <a:ea typeface="Calibri" pitchFamily="34" charset="-122"/>
                <a:cs typeface="Calibri" pitchFamily="34" charset="-120"/>
              </a:rPr>
              <a:t>Availability Bias and the Representativeness Heuristic</a:t>
            </a:r>
            <a:endParaRPr lang="en-US" sz="1800" dirty="0"/>
          </a:p>
        </p:txBody>
      </p:sp>
      <p:sp>
        <p:nvSpPr>
          <p:cNvPr id="5" name="Text 3"/>
          <p:cNvSpPr/>
          <p:nvPr/>
        </p:nvSpPr>
        <p:spPr>
          <a:xfrm>
            <a:off x="731520" y="3383280"/>
            <a:ext cx="7315200" cy="365760"/>
          </a:xfrm>
          <a:prstGeom prst="rect">
            <a:avLst/>
          </a:prstGeom>
          <a:noFill/>
          <a:ln/>
        </p:spPr>
        <p:txBody>
          <a:bodyPr wrap="square" lIns="0" tIns="0" rIns="0" bIns="0" rtlCol="0" anchor="ctr"/>
          <a:lstStyle/>
          <a:p>
            <a:pPr marL="0" indent="0">
              <a:buNone/>
            </a:pPr>
            <a:r>
              <a:rPr lang="en-US" sz="1400" dirty="0">
                <a:solidFill>
                  <a:srgbClr val="8B8FA3"/>
                </a:solidFill>
                <a:latin typeface="Calibri" pitchFamily="34" charset="0"/>
                <a:ea typeface="Calibri" pitchFamily="34" charset="-122"/>
                <a:cs typeface="Calibri" pitchFamily="34" charset="-120"/>
              </a:rPr>
              <a:t>Contemporary Problem Solving — Lesson 3</a:t>
            </a:r>
            <a:endParaRPr lang="en-US" sz="1400" dirty="0"/>
          </a:p>
        </p:txBody>
      </p:sp>
      <p:sp>
        <p:nvSpPr>
          <p:cNvPr id="6" name="Text 4"/>
          <p:cNvSpPr/>
          <p:nvPr/>
        </p:nvSpPr>
        <p:spPr>
          <a:xfrm>
            <a:off x="731520" y="3749040"/>
            <a:ext cx="731520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Dr. Amir Konigsberg  •  Tel Aviv University</a:t>
            </a:r>
            <a:endParaRPr lang="en-US" sz="1200" dirty="0"/>
          </a:p>
        </p:txBody>
      </p:sp>
      <p:sp>
        <p:nvSpPr>
          <p:cNvPr id="7" name="Shape 5"/>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Where We Are in the Catalog</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We are building a catalog of the ways your brain betrays you:</a:t>
            </a:r>
            <a:endParaRPr lang="en-US" sz="1400" dirty="0"/>
          </a:p>
          <a:p>
            <a:pPr marL="0" indent="0">
              <a:lnSpc>
                <a:spcPct val="130000"/>
              </a:lnSpc>
              <a:buNone/>
            </a:pPr>
            <a:endParaRPr lang="en-US" sz="1400" dirty="0"/>
          </a:p>
          <a:p>
            <a:pPr marL="0" indent="0">
              <a:lnSpc>
                <a:spcPct val="130000"/>
              </a:lnSpc>
              <a:buNone/>
            </a:pPr>
            <a:r>
              <a:rPr lang="en-US" sz="1400" dirty="0">
                <a:solidFill>
                  <a:srgbClr val="333333"/>
                </a:solidFill>
                <a:latin typeface="Calibri" pitchFamily="34" charset="0"/>
                <a:ea typeface="Calibri" pitchFamily="34" charset="-122"/>
                <a:cs typeface="Calibri" pitchFamily="34" charset="-120"/>
              </a:rPr>
              <a:t>Lesson 1: The shape of thinking — your brain invents invisible constraints (the square, the box, the confirmation instinct).</a:t>
            </a:r>
            <a:endParaRPr lang="en-US" sz="1400" dirty="0"/>
          </a:p>
          <a:p>
            <a:pPr marL="0" indent="0">
              <a:lnSpc>
                <a:spcPct val="130000"/>
              </a:lnSpc>
              <a:buNone/>
            </a:pPr>
            <a:r>
              <a:rPr lang="en-US" sz="1400" dirty="0">
                <a:solidFill>
                  <a:srgbClr val="333333"/>
                </a:solidFill>
                <a:latin typeface="Calibri" pitchFamily="34" charset="0"/>
                <a:ea typeface="Calibri" pitchFamily="34" charset="-122"/>
                <a:cs typeface="Calibri" pitchFamily="34" charset="-120"/>
              </a:rPr>
              <a:t>Lesson 2: The starting point — the first number you encounter silently distorts every judgment that follows (anchoring).</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Lesson 3 (today): The filter — your brain selects evidence based on what it can recall, not on what is real (availability).</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Today we ask: how does your brain decide what is dangerous, what is common, and what is probable?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A QUICK QUIZ</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Let’s test how well you know what’s actually dangerous.</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1</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Shark attacks</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Falling coconuts</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Coconuts (~150/yr vs ~10 shark deaths)</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2</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Terrorism</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Bathtub drownings</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Bathtub drownings (~350/yr vs ~50–100 terrorism deaths)</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3</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Plane crashes</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Road accidents</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Road accidents (1.35 million/yr vs ~300 plane crash deaths)</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4</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Gun homicides</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Heart disease</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Heart disease (700,000/yr — 35x more than gun homicides)</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5</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The flight itself</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The drive to the airport</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The drive to the airport. Flying is ~100x safer per mile.</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6</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A stranger kidnapping your child</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Your child drowning in a swimming pool</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Drowning in a pool. A child is ~100x more likely to drown in a backyard pool than to be kidnapped by a stranger.</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7</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A vending machine</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A wolf</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A vending machine. Vending machines kill ~2–4 Americans/yr (falling on people). Wolf attacks: ~0 in the US per year.</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8</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An asteroid impact in your lifetime</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A fireworks accident in your lifetime</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Roughly equal odds (~1 in 75,000). But nobody lies awake worrying about fireworks.</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365760"/>
          </a:xfrm>
          <a:prstGeom prst="rect">
            <a:avLst/>
          </a:prstGeom>
          <a:noFill/>
          <a:ln/>
        </p:spPr>
        <p:txBody>
          <a:bodyPr wrap="square" lIns="0" tIns="0" rIns="0" bIns="0" rtlCol="0" anchor="ctr"/>
          <a:lstStyle/>
          <a:p>
            <a:pPr marL="0" indent="0">
              <a:buNone/>
            </a:pPr>
            <a:r>
              <a:rPr lang="en-US" sz="1400" b="1" kern="0" spc="300" dirty="0">
                <a:solidFill>
                  <a:srgbClr val="E8A838"/>
                </a:solidFill>
                <a:latin typeface="Calibri" pitchFamily="34" charset="0"/>
                <a:ea typeface="Calibri" pitchFamily="34" charset="-122"/>
                <a:cs typeface="Calibri" pitchFamily="34" charset="-120"/>
              </a:rPr>
              <a:t>QUESTION 9</a:t>
            </a:r>
            <a:endParaRPr lang="en-US" sz="1400" dirty="0"/>
          </a:p>
        </p:txBody>
      </p:sp>
      <p:sp>
        <p:nvSpPr>
          <p:cNvPr id="3" name="Text 1"/>
          <p:cNvSpPr/>
          <p:nvPr/>
        </p:nvSpPr>
        <p:spPr>
          <a:xfrm>
            <a:off x="640080" y="640080"/>
            <a:ext cx="7315200" cy="45720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Which is more likely to kill you?</a:t>
            </a:r>
            <a:endParaRPr lang="en-US" sz="2200" dirty="0"/>
          </a:p>
        </p:txBody>
      </p:sp>
      <p:sp>
        <p:nvSpPr>
          <p:cNvPr id="4" name="Shape 2"/>
          <p:cNvSpPr/>
          <p:nvPr/>
        </p:nvSpPr>
        <p:spPr>
          <a:xfrm>
            <a:off x="640080" y="1371600"/>
            <a:ext cx="3657600" cy="1645920"/>
          </a:xfrm>
          <a:prstGeom prst="rect">
            <a:avLst/>
          </a:prstGeom>
          <a:solidFill>
            <a:srgbClr val="2A2E42"/>
          </a:solidFill>
          <a:ln/>
        </p:spPr>
        <p:txBody>
          <a:bodyPr/>
          <a:lstStyle/>
          <a:p>
            <a:endParaRPr lang="en-IL"/>
          </a:p>
        </p:txBody>
      </p:sp>
      <p:sp>
        <p:nvSpPr>
          <p:cNvPr id="5" name="Text 3"/>
          <p:cNvSpPr/>
          <p:nvPr/>
        </p:nvSpPr>
        <p:spPr>
          <a:xfrm>
            <a:off x="91440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  Being killed by your own furniture</a:t>
            </a:r>
            <a:endParaRPr lang="en-US" sz="2000" dirty="0"/>
          </a:p>
        </p:txBody>
      </p:sp>
      <p:sp>
        <p:nvSpPr>
          <p:cNvPr id="6" name="Shape 4"/>
          <p:cNvSpPr/>
          <p:nvPr/>
        </p:nvSpPr>
        <p:spPr>
          <a:xfrm>
            <a:off x="4846320" y="1371600"/>
            <a:ext cx="3657600" cy="1645920"/>
          </a:xfrm>
          <a:prstGeom prst="rect">
            <a:avLst/>
          </a:prstGeom>
          <a:solidFill>
            <a:srgbClr val="2A2E42"/>
          </a:solidFill>
          <a:ln/>
        </p:spPr>
        <p:txBody>
          <a:bodyPr/>
          <a:lstStyle/>
          <a:p>
            <a:endParaRPr lang="en-IL"/>
          </a:p>
        </p:txBody>
      </p:sp>
      <p:sp>
        <p:nvSpPr>
          <p:cNvPr id="7" name="Text 5"/>
          <p:cNvSpPr/>
          <p:nvPr/>
        </p:nvSpPr>
        <p:spPr>
          <a:xfrm>
            <a:off x="5120640" y="1554480"/>
            <a:ext cx="3108960" cy="12801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  Being killed in a mass shooting</a:t>
            </a:r>
            <a:endParaRPr lang="en-US" sz="2000" dirty="0"/>
          </a:p>
        </p:txBody>
      </p:sp>
      <p:sp>
        <p:nvSpPr>
          <p:cNvPr id="8" name="Shape 6"/>
          <p:cNvSpPr/>
          <p:nvPr/>
        </p:nvSpPr>
        <p:spPr>
          <a:xfrm>
            <a:off x="640080" y="3383280"/>
            <a:ext cx="7863840" cy="1188720"/>
          </a:xfrm>
          <a:prstGeom prst="rect">
            <a:avLst/>
          </a:prstGeom>
          <a:solidFill>
            <a:srgbClr val="1A1A2E"/>
          </a:solidFill>
          <a:ln/>
        </p:spPr>
        <p:txBody>
          <a:bodyPr/>
          <a:lstStyle/>
          <a:p>
            <a:endParaRPr lang="en-IL"/>
          </a:p>
        </p:txBody>
      </p:sp>
      <p:sp>
        <p:nvSpPr>
          <p:cNvPr id="9" name="Text 7"/>
          <p:cNvSpPr/>
          <p:nvPr/>
        </p:nvSpPr>
        <p:spPr>
          <a:xfrm>
            <a:off x="914400" y="3566160"/>
            <a:ext cx="7315200" cy="822960"/>
          </a:xfrm>
          <a:prstGeom prst="rect">
            <a:avLst/>
          </a:prstGeom>
          <a:noFill/>
          <a:ln/>
        </p:spPr>
        <p:txBody>
          <a:bodyPr wrap="square" lIns="0" tIns="0" rIns="0" bIns="0" rtlCol="0" anchor="ctr"/>
          <a:lstStyle/>
          <a:p>
            <a:pPr marL="0" indent="0">
              <a:buNone/>
            </a:pPr>
            <a:r>
              <a:rPr lang="en-US" sz="1400" b="1" dirty="0">
                <a:solidFill>
                  <a:srgbClr val="E8A838"/>
                </a:solidFill>
                <a:latin typeface="Calibri" pitchFamily="34" charset="0"/>
                <a:ea typeface="Calibri" pitchFamily="34" charset="-122"/>
                <a:cs typeface="Calibri" pitchFamily="34" charset="-120"/>
              </a:rPr>
              <a:t>ANSWER: </a:t>
            </a:r>
            <a:r>
              <a:rPr lang="en-US" sz="1400" dirty="0">
                <a:solidFill>
                  <a:srgbClr val="FFFFFF"/>
                </a:solidFill>
                <a:latin typeface="Calibri" pitchFamily="34" charset="0"/>
                <a:ea typeface="Calibri" pitchFamily="34" charset="-122"/>
                <a:cs typeface="Calibri" pitchFamily="34" charset="-120"/>
              </a:rPr>
              <a:t>Furniture (crushing/falling) kills ~30–50 Americans/yr. Mass shootings: similar range. But one dominates your fear and the other doesn’t.</a:t>
            </a:r>
            <a:endParaRPr lang="en-US" sz="1400" dirty="0"/>
          </a:p>
        </p:txBody>
      </p:sp>
      <p:sp>
        <p:nvSpPr>
          <p:cNvPr id="10" name="Text 8"/>
          <p:cNvSpPr/>
          <p:nvPr/>
        </p:nvSpPr>
        <p:spPr>
          <a:xfrm>
            <a:off x="640080" y="4663440"/>
            <a:ext cx="7863840" cy="365760"/>
          </a:xfrm>
          <a:prstGeom prst="rect">
            <a:avLst/>
          </a:prstGeom>
          <a:noFill/>
          <a:ln/>
        </p:spPr>
        <p:txBody>
          <a:bodyPr wrap="square" lIns="0" tIns="0" rIns="0" bIns="0" rtlCol="0" anchor="ctr"/>
          <a:lstStyle/>
          <a:p>
            <a:pPr marL="0" indent="0">
              <a:buNone/>
            </a:pPr>
            <a:r>
              <a:rPr lang="en-US" sz="1200" dirty="0">
                <a:solidFill>
                  <a:srgbClr val="8B8FA3"/>
                </a:solidFill>
                <a:latin typeface="Calibri" pitchFamily="34" charset="0"/>
                <a:ea typeface="Calibri" pitchFamily="34" charset="-122"/>
                <a:cs typeface="Calibri" pitchFamily="34" charset="-120"/>
              </a:rPr>
              <a:t>Type A or B in the chat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1729"/>
        </a:solidFill>
        <a:effectLst/>
      </p:bgPr>
    </p:bg>
    <p:spTree>
      <p:nvGrpSpPr>
        <p:cNvPr id="1" name=""/>
        <p:cNvGrpSpPr/>
        <p:nvPr/>
      </p:nvGrpSpPr>
      <p:grpSpPr>
        <a:xfrm>
          <a:off x="0" y="0"/>
          <a:ext cx="0" cy="0"/>
          <a:chOff x="0" y="0"/>
          <a:chExt cx="0" cy="0"/>
        </a:xfrm>
      </p:grpSpPr>
      <p:sp>
        <p:nvSpPr>
          <p:cNvPr id="2" name="Text 0"/>
          <p:cNvSpPr/>
          <p:nvPr/>
        </p:nvSpPr>
        <p:spPr>
          <a:xfrm>
            <a:off x="914400" y="914400"/>
            <a:ext cx="7315200" cy="640080"/>
          </a:xfrm>
          <a:prstGeom prst="rect">
            <a:avLst/>
          </a:prstGeom>
          <a:noFill/>
          <a:ln/>
        </p:spPr>
        <p:txBody>
          <a:bodyPr wrap="square" lIns="0" tIns="0" rIns="0" bIns="0" rtlCol="0" anchor="ctr"/>
          <a:lstStyle/>
          <a:p>
            <a:pPr marL="0" indent="0" algn="ctr">
              <a:buNone/>
            </a:pPr>
            <a:r>
              <a:rPr lang="en-US" sz="2000" dirty="0">
                <a:solidFill>
                  <a:srgbClr val="8B8FA3"/>
                </a:solidFill>
                <a:latin typeface="Calibri" pitchFamily="34" charset="0"/>
                <a:ea typeface="Calibri" pitchFamily="34" charset="-122"/>
                <a:cs typeface="Calibri" pitchFamily="34" charset="-120"/>
              </a:rPr>
              <a:t>So how does your brain decide what is dangerous?</a:t>
            </a:r>
            <a:endParaRPr lang="en-US" sz="2000" dirty="0"/>
          </a:p>
        </p:txBody>
      </p:sp>
      <p:sp>
        <p:nvSpPr>
          <p:cNvPr id="3" name="Text 1"/>
          <p:cNvSpPr/>
          <p:nvPr/>
        </p:nvSpPr>
        <p:spPr>
          <a:xfrm>
            <a:off x="914400" y="1737360"/>
            <a:ext cx="7315200" cy="731520"/>
          </a:xfrm>
          <a:prstGeom prst="rect">
            <a:avLst/>
          </a:prstGeom>
          <a:noFill/>
          <a:ln/>
        </p:spPr>
        <p:txBody>
          <a:bodyPr wrap="square" lIns="0" tIns="0" rIns="0" bIns="0" rtlCol="0" anchor="ctr"/>
          <a:lstStyle/>
          <a:p>
            <a:pPr marL="0" indent="0" algn="ctr">
              <a:buNone/>
            </a:pPr>
            <a:r>
              <a:rPr lang="en-US" sz="3600" b="1" dirty="0">
                <a:solidFill>
                  <a:srgbClr val="FFFFFF"/>
                </a:solidFill>
                <a:latin typeface="Georgia" pitchFamily="34" charset="0"/>
                <a:ea typeface="Georgia" pitchFamily="34" charset="-122"/>
                <a:cs typeface="Georgia" pitchFamily="34" charset="-120"/>
              </a:rPr>
              <a:t>By recalling examples.</a:t>
            </a:r>
            <a:endParaRPr lang="en-US" sz="3600" dirty="0"/>
          </a:p>
        </p:txBody>
      </p:sp>
      <p:sp>
        <p:nvSpPr>
          <p:cNvPr id="4" name="Text 2"/>
          <p:cNvSpPr/>
          <p:nvPr/>
        </p:nvSpPr>
        <p:spPr>
          <a:xfrm>
            <a:off x="914400" y="2651760"/>
            <a:ext cx="7315200" cy="1280160"/>
          </a:xfrm>
          <a:prstGeom prst="rect">
            <a:avLst/>
          </a:prstGeom>
          <a:noFill/>
          <a:ln/>
        </p:spPr>
        <p:txBody>
          <a:bodyPr wrap="square" lIns="0" tIns="0" rIns="0" bIns="0" rtlCol="0" anchor="ctr"/>
          <a:lstStyle/>
          <a:p>
            <a:pPr marL="0" indent="0" algn="ctr">
              <a:lnSpc>
                <a:spcPct val="140000"/>
              </a:lnSpc>
              <a:buNone/>
            </a:pPr>
            <a:r>
              <a:rPr lang="en-US" sz="2200" b="1" dirty="0">
                <a:solidFill>
                  <a:srgbClr val="E8A838"/>
                </a:solidFill>
                <a:latin typeface="Georgia" pitchFamily="34" charset="0"/>
                <a:ea typeface="Georgia" pitchFamily="34" charset="-122"/>
                <a:cs typeface="Georgia" pitchFamily="34" charset="-120"/>
              </a:rPr>
              <a:t>And what your brain can recall is shaped</a:t>
            </a:r>
            <a:endParaRPr lang="en-US" sz="2200" dirty="0"/>
          </a:p>
          <a:p>
            <a:pPr marL="0" indent="0" algn="ctr">
              <a:lnSpc>
                <a:spcPct val="140000"/>
              </a:lnSpc>
              <a:buNone/>
            </a:pPr>
            <a:r>
              <a:rPr lang="en-US" sz="2200" b="1" dirty="0">
                <a:solidFill>
                  <a:srgbClr val="E8A838"/>
                </a:solidFill>
                <a:latin typeface="Georgia" pitchFamily="34" charset="0"/>
                <a:ea typeface="Georgia" pitchFamily="34" charset="-122"/>
                <a:cs typeface="Georgia" pitchFamily="34" charset="-120"/>
              </a:rPr>
              <a:t>not by reality, but by vividness, recency,</a:t>
            </a:r>
            <a:endParaRPr lang="en-US" sz="2200" dirty="0"/>
          </a:p>
          <a:p>
            <a:pPr marL="0" indent="0" algn="ctr">
              <a:lnSpc>
                <a:spcPct val="140000"/>
              </a:lnSpc>
              <a:buNone/>
            </a:pPr>
            <a:r>
              <a:rPr lang="en-US" sz="2200" b="1" dirty="0">
                <a:solidFill>
                  <a:srgbClr val="E8A838"/>
                </a:solidFill>
                <a:latin typeface="Georgia" pitchFamily="34" charset="0"/>
                <a:ea typeface="Georgia" pitchFamily="34" charset="-122"/>
                <a:cs typeface="Georgia" pitchFamily="34" charset="-120"/>
              </a:rPr>
              <a:t>and media coverage.</a:t>
            </a:r>
            <a:endParaRPr lang="en-US" sz="2200" dirty="0"/>
          </a:p>
        </p:txBody>
      </p:sp>
      <p:sp>
        <p:nvSpPr>
          <p:cNvPr id="5" name="Text 3"/>
          <p:cNvSpPr/>
          <p:nvPr/>
        </p:nvSpPr>
        <p:spPr>
          <a:xfrm>
            <a:off x="1097280" y="4023360"/>
            <a:ext cx="6949440" cy="731520"/>
          </a:xfrm>
          <a:prstGeom prst="rect">
            <a:avLst/>
          </a:prstGeom>
          <a:noFill/>
          <a:ln/>
        </p:spPr>
        <p:txBody>
          <a:bodyPr wrap="square" lIns="0" tIns="0" rIns="0" bIns="0" rtlCol="0" anchor="ctr"/>
          <a:lstStyle/>
          <a:p>
            <a:pPr marL="0" indent="0" algn="ctr">
              <a:lnSpc>
                <a:spcPct val="140000"/>
              </a:lnSpc>
              <a:buNone/>
            </a:pPr>
            <a:r>
              <a:rPr lang="en-US" sz="1600" dirty="0">
                <a:solidFill>
                  <a:srgbClr val="8B8FA3"/>
                </a:solidFill>
                <a:latin typeface="Calibri" pitchFamily="34" charset="0"/>
                <a:ea typeface="Calibri" pitchFamily="34" charset="-122"/>
                <a:cs typeface="Calibri" pitchFamily="34" charset="-120"/>
              </a:rPr>
              <a:t>Your risk perception is calibrated by television,</a:t>
            </a:r>
            <a:endParaRPr lang="en-US" sz="1600" dirty="0"/>
          </a:p>
          <a:p>
            <a:pPr marL="0" indent="0" algn="ctr">
              <a:lnSpc>
                <a:spcPct val="140000"/>
              </a:lnSpc>
              <a:buNone/>
            </a:pPr>
            <a:r>
              <a:rPr lang="en-US" sz="1600" dirty="0">
                <a:solidFill>
                  <a:srgbClr val="8B8FA3"/>
                </a:solidFill>
                <a:latin typeface="Calibri" pitchFamily="34" charset="0"/>
                <a:ea typeface="Calibri" pitchFamily="34" charset="-122"/>
                <a:cs typeface="Calibri" pitchFamily="34" charset="-120"/>
              </a:rPr>
              <a:t>not by statistics.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60000"/>
            </a:srgbClr>
          </a:solidFill>
          <a:ln/>
        </p:spPr>
        <p:txBody>
          <a:bodyPr/>
          <a:lstStyle/>
          <a:p>
            <a:endParaRPr lang="en-IL"/>
          </a:p>
        </p:txBody>
      </p:sp>
      <p:sp>
        <p:nvSpPr>
          <p:cNvPr id="3" name="Text 1"/>
          <p:cNvSpPr/>
          <p:nvPr/>
        </p:nvSpPr>
        <p:spPr>
          <a:xfrm>
            <a:off x="731520" y="365760"/>
            <a:ext cx="7680960" cy="1097280"/>
          </a:xfrm>
          <a:prstGeom prst="rect">
            <a:avLst/>
          </a:prstGeom>
          <a:noFill/>
          <a:ln/>
        </p:spPr>
        <p:txBody>
          <a:bodyPr wrap="square" lIns="0" tIns="0" rIns="0" bIns="0" rtlCol="0" anchor="ctr"/>
          <a:lstStyle/>
          <a:p>
            <a:pPr marL="0" indent="0" algn="ctr">
              <a:buNone/>
            </a:pPr>
            <a:r>
              <a:rPr lang="en-US" sz="7200" b="1" dirty="0">
                <a:solidFill>
                  <a:srgbClr val="FFFFFF"/>
                </a:solidFill>
                <a:latin typeface="Georgia" pitchFamily="34" charset="0"/>
                <a:ea typeface="Georgia" pitchFamily="34" charset="-122"/>
                <a:cs typeface="Georgia" pitchFamily="34" charset="-120"/>
              </a:rPr>
              <a:t>SHARK</a:t>
            </a:r>
            <a:endParaRPr lang="en-US" sz="7200" dirty="0"/>
          </a:p>
        </p:txBody>
      </p:sp>
      <p:sp>
        <p:nvSpPr>
          <p:cNvPr id="4" name="Text 2"/>
          <p:cNvSpPr/>
          <p:nvPr/>
        </p:nvSpPr>
        <p:spPr>
          <a:xfrm>
            <a:off x="914400" y="1463040"/>
            <a:ext cx="7315200" cy="457200"/>
          </a:xfrm>
          <a:prstGeom prst="rect">
            <a:avLst/>
          </a:prstGeom>
          <a:noFill/>
          <a:ln/>
        </p:spPr>
        <p:txBody>
          <a:bodyPr wrap="square" lIns="0" tIns="0" rIns="0" bIns="0" rtlCol="0" anchor="ctr"/>
          <a:lstStyle/>
          <a:p>
            <a:pPr marL="0" indent="0" algn="ctr">
              <a:buNone/>
            </a:pPr>
            <a:r>
              <a:rPr lang="en-US" sz="1800" i="1" dirty="0">
                <a:solidFill>
                  <a:srgbClr val="8B8FA3"/>
                </a:solidFill>
                <a:latin typeface="Calibri" pitchFamily="34" charset="0"/>
                <a:ea typeface="Calibri" pitchFamily="34" charset="-122"/>
                <a:cs typeface="Calibri" pitchFamily="34" charset="-120"/>
              </a:rPr>
              <a:t>You just pictured one.</a:t>
            </a:r>
            <a:endParaRPr lang="en-US" sz="1800" dirty="0"/>
          </a:p>
        </p:txBody>
      </p:sp>
      <p:sp>
        <p:nvSpPr>
          <p:cNvPr id="5" name="Shape 3"/>
          <p:cNvSpPr/>
          <p:nvPr/>
        </p:nvSpPr>
        <p:spPr>
          <a:xfrm>
            <a:off x="2286000" y="2286000"/>
            <a:ext cx="4572000" cy="36576"/>
          </a:xfrm>
          <a:prstGeom prst="rect">
            <a:avLst/>
          </a:prstGeom>
          <a:solidFill>
            <a:srgbClr val="E8A838"/>
          </a:solidFill>
          <a:ln/>
        </p:spPr>
        <p:txBody>
          <a:bodyPr/>
          <a:lstStyle/>
          <a:p>
            <a:endParaRPr lang="en-IL"/>
          </a:p>
        </p:txBody>
      </p:sp>
      <p:sp>
        <p:nvSpPr>
          <p:cNvPr id="6" name="Text 4"/>
          <p:cNvSpPr/>
          <p:nvPr/>
        </p:nvSpPr>
        <p:spPr>
          <a:xfrm>
            <a:off x="914400" y="2560320"/>
            <a:ext cx="7315200" cy="914400"/>
          </a:xfrm>
          <a:prstGeom prst="rect">
            <a:avLst/>
          </a:prstGeom>
          <a:noFill/>
          <a:ln/>
        </p:spPr>
        <p:txBody>
          <a:bodyPr wrap="square" lIns="0" tIns="0" rIns="0" bIns="0" rtlCol="0" anchor="ctr"/>
          <a:lstStyle/>
          <a:p>
            <a:pPr marL="0" indent="0" algn="ctr">
              <a:buNone/>
            </a:pPr>
            <a:r>
              <a:rPr lang="en-US" sz="6400" b="1" dirty="0">
                <a:solidFill>
                  <a:srgbClr val="E8A838"/>
                </a:solidFill>
                <a:latin typeface="Georgia" pitchFamily="34" charset="0"/>
                <a:ea typeface="Georgia" pitchFamily="34" charset="-122"/>
                <a:cs typeface="Georgia" pitchFamily="34" charset="-120"/>
              </a:rPr>
              <a:t>~5</a:t>
            </a:r>
            <a:endParaRPr lang="en-US" sz="6400" dirty="0"/>
          </a:p>
        </p:txBody>
      </p:sp>
      <p:sp>
        <p:nvSpPr>
          <p:cNvPr id="7" name="Text 5"/>
          <p:cNvSpPr/>
          <p:nvPr/>
        </p:nvSpPr>
        <p:spPr>
          <a:xfrm>
            <a:off x="914400" y="3474720"/>
            <a:ext cx="7315200" cy="457200"/>
          </a:xfrm>
          <a:prstGeom prst="rect">
            <a:avLst/>
          </a:prstGeom>
          <a:noFill/>
          <a:ln/>
        </p:spPr>
        <p:txBody>
          <a:bodyPr wrap="square" lIns="0" tIns="0" rIns="0" bIns="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people killed by sharks per year, worldwide.</a:t>
            </a:r>
            <a:endParaRPr lang="en-US" sz="1600" dirty="0"/>
          </a:p>
        </p:txBody>
      </p:sp>
      <p:sp>
        <p:nvSpPr>
          <p:cNvPr id="8" name="Text 6"/>
          <p:cNvSpPr/>
          <p:nvPr/>
        </p:nvSpPr>
        <p:spPr>
          <a:xfrm>
            <a:off x="914400" y="4114800"/>
            <a:ext cx="7315200" cy="365760"/>
          </a:xfrm>
          <a:prstGeom prst="rect">
            <a:avLst/>
          </a:prstGeom>
          <a:noFill/>
          <a:ln/>
        </p:spPr>
        <p:txBody>
          <a:bodyPr wrap="square" lIns="0" tIns="0" rIns="0" bIns="0" rtlCol="0" anchor="ctr"/>
          <a:lstStyle/>
          <a:p>
            <a:pPr marL="0" indent="0" algn="ctr">
              <a:buNone/>
            </a:pPr>
            <a:r>
              <a:rPr lang="en-US" sz="1500" b="1" dirty="0">
                <a:solidFill>
                  <a:srgbClr val="E8A838"/>
                </a:solidFill>
                <a:latin typeface="Calibri" pitchFamily="34" charset="0"/>
                <a:ea typeface="Calibri" pitchFamily="34" charset="-122"/>
                <a:cs typeface="Calibri" pitchFamily="34" charset="-120"/>
              </a:rPr>
              <a:t>Mosquitoes kill 700,000.</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0000"/>
            </a:srgbClr>
          </a:solidFill>
          <a:ln/>
        </p:spPr>
        <p:txBody>
          <a:bodyPr/>
          <a:lstStyle/>
          <a:p>
            <a:endParaRPr lang="en-IL"/>
          </a:p>
        </p:txBody>
      </p:sp>
      <p:sp>
        <p:nvSpPr>
          <p:cNvPr id="3" name="Text 1"/>
          <p:cNvSpPr/>
          <p:nvPr/>
        </p:nvSpPr>
        <p:spPr>
          <a:xfrm>
            <a:off x="731520" y="365760"/>
            <a:ext cx="7680960" cy="1097280"/>
          </a:xfrm>
          <a:prstGeom prst="rect">
            <a:avLst/>
          </a:prstGeom>
          <a:noFill/>
          <a:ln/>
        </p:spPr>
        <p:txBody>
          <a:bodyPr wrap="square" lIns="0" tIns="0" rIns="0" bIns="0" rtlCol="0" anchor="ctr"/>
          <a:lstStyle/>
          <a:p>
            <a:pPr marL="0" indent="0" algn="ctr">
              <a:buNone/>
            </a:pPr>
            <a:r>
              <a:rPr lang="en-US" sz="6400" b="1" dirty="0">
                <a:solidFill>
                  <a:srgbClr val="FFFFFF"/>
                </a:solidFill>
                <a:latin typeface="Georgia" pitchFamily="34" charset="0"/>
                <a:ea typeface="Georgia" pitchFamily="34" charset="-122"/>
                <a:cs typeface="Georgia" pitchFamily="34" charset="-120"/>
              </a:rPr>
              <a:t>PLANE CRASH</a:t>
            </a:r>
            <a:endParaRPr lang="en-US" sz="6400" dirty="0"/>
          </a:p>
        </p:txBody>
      </p:sp>
      <p:sp>
        <p:nvSpPr>
          <p:cNvPr id="4" name="Text 2"/>
          <p:cNvSpPr/>
          <p:nvPr/>
        </p:nvSpPr>
        <p:spPr>
          <a:xfrm>
            <a:off x="914400" y="1463040"/>
            <a:ext cx="7315200" cy="457200"/>
          </a:xfrm>
          <a:prstGeom prst="rect">
            <a:avLst/>
          </a:prstGeom>
          <a:noFill/>
          <a:ln/>
        </p:spPr>
        <p:txBody>
          <a:bodyPr wrap="square" lIns="0" tIns="0" rIns="0" bIns="0" rtlCol="0" anchor="ctr"/>
          <a:lstStyle/>
          <a:p>
            <a:pPr marL="0" indent="0" algn="ctr">
              <a:buNone/>
            </a:pPr>
            <a:r>
              <a:rPr lang="en-US" sz="1800" i="1" dirty="0">
                <a:solidFill>
                  <a:srgbClr val="8B8FA3"/>
                </a:solidFill>
                <a:latin typeface="Calibri" pitchFamily="34" charset="0"/>
                <a:ea typeface="Calibri" pitchFamily="34" charset="-122"/>
                <a:cs typeface="Calibri" pitchFamily="34" charset="-120"/>
              </a:rPr>
              <a:t>You can picture the wreckage right now.</a:t>
            </a:r>
            <a:endParaRPr lang="en-US" sz="1800" dirty="0"/>
          </a:p>
        </p:txBody>
      </p:sp>
      <p:sp>
        <p:nvSpPr>
          <p:cNvPr id="5" name="Shape 3"/>
          <p:cNvSpPr/>
          <p:nvPr/>
        </p:nvSpPr>
        <p:spPr>
          <a:xfrm>
            <a:off x="2286000" y="2286000"/>
            <a:ext cx="4572000" cy="36576"/>
          </a:xfrm>
          <a:prstGeom prst="rect">
            <a:avLst/>
          </a:prstGeom>
          <a:solidFill>
            <a:srgbClr val="E8A838"/>
          </a:solidFill>
          <a:ln/>
        </p:spPr>
        <p:txBody>
          <a:bodyPr/>
          <a:lstStyle/>
          <a:p>
            <a:endParaRPr lang="en-IL"/>
          </a:p>
        </p:txBody>
      </p:sp>
      <p:sp>
        <p:nvSpPr>
          <p:cNvPr id="6" name="Text 4"/>
          <p:cNvSpPr/>
          <p:nvPr/>
        </p:nvSpPr>
        <p:spPr>
          <a:xfrm>
            <a:off x="914400" y="2560320"/>
            <a:ext cx="7315200" cy="914400"/>
          </a:xfrm>
          <a:prstGeom prst="rect">
            <a:avLst/>
          </a:prstGeom>
          <a:noFill/>
          <a:ln/>
        </p:spPr>
        <p:txBody>
          <a:bodyPr wrap="square" lIns="0" tIns="0" rIns="0" bIns="0" rtlCol="0" anchor="ctr"/>
          <a:lstStyle/>
          <a:p>
            <a:pPr marL="0" indent="0" algn="ctr">
              <a:buNone/>
            </a:pPr>
            <a:r>
              <a:rPr lang="en-US" sz="6400" b="1" dirty="0">
                <a:solidFill>
                  <a:srgbClr val="E8A838"/>
                </a:solidFill>
                <a:latin typeface="Georgia" pitchFamily="34" charset="0"/>
                <a:ea typeface="Georgia" pitchFamily="34" charset="-122"/>
                <a:cs typeface="Georgia" pitchFamily="34" charset="-120"/>
              </a:rPr>
              <a:t>~300</a:t>
            </a:r>
            <a:endParaRPr lang="en-US" sz="6400" dirty="0"/>
          </a:p>
        </p:txBody>
      </p:sp>
      <p:sp>
        <p:nvSpPr>
          <p:cNvPr id="7" name="Text 5"/>
          <p:cNvSpPr/>
          <p:nvPr/>
        </p:nvSpPr>
        <p:spPr>
          <a:xfrm>
            <a:off x="914400" y="3474720"/>
            <a:ext cx="7315200" cy="457200"/>
          </a:xfrm>
          <a:prstGeom prst="rect">
            <a:avLst/>
          </a:prstGeom>
          <a:noFill/>
          <a:ln/>
        </p:spPr>
        <p:txBody>
          <a:bodyPr wrap="square" lIns="0" tIns="0" rIns="0" bIns="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people die in plane crashes per year.</a:t>
            </a:r>
            <a:endParaRPr lang="en-US" sz="1600" dirty="0"/>
          </a:p>
        </p:txBody>
      </p:sp>
      <p:sp>
        <p:nvSpPr>
          <p:cNvPr id="8" name="Text 6"/>
          <p:cNvSpPr/>
          <p:nvPr/>
        </p:nvSpPr>
        <p:spPr>
          <a:xfrm>
            <a:off x="914400" y="4114800"/>
            <a:ext cx="7315200" cy="365760"/>
          </a:xfrm>
          <a:prstGeom prst="rect">
            <a:avLst/>
          </a:prstGeom>
          <a:noFill/>
          <a:ln/>
        </p:spPr>
        <p:txBody>
          <a:bodyPr wrap="square" lIns="0" tIns="0" rIns="0" bIns="0" rtlCol="0" anchor="ctr"/>
          <a:lstStyle/>
          <a:p>
            <a:pPr marL="0" indent="0" algn="ctr">
              <a:buNone/>
            </a:pPr>
            <a:r>
              <a:rPr lang="en-US" sz="1500" b="1" dirty="0">
                <a:solidFill>
                  <a:srgbClr val="E8A838"/>
                </a:solidFill>
                <a:latin typeface="Calibri" pitchFamily="34" charset="0"/>
                <a:ea typeface="Calibri" pitchFamily="34" charset="-122"/>
                <a:cs typeface="Calibri" pitchFamily="34" charset="-120"/>
              </a:rPr>
              <a:t>3,700 die in car crashes. Every single day.</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A0A"/>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1097280"/>
          </a:xfrm>
          <a:prstGeom prst="rect">
            <a:avLst/>
          </a:prstGeom>
          <a:noFill/>
          <a:ln/>
        </p:spPr>
        <p:txBody>
          <a:bodyPr wrap="square" lIns="0" tIns="0" rIns="0" bIns="0" rtlCol="0" anchor="ctr"/>
          <a:lstStyle/>
          <a:p>
            <a:pPr marL="0" indent="0" algn="ctr">
              <a:buNone/>
            </a:pPr>
            <a:r>
              <a:rPr lang="en-US" sz="7200" b="1" dirty="0">
                <a:solidFill>
                  <a:srgbClr val="FFFFFF"/>
                </a:solidFill>
                <a:latin typeface="Georgia" pitchFamily="34" charset="0"/>
                <a:ea typeface="Georgia" pitchFamily="34" charset="-122"/>
                <a:cs typeface="Georgia" pitchFamily="34" charset="-120"/>
              </a:rPr>
              <a:t>NUCLEAR</a:t>
            </a:r>
            <a:endParaRPr lang="en-US" sz="7200" dirty="0"/>
          </a:p>
        </p:txBody>
      </p:sp>
      <p:sp>
        <p:nvSpPr>
          <p:cNvPr id="3" name="Text 1"/>
          <p:cNvSpPr/>
          <p:nvPr/>
        </p:nvSpPr>
        <p:spPr>
          <a:xfrm>
            <a:off x="914400" y="1463040"/>
            <a:ext cx="7315200" cy="457200"/>
          </a:xfrm>
          <a:prstGeom prst="rect">
            <a:avLst/>
          </a:prstGeom>
          <a:noFill/>
          <a:ln/>
        </p:spPr>
        <p:txBody>
          <a:bodyPr wrap="square" lIns="0" tIns="0" rIns="0" bIns="0" rtlCol="0" anchor="ctr"/>
          <a:lstStyle/>
          <a:p>
            <a:pPr marL="0" indent="0" algn="ctr">
              <a:buNone/>
            </a:pPr>
            <a:r>
              <a:rPr lang="en-US" sz="1800" i="1" dirty="0">
                <a:solidFill>
                  <a:srgbClr val="8B8FA3"/>
                </a:solidFill>
                <a:latin typeface="Calibri" pitchFamily="34" charset="0"/>
                <a:ea typeface="Calibri" pitchFamily="34" charset="-122"/>
                <a:cs typeface="Calibri" pitchFamily="34" charset="-120"/>
              </a:rPr>
              <a:t>You thought of a mushroom cloud. Not a cooling tower.</a:t>
            </a:r>
            <a:endParaRPr lang="en-US" sz="1800" dirty="0"/>
          </a:p>
        </p:txBody>
      </p:sp>
      <p:sp>
        <p:nvSpPr>
          <p:cNvPr id="4" name="Shape 2"/>
          <p:cNvSpPr/>
          <p:nvPr/>
        </p:nvSpPr>
        <p:spPr>
          <a:xfrm>
            <a:off x="2286000" y="2286000"/>
            <a:ext cx="4572000" cy="36576"/>
          </a:xfrm>
          <a:prstGeom prst="rect">
            <a:avLst/>
          </a:prstGeom>
          <a:solidFill>
            <a:srgbClr val="E8A838"/>
          </a:solidFill>
          <a:ln/>
        </p:spPr>
        <p:txBody>
          <a:bodyPr/>
          <a:lstStyle/>
          <a:p>
            <a:endParaRPr lang="en-IL"/>
          </a:p>
        </p:txBody>
      </p:sp>
      <p:sp>
        <p:nvSpPr>
          <p:cNvPr id="5" name="Text 3"/>
          <p:cNvSpPr/>
          <p:nvPr/>
        </p:nvSpPr>
        <p:spPr>
          <a:xfrm>
            <a:off x="914400" y="2468880"/>
            <a:ext cx="7315200" cy="822960"/>
          </a:xfrm>
          <a:prstGeom prst="rect">
            <a:avLst/>
          </a:prstGeom>
          <a:noFill/>
          <a:ln/>
        </p:spPr>
        <p:txBody>
          <a:bodyPr wrap="square" lIns="0" tIns="0" rIns="0" bIns="0" rtlCol="0" anchor="ctr"/>
          <a:lstStyle/>
          <a:p>
            <a:pPr marL="0" indent="0" algn="ctr">
              <a:buNone/>
            </a:pPr>
            <a:r>
              <a:rPr lang="en-US" sz="5600" b="1" dirty="0">
                <a:solidFill>
                  <a:srgbClr val="E8A838"/>
                </a:solidFill>
                <a:latin typeface="Georgia" pitchFamily="34" charset="0"/>
                <a:ea typeface="Georgia" pitchFamily="34" charset="-122"/>
                <a:cs typeface="Georgia" pitchFamily="34" charset="-120"/>
              </a:rPr>
              <a:t>Safest</a:t>
            </a:r>
            <a:endParaRPr lang="en-US" sz="5600" dirty="0"/>
          </a:p>
        </p:txBody>
      </p:sp>
      <p:sp>
        <p:nvSpPr>
          <p:cNvPr id="6" name="Text 4"/>
          <p:cNvSpPr/>
          <p:nvPr/>
        </p:nvSpPr>
        <p:spPr>
          <a:xfrm>
            <a:off x="914400" y="3291840"/>
            <a:ext cx="7315200" cy="45720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energy source per terawatt-hour. Safer than solar. Safer than wind.</a:t>
            </a:r>
            <a:endParaRPr lang="en-US" sz="1600" dirty="0"/>
          </a:p>
        </p:txBody>
      </p:sp>
      <p:sp>
        <p:nvSpPr>
          <p:cNvPr id="7" name="Text 5"/>
          <p:cNvSpPr/>
          <p:nvPr/>
        </p:nvSpPr>
        <p:spPr>
          <a:xfrm>
            <a:off x="914400" y="4114800"/>
            <a:ext cx="731520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But Chernobyl gave us an image. And the image won.</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0000"/>
            </a:srgbClr>
          </a:solidFill>
          <a:ln/>
        </p:spPr>
        <p:txBody>
          <a:bodyPr/>
          <a:lstStyle/>
          <a:p>
            <a:endParaRPr lang="en-IL"/>
          </a:p>
        </p:txBody>
      </p:sp>
      <p:sp>
        <p:nvSpPr>
          <p:cNvPr id="3" name="Text 1"/>
          <p:cNvSpPr/>
          <p:nvPr/>
        </p:nvSpPr>
        <p:spPr>
          <a:xfrm>
            <a:off x="731520" y="365760"/>
            <a:ext cx="7680960" cy="1097280"/>
          </a:xfrm>
          <a:prstGeom prst="rect">
            <a:avLst/>
          </a:prstGeom>
          <a:noFill/>
          <a:ln/>
        </p:spPr>
        <p:txBody>
          <a:bodyPr wrap="square" lIns="0" tIns="0" rIns="0" bIns="0" rtlCol="0" anchor="ctr"/>
          <a:lstStyle/>
          <a:p>
            <a:pPr marL="0" indent="0" algn="ctr">
              <a:buNone/>
            </a:pPr>
            <a:r>
              <a:rPr lang="en-US" sz="7200" b="1" dirty="0">
                <a:solidFill>
                  <a:srgbClr val="FFFFFF"/>
                </a:solidFill>
                <a:latin typeface="Georgia" pitchFamily="34" charset="0"/>
                <a:ea typeface="Georgia" pitchFamily="34" charset="-122"/>
                <a:cs typeface="Georgia" pitchFamily="34" charset="-120"/>
              </a:rPr>
              <a:t>SNAKE</a:t>
            </a:r>
            <a:endParaRPr lang="en-US" sz="7200" dirty="0"/>
          </a:p>
        </p:txBody>
      </p:sp>
      <p:sp>
        <p:nvSpPr>
          <p:cNvPr id="4" name="Text 2"/>
          <p:cNvSpPr/>
          <p:nvPr/>
        </p:nvSpPr>
        <p:spPr>
          <a:xfrm>
            <a:off x="914400" y="1463040"/>
            <a:ext cx="7315200" cy="457200"/>
          </a:xfrm>
          <a:prstGeom prst="rect">
            <a:avLst/>
          </a:prstGeom>
          <a:noFill/>
          <a:ln/>
        </p:spPr>
        <p:txBody>
          <a:bodyPr wrap="square" lIns="0" tIns="0" rIns="0" bIns="0" rtlCol="0" anchor="ctr"/>
          <a:lstStyle/>
          <a:p>
            <a:pPr marL="0" indent="0" algn="ctr">
              <a:buNone/>
            </a:pPr>
            <a:r>
              <a:rPr lang="en-US" sz="1800" i="1" dirty="0">
                <a:solidFill>
                  <a:srgbClr val="8B8FA3"/>
                </a:solidFill>
                <a:latin typeface="Calibri" pitchFamily="34" charset="0"/>
                <a:ea typeface="Calibri" pitchFamily="34" charset="-122"/>
                <a:cs typeface="Calibri" pitchFamily="34" charset="-120"/>
              </a:rPr>
              <a:t>Your pulse just changed. Even from a word on a screen.</a:t>
            </a:r>
            <a:endParaRPr lang="en-US" sz="1800" dirty="0"/>
          </a:p>
        </p:txBody>
      </p:sp>
      <p:sp>
        <p:nvSpPr>
          <p:cNvPr id="5" name="Shape 3"/>
          <p:cNvSpPr/>
          <p:nvPr/>
        </p:nvSpPr>
        <p:spPr>
          <a:xfrm>
            <a:off x="2286000" y="2286000"/>
            <a:ext cx="4572000" cy="36576"/>
          </a:xfrm>
          <a:prstGeom prst="rect">
            <a:avLst/>
          </a:prstGeom>
          <a:solidFill>
            <a:srgbClr val="E8A838"/>
          </a:solidFill>
          <a:ln/>
        </p:spPr>
        <p:txBody>
          <a:bodyPr/>
          <a:lstStyle/>
          <a:p>
            <a:endParaRPr lang="en-IL"/>
          </a:p>
        </p:txBody>
      </p:sp>
      <p:sp>
        <p:nvSpPr>
          <p:cNvPr id="6" name="Text 4"/>
          <p:cNvSpPr/>
          <p:nvPr/>
        </p:nvSpPr>
        <p:spPr>
          <a:xfrm>
            <a:off x="914400" y="2560320"/>
            <a:ext cx="7315200" cy="914400"/>
          </a:xfrm>
          <a:prstGeom prst="rect">
            <a:avLst/>
          </a:prstGeom>
          <a:noFill/>
          <a:ln/>
        </p:spPr>
        <p:txBody>
          <a:bodyPr wrap="square" lIns="0" tIns="0" rIns="0" bIns="0" rtlCol="0" anchor="ctr"/>
          <a:lstStyle/>
          <a:p>
            <a:pPr marL="0" indent="0" algn="ctr">
              <a:buNone/>
            </a:pPr>
            <a:r>
              <a:rPr lang="en-US" sz="6400" b="1" dirty="0">
                <a:solidFill>
                  <a:srgbClr val="E8A838"/>
                </a:solidFill>
                <a:latin typeface="Georgia" pitchFamily="34" charset="0"/>
                <a:ea typeface="Georgia" pitchFamily="34" charset="-122"/>
                <a:cs typeface="Georgia" pitchFamily="34" charset="-120"/>
              </a:rPr>
              <a:t>~0</a:t>
            </a:r>
            <a:endParaRPr lang="en-US" sz="6400" dirty="0"/>
          </a:p>
        </p:txBody>
      </p:sp>
      <p:sp>
        <p:nvSpPr>
          <p:cNvPr id="7" name="Text 5"/>
          <p:cNvSpPr/>
          <p:nvPr/>
        </p:nvSpPr>
        <p:spPr>
          <a:xfrm>
            <a:off x="914400" y="3474720"/>
            <a:ext cx="7315200" cy="457200"/>
          </a:xfrm>
          <a:prstGeom prst="rect">
            <a:avLst/>
          </a:prstGeom>
          <a:noFill/>
          <a:ln/>
        </p:spPr>
        <p:txBody>
          <a:bodyPr wrap="square" lIns="0" tIns="0" rIns="0" bIns="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snake deaths per year in Israel, Europe, or the US.</a:t>
            </a:r>
            <a:endParaRPr lang="en-US" sz="1600" dirty="0"/>
          </a:p>
        </p:txBody>
      </p:sp>
      <p:sp>
        <p:nvSpPr>
          <p:cNvPr id="8" name="Text 6"/>
          <p:cNvSpPr/>
          <p:nvPr/>
        </p:nvSpPr>
        <p:spPr>
          <a:xfrm>
            <a:off x="914400" y="4114800"/>
            <a:ext cx="7315200" cy="365760"/>
          </a:xfrm>
          <a:prstGeom prst="rect">
            <a:avLst/>
          </a:prstGeom>
          <a:noFill/>
          <a:ln/>
        </p:spPr>
        <p:txBody>
          <a:bodyPr wrap="square" lIns="0" tIns="0" rIns="0" bIns="0" rtlCol="0" anchor="ctr"/>
          <a:lstStyle/>
          <a:p>
            <a:pPr marL="0" indent="0" algn="ctr">
              <a:buNone/>
            </a:pPr>
            <a:r>
              <a:rPr lang="en-US" sz="1400" b="1" dirty="0">
                <a:solidFill>
                  <a:srgbClr val="E8A838"/>
                </a:solidFill>
                <a:latin typeface="Calibri" pitchFamily="34" charset="0"/>
                <a:ea typeface="Calibri" pitchFamily="34" charset="-122"/>
                <a:cs typeface="Calibri" pitchFamily="34" charset="-120"/>
              </a:rPr>
              <a:t>But the fear is hardwired. 100 million years of evolution built this reflex.</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5000"/>
            </a:srgbClr>
          </a:solidFill>
          <a:ln/>
        </p:spPr>
        <p:txBody>
          <a:bodyPr/>
          <a:lstStyle/>
          <a:p>
            <a:endParaRPr lang="en-IL"/>
          </a:p>
        </p:txBody>
      </p:sp>
      <p:sp>
        <p:nvSpPr>
          <p:cNvPr id="3" name="Text 1"/>
          <p:cNvSpPr/>
          <p:nvPr/>
        </p:nvSpPr>
        <p:spPr>
          <a:xfrm>
            <a:off x="731520" y="365760"/>
            <a:ext cx="7680960" cy="1097280"/>
          </a:xfrm>
          <a:prstGeom prst="rect">
            <a:avLst/>
          </a:prstGeom>
          <a:noFill/>
          <a:ln/>
        </p:spPr>
        <p:txBody>
          <a:bodyPr wrap="square" lIns="0" tIns="0" rIns="0" bIns="0" rtlCol="0" anchor="ctr"/>
          <a:lstStyle/>
          <a:p>
            <a:pPr marL="0" indent="0" algn="ctr">
              <a:buNone/>
            </a:pPr>
            <a:r>
              <a:rPr lang="en-US" sz="6400" b="1" dirty="0">
                <a:solidFill>
                  <a:srgbClr val="FFFFFF"/>
                </a:solidFill>
                <a:latin typeface="Georgia" pitchFamily="34" charset="0"/>
                <a:ea typeface="Georgia" pitchFamily="34" charset="-122"/>
                <a:cs typeface="Georgia" pitchFamily="34" charset="-120"/>
              </a:rPr>
              <a:t>PANDEMIC</a:t>
            </a:r>
            <a:endParaRPr lang="en-US" sz="6400" dirty="0"/>
          </a:p>
        </p:txBody>
      </p:sp>
      <p:sp>
        <p:nvSpPr>
          <p:cNvPr id="4" name="Text 2"/>
          <p:cNvSpPr/>
          <p:nvPr/>
        </p:nvSpPr>
        <p:spPr>
          <a:xfrm>
            <a:off x="914400" y="1463040"/>
            <a:ext cx="7315200" cy="457200"/>
          </a:xfrm>
          <a:prstGeom prst="rect">
            <a:avLst/>
          </a:prstGeom>
          <a:noFill/>
          <a:ln/>
        </p:spPr>
        <p:txBody>
          <a:bodyPr wrap="square" lIns="0" tIns="0" rIns="0" bIns="0" rtlCol="0" anchor="ctr"/>
          <a:lstStyle/>
          <a:p>
            <a:pPr marL="0" indent="0" algn="ctr">
              <a:buNone/>
            </a:pPr>
            <a:r>
              <a:rPr lang="en-US" sz="1800" i="1" dirty="0">
                <a:solidFill>
                  <a:srgbClr val="8B8FA3"/>
                </a:solidFill>
                <a:latin typeface="Calibri" pitchFamily="34" charset="0"/>
                <a:ea typeface="Calibri" pitchFamily="34" charset="-122"/>
                <a:cs typeface="Calibri" pitchFamily="34" charset="-120"/>
              </a:rPr>
              <a:t>You remember the fear. You don’t remember the base rates.</a:t>
            </a:r>
            <a:endParaRPr lang="en-US" sz="1800" dirty="0"/>
          </a:p>
        </p:txBody>
      </p:sp>
      <p:sp>
        <p:nvSpPr>
          <p:cNvPr id="5" name="Shape 3"/>
          <p:cNvSpPr/>
          <p:nvPr/>
        </p:nvSpPr>
        <p:spPr>
          <a:xfrm>
            <a:off x="2286000" y="2286000"/>
            <a:ext cx="4572000" cy="36576"/>
          </a:xfrm>
          <a:prstGeom prst="rect">
            <a:avLst/>
          </a:prstGeom>
          <a:solidFill>
            <a:srgbClr val="E8A838"/>
          </a:solidFill>
          <a:ln/>
        </p:spPr>
        <p:txBody>
          <a:bodyPr/>
          <a:lstStyle/>
          <a:p>
            <a:endParaRPr lang="en-IL"/>
          </a:p>
        </p:txBody>
      </p:sp>
      <p:sp>
        <p:nvSpPr>
          <p:cNvPr id="6" name="Text 4"/>
          <p:cNvSpPr/>
          <p:nvPr/>
        </p:nvSpPr>
        <p:spPr>
          <a:xfrm>
            <a:off x="914400" y="2468880"/>
            <a:ext cx="7315200" cy="822960"/>
          </a:xfrm>
          <a:prstGeom prst="rect">
            <a:avLst/>
          </a:prstGeom>
          <a:noFill/>
          <a:ln/>
        </p:spPr>
        <p:txBody>
          <a:bodyPr wrap="square" lIns="0" tIns="0" rIns="0" bIns="0" rtlCol="0" anchor="ctr"/>
          <a:lstStyle/>
          <a:p>
            <a:pPr marL="0" indent="0" algn="ctr">
              <a:buNone/>
            </a:pPr>
            <a:r>
              <a:rPr lang="en-US" sz="4800" b="1" dirty="0">
                <a:solidFill>
                  <a:srgbClr val="E8A838"/>
                </a:solidFill>
                <a:latin typeface="Georgia" pitchFamily="34" charset="0"/>
                <a:ea typeface="Georgia" pitchFamily="34" charset="-122"/>
                <a:cs typeface="Georgia" pitchFamily="34" charset="-120"/>
              </a:rPr>
              <a:t>1 in 100,000</a:t>
            </a:r>
            <a:endParaRPr lang="en-US" sz="4800" dirty="0"/>
          </a:p>
        </p:txBody>
      </p:sp>
      <p:sp>
        <p:nvSpPr>
          <p:cNvPr id="7" name="Text 5"/>
          <p:cNvSpPr/>
          <p:nvPr/>
        </p:nvSpPr>
        <p:spPr>
          <a:xfrm>
            <a:off x="914400" y="3291840"/>
            <a:ext cx="7315200" cy="457200"/>
          </a:xfrm>
          <a:prstGeom prst="rect">
            <a:avLst/>
          </a:prstGeom>
          <a:noFill/>
          <a:ln/>
        </p:spPr>
        <p:txBody>
          <a:bodyPr wrap="square" lIns="0" tIns="0" rIns="0" bIns="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risk of blood clots from AstraZeneca vaccine.</a:t>
            </a:r>
            <a:endParaRPr lang="en-US" sz="1600" dirty="0"/>
          </a:p>
        </p:txBody>
      </p:sp>
      <p:sp>
        <p:nvSpPr>
          <p:cNvPr id="8" name="Text 6"/>
          <p:cNvSpPr/>
          <p:nvPr/>
        </p:nvSpPr>
        <p:spPr>
          <a:xfrm>
            <a:off x="914400" y="3931920"/>
            <a:ext cx="7315200" cy="548640"/>
          </a:xfrm>
          <a:prstGeom prst="rect">
            <a:avLst/>
          </a:prstGeom>
          <a:noFill/>
          <a:ln/>
        </p:spPr>
        <p:txBody>
          <a:bodyPr wrap="square" lIns="0" tIns="0" rIns="0" bIns="0" rtlCol="0" anchor="ctr"/>
          <a:lstStyle/>
          <a:p>
            <a:pPr marL="0" indent="0" algn="ctr">
              <a:lnSpc>
                <a:spcPct val="130000"/>
              </a:lnSpc>
              <a:buNone/>
            </a:pPr>
            <a:r>
              <a:rPr lang="en-US" sz="1400" b="1" dirty="0">
                <a:solidFill>
                  <a:srgbClr val="E8A838"/>
                </a:solidFill>
                <a:latin typeface="Calibri" pitchFamily="34" charset="0"/>
                <a:ea typeface="Calibri" pitchFamily="34" charset="-122"/>
                <a:cs typeface="Calibri" pitchFamily="34" charset="-120"/>
              </a:rPr>
              <a:t>The disease itself was 1,000x more dangerous. But the side-effect stories were more vivid.</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8B0000"/>
        </a:solidFill>
        <a:effectLst/>
      </p:bgPr>
    </p:bg>
    <p:spTree>
      <p:nvGrpSpPr>
        <p:cNvPr id="1" name=""/>
        <p:cNvGrpSpPr/>
        <p:nvPr/>
      </p:nvGrpSpPr>
      <p:grpSpPr>
        <a:xfrm>
          <a:off x="0" y="0"/>
          <a:ext cx="0" cy="0"/>
          <a:chOff x="0" y="0"/>
          <a:chExt cx="0" cy="0"/>
        </a:xfrm>
      </p:grpSpPr>
      <p:sp>
        <p:nvSpPr>
          <p:cNvPr id="2" name="Text 0"/>
          <p:cNvSpPr/>
          <p:nvPr/>
        </p:nvSpPr>
        <p:spPr>
          <a:xfrm>
            <a:off x="731520" y="274320"/>
            <a:ext cx="7680960" cy="1828800"/>
          </a:xfrm>
          <a:prstGeom prst="rect">
            <a:avLst/>
          </a:prstGeom>
          <a:noFill/>
          <a:ln/>
        </p:spPr>
        <p:txBody>
          <a:bodyPr wrap="square" lIns="0" tIns="0" rIns="0" bIns="0" rtlCol="0" anchor="ctr"/>
          <a:lstStyle/>
          <a:p>
            <a:pPr marL="0" indent="0" algn="ctr">
              <a:lnSpc>
                <a:spcPct val="110000"/>
              </a:lnSpc>
              <a:buNone/>
            </a:pPr>
            <a:r>
              <a:rPr lang="en-US" sz="7200" b="1" dirty="0">
                <a:solidFill>
                  <a:srgbClr val="FFFFFF"/>
                </a:solidFill>
                <a:latin typeface="Georgia" pitchFamily="34" charset="0"/>
                <a:ea typeface="Georgia" pitchFamily="34" charset="-122"/>
                <a:cs typeface="Georgia" pitchFamily="34" charset="-120"/>
              </a:rPr>
              <a:t>BREAKING</a:t>
            </a:r>
            <a:endParaRPr lang="en-US" sz="7200" dirty="0"/>
          </a:p>
          <a:p>
            <a:pPr marL="0" indent="0" algn="ctr">
              <a:lnSpc>
                <a:spcPct val="110000"/>
              </a:lnSpc>
              <a:buNone/>
            </a:pPr>
            <a:r>
              <a:rPr lang="en-US" sz="7200" b="1" dirty="0">
                <a:solidFill>
                  <a:srgbClr val="FFFFFF"/>
                </a:solidFill>
                <a:latin typeface="Georgia" pitchFamily="34" charset="0"/>
                <a:ea typeface="Georgia" pitchFamily="34" charset="-122"/>
                <a:cs typeface="Georgia" pitchFamily="34" charset="-120"/>
              </a:rPr>
              <a:t>NEWS</a:t>
            </a:r>
            <a:endParaRPr lang="en-US" sz="7200" dirty="0"/>
          </a:p>
        </p:txBody>
      </p:sp>
      <p:sp>
        <p:nvSpPr>
          <p:cNvPr id="3" name="Shape 1"/>
          <p:cNvSpPr/>
          <p:nvPr/>
        </p:nvSpPr>
        <p:spPr>
          <a:xfrm>
            <a:off x="2286000" y="2286000"/>
            <a:ext cx="4572000" cy="36576"/>
          </a:xfrm>
          <a:prstGeom prst="rect">
            <a:avLst/>
          </a:prstGeom>
          <a:solidFill>
            <a:srgbClr val="E8A838"/>
          </a:solidFill>
          <a:ln/>
        </p:spPr>
        <p:txBody>
          <a:bodyPr/>
          <a:lstStyle/>
          <a:p>
            <a:endParaRPr lang="en-IL"/>
          </a:p>
        </p:txBody>
      </p:sp>
      <p:sp>
        <p:nvSpPr>
          <p:cNvPr id="4" name="Text 2"/>
          <p:cNvSpPr/>
          <p:nvPr/>
        </p:nvSpPr>
        <p:spPr>
          <a:xfrm>
            <a:off x="914400" y="2560320"/>
            <a:ext cx="7315200" cy="548640"/>
          </a:xfrm>
          <a:prstGeom prst="rect">
            <a:avLst/>
          </a:prstGeom>
          <a:noFill/>
          <a:ln/>
        </p:spPr>
        <p:txBody>
          <a:bodyPr wrap="square" lIns="0" tIns="0" rIns="0" bIns="0" rtlCol="0" anchor="ctr"/>
          <a:lstStyle/>
          <a:p>
            <a:pPr marL="0" indent="0" algn="ctr">
              <a:buNone/>
            </a:pPr>
            <a:r>
              <a:rPr lang="en-US" sz="2200" i="1" dirty="0">
                <a:solidFill>
                  <a:srgbClr val="FFFFFF"/>
                </a:solidFill>
                <a:latin typeface="Calibri" pitchFamily="34" charset="0"/>
                <a:ea typeface="Calibri" pitchFamily="34" charset="-122"/>
                <a:cs typeface="Calibri" pitchFamily="34" charset="-120"/>
              </a:rPr>
              <a:t>This is the machine.</a:t>
            </a:r>
            <a:endParaRPr lang="en-US" sz="2200" dirty="0"/>
          </a:p>
        </p:txBody>
      </p:sp>
      <p:sp>
        <p:nvSpPr>
          <p:cNvPr id="5" name="Text 3"/>
          <p:cNvSpPr/>
          <p:nvPr/>
        </p:nvSpPr>
        <p:spPr>
          <a:xfrm>
            <a:off x="914400" y="3200400"/>
            <a:ext cx="7315200" cy="914400"/>
          </a:xfrm>
          <a:prstGeom prst="rect">
            <a:avLst/>
          </a:prstGeom>
          <a:noFill/>
          <a:ln/>
        </p:spPr>
        <p:txBody>
          <a:bodyPr wrap="square" lIns="0" tIns="0" rIns="0" bIns="0" rtlCol="0" anchor="ctr"/>
          <a:lstStyle/>
          <a:p>
            <a:pPr marL="0" indent="0" algn="ctr">
              <a:lnSpc>
                <a:spcPct val="135000"/>
              </a:lnSpc>
              <a:buNone/>
            </a:pPr>
            <a:r>
              <a:rPr lang="en-US" sz="1500" dirty="0">
                <a:solidFill>
                  <a:srgbClr val="FFCCCC"/>
                </a:solidFill>
                <a:latin typeface="Calibri" pitchFamily="34" charset="0"/>
                <a:ea typeface="Calibri" pitchFamily="34" charset="-122"/>
                <a:cs typeface="Calibri" pitchFamily="34" charset="-120"/>
              </a:rPr>
              <a:t>It selects what you see. It determines what you can recall.</a:t>
            </a:r>
            <a:endParaRPr lang="en-US" sz="1500" dirty="0"/>
          </a:p>
          <a:p>
            <a:pPr marL="0" indent="0" algn="ctr">
              <a:lnSpc>
                <a:spcPct val="135000"/>
              </a:lnSpc>
              <a:buNone/>
            </a:pPr>
            <a:r>
              <a:rPr lang="en-US" sz="1500" dirty="0">
                <a:solidFill>
                  <a:srgbClr val="FFCCCC"/>
                </a:solidFill>
                <a:latin typeface="Calibri" pitchFamily="34" charset="0"/>
                <a:ea typeface="Calibri" pitchFamily="34" charset="-122"/>
                <a:cs typeface="Calibri" pitchFamily="34" charset="-120"/>
              </a:rPr>
              <a:t>It calibrates your fear. It decides what feels dangerous</a:t>
            </a:r>
            <a:endParaRPr lang="en-US" sz="1500" dirty="0"/>
          </a:p>
          <a:p>
            <a:pPr marL="0" indent="0" algn="ctr">
              <a:lnSpc>
                <a:spcPct val="135000"/>
              </a:lnSpc>
              <a:buNone/>
            </a:pPr>
            <a:r>
              <a:rPr lang="en-US" sz="1500" dirty="0">
                <a:solidFill>
                  <a:srgbClr val="FFCCCC"/>
                </a:solidFill>
                <a:latin typeface="Calibri" pitchFamily="34" charset="0"/>
                <a:ea typeface="Calibri" pitchFamily="34" charset="-122"/>
                <a:cs typeface="Calibri" pitchFamily="34" charset="-120"/>
              </a:rPr>
              <a:t>and what feels safe.</a:t>
            </a:r>
            <a:endParaRPr lang="en-US" sz="1500" dirty="0"/>
          </a:p>
        </p:txBody>
      </p:sp>
      <p:sp>
        <p:nvSpPr>
          <p:cNvPr id="6" name="Text 4"/>
          <p:cNvSpPr/>
          <p:nvPr/>
        </p:nvSpPr>
        <p:spPr>
          <a:xfrm>
            <a:off x="914400" y="4297680"/>
            <a:ext cx="731520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And it is optimized for attention, not for accuracy.</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41729"/>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023360" y="365760"/>
            <a:ext cx="914400" cy="914400"/>
          </a:xfrm>
          <a:prstGeom prst="rect">
            <a:avLst/>
          </a:prstGeom>
        </p:spPr>
      </p:pic>
      <p:sp>
        <p:nvSpPr>
          <p:cNvPr id="3" name="Text 0"/>
          <p:cNvSpPr/>
          <p:nvPr/>
        </p:nvSpPr>
        <p:spPr>
          <a:xfrm>
            <a:off x="731520" y="1463040"/>
            <a:ext cx="7680960" cy="731520"/>
          </a:xfrm>
          <a:prstGeom prst="rect">
            <a:avLst/>
          </a:prstGeom>
          <a:noFill/>
          <a:ln/>
        </p:spPr>
        <p:txBody>
          <a:bodyPr wrap="square" lIns="0" tIns="0" rIns="0" bIns="0" rtlCol="0" anchor="ctr"/>
          <a:lstStyle/>
          <a:p>
            <a:pPr marL="0" indent="0" algn="ctr">
              <a:buNone/>
            </a:pPr>
            <a:r>
              <a:rPr lang="en-US" sz="3200" b="1" dirty="0">
                <a:solidFill>
                  <a:srgbClr val="FFFFFF"/>
                </a:solidFill>
                <a:latin typeface="Georgia" pitchFamily="34" charset="0"/>
                <a:ea typeface="Georgia" pitchFamily="34" charset="-122"/>
                <a:cs typeface="Georgia" pitchFamily="34" charset="-120"/>
              </a:rPr>
              <a:t>THE NEWS IS NOT A MAP OF REALITY.</a:t>
            </a:r>
            <a:endParaRPr lang="en-US" sz="3200" dirty="0"/>
          </a:p>
        </p:txBody>
      </p:sp>
      <p:sp>
        <p:nvSpPr>
          <p:cNvPr id="4" name="Text 1"/>
          <p:cNvSpPr/>
          <p:nvPr/>
        </p:nvSpPr>
        <p:spPr>
          <a:xfrm>
            <a:off x="731520" y="2377440"/>
            <a:ext cx="7680960" cy="640080"/>
          </a:xfrm>
          <a:prstGeom prst="rect">
            <a:avLst/>
          </a:prstGeom>
          <a:noFill/>
          <a:ln/>
        </p:spPr>
        <p:txBody>
          <a:bodyPr wrap="square" lIns="0" tIns="0" rIns="0" bIns="0" rtlCol="0" anchor="ctr"/>
          <a:lstStyle/>
          <a:p>
            <a:pPr marL="0" indent="0" algn="ctr">
              <a:buNone/>
            </a:pPr>
            <a:r>
              <a:rPr lang="en-US" sz="2800" b="1" dirty="0">
                <a:solidFill>
                  <a:srgbClr val="E8A838"/>
                </a:solidFill>
                <a:latin typeface="Georgia" pitchFamily="34" charset="0"/>
                <a:ea typeface="Georgia" pitchFamily="34" charset="-122"/>
                <a:cs typeface="Georgia" pitchFamily="34" charset="-120"/>
              </a:rPr>
              <a:t>IT IS A HIGHLIGHT REEL OF EXCEPTIONS.</a:t>
            </a:r>
            <a:endParaRPr lang="en-US" sz="2800" dirty="0"/>
          </a:p>
        </p:txBody>
      </p:sp>
      <p:sp>
        <p:nvSpPr>
          <p:cNvPr id="5" name="Text 2"/>
          <p:cNvSpPr/>
          <p:nvPr/>
        </p:nvSpPr>
        <p:spPr>
          <a:xfrm>
            <a:off x="1097280" y="3566160"/>
            <a:ext cx="6949440" cy="822960"/>
          </a:xfrm>
          <a:prstGeom prst="rect">
            <a:avLst/>
          </a:prstGeom>
          <a:noFill/>
          <a:ln/>
        </p:spPr>
        <p:txBody>
          <a:bodyPr wrap="square" lIns="0" tIns="0" rIns="0" bIns="0" rtlCol="0" anchor="ctr"/>
          <a:lstStyle/>
          <a:p>
            <a:pPr marL="0" indent="0" algn="ctr">
              <a:lnSpc>
                <a:spcPct val="135000"/>
              </a:lnSpc>
              <a:buNone/>
            </a:pPr>
            <a:r>
              <a:rPr lang="en-US" sz="1400" dirty="0">
                <a:solidFill>
                  <a:srgbClr val="8B8FA3"/>
                </a:solidFill>
                <a:latin typeface="Calibri" pitchFamily="34" charset="0"/>
                <a:ea typeface="Calibri" pitchFamily="34" charset="-122"/>
                <a:cs typeface="Calibri" pitchFamily="34" charset="-120"/>
              </a:rPr>
              <a:t>You overestimated every dramatic, media-covered risk and underestimated every quiet, mundane one. Your risk perception is calibrated by vividness, not by data.</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THE SCIENCE</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Why Your Brain Confuses “Easy to Recall” with “Common”</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The Availability Heuristic</a:t>
            </a:r>
            <a:endParaRPr lang="en-US" sz="2600" dirty="0"/>
          </a:p>
        </p:txBody>
      </p:sp>
      <p:sp>
        <p:nvSpPr>
          <p:cNvPr id="5" name="Text 2"/>
          <p:cNvSpPr/>
          <p:nvPr/>
        </p:nvSpPr>
        <p:spPr>
          <a:xfrm>
            <a:off x="640080" y="877371"/>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Defined by Tversky and Kahneman (1973): people assess the frequency of a class or the probability of an event by the ease with which instances come to mind.</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heuristic is not irrational by design. In most natural environments, things that are easy to recall actually are more common. If you can easily think of ten friends who own a Toyota, Toyotas probably are common in your area.</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problem arises when something other than actual frequency makes an event easy to recall. There are four amplifiers that hijack the system:</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1.  Vividness</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2.  Recency</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3.  Emotional intensity</a:t>
            </a: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4.  Media coverage</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Let’s look at each one.</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Amplifier 1: Vividness</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600" b="1" dirty="0">
                <a:solidFill>
                  <a:srgbClr val="FFFFFF"/>
                </a:solidFill>
                <a:latin typeface="Calibri" pitchFamily="34" charset="0"/>
                <a:ea typeface="Calibri" pitchFamily="34" charset="-122"/>
                <a:cs typeface="Calibri" pitchFamily="34" charset="-120"/>
              </a:rPr>
              <a:t>A plane crash is more vivid than a car accident. But why?</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Vividness is a function of sensory detail, concreteness, and imagery. A plane crash produces fire, wreckage, debris fields, rescue crews, grieving families on camera. It occupies your visual imagination completely. You can picture it.</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A car accident on a highway is mundane. You’ve driven past one. There’s a dented bumper, some glass, maybe an ambulance. It doesn’t burn into your memory. It doesn’t make the news. It doesn’t become a story.</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Yet car accidents kill roughly 1.35 million people per year worldwide. Plane crashes kill about 300.</a:t>
            </a:r>
            <a:endParaRPr lang="en-US" sz="1600" dirty="0"/>
          </a:p>
          <a:p>
            <a:pPr marL="0" indent="0">
              <a:lnSpc>
                <a:spcPct val="130000"/>
              </a:lnSpc>
              <a:buNone/>
            </a:pPr>
            <a:endParaRPr lang="en-US" sz="16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The vivid event is 4,500 times less deadly — but it occupies 4,500 times more mental real estate.</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Vividness hijacks availability because your brain retrieves memories by how detailed and image-rich they are, not by how frequent they are. A single detailed memory of a plane crash outweighs a thousand blurry impressions of passing a fender-bender.</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Amplifier 2: Recency</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600" b="1" dirty="0">
                <a:solidFill>
                  <a:srgbClr val="FFFFFF"/>
                </a:solidFill>
                <a:latin typeface="Calibri" pitchFamily="34" charset="0"/>
                <a:ea typeface="Calibri" pitchFamily="34" charset="-122"/>
                <a:cs typeface="Calibri" pitchFamily="34" charset="-120"/>
              </a:rPr>
              <a:t>If there was an earthquake last month, how likely does the next one feel?</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After the 2011 earthquake in Japan, earthquake insurance purchases spiked around the world — including in regions with no seismic risk. After every major hurricane, flood insurance sales surge in the affected area and then gradually decline back to baseline over 2–3 years.</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statistical probability hasn’t changed. What changed is how easily the event comes to mind.</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Recency hijacks availability because your brain treats “I can recall this quickly” as evidence for “this happens often.” A recent event is stored in short-term memory, is rich in emotional context, and comes to mind with zero effort. An event from five years ago requires effortful retrieval — so it feels less probable.</a:t>
            </a:r>
            <a:endParaRPr lang="en-US" sz="1600" dirty="0"/>
          </a:p>
          <a:p>
            <a:pPr marL="0" indent="0">
              <a:lnSpc>
                <a:spcPct val="130000"/>
              </a:lnSpc>
              <a:buNone/>
            </a:pPr>
            <a:endParaRPr lang="en-US" sz="16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Your brain confuses “easy to remember” with “likely to happen.”</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is why risk perception is highest immediately after a disaster and decays over time — even though the actual risk hasn’t moved.</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Amplifier 3: Emotional Intensity</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600" b="1" dirty="0">
                <a:solidFill>
                  <a:srgbClr val="FFFFFF"/>
                </a:solidFill>
                <a:latin typeface="Calibri" pitchFamily="34" charset="0"/>
                <a:ea typeface="Calibri" pitchFamily="34" charset="-122"/>
                <a:cs typeface="Calibri" pitchFamily="34" charset="-120"/>
              </a:rPr>
              <a:t>Events that made you feel something are easier to recall. And that changes everything.</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Fear, outrage, grief, shock — these emotions act as a highlighter on memory. Psychologists call this “flashbulb memory”: emotionally charged events are stored with more detail, more context, and more vividness than neutral events.</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You can probably tell someone exactly where you were on October 7th. You cannot tell them where you were on October 6th. The emotional charge of the event burned it into your memory with a specificity that ordinary days do not receive.</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consequence for risk perception: events that generated strong emotions feel more probable, because they are more available. A terrorist attack that killed 10 people generates more fear than heart disease that kills 700,000 — because terror is emotionally concentrated and heart disease is emotionally diffuse.</a:t>
            </a:r>
            <a:endParaRPr lang="en-US" sz="1600" dirty="0"/>
          </a:p>
          <a:p>
            <a:pPr marL="0" indent="0">
              <a:lnSpc>
                <a:spcPct val="130000"/>
              </a:lnSpc>
              <a:buNone/>
            </a:pPr>
            <a:endParaRPr lang="en-US" sz="16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Your brain does not count events. It weighs them by how much they made you feel.</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is why dread risks (catastrophic, concentrated, uncontrollable) dominate our fears, while statistical risks (distributed, chronic, familiar) remain invisible.</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Amplifier 4: Media Coverage</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600" b="1" dirty="0">
                <a:solidFill>
                  <a:srgbClr val="FFFFFF"/>
                </a:solidFill>
                <a:latin typeface="Calibri" pitchFamily="34" charset="0"/>
                <a:ea typeface="Calibri" pitchFamily="34" charset="-122"/>
                <a:cs typeface="Calibri" pitchFamily="34" charset="-120"/>
              </a:rPr>
              <a:t>The most powerful amplifier of all — because it controls the other three.</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Media does not just report vivid events — it makes events vivid. It replays the footage. It adds music. It interviews the survivors. It runs the story for days. By the time the cycle is over, an event that affected a handful of people has been experienced emotionally by millions.</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Media does not just cover recent events — it keeps them recent. A plane crash from last Tuesday is replayed on the anniversary, in documentaries, in safety segments. The recency never fully decays.</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Media does not just reflect emotional intensity — it amplifies it. The selection algorithm (what gets covered, what leads the broadcast, what trends on social media) is optimized for emotional arousal, not for statistical significance.</a:t>
            </a:r>
            <a:endParaRPr lang="en-US" sz="1600" dirty="0"/>
          </a:p>
          <a:p>
            <a:pPr marL="0" indent="0">
              <a:lnSpc>
                <a:spcPct val="130000"/>
              </a:lnSpc>
              <a:buNone/>
            </a:pPr>
            <a:endParaRPr lang="en-US" sz="16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The result: media acts as a systematic availability distortion engine.</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It takes rare, vivid, emotional events and makes them the most available information in your cognitive environment. Your brain, which judges probability by availability, concludes that these events are common. They are not. They are just loud.</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41729"/>
        </a:solidFill>
        <a:effectLst/>
      </p:bgPr>
    </p:bg>
    <p:spTree>
      <p:nvGrpSpPr>
        <p:cNvPr id="1" name=""/>
        <p:cNvGrpSpPr/>
        <p:nvPr/>
      </p:nvGrpSpPr>
      <p:grpSpPr>
        <a:xfrm>
          <a:off x="0" y="0"/>
          <a:ext cx="0" cy="0"/>
          <a:chOff x="0" y="0"/>
          <a:chExt cx="0" cy="0"/>
        </a:xfrm>
      </p:grpSpPr>
      <p:sp>
        <p:nvSpPr>
          <p:cNvPr id="2" name="Text 0"/>
          <p:cNvSpPr/>
          <p:nvPr/>
        </p:nvSpPr>
        <p:spPr>
          <a:xfrm>
            <a:off x="914400" y="731520"/>
            <a:ext cx="7315200" cy="640080"/>
          </a:xfrm>
          <a:prstGeom prst="rect">
            <a:avLst/>
          </a:prstGeom>
          <a:noFill/>
          <a:ln/>
        </p:spPr>
        <p:txBody>
          <a:bodyPr wrap="square" lIns="0" tIns="0" rIns="0" bIns="0" rtlCol="0" anchor="ctr"/>
          <a:lstStyle/>
          <a:p>
            <a:pPr marL="0" indent="0" algn="ctr">
              <a:buNone/>
            </a:pPr>
            <a:r>
              <a:rPr lang="en-US" sz="4800" b="1" dirty="0">
                <a:solidFill>
                  <a:srgbClr val="E8A838"/>
                </a:solidFill>
                <a:latin typeface="Georgia" pitchFamily="34" charset="0"/>
                <a:ea typeface="Georgia" pitchFamily="34" charset="-122"/>
                <a:cs typeface="Georgia" pitchFamily="34" charset="-120"/>
              </a:rPr>
              <a:t>WYSIATI</a:t>
            </a:r>
            <a:endParaRPr lang="en-US" sz="4800" dirty="0"/>
          </a:p>
        </p:txBody>
      </p:sp>
      <p:sp>
        <p:nvSpPr>
          <p:cNvPr id="3" name="Text 1"/>
          <p:cNvSpPr/>
          <p:nvPr/>
        </p:nvSpPr>
        <p:spPr>
          <a:xfrm>
            <a:off x="914400" y="1371600"/>
            <a:ext cx="7315200" cy="457200"/>
          </a:xfrm>
          <a:prstGeom prst="rect">
            <a:avLst/>
          </a:prstGeom>
          <a:noFill/>
          <a:ln/>
        </p:spPr>
        <p:txBody>
          <a:bodyPr wrap="square" lIns="0" tIns="0" rIns="0" bIns="0" rtlCol="0" anchor="ctr"/>
          <a:lstStyle/>
          <a:p>
            <a:pPr marL="0" indent="0" algn="ctr">
              <a:buNone/>
            </a:pPr>
            <a:r>
              <a:rPr lang="en-US" sz="2000" i="1" dirty="0">
                <a:solidFill>
                  <a:srgbClr val="FFFFFF"/>
                </a:solidFill>
                <a:latin typeface="Calibri" pitchFamily="34" charset="0"/>
                <a:ea typeface="Calibri" pitchFamily="34" charset="-122"/>
                <a:cs typeface="Calibri" pitchFamily="34" charset="-120"/>
              </a:rPr>
              <a:t>What You See Is All There Is</a:t>
            </a:r>
            <a:endParaRPr lang="en-US" sz="2000" dirty="0"/>
          </a:p>
        </p:txBody>
      </p:sp>
      <p:sp>
        <p:nvSpPr>
          <p:cNvPr id="4" name="Text 2"/>
          <p:cNvSpPr/>
          <p:nvPr/>
        </p:nvSpPr>
        <p:spPr>
          <a:xfrm>
            <a:off x="1097280" y="2194560"/>
            <a:ext cx="6949440" cy="914400"/>
          </a:xfrm>
          <a:prstGeom prst="rect">
            <a:avLst/>
          </a:prstGeom>
          <a:noFill/>
          <a:ln/>
        </p:spPr>
        <p:txBody>
          <a:bodyPr wrap="square" lIns="0" tIns="0" rIns="0" bIns="0" rtlCol="0" anchor="ctr"/>
          <a:lstStyle/>
          <a:p>
            <a:pPr marL="0" indent="0" algn="ctr">
              <a:lnSpc>
                <a:spcPct val="140000"/>
              </a:lnSpc>
              <a:buNone/>
            </a:pPr>
            <a:r>
              <a:rPr lang="en-US" sz="1600" dirty="0">
                <a:solidFill>
                  <a:srgbClr val="8B8FA3"/>
                </a:solidFill>
                <a:latin typeface="Calibri" pitchFamily="34" charset="0"/>
                <a:ea typeface="Calibri" pitchFamily="34" charset="-122"/>
                <a:cs typeface="Calibri" pitchFamily="34" charset="-120"/>
              </a:rPr>
              <a:t>Your brain constructs the most coherent story it can from the information available — and it does not account for what it doesn’t know.</a:t>
            </a:r>
            <a:endParaRPr lang="en-US" sz="1600" dirty="0"/>
          </a:p>
        </p:txBody>
      </p:sp>
      <p:sp>
        <p:nvSpPr>
          <p:cNvPr id="5" name="Text 3"/>
          <p:cNvSpPr/>
          <p:nvPr/>
        </p:nvSpPr>
        <p:spPr>
          <a:xfrm>
            <a:off x="1097280" y="3291840"/>
            <a:ext cx="6949440" cy="914400"/>
          </a:xfrm>
          <a:prstGeom prst="rect">
            <a:avLst/>
          </a:prstGeom>
          <a:noFill/>
          <a:ln/>
        </p:spPr>
        <p:txBody>
          <a:bodyPr wrap="square" lIns="0" tIns="0" rIns="0" bIns="0" rtlCol="0" anchor="ctr"/>
          <a:lstStyle/>
          <a:p>
            <a:pPr marL="0" indent="0" algn="ctr">
              <a:lnSpc>
                <a:spcPct val="135000"/>
              </a:lnSpc>
              <a:buNone/>
            </a:pPr>
            <a:r>
              <a:rPr lang="en-US" sz="1400" dirty="0">
                <a:solidFill>
                  <a:srgbClr val="8B8FA3"/>
                </a:solidFill>
                <a:latin typeface="Calibri" pitchFamily="34" charset="0"/>
                <a:ea typeface="Calibri" pitchFamily="34" charset="-122"/>
                <a:cs typeface="Calibri" pitchFamily="34" charset="-120"/>
              </a:rPr>
              <a:t>If plane crashes are all you see in the news, your brain builds a model of the world in which plane crashes are common. The millions of uneventful flights are invisible — they never enter the calculation.</a:t>
            </a:r>
            <a:endParaRPr lang="en-US" sz="1400" dirty="0"/>
          </a:p>
        </p:txBody>
      </p:sp>
      <p:sp>
        <p:nvSpPr>
          <p:cNvPr id="6" name="Text 4"/>
          <p:cNvSpPr/>
          <p:nvPr/>
        </p:nvSpPr>
        <p:spPr>
          <a:xfrm>
            <a:off x="914400" y="4480560"/>
            <a:ext cx="7315200" cy="365760"/>
          </a:xfrm>
          <a:prstGeom prst="rect">
            <a:avLst/>
          </a:prstGeom>
          <a:noFill/>
          <a:ln/>
        </p:spPr>
        <p:txBody>
          <a:bodyPr wrap="square" lIns="0" tIns="0" rIns="0" bIns="0" rtlCol="0" anchor="ctr"/>
          <a:lstStyle/>
          <a:p>
            <a:pPr marL="0" indent="0" algn="ctr">
              <a:buNone/>
            </a:pPr>
            <a:r>
              <a:rPr lang="en-US" sz="1100" i="1" dirty="0">
                <a:solidFill>
                  <a:srgbClr val="8B8FA3"/>
                </a:solidFill>
                <a:latin typeface="Calibri" pitchFamily="34" charset="0"/>
                <a:ea typeface="Calibri" pitchFamily="34" charset="-122"/>
                <a:cs typeface="Calibri" pitchFamily="34" charset="-120"/>
              </a:rPr>
              <a:t>Daniel Kahneman, Thinking, Fast and Slow</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CASE STUDY</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The 1,600 Who Died Because of a Cognitive Bias</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September 11, 2001</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On September 11, 2001, approximately 3,000 people died in terrorist attacks. In the weeks that followed, the images of planes hitting buildings were replayed thousands of times.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Americans became deeply afraid to fly. So they drove instead.</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Gerd Gigerenzer, a German risk researcher, analyzed US traffic fatality data for the twelve months after 9/11. He found a significant spike: approximately 1,600 additional Americans died in car accidents compared to the baseline — deaths attributable to the shift from flying to driving.</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1,600 people. More than half the number killed in the attacks themselves.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cognitive bias that was supposed to protect them — the instinct to avoid the vivid risk — killed them by driving them toward a risk that was statistically far more dangerous.</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THE CHAIN</a:t>
            </a:r>
            <a:endParaRPr lang="en-US" sz="2200" dirty="0"/>
          </a:p>
        </p:txBody>
      </p:sp>
      <p:sp>
        <p:nvSpPr>
          <p:cNvPr id="3" name="Shape 1"/>
          <p:cNvSpPr/>
          <p:nvPr/>
        </p:nvSpPr>
        <p:spPr>
          <a:xfrm>
            <a:off x="640080" y="914400"/>
            <a:ext cx="7863840" cy="658368"/>
          </a:xfrm>
          <a:prstGeom prst="rect">
            <a:avLst/>
          </a:prstGeom>
          <a:solidFill>
            <a:srgbClr val="2A2E42"/>
          </a:solidFill>
          <a:ln/>
        </p:spPr>
        <p:txBody>
          <a:bodyPr/>
          <a:lstStyle/>
          <a:p>
            <a:endParaRPr lang="en-IL"/>
          </a:p>
        </p:txBody>
      </p:sp>
      <p:sp>
        <p:nvSpPr>
          <p:cNvPr id="4" name="Text 2"/>
          <p:cNvSpPr/>
          <p:nvPr/>
        </p:nvSpPr>
        <p:spPr>
          <a:xfrm>
            <a:off x="822960" y="987552"/>
            <a:ext cx="548640" cy="512064"/>
          </a:xfrm>
          <a:prstGeom prst="rect">
            <a:avLst/>
          </a:prstGeom>
          <a:noFill/>
          <a:ln/>
        </p:spPr>
        <p:txBody>
          <a:bodyPr wrap="square" lIns="0" tIns="0" rIns="0" bIns="0" rtlCol="0" anchor="ctr"/>
          <a:lstStyle/>
          <a:p>
            <a:pPr marL="0" indent="0">
              <a:buNone/>
            </a:pPr>
            <a:r>
              <a:rPr lang="en-US" sz="1800" b="1" dirty="0">
                <a:solidFill>
                  <a:srgbClr val="E8A838"/>
                </a:solidFill>
                <a:latin typeface="Georgia" pitchFamily="34" charset="0"/>
                <a:ea typeface="Georgia" pitchFamily="34" charset="-122"/>
                <a:cs typeface="Georgia" pitchFamily="34" charset="-120"/>
              </a:rPr>
              <a:t>01</a:t>
            </a:r>
            <a:endParaRPr lang="en-US" sz="1800" dirty="0"/>
          </a:p>
        </p:txBody>
      </p:sp>
      <p:sp>
        <p:nvSpPr>
          <p:cNvPr id="5" name="Text 3"/>
          <p:cNvSpPr/>
          <p:nvPr/>
        </p:nvSpPr>
        <p:spPr>
          <a:xfrm>
            <a:off x="1463040" y="969264"/>
            <a:ext cx="6766560" cy="548640"/>
          </a:xfrm>
          <a:prstGeom prst="rect">
            <a:avLst/>
          </a:prstGeom>
          <a:noFill/>
          <a:ln/>
        </p:spPr>
        <p:txBody>
          <a:bodyPr wrap="square" lIns="0" tIns="0" rIns="0" bIns="0" rtlCol="0" anchor="ctr"/>
          <a:lstStyle/>
          <a:p>
            <a:pPr marL="0" indent="0">
              <a:lnSpc>
                <a:spcPct val="115000"/>
              </a:lnSpc>
              <a:buNone/>
            </a:pPr>
            <a:r>
              <a:rPr lang="en-US" sz="1200" b="1" kern="0" spc="100" dirty="0">
                <a:solidFill>
                  <a:srgbClr val="E8A838"/>
                </a:solidFill>
                <a:latin typeface="Calibri" pitchFamily="34" charset="0"/>
                <a:ea typeface="Calibri" pitchFamily="34" charset="-122"/>
                <a:cs typeface="Calibri" pitchFamily="34" charset="-120"/>
              </a:rPr>
              <a:t>THE ATTACK</a:t>
            </a:r>
            <a:endParaRPr lang="en-US" sz="1200" dirty="0"/>
          </a:p>
          <a:p>
            <a:pPr marL="0" indent="0">
              <a:lnSpc>
                <a:spcPct val="115000"/>
              </a:lnSpc>
              <a:buNone/>
            </a:pPr>
            <a:r>
              <a:rPr lang="en-US" sz="1200" dirty="0">
                <a:solidFill>
                  <a:srgbClr val="8B8FA3"/>
                </a:solidFill>
                <a:latin typeface="Calibri" pitchFamily="34" charset="0"/>
                <a:ea typeface="Calibri" pitchFamily="34" charset="-122"/>
                <a:cs typeface="Calibri" pitchFamily="34" charset="-120"/>
              </a:rPr>
              <a:t>3,000 people died. Images were horrific and unprecedented.</a:t>
            </a:r>
            <a:endParaRPr lang="en-US" sz="1200" dirty="0"/>
          </a:p>
        </p:txBody>
      </p:sp>
      <p:sp>
        <p:nvSpPr>
          <p:cNvPr id="6" name="Shape 4"/>
          <p:cNvSpPr/>
          <p:nvPr/>
        </p:nvSpPr>
        <p:spPr>
          <a:xfrm>
            <a:off x="640080" y="1719072"/>
            <a:ext cx="7863840" cy="658368"/>
          </a:xfrm>
          <a:prstGeom prst="rect">
            <a:avLst/>
          </a:prstGeom>
          <a:solidFill>
            <a:srgbClr val="2A2E42"/>
          </a:solidFill>
          <a:ln/>
        </p:spPr>
        <p:txBody>
          <a:bodyPr/>
          <a:lstStyle/>
          <a:p>
            <a:endParaRPr lang="en-IL"/>
          </a:p>
        </p:txBody>
      </p:sp>
      <p:sp>
        <p:nvSpPr>
          <p:cNvPr id="7" name="Text 5"/>
          <p:cNvSpPr/>
          <p:nvPr/>
        </p:nvSpPr>
        <p:spPr>
          <a:xfrm>
            <a:off x="822960" y="1792224"/>
            <a:ext cx="548640" cy="512064"/>
          </a:xfrm>
          <a:prstGeom prst="rect">
            <a:avLst/>
          </a:prstGeom>
          <a:noFill/>
          <a:ln/>
        </p:spPr>
        <p:txBody>
          <a:bodyPr wrap="square" lIns="0" tIns="0" rIns="0" bIns="0" rtlCol="0" anchor="ctr"/>
          <a:lstStyle/>
          <a:p>
            <a:pPr marL="0" indent="0">
              <a:buNone/>
            </a:pPr>
            <a:r>
              <a:rPr lang="en-US" sz="1800" b="1" dirty="0">
                <a:solidFill>
                  <a:srgbClr val="E8A838"/>
                </a:solidFill>
                <a:latin typeface="Georgia" pitchFamily="34" charset="0"/>
                <a:ea typeface="Georgia" pitchFamily="34" charset="-122"/>
                <a:cs typeface="Georgia" pitchFamily="34" charset="-120"/>
              </a:rPr>
              <a:t>02</a:t>
            </a:r>
            <a:endParaRPr lang="en-US" sz="1800" dirty="0"/>
          </a:p>
        </p:txBody>
      </p:sp>
      <p:sp>
        <p:nvSpPr>
          <p:cNvPr id="8" name="Text 6"/>
          <p:cNvSpPr/>
          <p:nvPr/>
        </p:nvSpPr>
        <p:spPr>
          <a:xfrm>
            <a:off x="1463040" y="1773936"/>
            <a:ext cx="6766560" cy="548640"/>
          </a:xfrm>
          <a:prstGeom prst="rect">
            <a:avLst/>
          </a:prstGeom>
          <a:noFill/>
          <a:ln/>
        </p:spPr>
        <p:txBody>
          <a:bodyPr wrap="square" lIns="0" tIns="0" rIns="0" bIns="0" rtlCol="0" anchor="ctr"/>
          <a:lstStyle/>
          <a:p>
            <a:pPr marL="0" indent="0">
              <a:lnSpc>
                <a:spcPct val="115000"/>
              </a:lnSpc>
              <a:buNone/>
            </a:pPr>
            <a:r>
              <a:rPr lang="en-US" sz="1200" b="1" kern="0" spc="100" dirty="0">
                <a:solidFill>
                  <a:srgbClr val="E8A838"/>
                </a:solidFill>
                <a:latin typeface="Calibri" pitchFamily="34" charset="0"/>
                <a:ea typeface="Calibri" pitchFamily="34" charset="-122"/>
                <a:cs typeface="Calibri" pitchFamily="34" charset="-120"/>
              </a:rPr>
              <a:t>MEDIA SATURATION</a:t>
            </a:r>
            <a:endParaRPr lang="en-US" sz="1200" dirty="0"/>
          </a:p>
          <a:p>
            <a:pPr marL="0" indent="0">
              <a:lnSpc>
                <a:spcPct val="115000"/>
              </a:lnSpc>
              <a:buNone/>
            </a:pPr>
            <a:r>
              <a:rPr lang="en-US" sz="1200" dirty="0">
                <a:solidFill>
                  <a:srgbClr val="8B8FA3"/>
                </a:solidFill>
                <a:latin typeface="Calibri" pitchFamily="34" charset="0"/>
                <a:ea typeface="Calibri" pitchFamily="34" charset="-122"/>
                <a:cs typeface="Calibri" pitchFamily="34" charset="-120"/>
              </a:rPr>
              <a:t>Footage replayed on loop for weeks. Cable news ran it 24/7.</a:t>
            </a:r>
            <a:endParaRPr lang="en-US" sz="1200" dirty="0"/>
          </a:p>
        </p:txBody>
      </p:sp>
      <p:sp>
        <p:nvSpPr>
          <p:cNvPr id="9" name="Shape 7"/>
          <p:cNvSpPr/>
          <p:nvPr/>
        </p:nvSpPr>
        <p:spPr>
          <a:xfrm>
            <a:off x="640080" y="2523744"/>
            <a:ext cx="7863840" cy="658368"/>
          </a:xfrm>
          <a:prstGeom prst="rect">
            <a:avLst/>
          </a:prstGeom>
          <a:solidFill>
            <a:srgbClr val="2A2E42"/>
          </a:solidFill>
          <a:ln/>
        </p:spPr>
        <p:txBody>
          <a:bodyPr/>
          <a:lstStyle/>
          <a:p>
            <a:endParaRPr lang="en-IL"/>
          </a:p>
        </p:txBody>
      </p:sp>
      <p:sp>
        <p:nvSpPr>
          <p:cNvPr id="10" name="Text 8"/>
          <p:cNvSpPr/>
          <p:nvPr/>
        </p:nvSpPr>
        <p:spPr>
          <a:xfrm>
            <a:off x="822960" y="2596896"/>
            <a:ext cx="548640" cy="512064"/>
          </a:xfrm>
          <a:prstGeom prst="rect">
            <a:avLst/>
          </a:prstGeom>
          <a:noFill/>
          <a:ln/>
        </p:spPr>
        <p:txBody>
          <a:bodyPr wrap="square" lIns="0" tIns="0" rIns="0" bIns="0" rtlCol="0" anchor="ctr"/>
          <a:lstStyle/>
          <a:p>
            <a:pPr marL="0" indent="0">
              <a:buNone/>
            </a:pPr>
            <a:r>
              <a:rPr lang="en-US" sz="1800" b="1" dirty="0">
                <a:solidFill>
                  <a:srgbClr val="E8A838"/>
                </a:solidFill>
                <a:latin typeface="Georgia" pitchFamily="34" charset="0"/>
                <a:ea typeface="Georgia" pitchFamily="34" charset="-122"/>
                <a:cs typeface="Georgia" pitchFamily="34" charset="-120"/>
              </a:rPr>
              <a:t>03</a:t>
            </a:r>
            <a:endParaRPr lang="en-US" sz="1800" dirty="0"/>
          </a:p>
        </p:txBody>
      </p:sp>
      <p:sp>
        <p:nvSpPr>
          <p:cNvPr id="11" name="Text 9"/>
          <p:cNvSpPr/>
          <p:nvPr/>
        </p:nvSpPr>
        <p:spPr>
          <a:xfrm>
            <a:off x="1463040" y="2578608"/>
            <a:ext cx="6766560" cy="548640"/>
          </a:xfrm>
          <a:prstGeom prst="rect">
            <a:avLst/>
          </a:prstGeom>
          <a:noFill/>
          <a:ln/>
        </p:spPr>
        <p:txBody>
          <a:bodyPr wrap="square" lIns="0" tIns="0" rIns="0" bIns="0" rtlCol="0" anchor="ctr"/>
          <a:lstStyle/>
          <a:p>
            <a:pPr marL="0" indent="0">
              <a:lnSpc>
                <a:spcPct val="115000"/>
              </a:lnSpc>
              <a:buNone/>
            </a:pPr>
            <a:r>
              <a:rPr lang="en-US" sz="1200" b="1" kern="0" spc="100" dirty="0">
                <a:solidFill>
                  <a:srgbClr val="E8A838"/>
                </a:solidFill>
                <a:latin typeface="Calibri" pitchFamily="34" charset="0"/>
                <a:ea typeface="Calibri" pitchFamily="34" charset="-122"/>
                <a:cs typeface="Calibri" pitchFamily="34" charset="-120"/>
              </a:rPr>
              <a:t>AVAILABILITY SPIKE</a:t>
            </a:r>
            <a:endParaRPr lang="en-US" sz="1200" dirty="0"/>
          </a:p>
          <a:p>
            <a:pPr marL="0" indent="0">
              <a:lnSpc>
                <a:spcPct val="115000"/>
              </a:lnSpc>
              <a:buNone/>
            </a:pPr>
            <a:r>
              <a:rPr lang="en-US" sz="1200" dirty="0">
                <a:solidFill>
                  <a:srgbClr val="8B8FA3"/>
                </a:solidFill>
                <a:latin typeface="Calibri" pitchFamily="34" charset="0"/>
                <a:ea typeface="Calibri" pitchFamily="34" charset="-122"/>
                <a:cs typeface="Calibri" pitchFamily="34" charset="-120"/>
              </a:rPr>
              <a:t>Flying became linked to the most vivid imagery in memory. Perceived risk skyrocketed.</a:t>
            </a:r>
            <a:endParaRPr lang="en-US" sz="1200" dirty="0"/>
          </a:p>
        </p:txBody>
      </p:sp>
      <p:sp>
        <p:nvSpPr>
          <p:cNvPr id="12" name="Shape 10"/>
          <p:cNvSpPr/>
          <p:nvPr/>
        </p:nvSpPr>
        <p:spPr>
          <a:xfrm>
            <a:off x="640080" y="3328416"/>
            <a:ext cx="7863840" cy="658368"/>
          </a:xfrm>
          <a:prstGeom prst="rect">
            <a:avLst/>
          </a:prstGeom>
          <a:solidFill>
            <a:srgbClr val="2A2E42"/>
          </a:solidFill>
          <a:ln/>
        </p:spPr>
        <p:txBody>
          <a:bodyPr/>
          <a:lstStyle/>
          <a:p>
            <a:endParaRPr lang="en-IL"/>
          </a:p>
        </p:txBody>
      </p:sp>
      <p:sp>
        <p:nvSpPr>
          <p:cNvPr id="13" name="Text 11"/>
          <p:cNvSpPr/>
          <p:nvPr/>
        </p:nvSpPr>
        <p:spPr>
          <a:xfrm>
            <a:off x="822960" y="3401568"/>
            <a:ext cx="548640" cy="512064"/>
          </a:xfrm>
          <a:prstGeom prst="rect">
            <a:avLst/>
          </a:prstGeom>
          <a:noFill/>
          <a:ln/>
        </p:spPr>
        <p:txBody>
          <a:bodyPr wrap="square" lIns="0" tIns="0" rIns="0" bIns="0" rtlCol="0" anchor="ctr"/>
          <a:lstStyle/>
          <a:p>
            <a:pPr marL="0" indent="0">
              <a:buNone/>
            </a:pPr>
            <a:r>
              <a:rPr lang="en-US" sz="1800" b="1" dirty="0">
                <a:solidFill>
                  <a:srgbClr val="E8A838"/>
                </a:solidFill>
                <a:latin typeface="Georgia" pitchFamily="34" charset="0"/>
                <a:ea typeface="Georgia" pitchFamily="34" charset="-122"/>
                <a:cs typeface="Georgia" pitchFamily="34" charset="-120"/>
              </a:rPr>
              <a:t>04</a:t>
            </a:r>
            <a:endParaRPr lang="en-US" sz="1800" dirty="0"/>
          </a:p>
        </p:txBody>
      </p:sp>
      <p:sp>
        <p:nvSpPr>
          <p:cNvPr id="14" name="Text 12"/>
          <p:cNvSpPr/>
          <p:nvPr/>
        </p:nvSpPr>
        <p:spPr>
          <a:xfrm>
            <a:off x="1463040" y="3383280"/>
            <a:ext cx="6766560" cy="548640"/>
          </a:xfrm>
          <a:prstGeom prst="rect">
            <a:avLst/>
          </a:prstGeom>
          <a:noFill/>
          <a:ln/>
        </p:spPr>
        <p:txBody>
          <a:bodyPr wrap="square" lIns="0" tIns="0" rIns="0" bIns="0" rtlCol="0" anchor="ctr"/>
          <a:lstStyle/>
          <a:p>
            <a:pPr marL="0" indent="0">
              <a:lnSpc>
                <a:spcPct val="115000"/>
              </a:lnSpc>
              <a:buNone/>
            </a:pPr>
            <a:r>
              <a:rPr lang="en-US" sz="1200" b="1" kern="0" spc="100" dirty="0">
                <a:solidFill>
                  <a:srgbClr val="E8A838"/>
                </a:solidFill>
                <a:latin typeface="Calibri" pitchFamily="34" charset="0"/>
                <a:ea typeface="Calibri" pitchFamily="34" charset="-122"/>
                <a:cs typeface="Calibri" pitchFamily="34" charset="-120"/>
              </a:rPr>
              <a:t>BEHAVIORAL SHIFT</a:t>
            </a:r>
            <a:endParaRPr lang="en-US" sz="1200" dirty="0"/>
          </a:p>
          <a:p>
            <a:pPr marL="0" indent="0">
              <a:lnSpc>
                <a:spcPct val="115000"/>
              </a:lnSpc>
              <a:buNone/>
            </a:pPr>
            <a:r>
              <a:rPr lang="en-US" sz="1200" dirty="0">
                <a:solidFill>
                  <a:srgbClr val="8B8FA3"/>
                </a:solidFill>
                <a:latin typeface="Calibri" pitchFamily="34" charset="0"/>
                <a:ea typeface="Calibri" pitchFamily="34" charset="-122"/>
                <a:cs typeface="Calibri" pitchFamily="34" charset="-120"/>
              </a:rPr>
              <a:t>Millions chose to drive instead of fly. A “rational” response to perceived risk.</a:t>
            </a:r>
            <a:endParaRPr lang="en-US" sz="1200" dirty="0"/>
          </a:p>
        </p:txBody>
      </p:sp>
      <p:sp>
        <p:nvSpPr>
          <p:cNvPr id="15" name="Shape 13"/>
          <p:cNvSpPr/>
          <p:nvPr/>
        </p:nvSpPr>
        <p:spPr>
          <a:xfrm>
            <a:off x="640080" y="4133088"/>
            <a:ext cx="7863840" cy="658368"/>
          </a:xfrm>
          <a:prstGeom prst="rect">
            <a:avLst/>
          </a:prstGeom>
          <a:solidFill>
            <a:srgbClr val="2A2E42"/>
          </a:solidFill>
          <a:ln/>
        </p:spPr>
        <p:txBody>
          <a:bodyPr/>
          <a:lstStyle/>
          <a:p>
            <a:endParaRPr lang="en-IL"/>
          </a:p>
        </p:txBody>
      </p:sp>
      <p:sp>
        <p:nvSpPr>
          <p:cNvPr id="16" name="Text 14"/>
          <p:cNvSpPr/>
          <p:nvPr/>
        </p:nvSpPr>
        <p:spPr>
          <a:xfrm>
            <a:off x="822960" y="4206240"/>
            <a:ext cx="548640" cy="512064"/>
          </a:xfrm>
          <a:prstGeom prst="rect">
            <a:avLst/>
          </a:prstGeom>
          <a:noFill/>
          <a:ln/>
        </p:spPr>
        <p:txBody>
          <a:bodyPr wrap="square" lIns="0" tIns="0" rIns="0" bIns="0" rtlCol="0" anchor="ctr"/>
          <a:lstStyle/>
          <a:p>
            <a:pPr marL="0" indent="0">
              <a:buNone/>
            </a:pPr>
            <a:r>
              <a:rPr lang="en-US" sz="1800" b="1" dirty="0">
                <a:solidFill>
                  <a:srgbClr val="E8A838"/>
                </a:solidFill>
                <a:latin typeface="Georgia" pitchFamily="34" charset="0"/>
                <a:ea typeface="Georgia" pitchFamily="34" charset="-122"/>
                <a:cs typeface="Georgia" pitchFamily="34" charset="-120"/>
              </a:rPr>
              <a:t>05</a:t>
            </a:r>
            <a:endParaRPr lang="en-US" sz="1800" dirty="0"/>
          </a:p>
        </p:txBody>
      </p:sp>
      <p:sp>
        <p:nvSpPr>
          <p:cNvPr id="17" name="Text 15"/>
          <p:cNvSpPr/>
          <p:nvPr/>
        </p:nvSpPr>
        <p:spPr>
          <a:xfrm>
            <a:off x="1463040" y="4187952"/>
            <a:ext cx="6766560" cy="548640"/>
          </a:xfrm>
          <a:prstGeom prst="rect">
            <a:avLst/>
          </a:prstGeom>
          <a:noFill/>
          <a:ln/>
        </p:spPr>
        <p:txBody>
          <a:bodyPr wrap="square" lIns="0" tIns="0" rIns="0" bIns="0" rtlCol="0" anchor="ctr"/>
          <a:lstStyle/>
          <a:p>
            <a:pPr marL="0" indent="0">
              <a:lnSpc>
                <a:spcPct val="115000"/>
              </a:lnSpc>
              <a:buNone/>
            </a:pPr>
            <a:r>
              <a:rPr lang="en-US" sz="1200" b="1" kern="0" spc="100" dirty="0">
                <a:solidFill>
                  <a:srgbClr val="E8A838"/>
                </a:solidFill>
                <a:latin typeface="Calibri" pitchFamily="34" charset="0"/>
                <a:ea typeface="Calibri" pitchFamily="34" charset="-122"/>
                <a:cs typeface="Calibri" pitchFamily="34" charset="-120"/>
              </a:rPr>
              <a:t>1,600 EXCESS DEATHS</a:t>
            </a:r>
            <a:endParaRPr lang="en-US" sz="1200" dirty="0"/>
          </a:p>
          <a:p>
            <a:pPr marL="0" indent="0">
              <a:lnSpc>
                <a:spcPct val="115000"/>
              </a:lnSpc>
              <a:buNone/>
            </a:pPr>
            <a:r>
              <a:rPr lang="en-US" sz="1200" dirty="0">
                <a:solidFill>
                  <a:srgbClr val="8B8FA3"/>
                </a:solidFill>
                <a:latin typeface="Calibri" pitchFamily="34" charset="0"/>
                <a:ea typeface="Calibri" pitchFamily="34" charset="-122"/>
                <a:cs typeface="Calibri" pitchFamily="34" charset="-120"/>
              </a:rPr>
              <a:t>Driving is far more dangerous per mile. The shift killed 1,600 additional people.</a:t>
            </a:r>
            <a:endParaRPr lang="en-US" sz="1200" dirty="0"/>
          </a:p>
        </p:txBody>
      </p:sp>
      <p:sp>
        <p:nvSpPr>
          <p:cNvPr id="18" name="Text 16"/>
          <p:cNvSpPr/>
          <p:nvPr/>
        </p:nvSpPr>
        <p:spPr>
          <a:xfrm>
            <a:off x="640080" y="4572000"/>
            <a:ext cx="78638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“What feels safe” is not the same as “what is safe.” Their feelings were calibrated by television, not by statistics.</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Dread Risk: Why We Fear the Wrong Things</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Gerd Gigerenzer coined the term “dread risk” to describe the human tendency to fear catastrophic events — many people dying at once in a dramatic way — far more than distributed events — the same number dying one by one, invisibly, over time.</a:t>
            </a:r>
            <a:endParaRPr lang="en-US" sz="1400" dirty="0"/>
          </a:p>
          <a:p>
            <a:pPr marL="0" indent="0">
              <a:lnSpc>
                <a:spcPct val="130000"/>
              </a:lnSpc>
              <a:buNone/>
            </a:pP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A plane crash kills 200 people at once → front page news for a week.</a:t>
            </a:r>
            <a:endParaRPr lang="en-US" sz="1400" dirty="0"/>
          </a:p>
          <a:p>
            <a:pPr marL="0" indent="0">
              <a:lnSpc>
                <a:spcPct val="130000"/>
              </a:lnSpc>
              <a:buNone/>
            </a:pPr>
            <a:r>
              <a:rPr lang="en-US" sz="1400" dirty="0">
                <a:solidFill>
                  <a:srgbClr val="E8A838"/>
                </a:solidFill>
                <a:latin typeface="Calibri" pitchFamily="34" charset="0"/>
                <a:ea typeface="Calibri" pitchFamily="34" charset="-122"/>
                <a:cs typeface="Calibri" pitchFamily="34" charset="-120"/>
              </a:rPr>
              <a:t>•  Car crashes kill 100 people every day → barely mentioned.</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total deaths are similar. But the dread is completely different. Our brains evolved to respond to sudden, concentrated threats (a predator, an explosion, a stampede). They did not evolve to respond to slow, distributed threats (heart disease, air pollution, car accidents).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result: we systematically overprotect against dramatic risks and systematically ignore mundane ones. This is not a quirk. It is a structural feature of human cognition.</a:t>
            </a:r>
            <a:endParaRPr lang="en-US" sz="1400" dirty="0"/>
          </a:p>
          <a:p>
            <a:pPr marL="0" indent="0">
              <a:lnSpc>
                <a:spcPct val="130000"/>
              </a:lnSpc>
              <a:buNone/>
            </a:pPr>
            <a:endParaRPr lang="en-US" sz="1400" dirty="0"/>
          </a:p>
          <a:p>
            <a:pPr marL="0" indent="0">
              <a:lnSpc>
                <a:spcPct val="130000"/>
              </a:lnSpc>
              <a:buNone/>
            </a:pPr>
            <a:r>
              <a:rPr lang="en-US" sz="1400" i="1" dirty="0">
                <a:solidFill>
                  <a:srgbClr val="8B8FA3"/>
                </a:solidFill>
                <a:latin typeface="Calibri" pitchFamily="34" charset="0"/>
                <a:ea typeface="Calibri" pitchFamily="34" charset="-122"/>
                <a:cs typeface="Calibri" pitchFamily="34" charset="-120"/>
              </a:rPr>
              <a:t>And the media amplifies it, because dramatic risks make better stories than mundane ones.</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THE LINDA PROBLEM</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When Resemblance Hijacks Probability</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3EE"/>
        </a:solidFill>
        <a:effectLst/>
      </p:bgPr>
    </p:bg>
    <p:spTree>
      <p:nvGrpSpPr>
        <p:cNvPr id="1" name=""/>
        <p:cNvGrpSpPr/>
        <p:nvPr/>
      </p:nvGrpSpPr>
      <p:grpSpPr>
        <a:xfrm>
          <a:off x="0" y="0"/>
          <a:ext cx="0" cy="0"/>
          <a:chOff x="0" y="0"/>
          <a:chExt cx="0" cy="0"/>
        </a:xfrm>
      </p:grpSpPr>
      <p:sp>
        <p:nvSpPr>
          <p:cNvPr id="2" name="Text 0"/>
          <p:cNvSpPr/>
          <p:nvPr/>
        </p:nvSpPr>
        <p:spPr>
          <a:xfrm>
            <a:off x="640080" y="320040"/>
            <a:ext cx="7315200" cy="502920"/>
          </a:xfrm>
          <a:prstGeom prst="rect">
            <a:avLst/>
          </a:prstGeom>
          <a:noFill/>
          <a:ln/>
        </p:spPr>
        <p:txBody>
          <a:bodyPr wrap="square" lIns="0" tIns="0" rIns="0" bIns="0" rtlCol="0" anchor="ctr"/>
          <a:lstStyle/>
          <a:p>
            <a:pPr marL="0" indent="0">
              <a:buNone/>
            </a:pPr>
            <a:r>
              <a:rPr lang="en-US" sz="2800" b="1" dirty="0">
                <a:solidFill>
                  <a:srgbClr val="1E2337"/>
                </a:solidFill>
                <a:latin typeface="Georgia" pitchFamily="34" charset="0"/>
                <a:ea typeface="Georgia" pitchFamily="34" charset="-122"/>
                <a:cs typeface="Georgia" pitchFamily="34" charset="-120"/>
              </a:rPr>
              <a:t>MEET LINDA</a:t>
            </a:r>
            <a:endParaRPr lang="en-US" sz="2800" dirty="0"/>
          </a:p>
        </p:txBody>
      </p:sp>
      <p:sp>
        <p:nvSpPr>
          <p:cNvPr id="3" name="Shape 1"/>
          <p:cNvSpPr/>
          <p:nvPr/>
        </p:nvSpPr>
        <p:spPr>
          <a:xfrm>
            <a:off x="640080" y="1005840"/>
            <a:ext cx="7863840" cy="2194560"/>
          </a:xfrm>
          <a:prstGeom prst="rect">
            <a:avLst/>
          </a:prstGeom>
          <a:solidFill>
            <a:srgbClr val="FFFFFF"/>
          </a:solidFill>
          <a:ln/>
          <a:effectLst>
            <a:outerShdw blurRad="101600" dist="38100" dir="8100000" algn="bl" rotWithShape="0">
              <a:srgbClr val="000000">
                <a:alpha val="20000"/>
              </a:srgbClr>
            </a:outerShdw>
          </a:effectLst>
        </p:spPr>
        <p:txBody>
          <a:bodyPr/>
          <a:lstStyle/>
          <a:p>
            <a:endParaRPr lang="en-IL"/>
          </a:p>
        </p:txBody>
      </p:sp>
      <p:sp>
        <p:nvSpPr>
          <p:cNvPr id="4" name="Text 2"/>
          <p:cNvSpPr/>
          <p:nvPr/>
        </p:nvSpPr>
        <p:spPr>
          <a:xfrm>
            <a:off x="1005840" y="1188720"/>
            <a:ext cx="7132320" cy="1828800"/>
          </a:xfrm>
          <a:prstGeom prst="rect">
            <a:avLst/>
          </a:prstGeom>
          <a:noFill/>
          <a:ln/>
        </p:spPr>
        <p:txBody>
          <a:bodyPr wrap="square" lIns="0" tIns="0" rIns="0" bIns="0" rtlCol="0" anchor="ctr"/>
          <a:lstStyle/>
          <a:p>
            <a:pPr marL="0" indent="0">
              <a:lnSpc>
                <a:spcPct val="140000"/>
              </a:lnSpc>
              <a:buNone/>
            </a:pPr>
            <a:r>
              <a:rPr lang="en-US" sz="1600" i="1" dirty="0">
                <a:solidFill>
                  <a:srgbClr val="1E2337"/>
                </a:solidFill>
                <a:latin typeface="Calibri" pitchFamily="34" charset="0"/>
                <a:ea typeface="Calibri" pitchFamily="34" charset="-122"/>
                <a:cs typeface="Calibri" pitchFamily="34" charset="-120"/>
              </a:rPr>
              <a:t>Linda is 31 years old, single, outspoken, and very bright. She majored in philosophy. As a student, she was deeply concerned with issues of discrimination and social justice, and also participated in anti-nuclear demonstrations.</a:t>
            </a:r>
            <a:endParaRPr lang="en-US" sz="1600" dirty="0"/>
          </a:p>
        </p:txBody>
      </p:sp>
      <p:sp>
        <p:nvSpPr>
          <p:cNvPr id="5" name="Text 3"/>
          <p:cNvSpPr/>
          <p:nvPr/>
        </p:nvSpPr>
        <p:spPr>
          <a:xfrm>
            <a:off x="640080" y="3383280"/>
            <a:ext cx="7315200" cy="457200"/>
          </a:xfrm>
          <a:prstGeom prst="rect">
            <a:avLst/>
          </a:prstGeom>
          <a:noFill/>
          <a:ln/>
        </p:spPr>
        <p:txBody>
          <a:bodyPr wrap="square" lIns="0" tIns="0" rIns="0" bIns="0" rtlCol="0" anchor="ctr"/>
          <a:lstStyle/>
          <a:p>
            <a:pPr marL="0" indent="0">
              <a:buNone/>
            </a:pPr>
            <a:r>
              <a:rPr lang="en-US" sz="2000" b="1" dirty="0">
                <a:solidFill>
                  <a:srgbClr val="1E2337"/>
                </a:solidFill>
                <a:latin typeface="Georgia" pitchFamily="34" charset="0"/>
                <a:ea typeface="Georgia" pitchFamily="34" charset="-122"/>
                <a:cs typeface="Georgia" pitchFamily="34" charset="-120"/>
              </a:rPr>
              <a:t>Which is more probable?</a:t>
            </a:r>
            <a:endParaRPr lang="en-US" sz="2000" dirty="0"/>
          </a:p>
        </p:txBody>
      </p:sp>
      <p:sp>
        <p:nvSpPr>
          <p:cNvPr id="6" name="Shape 4"/>
          <p:cNvSpPr/>
          <p:nvPr/>
        </p:nvSpPr>
        <p:spPr>
          <a:xfrm>
            <a:off x="640080" y="3931920"/>
            <a:ext cx="3657600" cy="822960"/>
          </a:xfrm>
          <a:prstGeom prst="rect">
            <a:avLst/>
          </a:prstGeom>
          <a:solidFill>
            <a:srgbClr val="2A2E42"/>
          </a:solidFill>
          <a:ln/>
        </p:spPr>
        <p:txBody>
          <a:bodyPr/>
          <a:lstStyle/>
          <a:p>
            <a:endParaRPr lang="en-IL"/>
          </a:p>
        </p:txBody>
      </p:sp>
      <p:sp>
        <p:nvSpPr>
          <p:cNvPr id="7" name="Text 5"/>
          <p:cNvSpPr/>
          <p:nvPr/>
        </p:nvSpPr>
        <p:spPr>
          <a:xfrm>
            <a:off x="914400" y="3977640"/>
            <a:ext cx="3108960" cy="7315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A)  Linda is a bank teller.</a:t>
            </a:r>
            <a:endParaRPr lang="en-US" sz="1600" dirty="0"/>
          </a:p>
        </p:txBody>
      </p:sp>
      <p:sp>
        <p:nvSpPr>
          <p:cNvPr id="8" name="Shape 6"/>
          <p:cNvSpPr/>
          <p:nvPr/>
        </p:nvSpPr>
        <p:spPr>
          <a:xfrm>
            <a:off x="4846320" y="3931920"/>
            <a:ext cx="3657600" cy="822960"/>
          </a:xfrm>
          <a:prstGeom prst="rect">
            <a:avLst/>
          </a:prstGeom>
          <a:solidFill>
            <a:srgbClr val="2A2E42"/>
          </a:solidFill>
          <a:ln/>
        </p:spPr>
        <p:txBody>
          <a:bodyPr/>
          <a:lstStyle/>
          <a:p>
            <a:endParaRPr lang="en-IL"/>
          </a:p>
        </p:txBody>
      </p:sp>
      <p:sp>
        <p:nvSpPr>
          <p:cNvPr id="9" name="Text 7"/>
          <p:cNvSpPr/>
          <p:nvPr/>
        </p:nvSpPr>
        <p:spPr>
          <a:xfrm>
            <a:off x="5120640" y="3931920"/>
            <a:ext cx="3108960" cy="822960"/>
          </a:xfrm>
          <a:prstGeom prst="rect">
            <a:avLst/>
          </a:prstGeom>
          <a:noFill/>
          <a:ln/>
        </p:spPr>
        <p:txBody>
          <a:bodyPr wrap="square" lIns="0" tIns="0" rIns="0" bIns="0" rtlCol="0" anchor="ctr"/>
          <a:lstStyle/>
          <a:p>
            <a:pPr marL="0" indent="0">
              <a:lnSpc>
                <a:spcPct val="115000"/>
              </a:lnSpc>
              <a:buNone/>
            </a:pPr>
            <a:r>
              <a:rPr lang="en-US" sz="1500" b="1" dirty="0">
                <a:solidFill>
                  <a:srgbClr val="FFFFFF"/>
                </a:solidFill>
                <a:latin typeface="Calibri" pitchFamily="34" charset="0"/>
                <a:ea typeface="Calibri" pitchFamily="34" charset="-122"/>
                <a:cs typeface="Calibri" pitchFamily="34" charset="-120"/>
              </a:rPr>
              <a:t>B)  Linda is a bank teller and</a:t>
            </a:r>
            <a:endParaRPr lang="en-US" sz="1500" dirty="0"/>
          </a:p>
          <a:p>
            <a:pPr marL="0" indent="0">
              <a:lnSpc>
                <a:spcPct val="115000"/>
              </a:lnSpc>
              <a:buNone/>
            </a:pPr>
            <a:r>
              <a:rPr lang="en-US" sz="1500" b="1" dirty="0">
                <a:solidFill>
                  <a:srgbClr val="FFFFFF"/>
                </a:solidFill>
                <a:latin typeface="Calibri" pitchFamily="34" charset="0"/>
                <a:ea typeface="Calibri" pitchFamily="34" charset="-122"/>
                <a:cs typeface="Calibri" pitchFamily="34" charset="-120"/>
              </a:rPr>
              <a:t>      active in the feminist movement.</a:t>
            </a:r>
            <a:endParaRPr lang="en-US" sz="1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E2337"/>
        </a:solidFill>
        <a:effectLst/>
      </p:bgPr>
    </p:bg>
    <p:spTree>
      <p:nvGrpSpPr>
        <p:cNvPr id="1" name=""/>
        <p:cNvGrpSpPr/>
        <p:nvPr/>
      </p:nvGrpSpPr>
      <p:grpSpPr>
        <a:xfrm>
          <a:off x="0" y="0"/>
          <a:ext cx="0" cy="0"/>
          <a:chOff x="0" y="0"/>
          <a:chExt cx="0" cy="0"/>
        </a:xfrm>
      </p:grpSpPr>
      <p:sp>
        <p:nvSpPr>
          <p:cNvPr id="2" name="Text 0"/>
          <p:cNvSpPr/>
          <p:nvPr/>
        </p:nvSpPr>
        <p:spPr>
          <a:xfrm>
            <a:off x="640080" y="274320"/>
            <a:ext cx="7315200" cy="457200"/>
          </a:xfrm>
          <a:prstGeom prst="rect">
            <a:avLst/>
          </a:prstGeom>
          <a:noFill/>
          <a:ln/>
        </p:spPr>
        <p:txBody>
          <a:bodyPr wrap="square" lIns="0" tIns="0" rIns="0" bIns="0" rtlCol="0" anchor="ctr"/>
          <a:lstStyle/>
          <a:p>
            <a:pPr marL="0" indent="0">
              <a:buNone/>
            </a:pPr>
            <a:r>
              <a:rPr lang="en-US" sz="2200" b="1" dirty="0">
                <a:solidFill>
                  <a:srgbClr val="E8A838"/>
                </a:solidFill>
                <a:latin typeface="Georgia" pitchFamily="34" charset="0"/>
                <a:ea typeface="Georgia" pitchFamily="34" charset="-122"/>
                <a:cs typeface="Georgia" pitchFamily="34" charset="-120"/>
              </a:rPr>
              <a:t>THE ANSWER: A</a:t>
            </a:r>
            <a:endParaRPr lang="en-US" sz="2200" dirty="0"/>
          </a:p>
        </p:txBody>
      </p:sp>
      <p:sp>
        <p:nvSpPr>
          <p:cNvPr id="3" name="Text 1"/>
          <p:cNvSpPr/>
          <p:nvPr/>
        </p:nvSpPr>
        <p:spPr>
          <a:xfrm>
            <a:off x="640080" y="914400"/>
            <a:ext cx="7863840" cy="3291840"/>
          </a:xfrm>
          <a:prstGeom prst="rect">
            <a:avLst/>
          </a:prstGeom>
          <a:noFill/>
          <a:ln/>
        </p:spPr>
        <p:txBody>
          <a:bodyPr wrap="square" lIns="0" tIns="0" rIns="0" bIns="0" rtlCol="0" anchor="ctr"/>
          <a:lstStyle/>
          <a:p>
            <a:pPr marL="0" indent="0">
              <a:lnSpc>
                <a:spcPct val="130000"/>
              </a:lnSpc>
              <a:buNone/>
            </a:pPr>
            <a:r>
              <a:rPr lang="en-US" sz="1600" dirty="0">
                <a:solidFill>
                  <a:srgbClr val="FFFFFF"/>
                </a:solidFill>
                <a:latin typeface="Calibri" pitchFamily="34" charset="0"/>
                <a:ea typeface="Calibri" pitchFamily="34" charset="-122"/>
                <a:cs typeface="Calibri" pitchFamily="34" charset="-120"/>
              </a:rPr>
              <a:t>Most of you chose B. But B is logically impossible to be more probable than A.</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Why? Because “bank teller AND feminist” is a subset of “bank teller.” A more specific claim can never be more probable than a less specific one. This is the conjunction fallacy.</a:t>
            </a:r>
            <a:endParaRPr lang="en-US" sz="1600" dirty="0"/>
          </a:p>
          <a:p>
            <a:pPr marL="0" indent="0">
              <a:lnSpc>
                <a:spcPct val="130000"/>
              </a:lnSpc>
              <a:buNone/>
            </a:pPr>
            <a:endParaRPr lang="en-US" sz="16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You chose B because Linda’s description resembles a feminist. You judged probability by resemblance, not by logic.</a:t>
            </a:r>
            <a:endParaRPr lang="en-US" sz="1600" dirty="0"/>
          </a:p>
          <a:p>
            <a:pPr marL="0" indent="0">
              <a:lnSpc>
                <a:spcPct val="130000"/>
              </a:lnSpc>
              <a:buNone/>
            </a:pPr>
            <a:endParaRPr lang="en-US" sz="16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This is the representativeness heuristic: </a:t>
            </a:r>
            <a:r>
              <a:rPr lang="en-US" sz="1400" dirty="0">
                <a:solidFill>
                  <a:srgbClr val="FFFFFF"/>
                </a:solidFill>
                <a:latin typeface="Calibri" pitchFamily="34" charset="0"/>
                <a:ea typeface="Calibri" pitchFamily="34" charset="-122"/>
                <a:cs typeface="Calibri" pitchFamily="34" charset="-120"/>
              </a:rPr>
              <a:t>the tendency to judge how probable something is by how much it “looks like” a typical case, rather than by base rates or logical rules.</a:t>
            </a:r>
            <a:endParaRPr lang="en-US" sz="1600" dirty="0"/>
          </a:p>
        </p:txBody>
      </p:sp>
      <p:sp>
        <p:nvSpPr>
          <p:cNvPr id="4" name="Text 2"/>
          <p:cNvSpPr/>
          <p:nvPr/>
        </p:nvSpPr>
        <p:spPr>
          <a:xfrm>
            <a:off x="640080" y="4480560"/>
            <a:ext cx="7315200" cy="365760"/>
          </a:xfrm>
          <a:prstGeom prst="rect">
            <a:avLst/>
          </a:prstGeom>
          <a:noFill/>
          <a:ln/>
        </p:spPr>
        <p:txBody>
          <a:bodyPr wrap="square" lIns="0" tIns="0" rIns="0" bIns="0" rtlCol="0" anchor="ctr"/>
          <a:lstStyle/>
          <a:p>
            <a:pPr marL="0" indent="0">
              <a:buNone/>
            </a:pPr>
            <a:r>
              <a:rPr lang="en-US" sz="1100" i="1" dirty="0">
                <a:solidFill>
                  <a:srgbClr val="8B8FA3"/>
                </a:solidFill>
                <a:latin typeface="Calibri" pitchFamily="34" charset="0"/>
                <a:ea typeface="Calibri" pitchFamily="34" charset="-122"/>
                <a:cs typeface="Calibri" pitchFamily="34" charset="-120"/>
              </a:rPr>
              <a:t>Kahneman &amp; Tversky, 1983</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Representativeness in the Real World</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Availability distorts what comes to mind. Representativeness distorts how you evaluate what comes to mind. Together, they form a double filter that systematically warps your perception of reality.</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Profiling: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Judging someone’s threat level by how much they “look like” a stereotypical threat, rather than by actual base rates.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Hiring: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candidate looks like a successful engineer” (representativeness) vs. “What does the data say about which traits predict success?” (base rates).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Medical diagnosis: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Symptoms “look like” a rare disease, so the doctor tests for it first, ignoring the far more probable common diagnosis.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  Investing: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“This startup looks like Uber in 2012” is representativeness. The base rate of startup success is ~10%, regardless of resemblance.</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AVAILABILITY IN REAL TIME</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How Media Distorted Vaccine Risk Perception</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COVID Vaccines: The Availability Distortion</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During the 2021–2022 vaccination campaigns, media extensively covered rare side effects: blood clots from AstraZeneca (~1 in 100,000–500,000), myocarditis from mRNA vaccines (~1–5 in 100,000, overwhelmingly mild).</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These events were real. They were also extraordinarily rare.</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But the coverage created an availability spike: people could easily recall stories of vaccine side effects, so the perceived risk of vaccination increased dramatically. Meanwhile, the risk of COVID itself — which was orders of magnitude larger — received less vivid coverage. Aggregate death counts are not as memorable as individual side-effect stories.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result: millions delayed or refused vaccination based on a risk perception that was inverted from reality.</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The available evidence (dramatic individual stories) overwhelmed the statistical evidence (vastly greater risk from the disease).</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E233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3" name="Text 0"/>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E8A838"/>
                </a:solidFill>
                <a:latin typeface="Georgia" pitchFamily="34" charset="0"/>
                <a:ea typeface="Georgia" pitchFamily="34" charset="-122"/>
                <a:cs typeface="Georgia" pitchFamily="34" charset="-120"/>
              </a:rPr>
              <a:t>The Structural Problem With News</a:t>
            </a:r>
            <a:endParaRPr lang="en-US" sz="2600" dirty="0"/>
          </a:p>
        </p:txBody>
      </p:sp>
      <p:sp>
        <p:nvSpPr>
          <p:cNvPr id="4" name="Text 1"/>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is not a media conspiracy. It is a structural feature of how news works.</a:t>
            </a:r>
            <a:endParaRPr lang="en-US" sz="1400" dirty="0"/>
          </a:p>
          <a:p>
            <a:pPr marL="0" indent="0">
              <a:lnSpc>
                <a:spcPct val="130000"/>
              </a:lnSpc>
              <a:buNone/>
            </a:pPr>
            <a:endParaRPr lang="en-US" sz="1400" dirty="0"/>
          </a:p>
          <a:p>
            <a:pPr marL="0" indent="0">
              <a:lnSpc>
                <a:spcPct val="130000"/>
              </a:lnSpc>
              <a:buNone/>
            </a:pPr>
            <a:r>
              <a:rPr lang="en-US" sz="1500" i="1" dirty="0">
                <a:solidFill>
                  <a:srgbClr val="FFFFFF"/>
                </a:solidFill>
                <a:latin typeface="Calibri" pitchFamily="34" charset="0"/>
                <a:ea typeface="Calibri" pitchFamily="34" charset="-122"/>
                <a:cs typeface="Calibri" pitchFamily="34" charset="-120"/>
              </a:rPr>
              <a:t>“100 million people received the vaccine without incident” is not a story.</a:t>
            </a:r>
            <a:endParaRPr lang="en-US" sz="1400" dirty="0"/>
          </a:p>
          <a:p>
            <a:pPr marL="0" indent="0">
              <a:lnSpc>
                <a:spcPct val="130000"/>
              </a:lnSpc>
              <a:buNone/>
            </a:pPr>
            <a:r>
              <a:rPr lang="en-US" sz="1500" i="1" dirty="0">
                <a:solidFill>
                  <a:srgbClr val="FFFFFF"/>
                </a:solidFill>
                <a:latin typeface="Calibri" pitchFamily="34" charset="0"/>
                <a:ea typeface="Calibri" pitchFamily="34" charset="-122"/>
                <a:cs typeface="Calibri" pitchFamily="34" charset="-120"/>
              </a:rPr>
              <a:t>“One person developed blood clots after the vaccine” is.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The media’s job is to report the newsworthy, and the newsworthy is, by definition, the unusual. The result: a systematic overrepresentation of rare events and underrepresentation of common ones.</a:t>
            </a:r>
            <a:endParaRPr lang="en-US" sz="1400" dirty="0"/>
          </a:p>
          <a:p>
            <a:pPr marL="0" indent="0">
              <a:lnSpc>
                <a:spcPct val="130000"/>
              </a:lnSpc>
              <a:buNone/>
            </a:pPr>
            <a:endParaRPr lang="en-US" sz="1400" dirty="0"/>
          </a:p>
          <a:p>
            <a:pPr marL="0" indent="0">
              <a:lnSpc>
                <a:spcPct val="130000"/>
              </a:lnSpc>
              <a:buNone/>
            </a:pPr>
            <a:r>
              <a:rPr lang="en-US" sz="1400" dirty="0">
                <a:solidFill>
                  <a:srgbClr val="C8C8D0"/>
                </a:solidFill>
                <a:latin typeface="Calibri" pitchFamily="34" charset="0"/>
                <a:ea typeface="Calibri" pitchFamily="34" charset="-122"/>
                <a:cs typeface="Calibri" pitchFamily="34" charset="-120"/>
              </a:rPr>
              <a:t>This perfectly feeds availability bias. Your brain sees a steady stream of exceptions and builds a model of reality dominated by those exceptions. The overwhelming normalcy — the millions of uneventful flights, the billions of safe vaccine doses — is invisible because it is not memorable.</a:t>
            </a:r>
            <a:endParaRPr lang="en-US" sz="1400" dirty="0"/>
          </a:p>
          <a:p>
            <a:pPr marL="0" indent="0">
              <a:lnSpc>
                <a:spcPct val="130000"/>
              </a:lnSpc>
              <a:buNone/>
            </a:pPr>
            <a:endParaRPr lang="en-US" sz="1400" dirty="0"/>
          </a:p>
          <a:p>
            <a:pPr marL="0" indent="0">
              <a:lnSpc>
                <a:spcPct val="130000"/>
              </a:lnSpc>
              <a:buNone/>
            </a:pPr>
            <a:r>
              <a:rPr lang="en-US" sz="1400" b="1" dirty="0">
                <a:solidFill>
                  <a:srgbClr val="E8A838"/>
                </a:solidFill>
                <a:latin typeface="Calibri" pitchFamily="34" charset="0"/>
                <a:ea typeface="Calibri" pitchFamily="34" charset="-122"/>
                <a:cs typeface="Calibri" pitchFamily="34" charset="-120"/>
              </a:rPr>
              <a:t>The media is not lying to you. It is giving you a selection of reality optimized for attention, not for accuracy. And your brain, which judges probability by what it can recall, treats that selection as if it were the whole picture.</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41729"/>
        </a:solidFill>
        <a:effectLst/>
      </p:bgPr>
    </p:bg>
    <p:spTree>
      <p:nvGrpSpPr>
        <p:cNvPr id="1" name=""/>
        <p:cNvGrpSpPr/>
        <p:nvPr/>
      </p:nvGrpSpPr>
      <p:grpSpPr>
        <a:xfrm>
          <a:off x="0" y="0"/>
          <a:ext cx="0" cy="0"/>
          <a:chOff x="0" y="0"/>
          <a:chExt cx="0" cy="0"/>
        </a:xfrm>
      </p:grpSpPr>
      <p:sp>
        <p:nvSpPr>
          <p:cNvPr id="2" name="Text 0"/>
          <p:cNvSpPr/>
          <p:nvPr/>
        </p:nvSpPr>
        <p:spPr>
          <a:xfrm>
            <a:off x="914400" y="274320"/>
            <a:ext cx="7315200" cy="548640"/>
          </a:xfrm>
          <a:prstGeom prst="rect">
            <a:avLst/>
          </a:prstGeom>
          <a:noFill/>
          <a:ln/>
        </p:spPr>
        <p:txBody>
          <a:bodyPr wrap="square" lIns="0" tIns="0" rIns="0" bIns="0" rtlCol="0" anchor="ctr"/>
          <a:lstStyle/>
          <a:p>
            <a:pPr marL="0" indent="0" algn="ctr">
              <a:buNone/>
            </a:pPr>
            <a:r>
              <a:rPr lang="en-US" sz="2800" b="1" dirty="0">
                <a:solidFill>
                  <a:srgbClr val="E8A838"/>
                </a:solidFill>
                <a:latin typeface="Georgia" pitchFamily="34" charset="0"/>
                <a:ea typeface="Georgia" pitchFamily="34" charset="-122"/>
                <a:cs typeface="Georgia" pitchFamily="34" charset="-120"/>
              </a:rPr>
              <a:t>THE DOUBLE FILTER</a:t>
            </a:r>
            <a:endParaRPr lang="en-US" sz="2800" dirty="0"/>
          </a:p>
        </p:txBody>
      </p:sp>
      <p:sp>
        <p:nvSpPr>
          <p:cNvPr id="3" name="Text 1"/>
          <p:cNvSpPr/>
          <p:nvPr/>
        </p:nvSpPr>
        <p:spPr>
          <a:xfrm>
            <a:off x="914400" y="822960"/>
            <a:ext cx="7315200" cy="365760"/>
          </a:xfrm>
          <a:prstGeom prst="rect">
            <a:avLst/>
          </a:prstGeom>
          <a:noFill/>
          <a:ln/>
        </p:spPr>
        <p:txBody>
          <a:bodyPr wrap="square" lIns="0" tIns="0" rIns="0" bIns="0" rtlCol="0" anchor="ctr"/>
          <a:lstStyle/>
          <a:p>
            <a:pPr marL="0" indent="0" algn="ctr">
              <a:buNone/>
            </a:pPr>
            <a:r>
              <a:rPr lang="en-US" sz="1400" dirty="0">
                <a:solidFill>
                  <a:srgbClr val="8B8FA3"/>
                </a:solidFill>
                <a:latin typeface="Calibri" pitchFamily="34" charset="0"/>
                <a:ea typeface="Calibri" pitchFamily="34" charset="-122"/>
                <a:cs typeface="Calibri" pitchFamily="34" charset="-120"/>
              </a:rPr>
              <a:t>Two biases. One distorted worldview.</a:t>
            </a:r>
            <a:endParaRPr lang="en-US" sz="1400" dirty="0"/>
          </a:p>
        </p:txBody>
      </p:sp>
      <p:sp>
        <p:nvSpPr>
          <p:cNvPr id="4" name="Shape 2"/>
          <p:cNvSpPr/>
          <p:nvPr/>
        </p:nvSpPr>
        <p:spPr>
          <a:xfrm>
            <a:off x="640080" y="1463040"/>
            <a:ext cx="3657600" cy="2560320"/>
          </a:xfrm>
          <a:prstGeom prst="rect">
            <a:avLst/>
          </a:prstGeom>
          <a:solidFill>
            <a:srgbClr val="2A2E42"/>
          </a:solidFill>
          <a:ln/>
        </p:spPr>
        <p:txBody>
          <a:bodyPr/>
          <a:lstStyle/>
          <a:p>
            <a:endParaRPr lang="en-IL"/>
          </a:p>
        </p:txBody>
      </p:sp>
      <p:sp>
        <p:nvSpPr>
          <p:cNvPr id="5" name="Text 3"/>
          <p:cNvSpPr/>
          <p:nvPr/>
        </p:nvSpPr>
        <p:spPr>
          <a:xfrm>
            <a:off x="914400" y="1645920"/>
            <a:ext cx="3108960" cy="2194560"/>
          </a:xfrm>
          <a:prstGeom prst="rect">
            <a:avLst/>
          </a:prstGeom>
          <a:noFill/>
          <a:ln/>
        </p:spPr>
        <p:txBody>
          <a:bodyPr wrap="square" lIns="0" tIns="0" rIns="0" bIns="0" rtlCol="0" anchor="ctr"/>
          <a:lstStyle/>
          <a:p>
            <a:pPr marL="0" indent="0">
              <a:lnSpc>
                <a:spcPct val="125000"/>
              </a:lnSpc>
              <a:buNone/>
            </a:pPr>
            <a:r>
              <a:rPr lang="en-US" sz="1400" b="1" kern="0" spc="200" dirty="0">
                <a:solidFill>
                  <a:srgbClr val="E8A838"/>
                </a:solidFill>
                <a:latin typeface="Calibri" pitchFamily="34" charset="0"/>
                <a:ea typeface="Calibri" pitchFamily="34" charset="-122"/>
                <a:cs typeface="Calibri" pitchFamily="34" charset="-120"/>
              </a:rPr>
              <a:t>AVAILABILITY</a:t>
            </a:r>
            <a:endParaRPr lang="en-US" sz="1400" dirty="0"/>
          </a:p>
          <a:p>
            <a:pPr marL="0" indent="0">
              <a:lnSpc>
                <a:spcPct val="125000"/>
              </a:lnSpc>
              <a:buNone/>
            </a:pPr>
            <a:endParaRPr lang="en-US" sz="1400" dirty="0"/>
          </a:p>
          <a:p>
            <a:pPr marL="0" indent="0">
              <a:lnSpc>
                <a:spcPct val="125000"/>
              </a:lnSpc>
              <a:buNone/>
            </a:pPr>
            <a:r>
              <a:rPr lang="en-US" sz="1600" b="1" dirty="0">
                <a:solidFill>
                  <a:srgbClr val="FFFFFF"/>
                </a:solidFill>
                <a:latin typeface="Calibri" pitchFamily="34" charset="0"/>
                <a:ea typeface="Calibri" pitchFamily="34" charset="-122"/>
                <a:cs typeface="Calibri" pitchFamily="34" charset="-120"/>
              </a:rPr>
              <a:t>Distorts what comes to mind.</a:t>
            </a:r>
            <a:endParaRPr lang="en-US" sz="1400" dirty="0"/>
          </a:p>
          <a:p>
            <a:pPr marL="0" indent="0">
              <a:lnSpc>
                <a:spcPct val="125000"/>
              </a:lnSpc>
              <a:buNone/>
            </a:pPr>
            <a:endParaRPr lang="en-US" sz="1400" dirty="0"/>
          </a:p>
          <a:p>
            <a:pPr marL="0" indent="0">
              <a:lnSpc>
                <a:spcPct val="125000"/>
              </a:lnSpc>
              <a:buNone/>
            </a:pPr>
            <a:r>
              <a:rPr lang="en-US" sz="1300" dirty="0">
                <a:solidFill>
                  <a:srgbClr val="8B8FA3"/>
                </a:solidFill>
                <a:latin typeface="Calibri" pitchFamily="34" charset="0"/>
                <a:ea typeface="Calibri" pitchFamily="34" charset="-122"/>
                <a:cs typeface="Calibri" pitchFamily="34" charset="-120"/>
              </a:rPr>
              <a:t>Vivid, recent, emotional events feel common. Mundane, statistical realities feel rare. Your brain confuses “easy to recall” with “probable.”</a:t>
            </a:r>
            <a:endParaRPr lang="en-US" sz="1400" dirty="0"/>
          </a:p>
        </p:txBody>
      </p:sp>
      <p:sp>
        <p:nvSpPr>
          <p:cNvPr id="6" name="Shape 4"/>
          <p:cNvSpPr/>
          <p:nvPr/>
        </p:nvSpPr>
        <p:spPr>
          <a:xfrm>
            <a:off x="4846320" y="1463040"/>
            <a:ext cx="3657600" cy="2560320"/>
          </a:xfrm>
          <a:prstGeom prst="rect">
            <a:avLst/>
          </a:prstGeom>
          <a:solidFill>
            <a:srgbClr val="1A1A2E"/>
          </a:solidFill>
          <a:ln/>
        </p:spPr>
        <p:txBody>
          <a:bodyPr/>
          <a:lstStyle/>
          <a:p>
            <a:endParaRPr lang="en-IL"/>
          </a:p>
        </p:txBody>
      </p:sp>
      <p:sp>
        <p:nvSpPr>
          <p:cNvPr id="7" name="Shape 5"/>
          <p:cNvSpPr/>
          <p:nvPr/>
        </p:nvSpPr>
        <p:spPr>
          <a:xfrm>
            <a:off x="4846320" y="1463040"/>
            <a:ext cx="64008" cy="2560320"/>
          </a:xfrm>
          <a:prstGeom prst="rect">
            <a:avLst/>
          </a:prstGeom>
          <a:solidFill>
            <a:srgbClr val="E8A838"/>
          </a:solidFill>
          <a:ln/>
        </p:spPr>
        <p:txBody>
          <a:bodyPr/>
          <a:lstStyle/>
          <a:p>
            <a:endParaRPr lang="en-IL"/>
          </a:p>
        </p:txBody>
      </p:sp>
      <p:sp>
        <p:nvSpPr>
          <p:cNvPr id="8" name="Text 6"/>
          <p:cNvSpPr/>
          <p:nvPr/>
        </p:nvSpPr>
        <p:spPr>
          <a:xfrm>
            <a:off x="5212080" y="1645920"/>
            <a:ext cx="3017520" cy="2194560"/>
          </a:xfrm>
          <a:prstGeom prst="rect">
            <a:avLst/>
          </a:prstGeom>
          <a:noFill/>
          <a:ln/>
        </p:spPr>
        <p:txBody>
          <a:bodyPr wrap="square" lIns="0" tIns="0" rIns="0" bIns="0" rtlCol="0" anchor="ctr"/>
          <a:lstStyle/>
          <a:p>
            <a:pPr marL="0" indent="0">
              <a:lnSpc>
                <a:spcPct val="125000"/>
              </a:lnSpc>
              <a:buNone/>
            </a:pPr>
            <a:r>
              <a:rPr lang="en-US" sz="1400" b="1" kern="0" spc="200" dirty="0">
                <a:solidFill>
                  <a:srgbClr val="E8A838"/>
                </a:solidFill>
                <a:latin typeface="Calibri" pitchFamily="34" charset="0"/>
                <a:ea typeface="Calibri" pitchFamily="34" charset="-122"/>
                <a:cs typeface="Calibri" pitchFamily="34" charset="-120"/>
              </a:rPr>
              <a:t>REPRESENTATIVENESS</a:t>
            </a:r>
            <a:endParaRPr lang="en-US" sz="1400" dirty="0"/>
          </a:p>
          <a:p>
            <a:pPr marL="0" indent="0">
              <a:lnSpc>
                <a:spcPct val="125000"/>
              </a:lnSpc>
              <a:buNone/>
            </a:pPr>
            <a:endParaRPr lang="en-US" sz="1400" dirty="0"/>
          </a:p>
          <a:p>
            <a:pPr marL="0" indent="0">
              <a:lnSpc>
                <a:spcPct val="125000"/>
              </a:lnSpc>
              <a:buNone/>
            </a:pPr>
            <a:r>
              <a:rPr lang="en-US" sz="1600" b="1" dirty="0">
                <a:solidFill>
                  <a:srgbClr val="FFFFFF"/>
                </a:solidFill>
                <a:latin typeface="Calibri" pitchFamily="34" charset="0"/>
                <a:ea typeface="Calibri" pitchFamily="34" charset="-122"/>
                <a:cs typeface="Calibri" pitchFamily="34" charset="-120"/>
              </a:rPr>
              <a:t>Distorts how you evaluate it.</a:t>
            </a:r>
            <a:endParaRPr lang="en-US" sz="1400" dirty="0"/>
          </a:p>
          <a:p>
            <a:pPr marL="0" indent="0">
              <a:lnSpc>
                <a:spcPct val="125000"/>
              </a:lnSpc>
              <a:buNone/>
            </a:pPr>
            <a:endParaRPr lang="en-US" sz="1400" dirty="0"/>
          </a:p>
          <a:p>
            <a:pPr marL="0" indent="0">
              <a:lnSpc>
                <a:spcPct val="125000"/>
              </a:lnSpc>
              <a:buNone/>
            </a:pPr>
            <a:r>
              <a:rPr lang="en-US" sz="1300" dirty="0">
                <a:solidFill>
                  <a:srgbClr val="8B8FA3"/>
                </a:solidFill>
                <a:latin typeface="Calibri" pitchFamily="34" charset="0"/>
                <a:ea typeface="Calibri" pitchFamily="34" charset="-122"/>
                <a:cs typeface="Calibri" pitchFamily="34" charset="-120"/>
              </a:rPr>
              <a:t>Things that “look like” a prototype feel probable. Base rates are ignored. Resemblance hijacks probability.</a:t>
            </a:r>
            <a:endParaRPr lang="en-US" sz="1400" dirty="0"/>
          </a:p>
        </p:txBody>
      </p:sp>
      <p:sp>
        <p:nvSpPr>
          <p:cNvPr id="9" name="Text 7"/>
          <p:cNvSpPr/>
          <p:nvPr/>
        </p:nvSpPr>
        <p:spPr>
          <a:xfrm>
            <a:off x="640080" y="4297680"/>
            <a:ext cx="7863840" cy="640080"/>
          </a:xfrm>
          <a:prstGeom prst="rect">
            <a:avLst/>
          </a:prstGeom>
          <a:noFill/>
          <a:ln/>
        </p:spPr>
        <p:txBody>
          <a:bodyPr wrap="square" lIns="0" tIns="0" rIns="0" bIns="0" rtlCol="0" anchor="ctr"/>
          <a:lstStyle/>
          <a:p>
            <a:pPr marL="0" indent="0" algn="ctr">
              <a:lnSpc>
                <a:spcPct val="130000"/>
              </a:lnSpc>
              <a:buNone/>
            </a:pPr>
            <a:r>
              <a:rPr lang="en-US" sz="1400" b="1" dirty="0">
                <a:solidFill>
                  <a:srgbClr val="FFFFFF"/>
                </a:solidFill>
                <a:latin typeface="Calibri" pitchFamily="34" charset="0"/>
                <a:ea typeface="Calibri" pitchFamily="34" charset="-122"/>
                <a:cs typeface="Calibri" pitchFamily="34" charset="-120"/>
              </a:rPr>
              <a:t>Together, they determine not just what you think about, but what you think is true.</a:t>
            </a:r>
            <a:endParaRPr lang="en-US" sz="1400" dirty="0"/>
          </a:p>
          <a:p>
            <a:pPr marL="0" indent="0" algn="ctr">
              <a:lnSpc>
                <a:spcPct val="130000"/>
              </a:lnSpc>
              <a:buNone/>
            </a:pPr>
            <a:r>
              <a:rPr lang="en-US" sz="1400" b="1" dirty="0">
                <a:solidFill>
                  <a:srgbClr val="FFFFFF"/>
                </a:solidFill>
                <a:latin typeface="Calibri" pitchFamily="34" charset="0"/>
                <a:ea typeface="Calibri" pitchFamily="34" charset="-122"/>
                <a:cs typeface="Calibri" pitchFamily="34" charset="-120"/>
              </a:rPr>
              <a:t>And both are systematically wrong.</a:t>
            </a:r>
            <a:endParaRPr lang="en-US"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4023360" y="914400"/>
            <a:ext cx="1097280" cy="1097280"/>
          </a:xfrm>
          <a:prstGeom prst="rect">
            <a:avLst/>
          </a:prstGeom>
        </p:spPr>
      </p:pic>
      <p:sp>
        <p:nvSpPr>
          <p:cNvPr id="4" name="Text 1"/>
          <p:cNvSpPr/>
          <p:nvPr/>
        </p:nvSpPr>
        <p:spPr>
          <a:xfrm>
            <a:off x="914400" y="2103120"/>
            <a:ext cx="7315200" cy="914400"/>
          </a:xfrm>
          <a:prstGeom prst="rect">
            <a:avLst/>
          </a:prstGeom>
          <a:noFill/>
          <a:ln/>
        </p:spPr>
        <p:txBody>
          <a:bodyPr wrap="square" lIns="0" tIns="0" rIns="0" bIns="0" rtlCol="0" anchor="ctr"/>
          <a:lstStyle/>
          <a:p>
            <a:pPr marL="0" indent="0" algn="ctr">
              <a:buNone/>
            </a:pPr>
            <a:r>
              <a:rPr lang="en-US" sz="3800" b="1" dirty="0">
                <a:solidFill>
                  <a:srgbClr val="E8A838"/>
                </a:solidFill>
                <a:latin typeface="Georgia" pitchFamily="34" charset="0"/>
                <a:ea typeface="Georgia" pitchFamily="34" charset="-122"/>
                <a:cs typeface="Georgia" pitchFamily="34" charset="-120"/>
              </a:rPr>
              <a:t>CALIBRATING YOUR COMPASS</a:t>
            </a:r>
            <a:endParaRPr lang="en-US" sz="3800" dirty="0"/>
          </a:p>
        </p:txBody>
      </p:sp>
      <p:sp>
        <p:nvSpPr>
          <p:cNvPr id="5" name="Text 2"/>
          <p:cNvSpPr/>
          <p:nvPr/>
        </p:nvSpPr>
        <p:spPr>
          <a:xfrm>
            <a:off x="1097280" y="3108960"/>
            <a:ext cx="6949440" cy="731520"/>
          </a:xfrm>
          <a:prstGeom prst="rect">
            <a:avLst/>
          </a:prstGeom>
          <a:noFill/>
          <a:ln/>
        </p:spPr>
        <p:txBody>
          <a:bodyPr wrap="square" lIns="0" tIns="0" rIns="0" bIns="0" rtlCol="0" anchor="ctr"/>
          <a:lstStyle/>
          <a:p>
            <a:pPr marL="0" indent="0" algn="ctr">
              <a:buNone/>
            </a:pPr>
            <a:r>
              <a:rPr lang="en-US" sz="1600" dirty="0">
                <a:solidFill>
                  <a:srgbClr val="8B8FA3"/>
                </a:solidFill>
                <a:latin typeface="Calibri" pitchFamily="34" charset="0"/>
                <a:ea typeface="Calibri" pitchFamily="34" charset="-122"/>
                <a:cs typeface="Calibri" pitchFamily="34" charset="-120"/>
              </a:rPr>
              <a:t>Tools for Seeing Through the Filter</a:t>
            </a:r>
            <a:endParaRPr lang="en-US" sz="1600" dirty="0"/>
          </a:p>
        </p:txBody>
      </p:sp>
      <p:sp>
        <p:nvSpPr>
          <p:cNvPr id="6" name="Shape 3"/>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Five Tools for Calibrating Risk Perception</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1.  Seek base rates</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Before making a risk judgment, ask: “What is the actual probability?” Look it up. Don’t trust your gut.</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2.  The newspaper test</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“Would this make the news?” If yes, it is almost certainly rare. The news covers exceptions. If something is truly common, it is not newsworthy.</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3.  Invert the question</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Instead of “how many times has this gone wrong?” ask “how many times has this gone right?” The denominator matters.</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4.  Compare, don’t isolate</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Never evaluate a risk in isolation. Always compare it to the alternative. “Flying is dangerous” is meaningless without “compared to what?”</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5.  Time-delay your reaction</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After consuming alarming news, wait 24 hours before making any decision based on it. The vividness fades; the statistics remain.</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Looking Ahead: Lesson 4</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We’ve now covered three bias families:</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Invisible constraints (the shape of thinking)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Anchoring (the starting point of thinking)</a:t>
            </a: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  Availability and representativeness (the filter of thinking)</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Lesson 4 completes Phase 1 with the bias that locks you in once you’ve started: the sunk cost fallacy and escalation of commitment.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Why do smart people keep investing in failing strategies? Why did the Concorde project continue for 30 years after both governments knew it was economically unviable? Why did the Afghanistan war last 20 years when internal assessments repeatedly identified the strategy as failing?</a:t>
            </a:r>
            <a:endParaRPr lang="en-US" sz="1400" dirty="0"/>
          </a:p>
          <a:p>
            <a:pPr marL="0" indent="0">
              <a:lnSpc>
                <a:spcPct val="130000"/>
              </a:lnSpc>
              <a:buNone/>
            </a:pPr>
            <a:endParaRPr lang="en-US" sz="1400" dirty="0"/>
          </a:p>
          <a:p>
            <a:pPr marL="0" indent="0">
              <a:lnSpc>
                <a:spcPct val="130000"/>
              </a:lnSpc>
              <a:buNone/>
            </a:pPr>
            <a:r>
              <a:rPr lang="en-US" sz="1400" b="1" dirty="0">
                <a:solidFill>
                  <a:srgbClr val="333333"/>
                </a:solidFill>
                <a:latin typeface="Calibri" pitchFamily="34" charset="0"/>
                <a:ea typeface="Calibri" pitchFamily="34" charset="-122"/>
                <a:cs typeface="Calibri" pitchFamily="34" charset="-120"/>
              </a:rPr>
              <a:t>Next week: “Too Deep to Quit.”</a:t>
            </a:r>
            <a:endParaRPr lang="en-US" sz="1400" dirty="0"/>
          </a:p>
          <a:p>
            <a:pPr marL="0" indent="0">
              <a:lnSpc>
                <a:spcPct val="130000"/>
              </a:lnSpc>
              <a:buNone/>
            </a:pPr>
            <a:endParaRPr lang="en-US" sz="1400" dirty="0"/>
          </a:p>
          <a:p>
            <a:pPr marL="0" indent="0">
              <a:lnSpc>
                <a:spcPct val="130000"/>
              </a:lnSpc>
              <a:buNone/>
            </a:pPr>
            <a:r>
              <a:rPr lang="en-US" sz="1400" dirty="0">
                <a:solidFill>
                  <a:srgbClr val="444444"/>
                </a:solidFill>
                <a:latin typeface="Calibri" pitchFamily="34" charset="0"/>
                <a:ea typeface="Calibri" pitchFamily="34" charset="-122"/>
                <a:cs typeface="Calibri" pitchFamily="34" charset="-120"/>
              </a:rPr>
              <a:t>The bias that was supposed to protect them killed them. The bias that was supposed to keep them committed bankrupted them. The pattern is always the same: the brain’s shortcuts are not neutral. They have costs.</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41729"/>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E8A838"/>
          </a:solidFill>
          <a:ln/>
        </p:spPr>
        <p:txBody>
          <a:bodyPr/>
          <a:lstStyle/>
          <a:p>
            <a:endParaRPr lang="en-IL"/>
          </a:p>
        </p:txBody>
      </p:sp>
      <p:sp>
        <p:nvSpPr>
          <p:cNvPr id="3" name="Text 1"/>
          <p:cNvSpPr/>
          <p:nvPr/>
        </p:nvSpPr>
        <p:spPr>
          <a:xfrm>
            <a:off x="914400" y="1280160"/>
            <a:ext cx="7315200" cy="731520"/>
          </a:xfrm>
          <a:prstGeom prst="rect">
            <a:avLst/>
          </a:prstGeom>
          <a:noFill/>
          <a:ln/>
        </p:spPr>
        <p:txBody>
          <a:bodyPr wrap="square" lIns="0" tIns="0" rIns="0" bIns="0" rtlCol="0" anchor="ctr"/>
          <a:lstStyle/>
          <a:p>
            <a:pPr marL="0" indent="0" algn="ctr">
              <a:buNone/>
            </a:pPr>
            <a:r>
              <a:rPr lang="en-US" sz="4000" i="1" dirty="0">
                <a:solidFill>
                  <a:srgbClr val="FFFFFF"/>
                </a:solidFill>
                <a:latin typeface="Georgia" pitchFamily="34" charset="0"/>
                <a:ea typeface="Georgia" pitchFamily="34" charset="-122"/>
                <a:cs typeface="Georgia" pitchFamily="34" charset="-120"/>
              </a:rPr>
              <a:t>The news is not a map of reality.</a:t>
            </a:r>
            <a:endParaRPr lang="en-US" sz="4000" dirty="0"/>
          </a:p>
        </p:txBody>
      </p:sp>
      <p:sp>
        <p:nvSpPr>
          <p:cNvPr id="4" name="Text 2"/>
          <p:cNvSpPr/>
          <p:nvPr/>
        </p:nvSpPr>
        <p:spPr>
          <a:xfrm>
            <a:off x="914400" y="2194560"/>
            <a:ext cx="7315200" cy="731520"/>
          </a:xfrm>
          <a:prstGeom prst="rect">
            <a:avLst/>
          </a:prstGeom>
          <a:noFill/>
          <a:ln/>
        </p:spPr>
        <p:txBody>
          <a:bodyPr wrap="square" lIns="0" tIns="0" rIns="0" bIns="0" rtlCol="0" anchor="ctr"/>
          <a:lstStyle/>
          <a:p>
            <a:pPr marL="0" indent="0" algn="ctr">
              <a:buNone/>
            </a:pPr>
            <a:r>
              <a:rPr lang="en-US" sz="3200" i="1" dirty="0">
                <a:solidFill>
                  <a:srgbClr val="E8A838"/>
                </a:solidFill>
                <a:latin typeface="Georgia" pitchFamily="34" charset="0"/>
                <a:ea typeface="Georgia" pitchFamily="34" charset="-122"/>
                <a:cs typeface="Georgia" pitchFamily="34" charset="-120"/>
              </a:rPr>
              <a:t>It is a highlight reel of exceptions.</a:t>
            </a:r>
            <a:endParaRPr lang="en-US" sz="3200" dirty="0"/>
          </a:p>
        </p:txBody>
      </p:sp>
      <p:sp>
        <p:nvSpPr>
          <p:cNvPr id="5" name="Text 3"/>
          <p:cNvSpPr/>
          <p:nvPr/>
        </p:nvSpPr>
        <p:spPr>
          <a:xfrm>
            <a:off x="914400" y="3200400"/>
            <a:ext cx="7315200" cy="822960"/>
          </a:xfrm>
          <a:prstGeom prst="rect">
            <a:avLst/>
          </a:prstGeom>
          <a:noFill/>
          <a:ln/>
        </p:spPr>
        <p:txBody>
          <a:bodyPr wrap="square" lIns="0" tIns="0" rIns="0" bIns="0" rtlCol="0" anchor="ctr"/>
          <a:lstStyle/>
          <a:p>
            <a:pPr marL="0" indent="0" algn="ctr">
              <a:lnSpc>
                <a:spcPct val="140000"/>
              </a:lnSpc>
              <a:buNone/>
            </a:pPr>
            <a:r>
              <a:rPr lang="en-US" sz="1600" dirty="0">
                <a:solidFill>
                  <a:srgbClr val="8B8FA3"/>
                </a:solidFill>
                <a:latin typeface="Calibri" pitchFamily="34" charset="0"/>
                <a:ea typeface="Calibri" pitchFamily="34" charset="-122"/>
                <a:cs typeface="Calibri" pitchFamily="34" charset="-120"/>
              </a:rPr>
              <a:t>If you navigate using a highlight reel,</a:t>
            </a:r>
            <a:endParaRPr lang="en-US" sz="1600" dirty="0"/>
          </a:p>
          <a:p>
            <a:pPr marL="0" indent="0" algn="ctr">
              <a:lnSpc>
                <a:spcPct val="140000"/>
              </a:lnSpc>
              <a:buNone/>
            </a:pPr>
            <a:r>
              <a:rPr lang="en-US" sz="1600" dirty="0">
                <a:solidFill>
                  <a:srgbClr val="8B8FA3"/>
                </a:solidFill>
                <a:latin typeface="Calibri" pitchFamily="34" charset="0"/>
                <a:ea typeface="Calibri" pitchFamily="34" charset="-122"/>
                <a:cs typeface="Calibri" pitchFamily="34" charset="-120"/>
              </a:rPr>
              <a:t>you will fear the shark when the coconut is what will kill you.</a:t>
            </a:r>
            <a:endParaRPr lang="en-US" sz="1600" dirty="0"/>
          </a:p>
        </p:txBody>
      </p:sp>
      <p:sp>
        <p:nvSpPr>
          <p:cNvPr id="6" name="Shape 4"/>
          <p:cNvSpPr/>
          <p:nvPr/>
        </p:nvSpPr>
        <p:spPr>
          <a:xfrm>
            <a:off x="0" y="5088636"/>
            <a:ext cx="9144000" cy="54864"/>
          </a:xfrm>
          <a:prstGeom prst="rect">
            <a:avLst/>
          </a:prstGeom>
          <a:solidFill>
            <a:srgbClr val="E8A838"/>
          </a:solidFill>
          <a:ln/>
        </p:spPr>
        <p:txBody>
          <a:bodyPr/>
          <a:lstStyle/>
          <a:p>
            <a:endParaRPr lang="en-IL"/>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Reading for Next Week</a:t>
            </a:r>
            <a:endParaRPr lang="en-US" sz="2600" dirty="0"/>
          </a:p>
        </p:txBody>
      </p:sp>
      <p:sp>
        <p:nvSpPr>
          <p:cNvPr id="5" name="Text 2"/>
          <p:cNvSpPr/>
          <p:nvPr/>
        </p:nvSpPr>
        <p:spPr>
          <a:xfrm>
            <a:off x="640080" y="100584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B45309"/>
                </a:solidFill>
                <a:latin typeface="Calibri" pitchFamily="34" charset="0"/>
                <a:ea typeface="Calibri" pitchFamily="34" charset="-122"/>
                <a:cs typeface="Calibri" pitchFamily="34" charset="-120"/>
              </a:rPr>
              <a:t>Essential</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Daniel Kahneman, Thinking, Fast and Slow — Chapters 14–16 (Linda, Causes and Statistics, Regression to the Mean). Covers representativeness, base rate neglect, and how we confuse stories with data.</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Gerd Gigerenzer, “Dread Risk, September 11, and Fatal Traffic Accidents” (2004), Psychological Science. The original 9/11 driving death analysis. 8 pages.</a:t>
            </a:r>
            <a:endParaRPr lang="en-US" sz="1400" dirty="0"/>
          </a:p>
          <a:p>
            <a:pPr marL="0" indent="0">
              <a:lnSpc>
                <a:spcPct val="130000"/>
              </a:lnSpc>
              <a:buNone/>
            </a:pPr>
            <a:endParaRPr lang="en-US" sz="1400" dirty="0"/>
          </a:p>
          <a:p>
            <a:pPr marL="0" indent="0">
              <a:lnSpc>
                <a:spcPct val="130000"/>
              </a:lnSpc>
              <a:buNone/>
            </a:pPr>
            <a:r>
              <a:rPr lang="en-US" sz="1400" b="1" dirty="0">
                <a:solidFill>
                  <a:srgbClr val="B45309"/>
                </a:solidFill>
                <a:latin typeface="Calibri" pitchFamily="34" charset="0"/>
                <a:ea typeface="Calibri" pitchFamily="34" charset="-122"/>
                <a:cs typeface="Calibri" pitchFamily="34" charset="-120"/>
              </a:rPr>
              <a:t>Recommended</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Gerd Gigerenzer, Risk Savvy: How to Make Good Decisions (2014). Accessible, practical, full of examples of availability bias in medicine, law, and finance.</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Nassim Nicholas Taleb, The Black Swan (2007) — Chapters 5–6. Taleb on narrative fallacy and how we construct stories from noise. Complements the representativeness material.</a:t>
            </a:r>
            <a:endParaRPr 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5F3EE"/>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E8A838"/>
          </a:solidFill>
          <a:ln/>
        </p:spPr>
        <p:txBody>
          <a:bodyPr/>
          <a:lstStyle/>
          <a:p>
            <a:endParaRPr lang="en-IL"/>
          </a:p>
        </p:txBody>
      </p:sp>
      <p:pic>
        <p:nvPicPr>
          <p:cNvPr id="3" name="Image 0" descr="preencoded.png"/>
          <p:cNvPicPr>
            <a:picLocks noChangeAspect="1"/>
          </p:cNvPicPr>
          <p:nvPr/>
        </p:nvPicPr>
        <p:blipFill>
          <a:blip r:embed="rId3"/>
          <a:stretch>
            <a:fillRect/>
          </a:stretch>
        </p:blipFill>
        <p:spPr>
          <a:xfrm>
            <a:off x="640080" y="320040"/>
            <a:ext cx="457200" cy="457200"/>
          </a:xfrm>
          <a:prstGeom prst="rect">
            <a:avLst/>
          </a:prstGeom>
        </p:spPr>
      </p:pic>
      <p:sp>
        <p:nvSpPr>
          <p:cNvPr id="4" name="Text 1"/>
          <p:cNvSpPr/>
          <p:nvPr/>
        </p:nvSpPr>
        <p:spPr>
          <a:xfrm>
            <a:off x="1234440" y="274320"/>
            <a:ext cx="7269480" cy="548640"/>
          </a:xfrm>
          <a:prstGeom prst="rect">
            <a:avLst/>
          </a:prstGeom>
          <a:noFill/>
          <a:ln/>
        </p:spPr>
        <p:txBody>
          <a:bodyPr wrap="square" lIns="0" tIns="0" rIns="0" bIns="0" rtlCol="0" anchor="ctr"/>
          <a:lstStyle/>
          <a:p>
            <a:pPr marL="0" indent="0">
              <a:buNone/>
            </a:pPr>
            <a:r>
              <a:rPr lang="en-US" sz="2600" b="1" dirty="0">
                <a:solidFill>
                  <a:srgbClr val="1E2337"/>
                </a:solidFill>
                <a:latin typeface="Georgia" pitchFamily="34" charset="0"/>
                <a:ea typeface="Georgia" pitchFamily="34" charset="-122"/>
                <a:cs typeface="Georgia" pitchFamily="34" charset="-120"/>
              </a:rPr>
              <a:t>Watching for Next Week</a:t>
            </a:r>
            <a:endParaRPr lang="en-US" sz="2600" dirty="0"/>
          </a:p>
        </p:txBody>
      </p:sp>
      <p:sp>
        <p:nvSpPr>
          <p:cNvPr id="5" name="Text 2"/>
          <p:cNvSpPr/>
          <p:nvPr/>
        </p:nvSpPr>
        <p:spPr>
          <a:xfrm>
            <a:off x="640080" y="930270"/>
            <a:ext cx="7863840" cy="3840480"/>
          </a:xfrm>
          <a:prstGeom prst="rect">
            <a:avLst/>
          </a:prstGeom>
          <a:noFill/>
          <a:ln/>
        </p:spPr>
        <p:txBody>
          <a:bodyPr wrap="square" lIns="0" tIns="0" rIns="0" bIns="0" rtlCol="0" anchor="t"/>
          <a:lstStyle/>
          <a:p>
            <a:pPr marL="0" indent="0">
              <a:lnSpc>
                <a:spcPct val="130000"/>
              </a:lnSpc>
              <a:buNone/>
            </a:pPr>
            <a:r>
              <a:rPr lang="en-US" sz="1400" b="1" dirty="0">
                <a:solidFill>
                  <a:srgbClr val="B45309"/>
                </a:solidFill>
                <a:latin typeface="Calibri" pitchFamily="34" charset="0"/>
                <a:ea typeface="Calibri" pitchFamily="34" charset="-122"/>
                <a:cs typeface="Calibri" pitchFamily="34" charset="-120"/>
              </a:rPr>
              <a:t>Documentary</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The Fog of War (2003, dir. Errol Morris). Robert McNamara reflects on the Vietnam War — a masterclass in escalation of commitment and sunk cost thinking. Sets up Lesson 4 perfectly. Available on most streaming platforms. 95 minutes.</a:t>
            </a:r>
            <a:endParaRPr lang="en-US" sz="1400" dirty="0"/>
          </a:p>
          <a:p>
            <a:pPr marL="0" indent="0">
              <a:lnSpc>
                <a:spcPct val="130000"/>
              </a:lnSpc>
              <a:buNone/>
            </a:pPr>
            <a:endParaRPr lang="en-US" sz="1400" dirty="0"/>
          </a:p>
          <a:p>
            <a:pPr marL="0" indent="0">
              <a:lnSpc>
                <a:spcPct val="130000"/>
              </a:lnSpc>
              <a:buNone/>
            </a:pPr>
            <a:r>
              <a:rPr lang="en-US" sz="1400" b="1" dirty="0">
                <a:solidFill>
                  <a:srgbClr val="B45309"/>
                </a:solidFill>
                <a:latin typeface="Calibri" pitchFamily="34" charset="0"/>
                <a:ea typeface="Calibri" pitchFamily="34" charset="-122"/>
                <a:cs typeface="Calibri" pitchFamily="34" charset="-120"/>
              </a:rPr>
              <a:t>Talks &amp; Explainers</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Gerd Gigerenzer, “Risk Literacy” — RSA Talk (YouTube, 20 min). How to communicate risk and overcome availability bias. Entertaining and practical.</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Veritasium, “Survivorship Bias” (YouTube, 13 min). A related availability distortion: we only see the survivors, never the failures. Visually brilliant.</a:t>
            </a:r>
            <a:endParaRPr lang="en-US" sz="1400" dirty="0"/>
          </a:p>
          <a:p>
            <a:pPr marL="0" indent="0">
              <a:lnSpc>
                <a:spcPct val="130000"/>
              </a:lnSpc>
              <a:buNone/>
            </a:pPr>
            <a:endParaRPr lang="en-US" sz="1400" dirty="0"/>
          </a:p>
          <a:p>
            <a:pPr marL="0" indent="0">
              <a:lnSpc>
                <a:spcPct val="130000"/>
              </a:lnSpc>
              <a:buNone/>
            </a:pPr>
            <a:r>
              <a:rPr lang="en-US" sz="1200" dirty="0">
                <a:solidFill>
                  <a:srgbClr val="444444"/>
                </a:solidFill>
                <a:latin typeface="Calibri" pitchFamily="34" charset="0"/>
                <a:ea typeface="Calibri" pitchFamily="34" charset="-122"/>
                <a:cs typeface="Calibri" pitchFamily="34" charset="-120"/>
              </a:rPr>
              <a:t>•  TED Talk: Hans Rosling, “The Best Stats You’ve Ever Seen” (20 min). The antidote to availability bias — Rosling shows how wrong our intuitions about the world are, and how data corrects them.</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3871</Words>
  <Application>Microsoft Macintosh PowerPoint</Application>
  <PresentationFormat>On-screen Show (16:9)</PresentationFormat>
  <Paragraphs>390</Paragraphs>
  <Slides>45</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You Can Recall Is Not What Is Real — Lesson 3</dc:title>
  <dc:subject>PptxGenJS Presentation</dc:subject>
  <dc:creator>Dr. Amir Konigsberg</dc:creator>
  <cp:lastModifiedBy>Amir Konigsberg</cp:lastModifiedBy>
  <cp:revision>3</cp:revision>
  <dcterms:created xsi:type="dcterms:W3CDTF">2026-03-28T09:55:16Z</dcterms:created>
  <dcterms:modified xsi:type="dcterms:W3CDTF">2026-03-28T10:04:26Z</dcterms:modified>
</cp:coreProperties>
</file>