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25"/>
  </p:notesMasterIdLst>
  <p:handoutMasterIdLst>
    <p:handoutMasterId r:id="rId26"/>
  </p:handoutMasterIdLst>
  <p:sldIdLst>
    <p:sldId id="256" r:id="rId2"/>
    <p:sldId id="257" r:id="rId3"/>
    <p:sldId id="260" r:id="rId4"/>
    <p:sldId id="258" r:id="rId5"/>
    <p:sldId id="259" r:id="rId6"/>
    <p:sldId id="262" r:id="rId7"/>
    <p:sldId id="261" r:id="rId8"/>
    <p:sldId id="263" r:id="rId9"/>
    <p:sldId id="264" r:id="rId10"/>
    <p:sldId id="309" r:id="rId11"/>
    <p:sldId id="310" r:id="rId12"/>
    <p:sldId id="312" r:id="rId13"/>
    <p:sldId id="311" r:id="rId14"/>
    <p:sldId id="265" r:id="rId15"/>
    <p:sldId id="314" r:id="rId16"/>
    <p:sldId id="315" r:id="rId17"/>
    <p:sldId id="268" r:id="rId18"/>
    <p:sldId id="269" r:id="rId19"/>
    <p:sldId id="272" r:id="rId20"/>
    <p:sldId id="274" r:id="rId21"/>
    <p:sldId id="313" r:id="rId22"/>
    <p:sldId id="275" r:id="rId23"/>
    <p:sldId id="30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8" userDrawn="1">
          <p15:clr>
            <a:srgbClr val="A4A3A4"/>
          </p15:clr>
        </p15:guide>
        <p15:guide id="2" pos="3648"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39"/>
    <p:restoredTop sz="57108"/>
  </p:normalViewPr>
  <p:slideViewPr>
    <p:cSldViewPr snapToGrid="0" snapToObjects="1" showGuides="1">
      <p:cViewPr varScale="1">
        <p:scale>
          <a:sx n="66" d="100"/>
          <a:sy n="66" d="100"/>
        </p:scale>
        <p:origin x="2754" y="60"/>
      </p:cViewPr>
      <p:guideLst>
        <p:guide orient="horz" pos="1608"/>
        <p:guide pos="3648"/>
      </p:guideLst>
    </p:cSldViewPr>
  </p:slideViewPr>
  <p:notesTextViewPr>
    <p:cViewPr>
      <p:scale>
        <a:sx n="1" d="1"/>
        <a:sy n="1" d="1"/>
      </p:scale>
      <p:origin x="0" y="0"/>
    </p:cViewPr>
  </p:notesTextViewPr>
  <p:notesViewPr>
    <p:cSldViewPr snapToGrid="0" snapToObjects="1" showGuides="1">
      <p:cViewPr varScale="1">
        <p:scale>
          <a:sx n="106" d="100"/>
          <a:sy n="106" d="100"/>
        </p:scale>
        <p:origin x="340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87FB33-4923-4BB6-BC9D-321F0C6FA900}" type="datetimeFigureOut">
              <a:rPr lang="en-US" smtClean="0"/>
              <a:t>9/30/2020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5A51FB-6EEB-4D05-817B-F112083B4E4F}" type="slidenum">
              <a:rPr lang="en-US" smtClean="0"/>
              <a:t>‹#›</a:t>
            </a:fld>
            <a:endParaRPr lang="en-US"/>
          </a:p>
        </p:txBody>
      </p:sp>
    </p:spTree>
    <p:extLst>
      <p:ext uri="{BB962C8B-B14F-4D97-AF65-F5344CB8AC3E}">
        <p14:creationId xmlns:p14="http://schemas.microsoft.com/office/powerpoint/2010/main" val="2778968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37A56-AEAF-9E42-BB16-091A6D718AA8}" type="datetimeFigureOut">
              <a:rPr lang="en-US" smtClean="0"/>
              <a:t>9/30/2020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D0B987-479D-B341-A008-6CA401E98DDA}" type="slidenum">
              <a:rPr lang="en-US" smtClean="0"/>
              <a:t>‹#›</a:t>
            </a:fld>
            <a:endParaRPr lang="en-US"/>
          </a:p>
        </p:txBody>
      </p:sp>
    </p:spTree>
    <p:extLst>
      <p:ext uri="{BB962C8B-B14F-4D97-AF65-F5344CB8AC3E}">
        <p14:creationId xmlns:p14="http://schemas.microsoft.com/office/powerpoint/2010/main" val="2598529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a:t>
            </a:fld>
            <a:endParaRPr lang="en-US"/>
          </a:p>
        </p:txBody>
      </p:sp>
    </p:spTree>
    <p:extLst>
      <p:ext uri="{BB962C8B-B14F-4D97-AF65-F5344CB8AC3E}">
        <p14:creationId xmlns:p14="http://schemas.microsoft.com/office/powerpoint/2010/main" val="3772589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couple of years ago I had one of those days.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 awesome coaching day.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 sat back after work and reflected on my day.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One client after another was </a:t>
            </a:r>
            <a:r>
              <a:rPr lang="en-US" sz="1200" b="1" i="0" kern="1200" dirty="0">
                <a:solidFill>
                  <a:schemeClr val="tx1"/>
                </a:solidFill>
                <a:effectLst/>
                <a:latin typeface="+mn-lt"/>
                <a:ea typeface="+mn-ea"/>
                <a:cs typeface="+mn-cs"/>
              </a:rPr>
              <a:t>insightful</a:t>
            </a:r>
            <a:r>
              <a:rPr lang="en-US" sz="1200" b="0" i="0" kern="1200" dirty="0">
                <a:solidFill>
                  <a:schemeClr val="tx1"/>
                </a:solidFill>
                <a:effectLst/>
                <a:latin typeface="+mn-lt"/>
                <a:ea typeface="+mn-ea"/>
                <a:cs typeface="+mn-cs"/>
              </a:rPr>
              <a:t> about their own strengths and limitations, </a:t>
            </a:r>
            <a:r>
              <a:rPr lang="en-US" sz="1200" b="1" i="0" kern="1200" dirty="0">
                <a:solidFill>
                  <a:schemeClr val="tx1"/>
                </a:solidFill>
                <a:effectLst/>
                <a:latin typeface="+mn-lt"/>
                <a:ea typeface="+mn-ea"/>
                <a:cs typeface="+mn-cs"/>
              </a:rPr>
              <a:t>creatively</a:t>
            </a:r>
            <a:r>
              <a:rPr lang="en-US" sz="1200" b="0" i="0" kern="1200" dirty="0">
                <a:solidFill>
                  <a:schemeClr val="tx1"/>
                </a:solidFill>
                <a:effectLst/>
                <a:latin typeface="+mn-lt"/>
                <a:ea typeface="+mn-ea"/>
                <a:cs typeface="+mn-cs"/>
              </a:rPr>
              <a:t> and bravely designing new ways of thinking and doing to make real, </a:t>
            </a:r>
            <a:r>
              <a:rPr lang="en-US" sz="1200" b="1" i="0" kern="1200" dirty="0">
                <a:solidFill>
                  <a:schemeClr val="tx1"/>
                </a:solidFill>
                <a:effectLst/>
                <a:latin typeface="+mn-lt"/>
                <a:ea typeface="+mn-ea"/>
                <a:cs typeface="+mn-cs"/>
              </a:rPr>
              <a:t>positive</a:t>
            </a:r>
            <a:r>
              <a:rPr lang="en-US" sz="1200" b="0" i="0" kern="1200" dirty="0">
                <a:solidFill>
                  <a:schemeClr val="tx1"/>
                </a:solidFill>
                <a:effectLst/>
                <a:latin typeface="+mn-lt"/>
                <a:ea typeface="+mn-ea"/>
                <a:cs typeface="+mn-cs"/>
              </a:rPr>
              <a:t> changes. </a:t>
            </a:r>
          </a:p>
          <a:p>
            <a:r>
              <a:rPr lang="en-US" sz="1200" b="0" i="0" kern="1200" dirty="0">
                <a:solidFill>
                  <a:schemeClr val="tx1"/>
                </a:solidFill>
                <a:effectLst/>
                <a:latin typeface="+mn-lt"/>
                <a:ea typeface="+mn-ea"/>
                <a:cs typeface="+mn-cs"/>
              </a:rPr>
              <a:t>When I was basking in this little glow, I realized that, even though each of my clients is working toward more effectively managing their lives having ADHD, they are, each and every one, very successful adults. </a:t>
            </a:r>
          </a:p>
          <a:p>
            <a:endParaRPr lang="en-US" sz="1200" b="0" i="0" kern="1200" dirty="0">
              <a:solidFill>
                <a:schemeClr val="tx1"/>
              </a:solidFill>
              <a:effectLst/>
              <a:latin typeface="+mn-lt"/>
              <a:ea typeface="+mn-ea"/>
              <a:cs typeface="+mn-cs"/>
            </a:endParaRPr>
          </a:p>
          <a:p>
            <a:pPr marL="342900" indent="-342900">
              <a:spcBef>
                <a:spcPts val="600"/>
              </a:spcBef>
              <a:spcAft>
                <a:spcPts val="600"/>
              </a:spcAft>
              <a:buFont typeface="Wingdings" pitchFamily="2" charset="2"/>
              <a:buChar char="q"/>
            </a:pPr>
            <a:r>
              <a:rPr lang="en-US" sz="1200" dirty="0"/>
              <a:t>High educational attainment (The all have PhDs, JDs, more than me for example)</a:t>
            </a:r>
          </a:p>
          <a:p>
            <a:pPr marL="342900" indent="-342900">
              <a:spcBef>
                <a:spcPts val="600"/>
              </a:spcBef>
              <a:spcAft>
                <a:spcPts val="600"/>
              </a:spcAft>
              <a:buFont typeface="Wingdings" pitchFamily="2" charset="2"/>
              <a:buChar char="q"/>
            </a:pPr>
            <a:r>
              <a:rPr lang="en-US" sz="1200" dirty="0"/>
              <a:t>Occupational Success (effective enough to become lawyers, </a:t>
            </a:r>
            <a:r>
              <a:rPr lang="en-US" sz="1200" dirty="0" err="1"/>
              <a:t>professsors</a:t>
            </a:r>
            <a:r>
              <a:rPr lang="en-US" sz="1200" dirty="0"/>
              <a:t>, doctors, systems analysts – even though they often don’t feel this way)</a:t>
            </a:r>
          </a:p>
          <a:p>
            <a:pPr marL="342900" indent="-342900">
              <a:spcBef>
                <a:spcPts val="600"/>
              </a:spcBef>
              <a:spcAft>
                <a:spcPts val="600"/>
              </a:spcAft>
              <a:buFont typeface="Wingdings" pitchFamily="2" charset="2"/>
              <a:buChar char="q"/>
            </a:pPr>
            <a:r>
              <a:rPr lang="en-US" sz="1200" dirty="0"/>
              <a:t>Established partnerships and family relationships (most are married and raising families, others are happily living independently with close family ties)</a:t>
            </a:r>
          </a:p>
          <a:p>
            <a:pPr marL="342900" indent="-342900">
              <a:spcBef>
                <a:spcPts val="600"/>
              </a:spcBef>
              <a:spcAft>
                <a:spcPts val="600"/>
              </a:spcAft>
              <a:buFont typeface="Wingdings" pitchFamily="2" charset="2"/>
              <a:buChar char="q"/>
            </a:pPr>
            <a:r>
              <a:rPr lang="en-US" sz="1200" dirty="0"/>
              <a:t>Managing finances (at least enough to get by)</a:t>
            </a:r>
          </a:p>
          <a:p>
            <a:pPr marL="342900" indent="-342900">
              <a:spcBef>
                <a:spcPts val="600"/>
              </a:spcBef>
              <a:spcAft>
                <a:spcPts val="600"/>
              </a:spcAft>
              <a:buFont typeface="Wingdings" pitchFamily="2" charset="2"/>
              <a:buChar char="q"/>
            </a:pPr>
            <a:r>
              <a:rPr lang="en-US" sz="1200" dirty="0"/>
              <a:t>Focus on health and well-being (They think about their health)</a:t>
            </a:r>
          </a:p>
          <a:p>
            <a:pPr marL="342900" indent="-342900">
              <a:spcBef>
                <a:spcPts val="600"/>
              </a:spcBef>
              <a:spcAft>
                <a:spcPts val="600"/>
              </a:spcAft>
              <a:buFont typeface="Wingdings" pitchFamily="2" charset="2"/>
              <a:buChar char="q"/>
            </a:pPr>
            <a:r>
              <a:rPr lang="en-US" sz="1200" dirty="0"/>
              <a:t>Lack of behavioral problems (they have avoided or overcome serious behavioral problems)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But, then I bumped into a </a:t>
            </a:r>
            <a:r>
              <a:rPr lang="en-US" sz="1200" b="1" i="0" kern="1200" dirty="0">
                <a:solidFill>
                  <a:schemeClr val="tx1"/>
                </a:solidFill>
                <a:effectLst/>
                <a:latin typeface="+mn-lt"/>
                <a:ea typeface="+mn-ea"/>
                <a:cs typeface="+mn-cs"/>
              </a:rPr>
              <a:t>mysterious paradox</a:t>
            </a:r>
            <a:r>
              <a:rPr lang="en-US" sz="1200" b="0" i="0" kern="1200" dirty="0">
                <a:solidFill>
                  <a:schemeClr val="tx1"/>
                </a:solidFill>
                <a:effectLst/>
                <a:latin typeface="+mn-lt"/>
                <a:ea typeface="+mn-ea"/>
                <a:cs typeface="+mn-cs"/>
              </a:rPr>
              <a:t>: How can this be? </a:t>
            </a:r>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2</a:t>
            </a:fld>
            <a:endParaRPr lang="en-US"/>
          </a:p>
        </p:txBody>
      </p:sp>
    </p:spTree>
    <p:extLst>
      <p:ext uri="{BB962C8B-B14F-4D97-AF65-F5344CB8AC3E}">
        <p14:creationId xmlns:p14="http://schemas.microsoft.com/office/powerpoint/2010/main" val="315358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am I even asking “How this could be?” </a:t>
            </a:r>
          </a:p>
          <a:p>
            <a:endParaRPr lang="en-US" dirty="0"/>
          </a:p>
          <a:p>
            <a:r>
              <a:rPr lang="en-US" dirty="0"/>
              <a:t>Why was I stuck in this paradox?</a:t>
            </a:r>
          </a:p>
          <a:p>
            <a:endParaRPr lang="en-US" dirty="0"/>
          </a:p>
          <a:p>
            <a:r>
              <a:rPr lang="en-US" dirty="0"/>
              <a:t>Is it so contradictory for people with ADHD to become high-achieving adults?</a:t>
            </a:r>
          </a:p>
        </p:txBody>
      </p:sp>
      <p:sp>
        <p:nvSpPr>
          <p:cNvPr id="4" name="Slide Number Placeholder 3"/>
          <p:cNvSpPr>
            <a:spLocks noGrp="1"/>
          </p:cNvSpPr>
          <p:nvPr>
            <p:ph type="sldNum" sz="quarter" idx="5"/>
          </p:nvPr>
        </p:nvSpPr>
        <p:spPr/>
        <p:txBody>
          <a:bodyPr/>
          <a:lstStyle/>
          <a:p>
            <a:fld id="{0CD0B987-479D-B341-A008-6CA401E98DDA}" type="slidenum">
              <a:rPr lang="en-US" smtClean="0"/>
              <a:t>3</a:t>
            </a:fld>
            <a:endParaRPr lang="en-US"/>
          </a:p>
        </p:txBody>
      </p:sp>
    </p:spTree>
    <p:extLst>
      <p:ext uri="{BB962C8B-B14F-4D97-AF65-F5344CB8AC3E}">
        <p14:creationId xmlns:p14="http://schemas.microsoft.com/office/powerpoint/2010/main" val="2272256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 a giant pile of research that shows that having ADHD predicts a ton of risk for negative adult outcomes. </a:t>
            </a:r>
          </a:p>
        </p:txBody>
      </p:sp>
      <p:sp>
        <p:nvSpPr>
          <p:cNvPr id="4" name="Slide Number Placeholder 3"/>
          <p:cNvSpPr>
            <a:spLocks noGrp="1"/>
          </p:cNvSpPr>
          <p:nvPr>
            <p:ph type="sldNum" sz="quarter" idx="5"/>
          </p:nvPr>
        </p:nvSpPr>
        <p:spPr/>
        <p:txBody>
          <a:bodyPr/>
          <a:lstStyle/>
          <a:p>
            <a:fld id="{0CD0B987-479D-B341-A008-6CA401E98DDA}" type="slidenum">
              <a:rPr lang="en-US" smtClean="0"/>
              <a:t>4</a:t>
            </a:fld>
            <a:endParaRPr lang="en-US"/>
          </a:p>
        </p:txBody>
      </p:sp>
    </p:spTree>
    <p:extLst>
      <p:ext uri="{BB962C8B-B14F-4D97-AF65-F5344CB8AC3E}">
        <p14:creationId xmlns:p14="http://schemas.microsoft.com/office/powerpoint/2010/main" val="3642397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negative is negative?</a:t>
            </a:r>
          </a:p>
          <a:p>
            <a:endParaRPr lang="en-US" dirty="0"/>
          </a:p>
          <a:p>
            <a:r>
              <a:rPr lang="en-US" sz="1200" b="0" i="0" u="sng" kern="1200" dirty="0">
                <a:solidFill>
                  <a:schemeClr val="tx1"/>
                </a:solidFill>
                <a:effectLst/>
                <a:latin typeface="+mn-lt"/>
                <a:ea typeface="+mn-ea"/>
                <a:cs typeface="+mn-cs"/>
              </a:rPr>
              <a:t>Lower educational attainment</a:t>
            </a:r>
          </a:p>
          <a:p>
            <a:endParaRPr lang="en-US"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academic domain is often the most functionally impaired domain in adult ADHD - </a:t>
            </a:r>
          </a:p>
          <a:p>
            <a:r>
              <a:rPr lang="en-US" sz="1200" b="0" i="0" kern="1200" dirty="0" err="1">
                <a:solidFill>
                  <a:schemeClr val="tx1"/>
                </a:solidFill>
                <a:effectLst/>
                <a:latin typeface="+mn-lt"/>
                <a:ea typeface="+mn-ea"/>
                <a:cs typeface="+mn-cs"/>
              </a:rPr>
              <a:t>Antshel</a:t>
            </a:r>
            <a:r>
              <a:rPr lang="en-US" sz="1200" b="0" i="0" kern="1200" dirty="0">
                <a:solidFill>
                  <a:schemeClr val="tx1"/>
                </a:solidFill>
                <a:effectLst/>
                <a:latin typeface="+mn-lt"/>
                <a:ea typeface="+mn-ea"/>
                <a:cs typeface="+mn-cs"/>
              </a:rPr>
              <a:t> et al report that Adults with ADHD complete fewer years of education, with nearly 1/3 failing to complete high school</a:t>
            </a:r>
          </a:p>
          <a:p>
            <a:r>
              <a:rPr lang="en-US" sz="1200" b="0" i="0" kern="1200" dirty="0">
                <a:solidFill>
                  <a:schemeClr val="tx1"/>
                </a:solidFill>
                <a:effectLst/>
                <a:latin typeface="+mn-lt"/>
                <a:ea typeface="+mn-ea"/>
                <a:cs typeface="+mn-cs"/>
              </a:rPr>
              <a:t>Only 20% even attempt college, and only about 5% graduate from college</a:t>
            </a:r>
          </a:p>
          <a:p>
            <a:r>
              <a:rPr lang="en-US" sz="1200" b="0" i="0" kern="1200" dirty="0">
                <a:solidFill>
                  <a:schemeClr val="tx1"/>
                </a:solidFill>
                <a:effectLst/>
                <a:latin typeface="+mn-lt"/>
                <a:ea typeface="+mn-ea"/>
                <a:cs typeface="+mn-cs"/>
              </a:rPr>
              <a:t>Less than 1% have graduate degree vs. 5.5%</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kern="1200" dirty="0">
                <a:solidFill>
                  <a:schemeClr val="tx1"/>
                </a:solidFill>
                <a:effectLst/>
                <a:latin typeface="+mn-lt"/>
                <a:ea typeface="+mn-ea"/>
                <a:cs typeface="+mn-cs"/>
              </a:rPr>
              <a:t>Occupational problems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Occupational problems are shown to be the most difficult areas to treat – even with good treatment, adults with ADHD still struggle with organizing, prioritizing, communicating, and getting things done at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6 times more likely to be in unskilled vs. professional occupations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61% more likely to have been fired, 33% more likely to be laid off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More than half of adults with ADHD will be fired from a job at least once in their careers.</a:t>
            </a:r>
          </a:p>
          <a:p>
            <a:endParaRPr lang="en-US" sz="1200" b="0" i="0" kern="1200" dirty="0">
              <a:solidFill>
                <a:schemeClr val="tx1"/>
              </a:solidFill>
              <a:effectLst/>
              <a:latin typeface="+mn-lt"/>
              <a:ea typeface="+mn-ea"/>
              <a:cs typeface="+mn-cs"/>
            </a:endParaRPr>
          </a:p>
          <a:p>
            <a:r>
              <a:rPr lang="en-US" sz="1200" b="0" i="0" u="sng" kern="1200" dirty="0">
                <a:solidFill>
                  <a:schemeClr val="tx1"/>
                </a:solidFill>
                <a:effectLst/>
                <a:latin typeface="+mn-lt"/>
                <a:ea typeface="+mn-ea"/>
                <a:cs typeface="+mn-cs"/>
              </a:rPr>
              <a:t>Troubled relationships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50% more likely to divorce</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kern="1200" dirty="0">
                <a:solidFill>
                  <a:schemeClr val="tx1"/>
                </a:solidFill>
                <a:effectLst/>
                <a:latin typeface="+mn-lt"/>
                <a:ea typeface="+mn-ea"/>
                <a:cs typeface="+mn-cs"/>
              </a:rPr>
              <a:t>Lower financial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On average, ADHD adults earn 25 % less per year than adults without ADHD. These results are consistent with an estimated 20–30 % loss in earnings attributable to ADHD AND an even greater reduction in savings (50 %) relative to non-ADHD adults</a:t>
            </a:r>
          </a:p>
          <a:p>
            <a:endParaRPr lang="en-US" sz="1200" b="0" i="0" kern="1200" dirty="0">
              <a:solidFill>
                <a:schemeClr val="tx1"/>
              </a:solidFill>
              <a:effectLst/>
              <a:latin typeface="+mn-lt"/>
              <a:ea typeface="+mn-ea"/>
              <a:cs typeface="+mn-cs"/>
            </a:endParaRPr>
          </a:p>
          <a:p>
            <a:r>
              <a:rPr lang="en-US" sz="1200" b="0" i="0" u="sng" kern="1200" dirty="0">
                <a:solidFill>
                  <a:schemeClr val="tx1"/>
                </a:solidFill>
                <a:effectLst/>
                <a:latin typeface="+mn-lt"/>
                <a:ea typeface="+mn-ea"/>
                <a:cs typeface="+mn-cs"/>
              </a:rPr>
              <a:t>Poorer Health</a:t>
            </a:r>
          </a:p>
          <a:p>
            <a:endParaRPr lang="en-US" sz="1200" b="0" i="0" kern="1200" dirty="0">
              <a:solidFill>
                <a:schemeClr val="tx1"/>
              </a:solidFill>
              <a:effectLst/>
              <a:latin typeface="+mn-lt"/>
              <a:ea typeface="+mn-ea"/>
              <a:cs typeface="+mn-cs"/>
            </a:endParaRPr>
          </a:p>
          <a:p>
            <a:r>
              <a:rPr lang="en-US" sz="1200" b="1" i="0" kern="1200" dirty="0">
                <a:solidFill>
                  <a:schemeClr val="accent5"/>
                </a:solidFill>
                <a:effectLst/>
                <a:latin typeface="+mn-lt"/>
                <a:ea typeface="+mn-ea"/>
                <a:cs typeface="+mn-cs"/>
              </a:rPr>
              <a:t>LOTS of talk about this now because of the powerful research results from Russell Barkley’s study on life expectancy</a:t>
            </a:r>
          </a:p>
          <a:p>
            <a:r>
              <a:rPr lang="en-US" sz="1200" b="0" i="0" kern="1200" dirty="0">
                <a:solidFill>
                  <a:schemeClr val="tx1"/>
                </a:solidFill>
                <a:effectLst/>
                <a:latin typeface="+mn-lt"/>
                <a:ea typeface="+mn-ea"/>
                <a:cs typeface="+mn-cs"/>
              </a:rPr>
              <a:t>risky things include substance use and abuse</a:t>
            </a:r>
          </a:p>
          <a:p>
            <a:r>
              <a:rPr lang="en-US" sz="1200" b="0" i="0" kern="1200" dirty="0">
                <a:solidFill>
                  <a:schemeClr val="tx1"/>
                </a:solidFill>
                <a:effectLst/>
                <a:latin typeface="+mn-lt"/>
                <a:ea typeface="+mn-ea"/>
                <a:cs typeface="+mn-cs"/>
              </a:rPr>
              <a:t>STD and risky sexual behaviors</a:t>
            </a:r>
          </a:p>
          <a:p>
            <a:r>
              <a:rPr lang="en-US" sz="1200" b="0" i="0" kern="1200" dirty="0">
                <a:solidFill>
                  <a:schemeClr val="tx1"/>
                </a:solidFill>
                <a:effectLst/>
                <a:latin typeface="+mn-lt"/>
                <a:ea typeface="+mn-ea"/>
                <a:cs typeface="+mn-cs"/>
              </a:rPr>
              <a:t>higher rates of other mental health disorders</a:t>
            </a:r>
          </a:p>
          <a:p>
            <a:r>
              <a:rPr lang="en-US" sz="1200" b="0" i="0" kern="1200" dirty="0">
                <a:solidFill>
                  <a:schemeClr val="tx1"/>
                </a:solidFill>
                <a:effectLst/>
                <a:latin typeface="+mn-lt"/>
                <a:ea typeface="+mn-ea"/>
                <a:cs typeface="+mn-cs"/>
              </a:rPr>
              <a:t>risky driving</a:t>
            </a:r>
          </a:p>
          <a:p>
            <a:r>
              <a:rPr lang="en-US" sz="1200" b="0" i="0" kern="1200" dirty="0">
                <a:solidFill>
                  <a:schemeClr val="tx1"/>
                </a:solidFill>
                <a:effectLst/>
                <a:latin typeface="+mn-lt"/>
                <a:ea typeface="+mn-ea"/>
                <a:cs typeface="+mn-cs"/>
              </a:rPr>
              <a:t>poor nutrition and obesity</a:t>
            </a:r>
          </a:p>
          <a:p>
            <a:r>
              <a:rPr lang="en-US" sz="1200" b="0" i="0" kern="1200" dirty="0">
                <a:solidFill>
                  <a:schemeClr val="tx1"/>
                </a:solidFill>
                <a:effectLst/>
                <a:latin typeface="+mn-lt"/>
                <a:ea typeface="+mn-ea"/>
                <a:cs typeface="+mn-cs"/>
              </a:rPr>
              <a:t>For those who’s ADHD lasts into adulthood this can mean a reduction in life expectancy of 12 to 13 years.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u="sng" kern="1200" dirty="0">
                <a:solidFill>
                  <a:schemeClr val="tx1"/>
                </a:solidFill>
                <a:effectLst/>
                <a:latin typeface="+mn-lt"/>
                <a:ea typeface="+mn-ea"/>
                <a:cs typeface="+mn-cs"/>
              </a:rPr>
              <a:t>Behavioral Problems</a:t>
            </a:r>
          </a:p>
          <a:p>
            <a:r>
              <a:rPr lang="en-US" sz="1200" b="0" i="0" kern="1200" dirty="0">
                <a:solidFill>
                  <a:schemeClr val="tx1"/>
                </a:solidFill>
                <a:effectLst/>
                <a:latin typeface="+mn-lt"/>
                <a:ea typeface="+mn-ea"/>
                <a:cs typeface="+mn-cs"/>
              </a:rPr>
              <a:t>relationship problems</a:t>
            </a:r>
          </a:p>
          <a:p>
            <a:r>
              <a:rPr lang="en-US" sz="1200" b="0" i="0" kern="1200" dirty="0">
                <a:solidFill>
                  <a:schemeClr val="tx1"/>
                </a:solidFill>
                <a:effectLst/>
                <a:latin typeface="+mn-lt"/>
                <a:ea typeface="+mn-ea"/>
                <a:cs typeface="+mn-cs"/>
              </a:rPr>
              <a:t>school expulsions</a:t>
            </a:r>
          </a:p>
          <a:p>
            <a:r>
              <a:rPr lang="en-US" sz="1200" b="0" i="0" kern="1200" dirty="0">
                <a:solidFill>
                  <a:schemeClr val="tx1"/>
                </a:solidFill>
                <a:effectLst/>
                <a:latin typeface="+mn-lt"/>
                <a:ea typeface="+mn-ea"/>
                <a:cs typeface="+mn-cs"/>
              </a:rPr>
              <a:t>Delinquency</a:t>
            </a:r>
          </a:p>
          <a:p>
            <a:r>
              <a:rPr lang="en-US" sz="1200" b="0" i="0" kern="1200" dirty="0">
                <a:solidFill>
                  <a:schemeClr val="tx1"/>
                </a:solidFill>
                <a:effectLst/>
                <a:latin typeface="+mn-lt"/>
                <a:ea typeface="+mn-ea"/>
                <a:cs typeface="+mn-cs"/>
              </a:rPr>
              <a:t>criminal activity and incarcerations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CD0B987-479D-B341-A008-6CA401E98DDA}" type="slidenum">
              <a:rPr lang="en-US" smtClean="0"/>
              <a:t>5</a:t>
            </a:fld>
            <a:endParaRPr lang="en-US"/>
          </a:p>
        </p:txBody>
      </p:sp>
    </p:spTree>
    <p:extLst>
      <p:ext uri="{BB962C8B-B14F-4D97-AF65-F5344CB8AC3E}">
        <p14:creationId xmlns:p14="http://schemas.microsoft.com/office/powerpoint/2010/main" val="1813601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Dr. Thomas Brown, my favorite ADHD scholar, calls the paradox of doing well despite expected poor performance. the “central mystery of ADHD.” In his book, Outside the Box, he writes that, “Although they have considerable chronic difficulty in getting organized and getting started on many tasks, focusing their attention, sustaining their efforts, and utilizing their short-term working memory, all of those diagnosed with ADHD tend to have at least a few specific activities or tasks for which they have no difficulty in exercising these very same functions in a normal or even extraordinary way” (Brown, 2017, p. 6).</a:t>
            </a:r>
            <a:r>
              <a:rPr lang="en-US" dirty="0">
                <a:effectLst/>
              </a:rPr>
              <a:t> </a:t>
            </a:r>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6</a:t>
            </a:fld>
            <a:endParaRPr lang="en-US"/>
          </a:p>
        </p:txBody>
      </p:sp>
    </p:spTree>
    <p:extLst>
      <p:ext uri="{BB962C8B-B14F-4D97-AF65-F5344CB8AC3E}">
        <p14:creationId xmlns:p14="http://schemas.microsoft.com/office/powerpoint/2010/main" val="1615828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57200">
              <a:spcBef>
                <a:spcPct val="20000"/>
              </a:spcBef>
              <a:spcAft>
                <a:spcPts val="600"/>
              </a:spcAft>
              <a:buClr>
                <a:schemeClr val="accent1"/>
              </a:buClr>
              <a:buSzPct val="92000"/>
              <a:buFont typeface="Arial" panose="020B0604020202020204" pitchFamily="34" charset="0"/>
              <a:buNone/>
            </a:pPr>
            <a:r>
              <a:rPr lang="en-US" sz="1200" dirty="0">
                <a:solidFill>
                  <a:schemeClr val="tx1">
                    <a:lumMod val="75000"/>
                    <a:lumOff val="25000"/>
                  </a:schemeClr>
                </a:solidFill>
              </a:rPr>
              <a:t>So, this is the mystery - what made the difference for the high achievers with ADHD that I know? </a:t>
            </a:r>
          </a:p>
          <a:p>
            <a:pPr marL="0" indent="0" defTabSz="457200">
              <a:spcBef>
                <a:spcPct val="20000"/>
              </a:spcBef>
              <a:spcAft>
                <a:spcPts val="600"/>
              </a:spcAft>
              <a:buClr>
                <a:schemeClr val="accent1"/>
              </a:buClr>
              <a:buSzPct val="92000"/>
              <a:buFont typeface="Arial" panose="020B0604020202020204" pitchFamily="34" charset="0"/>
              <a:buNone/>
            </a:pPr>
            <a:endParaRPr lang="en-US" sz="1200" dirty="0">
              <a:solidFill>
                <a:schemeClr val="tx1">
                  <a:lumMod val="75000"/>
                  <a:lumOff val="25000"/>
                </a:schemeClr>
              </a:solidFill>
            </a:endParaRPr>
          </a:p>
          <a:p>
            <a:pPr marL="0" indent="0" defTabSz="457200">
              <a:spcBef>
                <a:spcPct val="20000"/>
              </a:spcBef>
              <a:spcAft>
                <a:spcPts val="600"/>
              </a:spcAft>
              <a:buClr>
                <a:schemeClr val="accent1"/>
              </a:buClr>
              <a:buSzPct val="92000"/>
              <a:buFont typeface="Arial" panose="020B0604020202020204" pitchFamily="34" charset="0"/>
              <a:buNone/>
            </a:pPr>
            <a:r>
              <a:rPr lang="en-US" sz="1200" dirty="0">
                <a:solidFill>
                  <a:schemeClr val="tx1">
                    <a:lumMod val="75000"/>
                    <a:lumOff val="25000"/>
                  </a:schemeClr>
                </a:solidFill>
              </a:rPr>
              <a:t>While working with my clients and reading the studies, I identified four characteristics on high achievers with ADHD. So, today I will discuss these four characteristics and suggest a couple of steps that you can take to help yourself manage life if you are a high achiever with ADHD.</a:t>
            </a:r>
          </a:p>
        </p:txBody>
      </p:sp>
      <p:sp>
        <p:nvSpPr>
          <p:cNvPr id="4" name="Slide Number Placeholder 3"/>
          <p:cNvSpPr>
            <a:spLocks noGrp="1"/>
          </p:cNvSpPr>
          <p:nvPr>
            <p:ph type="sldNum" sz="quarter" idx="5"/>
          </p:nvPr>
        </p:nvSpPr>
        <p:spPr/>
        <p:txBody>
          <a:bodyPr/>
          <a:lstStyle/>
          <a:p>
            <a:fld id="{0CD0B987-479D-B341-A008-6CA401E98DDA}" type="slidenum">
              <a:rPr lang="en-US" smtClean="0"/>
              <a:t>7</a:t>
            </a:fld>
            <a:endParaRPr lang="en-US"/>
          </a:p>
        </p:txBody>
      </p:sp>
    </p:spTree>
    <p:extLst>
      <p:ext uri="{BB962C8B-B14F-4D97-AF65-F5344CB8AC3E}">
        <p14:creationId xmlns:p14="http://schemas.microsoft.com/office/powerpoint/2010/main" val="2914022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characteristic of high achievers with ADHD IS THAT THEY HAVE AND USE UNIQUE TALENTS AND INTERSTS</a:t>
            </a:r>
          </a:p>
          <a:p>
            <a:endParaRPr lang="en-US" dirty="0"/>
          </a:p>
          <a:p>
            <a:r>
              <a:rPr lang="en-US" dirty="0"/>
              <a:t>We see this in the media…</a:t>
            </a:r>
          </a:p>
          <a:p>
            <a:r>
              <a:rPr lang="en-US" dirty="0"/>
              <a:t>Athletes</a:t>
            </a:r>
          </a:p>
          <a:p>
            <a:r>
              <a:rPr lang="en-US" dirty="0"/>
              <a:t>Rock Stars</a:t>
            </a:r>
          </a:p>
          <a:p>
            <a:r>
              <a:rPr lang="en-US" dirty="0"/>
              <a:t>Olympians</a:t>
            </a:r>
          </a:p>
          <a:p>
            <a:r>
              <a:rPr lang="en-US" dirty="0"/>
              <a:t>Actors</a:t>
            </a:r>
          </a:p>
          <a:p>
            <a:r>
              <a:rPr lang="en-US" dirty="0"/>
              <a:t>CEOs</a:t>
            </a:r>
          </a:p>
        </p:txBody>
      </p:sp>
      <p:sp>
        <p:nvSpPr>
          <p:cNvPr id="4" name="Slide Number Placeholder 3"/>
          <p:cNvSpPr>
            <a:spLocks noGrp="1"/>
          </p:cNvSpPr>
          <p:nvPr>
            <p:ph type="sldNum" sz="quarter" idx="5"/>
          </p:nvPr>
        </p:nvSpPr>
        <p:spPr/>
        <p:txBody>
          <a:bodyPr/>
          <a:lstStyle/>
          <a:p>
            <a:fld id="{0CD0B987-479D-B341-A008-6CA401E98DDA}" type="slidenum">
              <a:rPr lang="en-US" smtClean="0"/>
              <a:t>8</a:t>
            </a:fld>
            <a:endParaRPr lang="en-US"/>
          </a:p>
        </p:txBody>
      </p:sp>
    </p:spTree>
    <p:extLst>
      <p:ext uri="{BB962C8B-B14F-4D97-AF65-F5344CB8AC3E}">
        <p14:creationId xmlns:p14="http://schemas.microsoft.com/office/powerpoint/2010/main" val="1667063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know from all of the experts, but particularly Dr. Thomas Brown, that despite lack of focus, poor organizational skills, inconsistent effort, procrastination, and excessive forgetfulness, Adults with ADHD can work very effectively when they have a strong personal interest in something. Interest changes brain chemistry, releasing dopamine, which drives motivation and help to improve executive functions, so in essence, ADHD symptoms are worse when adults engage in things that are not interesting to them and improve when interest steps up.</a:t>
            </a:r>
          </a:p>
          <a:p>
            <a:pPr marL="0" indent="0">
              <a:buNone/>
            </a:pPr>
            <a:endParaRPr lang="en-US" dirty="0"/>
          </a:p>
          <a:p>
            <a:pPr marL="0" indent="0">
              <a:buNone/>
            </a:pPr>
            <a:endParaRPr lang="en-US" dirty="0"/>
          </a:p>
          <a:p>
            <a:pPr marL="0" indent="0">
              <a:buNone/>
            </a:pPr>
            <a:r>
              <a:rPr lang="en-US" dirty="0"/>
              <a:t>My clients (high achievers with ADHD)</a:t>
            </a:r>
          </a:p>
          <a:p>
            <a:pPr marL="0" indent="0">
              <a:buNone/>
            </a:pPr>
            <a:endParaRPr lang="en-US" dirty="0"/>
          </a:p>
          <a:p>
            <a:r>
              <a:rPr lang="en-US" dirty="0"/>
              <a:t>Academics who have unique interests in esoteric areas of study, like Caribbean Literature, Organizational Allyship,  Artificial Intelligence, Urban Water Management, </a:t>
            </a:r>
            <a:r>
              <a:rPr lang="en-US" dirty="0" err="1"/>
              <a:t>Hydrolic</a:t>
            </a:r>
            <a:r>
              <a:rPr lang="en-US" dirty="0"/>
              <a:t> Engineering, Tropical Ecology… You get the idea.</a:t>
            </a:r>
          </a:p>
          <a:p>
            <a:endParaRPr lang="en-US" dirty="0"/>
          </a:p>
          <a:p>
            <a:r>
              <a:rPr lang="en-US" dirty="0"/>
              <a:t>Attorneys who have unique talents leading them into the practice of specialized areas of law, like entertainment law, human rights, immigration, family law, employment litigation, federal and government law, </a:t>
            </a:r>
            <a:r>
              <a:rPr lang="en-US" dirty="0" err="1"/>
              <a:t>etc</a:t>
            </a:r>
            <a:r>
              <a:rPr lang="en-US" dirty="0"/>
              <a:t>…</a:t>
            </a:r>
          </a:p>
          <a:p>
            <a:endParaRPr lang="en-US" dirty="0"/>
          </a:p>
          <a:p>
            <a:r>
              <a:rPr lang="en-US" dirty="0"/>
              <a:t>Other professionals who are interested and talented in the visual arts, computer science, business, finance, organizational leadership, medicine, and on and on…</a:t>
            </a:r>
          </a:p>
          <a:p>
            <a:endParaRPr lang="en-US" dirty="0"/>
          </a:p>
          <a:p>
            <a:r>
              <a:rPr lang="en-US" dirty="0"/>
              <a:t>In general these are adults who followed the path of their own interests and talents. That is where they put most of their time and energy, oftentimes (intentionally or unintentionally) ignoring other aspects of life.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9</a:t>
            </a:fld>
            <a:endParaRPr lang="en-US"/>
          </a:p>
        </p:txBody>
      </p:sp>
    </p:spTree>
    <p:extLst>
      <p:ext uri="{BB962C8B-B14F-4D97-AF65-F5344CB8AC3E}">
        <p14:creationId xmlns:p14="http://schemas.microsoft.com/office/powerpoint/2010/main" val="3707733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things you can try:</a:t>
            </a:r>
          </a:p>
          <a:p>
            <a:endParaRPr lang="en-US" dirty="0"/>
          </a:p>
          <a:p>
            <a:pPr marL="171450" indent="-171450" defTabSz="457200">
              <a:spcBef>
                <a:spcPct val="20000"/>
              </a:spcBef>
              <a:spcAft>
                <a:spcPts val="600"/>
              </a:spcAft>
              <a:buClr>
                <a:schemeClr val="accent1"/>
              </a:buClr>
              <a:buSzPct val="92000"/>
              <a:buFont typeface="Arial" panose="020B0604020202020204" pitchFamily="34" charset="0"/>
              <a:buChar char="•"/>
            </a:pPr>
            <a:r>
              <a:rPr lang="en-US" dirty="0">
                <a:solidFill>
                  <a:schemeClr val="tx1">
                    <a:lumMod val="75000"/>
                    <a:lumOff val="25000"/>
                  </a:schemeClr>
                </a:solidFill>
              </a:rPr>
              <a:t>What are your unique talents?</a:t>
            </a:r>
          </a:p>
          <a:p>
            <a:pPr marL="171450" indent="-171450" defTabSz="457200">
              <a:spcBef>
                <a:spcPct val="20000"/>
              </a:spcBef>
              <a:spcAft>
                <a:spcPts val="600"/>
              </a:spcAft>
              <a:buClr>
                <a:schemeClr val="accent1"/>
              </a:buClr>
              <a:buSzPct val="92000"/>
              <a:buFont typeface="Arial" panose="020B0604020202020204" pitchFamily="34" charset="0"/>
              <a:buChar char="•"/>
            </a:pPr>
            <a:endParaRPr lang="en-US" dirty="0">
              <a:solidFill>
                <a:schemeClr val="tx1">
                  <a:lumMod val="75000"/>
                  <a:lumOff val="25000"/>
                </a:schemeClr>
              </a:solidFill>
            </a:endParaRPr>
          </a:p>
          <a:p>
            <a:pPr marL="171450" indent="-171450" defTabSz="457200">
              <a:spcBef>
                <a:spcPct val="20000"/>
              </a:spcBef>
              <a:spcAft>
                <a:spcPts val="600"/>
              </a:spcAft>
              <a:buClr>
                <a:schemeClr val="accent1"/>
              </a:buClr>
              <a:buSzPct val="92000"/>
              <a:buFont typeface="Arial" panose="020B0604020202020204" pitchFamily="34" charset="0"/>
              <a:buChar char="•"/>
            </a:pPr>
            <a:r>
              <a:rPr lang="en-US" dirty="0">
                <a:solidFill>
                  <a:schemeClr val="tx1">
                    <a:lumMod val="75000"/>
                    <a:lumOff val="25000"/>
                  </a:schemeClr>
                </a:solidFill>
              </a:rPr>
              <a:t>What are your areas of highest interest?</a:t>
            </a:r>
          </a:p>
          <a:p>
            <a:pPr marL="171450" indent="-171450" defTabSz="457200">
              <a:spcBef>
                <a:spcPct val="20000"/>
              </a:spcBef>
              <a:spcAft>
                <a:spcPts val="600"/>
              </a:spcAft>
              <a:buClr>
                <a:schemeClr val="accent1"/>
              </a:buClr>
              <a:buSzPct val="92000"/>
              <a:buFont typeface="Arial" panose="020B0604020202020204" pitchFamily="34" charset="0"/>
              <a:buChar char="•"/>
            </a:pPr>
            <a:endParaRPr lang="en-US" dirty="0">
              <a:solidFill>
                <a:schemeClr val="tx1">
                  <a:lumMod val="75000"/>
                  <a:lumOff val="25000"/>
                </a:schemeClr>
              </a:solidFill>
            </a:endParaRPr>
          </a:p>
          <a:p>
            <a:pPr marL="171450" indent="-171450" defTabSz="457200">
              <a:spcBef>
                <a:spcPct val="20000"/>
              </a:spcBef>
              <a:spcAft>
                <a:spcPts val="600"/>
              </a:spcAft>
              <a:buClr>
                <a:schemeClr val="accent1"/>
              </a:buClr>
              <a:buSzPct val="92000"/>
              <a:buFont typeface="Arial" panose="020B0604020202020204" pitchFamily="34" charset="0"/>
              <a:buChar char="•"/>
            </a:pPr>
            <a:r>
              <a:rPr lang="en-US" dirty="0">
                <a:solidFill>
                  <a:schemeClr val="tx1">
                    <a:lumMod val="75000"/>
                    <a:lumOff val="25000"/>
                  </a:schemeClr>
                </a:solidFill>
              </a:rPr>
              <a:t>How can you spend more time and energy in these areas (and less elsewhere)? It can help to ask yourself What do I want to be known for?</a:t>
            </a:r>
          </a:p>
          <a:p>
            <a:endParaRPr lang="en-US" dirty="0"/>
          </a:p>
          <a:p>
            <a:endParaRPr lang="en-US" dirty="0"/>
          </a:p>
          <a:p>
            <a:r>
              <a:rPr lang="en-US" dirty="0"/>
              <a:t>For one of my clients, Amanda, having unique interests and talents helped her get through a very rigorous private school, do pretty well in college and graduate from a very competitive law school. She landed her dream job – Amanda is vey ambitious – at a BIG law for as an associate in non-profit law. She married and had two kids. She moved into a beautiful townhome in the city and created a life that – on the outside – looks perfect. But, things were falling apart little by little. She was stressed all the time. She was dropping the ball at work, not getting enough billable hours to meet firm expectations, forgetting to touch base with clients, working later and later, and often getting to the end of the day and asking herself what the heck she did all day. Her health was starting to suffer. She did a little research and, even though several doctors told her that she was too successful and smart to have ADHD, she finally found a clinician who did a thorough work up and diagnosed her with ADHD. Medication helped, but not enough for her to function the way she expected herself to perform. So, she called me. One of the strategies that we worked on the most was how to increase her time and energy toward things of high interest and talent and decrease her time and energy spent doing things that she isn’t naturally talented at or interested in. First, we had to identify those things. She was interested in helping small non-profits in the arts to become financially viable so they could enrich her community. So, she started to work on developing business specifically in that area of law. She started handing off cases that were not in that area to younger associates. She developed educational programs that she could present to attorneys in poorer countries to help them help non-profits on their communities. These were the BIG tactics – things that changed her engagement at work. But there were also the little things. She spent more time in in-</a:t>
            </a:r>
            <a:r>
              <a:rPr lang="en-US" dirty="0" err="1"/>
              <a:t>persoa</a:t>
            </a:r>
            <a:r>
              <a:rPr lang="en-US" dirty="0"/>
              <a:t> and (now) virtual meetings with non-profit leaders, and less time </a:t>
            </a:r>
            <a:r>
              <a:rPr lang="en-US" dirty="0" err="1"/>
              <a:t>repsonding</a:t>
            </a:r>
            <a:r>
              <a:rPr lang="en-US" dirty="0"/>
              <a:t> to emails. She developed ways to make mundane tasks (inherently uninteresting) more interesting by doing them in more interesting ways. When we first started, she was terrible at logging her hours. She would spend the last day of each month recreating how she spend her time, which too hours itself and often lead to much lower reporting that if she had done it daily. So, to make hours logging more interesting, we used her natural talent for self-competition and created a charting system with goals and rewards for achievement. This helped her make the uninteresting interesting so that she could actually do it while taking away the burden of hating herself each month for not doing it. This gave her more energy and focus overall.</a:t>
            </a:r>
          </a:p>
          <a:p>
            <a:endParaRPr lang="en-US" dirty="0"/>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10</a:t>
            </a:fld>
            <a:endParaRPr lang="en-US"/>
          </a:p>
        </p:txBody>
      </p:sp>
    </p:spTree>
    <p:extLst>
      <p:ext uri="{BB962C8B-B14F-4D97-AF65-F5344CB8AC3E}">
        <p14:creationId xmlns:p14="http://schemas.microsoft.com/office/powerpoint/2010/main" val="366798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dirty="0"/>
              <a:t>The second characteristic of high achievers with ADHD IS THAT THEY CAN DO WELL IN SCHOOL</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dirty="0"/>
              <a:t>Now – I fully acknowledge that you do not need to have an advance degree to be successful as an adult, but research tells us that people with college degrees are happier, make more money, and live longer then people without. And, some people with ADHD can do it.</a:t>
            </a:r>
            <a:endParaRPr lang="en-US" sz="1200" dirty="0"/>
          </a:p>
          <a:p>
            <a:pPr>
              <a:spcAft>
                <a:spcPts val="600"/>
              </a:spcAft>
            </a:pPr>
            <a:endParaRPr lang="en-US" sz="1200" dirty="0"/>
          </a:p>
          <a:p>
            <a:pPr>
              <a:spcAft>
                <a:spcPts val="600"/>
              </a:spcAft>
            </a:pPr>
            <a:r>
              <a:rPr lang="en-US" sz="1200" dirty="0"/>
              <a:t>Obviously some people with ADHD earn PhD’s, JD’s, MD’s, PsyD’s, and Master’s Degrees.</a:t>
            </a:r>
          </a:p>
          <a:p>
            <a:pPr>
              <a:spcAft>
                <a:spcPts val="600"/>
              </a:spcAft>
            </a:pPr>
            <a:endParaRPr lang="en-US" sz="1200" dirty="0"/>
          </a:p>
          <a:p>
            <a:pPr>
              <a:spcAft>
                <a:spcPts val="600"/>
              </a:spcAft>
            </a:pPr>
            <a:r>
              <a:rPr lang="en-US" sz="1200" dirty="0"/>
              <a:t>According to research, 5-15% of ADHD adults have gone on to earn a 4-year college degree.</a:t>
            </a:r>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11</a:t>
            </a:fld>
            <a:endParaRPr lang="en-US"/>
          </a:p>
        </p:txBody>
      </p:sp>
    </p:spTree>
    <p:extLst>
      <p:ext uri="{BB962C8B-B14F-4D97-AF65-F5344CB8AC3E}">
        <p14:creationId xmlns:p14="http://schemas.microsoft.com/office/powerpoint/2010/main" val="1596182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with ADHD struggle mightily in school, but for some school is exactly the right context for them to thrive within. Good schooling can provide the external structure, support, routines, deadlines, and external accountability they need to excel. Things only start to unravel when they leave school and start in the workplace which often requires them to direct and regulate themselves and manage an increased variety and number of tasks.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Those who excel in school or have a high IQ are often undiagnosed until later in life and are left out of the statistics on academic achievement altogether.  Studies by </a:t>
            </a:r>
            <a:r>
              <a:rPr lang="en-US" dirty="0" err="1"/>
              <a:t>Milioni</a:t>
            </a:r>
            <a:r>
              <a:rPr lang="en-US" dirty="0"/>
              <a:t>, </a:t>
            </a:r>
            <a:r>
              <a:rPr lang="en-US" dirty="0" err="1"/>
              <a:t>Antshel</a:t>
            </a:r>
            <a:r>
              <a:rPr lang="en-US" dirty="0"/>
              <a:t>, and others have shown that a more elevated IQ can help to compensate for deficits in executive functions, thereby masking ADHD symptoms and making diagnosis more problematic. They are finding that adults with ADHD and IQs over 120 perform worse than adults without ADHD and IQs over 120 on measures of executive functions, but that their performance turns out to be solidly average. This means that high IQ ADHD adults are functioning in the normal range, but that is lower than is expected because they are so smart.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have worked with client after client who report that they were told by clinicians – doctors and psychiatrists – that they could not have ADHD because they performed so well in school or were too smart. </a:t>
            </a:r>
          </a:p>
          <a:p>
            <a:r>
              <a:rPr lang="en-US" dirty="0"/>
              <a:t>But, being really smart and doing well in school do not rule out ADHD.</a:t>
            </a:r>
          </a:p>
          <a:p>
            <a:endParaRPr lang="en-US" dirty="0"/>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12</a:t>
            </a:fld>
            <a:endParaRPr lang="en-US"/>
          </a:p>
        </p:txBody>
      </p:sp>
    </p:spTree>
    <p:extLst>
      <p:ext uri="{BB962C8B-B14F-4D97-AF65-F5344CB8AC3E}">
        <p14:creationId xmlns:p14="http://schemas.microsoft.com/office/powerpoint/2010/main" val="245320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Here are somethings you can try:</a:t>
            </a:r>
          </a:p>
          <a:p>
            <a:endParaRPr lang="en-US" sz="1200" dirty="0"/>
          </a:p>
          <a:p>
            <a:r>
              <a:rPr lang="en-US" sz="1200" dirty="0"/>
              <a:t>If you think you might have ADHD, but have done well academically, find a provider to do a diagnostic workup. Do not buy into the incorrect view that you might be too successful to have ADHD. And, if you have kids or work with kids with ADHD, the same goes for them as well. Remember Amanda? Even after her diagnosis and treatment for her own ADHD, she once told me that she saw her daughter struggling with the same executive </a:t>
            </a:r>
            <a:r>
              <a:rPr lang="en-US" sz="1200" dirty="0" err="1"/>
              <a:t>dysfuntions</a:t>
            </a:r>
            <a:r>
              <a:rPr lang="en-US" sz="1200" dirty="0"/>
              <a:t> as herself, but that the wondered if her daughter might be too successful to get a diagnosis and treatment! Only when I asked her how hard her daughter was working to reach those levels of success did she consider getting her the help she needed.</a:t>
            </a:r>
          </a:p>
          <a:p>
            <a:endParaRPr lang="en-US" sz="1200" dirty="0"/>
          </a:p>
          <a:p>
            <a:r>
              <a:rPr lang="en-US" sz="1200" dirty="0"/>
              <a:t>If you are finished with your education, you can still consider educational options that will help to further your ability to be successful with ADHD, like webinars and group coaching programs.</a:t>
            </a:r>
          </a:p>
          <a:p>
            <a:endParaRPr lang="en-US" sz="1200" dirty="0"/>
          </a:p>
          <a:p>
            <a:r>
              <a:rPr lang="en-US" sz="1200" dirty="0"/>
              <a:t>What worked for you in school? Can you find ways to implement those things now, in your work or home life?</a:t>
            </a:r>
          </a:p>
          <a:p>
            <a:endParaRPr lang="en-US" sz="1200" dirty="0"/>
          </a:p>
          <a:p>
            <a:r>
              <a:rPr lang="en-US" sz="1200" dirty="0"/>
              <a:t>Marcus, a professor with ADHD, was </a:t>
            </a:r>
            <a:r>
              <a:rPr lang="en-US" sz="1200" dirty="0" err="1"/>
              <a:t>extermetly</a:t>
            </a:r>
            <a:r>
              <a:rPr lang="en-US" sz="1200" dirty="0"/>
              <a:t> supportive of students, especially those who were struggling in his classes, but he was often walking into class underprepared or late. He spent too much time grading and in meetings. He had grant proposals due, but either missed submission deadlines or submitted proposals that he deemed unfinished. He was tired all the time because he wasn’t sleeping well or exercising. </a:t>
            </a:r>
          </a:p>
          <a:p>
            <a:endParaRPr lang="en-US" sz="1200" dirty="0"/>
          </a:p>
          <a:p>
            <a:r>
              <a:rPr lang="en-US" sz="1200" dirty="0"/>
              <a:t>Implementing the things that worked for him while getting his Doctorate meant Creating a predictable structure - having a 24 hour and weekly routine or pattern that he followed to make sure he had time for sleeping, eating, exercising, class prep, teaching, office hours, managing emails, and writing and researching for proposals. He had to externalize this structure by writing it on his large white board, putting times into his calendar, setting alarms, and telling everyone else what he would be doing when. He dusted off his daily planner and kept detailed to do lists. He joined co-working groups to sit with others while he worked. He blocked external distractions as much as possible. He also enlisted an accountability partner so he could tell someone else about his progress on tasks. These were all things that worked for him while he was in school that he could implement now that he is I the workplace. </a:t>
            </a:r>
          </a:p>
          <a:p>
            <a:endParaRPr lang="en-US" sz="1200" dirty="0"/>
          </a:p>
          <a:p>
            <a:r>
              <a:rPr lang="en-US" sz="1200" dirty="0"/>
              <a:t>Class prep became more efficient. Fewer students were showing up to office hours so he had more time for other tasks. He starting working on proposals </a:t>
            </a:r>
            <a:r>
              <a:rPr lang="en-US" sz="1200" dirty="0" err="1"/>
              <a:t>weel</a:t>
            </a:r>
            <a:r>
              <a:rPr lang="en-US" sz="1200" dirty="0"/>
              <a:t> in advance of the deadlines, and submitting them on time - </a:t>
            </a:r>
            <a:r>
              <a:rPr lang="en-US" sz="1200" dirty="0" err="1"/>
              <a:t>oten</a:t>
            </a:r>
            <a:r>
              <a:rPr lang="en-US" sz="1200" dirty="0"/>
              <a:t> still at the last minutes, but not after the last minute! He was getting more sleep and exercise, so had more energy and focus. Using the tactics he had developed to get through his doctoral studies was the key. </a:t>
            </a:r>
          </a:p>
          <a:p>
            <a:endParaRPr lang="en-US" dirty="0"/>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13</a:t>
            </a:fld>
            <a:endParaRPr lang="en-US"/>
          </a:p>
        </p:txBody>
      </p:sp>
    </p:spTree>
    <p:extLst>
      <p:ext uri="{BB962C8B-B14F-4D97-AF65-F5344CB8AC3E}">
        <p14:creationId xmlns:p14="http://schemas.microsoft.com/office/powerpoint/2010/main" val="1495125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third characteristic of high achievers with ADHD IS THAT THEY WORK HARDER</a:t>
            </a: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Typically, high achievers with ADHD will sacrifice their own well-being for the demands of the moment. This is one way that they can perform well in school or in the workplace. But this often leads to high stress and “overwhelm.” AND, long term health problems.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Amanda told me that before coronavirus – when she was still working a the office - she routinely got up from her desk at “what felt like the middle of the day” to go and grab some lunch and walk around only to see that everyone else had already left for the day and the office was empty. She said, “I was the only one left nearly every day.” Now that she is working from home, she lacks even that external cue that the workday is over, so she finds herself working well into the wee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Most of the people I know with ADHD work exceptionally hard at their jobs to handle some of the inherent inefficiencies that come along with ADHD. They will work later, on weekends, or during lunch to make sure they are producing as expected (at least as expected by themselves).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Getting a doctoral degree, building your own business, or researching for </a:t>
            </a:r>
            <a:r>
              <a:rPr lang="en-US" sz="1200" b="0" i="0" kern="1200" dirty="0" err="1">
                <a:solidFill>
                  <a:schemeClr val="tx1"/>
                </a:solidFill>
                <a:effectLst/>
                <a:latin typeface="+mn-lt"/>
                <a:ea typeface="+mn-ea"/>
                <a:cs typeface="+mn-cs"/>
              </a:rPr>
              <a:t>essoteric</a:t>
            </a:r>
            <a:r>
              <a:rPr lang="en-US" sz="1200" b="0" i="0" kern="1200" dirty="0">
                <a:solidFill>
                  <a:schemeClr val="tx1"/>
                </a:solidFill>
                <a:effectLst/>
                <a:latin typeface="+mn-lt"/>
                <a:ea typeface="+mn-ea"/>
                <a:cs typeface="+mn-cs"/>
              </a:rPr>
              <a:t> areas of study are difficult enough. Imagine how hard you need to work to achieve those things when you have ADHD – when organizing, prioritizing, activating to work, avoiding distractions and managing your time are so challenging.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a:p>
            <a:endParaRPr lang="en-US" sz="1200" b="0" i="0" kern="1200" dirty="0">
              <a:solidFill>
                <a:schemeClr val="tx1"/>
              </a:solidFill>
              <a:effectLst/>
              <a:latin typeface="+mn-lt"/>
              <a:ea typeface="+mn-ea"/>
              <a:cs typeface="+mn-cs"/>
            </a:endParaRPr>
          </a:p>
          <a:p>
            <a:r>
              <a:rPr lang="en-US" dirty="0"/>
              <a:t/>
            </a:r>
            <a:br>
              <a:rPr lang="en-US" dirty="0"/>
            </a:br>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14</a:t>
            </a:fld>
            <a:endParaRPr lang="en-US"/>
          </a:p>
        </p:txBody>
      </p:sp>
    </p:spTree>
    <p:extLst>
      <p:ext uri="{BB962C8B-B14F-4D97-AF65-F5344CB8AC3E}">
        <p14:creationId xmlns:p14="http://schemas.microsoft.com/office/powerpoint/2010/main" val="3003258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2"/>
                </a:solidFill>
              </a:rPr>
              <a:t>ADHD makes life and work harder – less efficient, more complicated, less consistent, simply harder.</a:t>
            </a:r>
          </a:p>
          <a:p>
            <a:endParaRPr lang="en-US" dirty="0">
              <a:solidFill>
                <a:schemeClr val="tx2"/>
              </a:solidFill>
            </a:endParaRPr>
          </a:p>
          <a:p>
            <a:r>
              <a:rPr lang="en-US" dirty="0">
                <a:solidFill>
                  <a:schemeClr val="tx2"/>
                </a:solidFill>
              </a:rPr>
              <a:t>Often tasks take longer than they would if ADHD was not a part of the neurobiology (and sometimes, tasks take less time). – this is very dependent on where you brain chemistry is in the moment.</a:t>
            </a:r>
          </a:p>
          <a:p>
            <a:endParaRPr lang="en-US" dirty="0">
              <a:solidFill>
                <a:schemeClr val="tx2"/>
              </a:solidFill>
            </a:endParaRPr>
          </a:p>
          <a:p>
            <a:r>
              <a:rPr lang="en-US" dirty="0">
                <a:solidFill>
                  <a:schemeClr val="tx2"/>
                </a:solidFill>
              </a:rPr>
              <a:t>My clients consistently report that things take them longer then they should, that they lose track of or run out of time and end up working long days or all-nighters.</a:t>
            </a:r>
          </a:p>
          <a:p>
            <a:endParaRPr lang="en-US" dirty="0">
              <a:solidFill>
                <a:schemeClr val="tx2"/>
              </a:solidFill>
            </a:endParaRPr>
          </a:p>
          <a:p>
            <a:r>
              <a:rPr lang="en-US" dirty="0">
                <a:solidFill>
                  <a:schemeClr val="tx2"/>
                </a:solidFill>
              </a:rPr>
              <a:t>To be successful with ADHD, you need to implement elaborate tactics around planning, organizing, reminding </a:t>
            </a:r>
            <a:r>
              <a:rPr lang="en-US" dirty="0" err="1">
                <a:solidFill>
                  <a:schemeClr val="tx2"/>
                </a:solidFill>
              </a:rPr>
              <a:t>youself</a:t>
            </a:r>
            <a:r>
              <a:rPr lang="en-US" dirty="0">
                <a:solidFill>
                  <a:schemeClr val="tx2"/>
                </a:solidFill>
              </a:rPr>
              <a:t> </a:t>
            </a:r>
            <a:r>
              <a:rPr lang="en-US" dirty="0" err="1">
                <a:solidFill>
                  <a:schemeClr val="tx2"/>
                </a:solidFill>
              </a:rPr>
              <a:t>etc</a:t>
            </a:r>
            <a:r>
              <a:rPr lang="en-US" dirty="0">
                <a:solidFill>
                  <a:schemeClr val="tx2"/>
                </a:solidFill>
              </a:rPr>
              <a:t> which adds an additional burden of work to an already full plate.</a:t>
            </a:r>
          </a:p>
          <a:p>
            <a:endParaRPr lang="en-US"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solidFill>
              </a:rPr>
              <a:t>Many adults with ADHD work harder to try to compensate for perceived poor performance.</a:t>
            </a:r>
          </a:p>
          <a:p>
            <a:endParaRPr lang="en-US" dirty="0">
              <a:solidFill>
                <a:schemeClr val="tx2"/>
              </a:solidFill>
            </a:endParaRPr>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15</a:t>
            </a:fld>
            <a:endParaRPr lang="en-US"/>
          </a:p>
        </p:txBody>
      </p:sp>
    </p:spTree>
    <p:extLst>
      <p:ext uri="{BB962C8B-B14F-4D97-AF65-F5344CB8AC3E}">
        <p14:creationId xmlns:p14="http://schemas.microsoft.com/office/powerpoint/2010/main" val="2767499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kern="1200" dirty="0">
                <a:solidFill>
                  <a:schemeClr val="tx1"/>
                </a:solidFill>
                <a:effectLst/>
                <a:latin typeface="+mn-lt"/>
                <a:ea typeface="+mn-ea"/>
                <a:cs typeface="+mn-cs"/>
              </a:rPr>
              <a:t>Working harder can also mean working on the things that matter and not working on the things that do not matter to you. So, you don’t have to work hard at everything. Working harder on everything all the time is not sustainable – it’s too hard. It helps to seek alternatives to self-sacrificing your well-being to the demands of the moment. </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defTabSz="457200">
              <a:spcBef>
                <a:spcPct val="20000"/>
              </a:spcBef>
              <a:spcAft>
                <a:spcPts val="600"/>
              </a:spcAft>
              <a:buClr>
                <a:schemeClr val="accent1"/>
              </a:buClr>
              <a:buSzPct val="92000"/>
              <a:buFont typeface="Arial" panose="020B0604020202020204" pitchFamily="34" charset="0"/>
              <a:buChar char="•"/>
            </a:pPr>
            <a:r>
              <a:rPr lang="en-US" sz="1200" dirty="0">
                <a:solidFill>
                  <a:schemeClr val="tx1">
                    <a:lumMod val="75000"/>
                    <a:lumOff val="25000"/>
                  </a:schemeClr>
                </a:solidFill>
              </a:rPr>
              <a:t>Notice what types of work require you to work harder and are worth the extra effort</a:t>
            </a:r>
          </a:p>
          <a:p>
            <a:pPr marL="171450" indent="-171450" defTabSz="457200">
              <a:spcBef>
                <a:spcPct val="20000"/>
              </a:spcBef>
              <a:spcAft>
                <a:spcPts val="600"/>
              </a:spcAft>
              <a:buClr>
                <a:schemeClr val="accent1"/>
              </a:buClr>
              <a:buSzPct val="92000"/>
              <a:buFont typeface="Arial" panose="020B0604020202020204" pitchFamily="34" charset="0"/>
              <a:buChar char="•"/>
            </a:pPr>
            <a:endParaRPr lang="en-US" sz="1200" dirty="0">
              <a:solidFill>
                <a:schemeClr val="tx1">
                  <a:lumMod val="75000"/>
                  <a:lumOff val="25000"/>
                </a:schemeClr>
              </a:solidFill>
            </a:endParaRPr>
          </a:p>
          <a:p>
            <a:pPr marL="171450" indent="-171450" defTabSz="457200">
              <a:spcBef>
                <a:spcPct val="20000"/>
              </a:spcBef>
              <a:spcAft>
                <a:spcPts val="600"/>
              </a:spcAft>
              <a:buClr>
                <a:schemeClr val="accent1"/>
              </a:buClr>
              <a:buSzPct val="92000"/>
              <a:buFont typeface="Arial" panose="020B0604020202020204" pitchFamily="34" charset="0"/>
              <a:buChar char="•"/>
            </a:pPr>
            <a:r>
              <a:rPr lang="en-US" sz="1200" dirty="0">
                <a:solidFill>
                  <a:schemeClr val="tx1">
                    <a:lumMod val="75000"/>
                    <a:lumOff val="25000"/>
                  </a:schemeClr>
                </a:solidFill>
              </a:rPr>
              <a:t>Notice what types of work require you to work harder and are not worth the extra effort.</a:t>
            </a:r>
          </a:p>
          <a:p>
            <a:pPr marL="171450" indent="-171450" defTabSz="457200">
              <a:spcBef>
                <a:spcPct val="20000"/>
              </a:spcBef>
              <a:spcAft>
                <a:spcPts val="600"/>
              </a:spcAft>
              <a:buClr>
                <a:schemeClr val="accent1"/>
              </a:buClr>
              <a:buSzPct val="92000"/>
              <a:buFont typeface="Arial" panose="020B0604020202020204" pitchFamily="34" charset="0"/>
              <a:buChar char="•"/>
            </a:pPr>
            <a:endParaRPr lang="en-US" sz="1200" dirty="0">
              <a:solidFill>
                <a:schemeClr val="tx1">
                  <a:lumMod val="75000"/>
                  <a:lumOff val="25000"/>
                </a:schemeClr>
              </a:solidFill>
            </a:endParaRPr>
          </a:p>
          <a:p>
            <a:pPr marL="171450" indent="-171450" defTabSz="457200">
              <a:spcBef>
                <a:spcPct val="20000"/>
              </a:spcBef>
              <a:spcAft>
                <a:spcPts val="600"/>
              </a:spcAft>
              <a:buClr>
                <a:schemeClr val="accent1"/>
              </a:buClr>
              <a:buSzPct val="92000"/>
              <a:buFont typeface="Arial" panose="020B0604020202020204" pitchFamily="34" charset="0"/>
              <a:buChar char="•"/>
            </a:pPr>
            <a:r>
              <a:rPr lang="en-US" sz="1200" dirty="0">
                <a:solidFill>
                  <a:schemeClr val="tx1">
                    <a:lumMod val="75000"/>
                    <a:lumOff val="25000"/>
                  </a:schemeClr>
                </a:solidFill>
              </a:rPr>
              <a:t>Set tight boundaries around working harder, especially on things that are not worthy of your hard work!</a:t>
            </a:r>
          </a:p>
          <a:p>
            <a:pPr marL="171450" indent="-171450" defTabSz="457200">
              <a:spcBef>
                <a:spcPct val="20000"/>
              </a:spcBef>
              <a:spcAft>
                <a:spcPts val="600"/>
              </a:spcAft>
              <a:buClr>
                <a:schemeClr val="accent1"/>
              </a:buClr>
              <a:buSzPct val="92000"/>
              <a:buFont typeface="Arial" panose="020B0604020202020204" pitchFamily="34" charset="0"/>
              <a:buChar char="•"/>
            </a:pPr>
            <a:endParaRPr lang="en-US" sz="1200" dirty="0">
              <a:solidFill>
                <a:schemeClr val="tx1">
                  <a:lumMod val="75000"/>
                  <a:lumOff val="25000"/>
                </a:schemeClr>
              </a:solidFill>
            </a:endParaRPr>
          </a:p>
          <a:p>
            <a:pPr marL="171450" marR="0" lvl="0" indent="-171450" algn="l" defTabSz="457200" rtl="0" eaLnBrk="1" fontAlgn="auto" latinLnBrk="0" hangingPunct="1">
              <a:lnSpc>
                <a:spcPct val="100000"/>
              </a:lnSpc>
              <a:spcBef>
                <a:spcPct val="20000"/>
              </a:spcBef>
              <a:spcAft>
                <a:spcPts val="600"/>
              </a:spcAft>
              <a:buClr>
                <a:schemeClr val="accent1"/>
              </a:buClr>
              <a:buSzPct val="92000"/>
              <a:buFont typeface="Arial" panose="020B0604020202020204" pitchFamily="34" charset="0"/>
              <a:buChar char="•"/>
              <a:tabLst/>
              <a:defRPr/>
            </a:pPr>
            <a:r>
              <a:rPr lang="en-US" sz="1200" dirty="0">
                <a:solidFill>
                  <a:schemeClr val="tx1">
                    <a:lumMod val="75000"/>
                    <a:lumOff val="25000"/>
                  </a:schemeClr>
                </a:solidFill>
              </a:rPr>
              <a:t>Focus on your well-being (eat, sleep, breathe, move) before you focus on your work.</a:t>
            </a:r>
          </a:p>
          <a:p>
            <a:pPr defTabSz="457200">
              <a:spcBef>
                <a:spcPct val="20000"/>
              </a:spcBef>
              <a:spcAft>
                <a:spcPts val="600"/>
              </a:spcAft>
              <a:buClr>
                <a:schemeClr val="accent1"/>
              </a:buClr>
              <a:buSzPct val="92000"/>
              <a:buFont typeface="Wingdings 2" panose="05020102010507070707" pitchFamily="18" charset="2"/>
              <a:buChar char=""/>
            </a:pPr>
            <a:endParaRPr lang="en-US" sz="1200" dirty="0">
              <a:solidFill>
                <a:schemeClr val="tx1">
                  <a:lumMod val="75000"/>
                  <a:lumOff val="25000"/>
                </a:schemeClr>
              </a:solidFill>
            </a:endParaRPr>
          </a:p>
          <a:p>
            <a:r>
              <a:rPr lang="en-US" dirty="0"/>
              <a:t>Susan, who is a high-tech computer systems analyst, told me that things were going pretty well at work. She kept getting promoted and now was in charge of her own team. But, she was also ignoring her own health. She was getting overweight and living on energy drinks. She had stopped </a:t>
            </a:r>
            <a:r>
              <a:rPr lang="en-US" dirty="0" err="1"/>
              <a:t>exericing</a:t>
            </a:r>
            <a:r>
              <a:rPr lang="en-US" dirty="0"/>
              <a:t> because she often didn’t feel well. She worked very long hours, most days at least for 12 hours. She loved her job, it was very interesting to her so it got all of her attention. But, she still had the constant fear that others would discover how hard it was for her to keep performing at such a high level, and that some day it would all unravel. After landing in the hospital three times with pneumonia, she </a:t>
            </a:r>
            <a:r>
              <a:rPr lang="en-US" dirty="0" err="1"/>
              <a:t>decised</a:t>
            </a:r>
            <a:r>
              <a:rPr lang="en-US" dirty="0"/>
              <a:t> to get help for her ADHD, which she felt was making her sick. She identified areas of her life and work that were worthy and focused on those areas, by spending more time with her fiancé, organizing systems for large projects at work, and getting her own systems (planning </a:t>
            </a:r>
            <a:r>
              <a:rPr lang="en-US" dirty="0" err="1"/>
              <a:t>orgrnaicing</a:t>
            </a:r>
            <a:r>
              <a:rPr lang="en-US" dirty="0"/>
              <a:t> scheduling) in order. She identified a couple of areas that she was spending too much time and energy on and cut back on them, like responding immediately to every team message, </a:t>
            </a:r>
            <a:r>
              <a:rPr lang="en-US" dirty="0" err="1"/>
              <a:t>overexplaing</a:t>
            </a:r>
            <a:r>
              <a:rPr lang="en-US" dirty="0"/>
              <a:t> herself at meetings, writing overly detailed logs. She started delegating to her team more. And, then she began focusing on her well-being. She was able to start walking her dogs each day, getting more regular sleep, and eating real food for a change. By setting tight boundaries around where she spent her precious time and energy and putting her well-being in front of her work, Susan was actually able to get more done at work and improve her health simultaneously. She still has to work harder than her peers without ADHD, but she is doing so in a more sustainable way.</a:t>
            </a:r>
          </a:p>
        </p:txBody>
      </p:sp>
      <p:sp>
        <p:nvSpPr>
          <p:cNvPr id="4" name="Slide Number Placeholder 3"/>
          <p:cNvSpPr>
            <a:spLocks noGrp="1"/>
          </p:cNvSpPr>
          <p:nvPr>
            <p:ph type="sldNum" sz="quarter" idx="5"/>
          </p:nvPr>
        </p:nvSpPr>
        <p:spPr/>
        <p:txBody>
          <a:bodyPr/>
          <a:lstStyle/>
          <a:p>
            <a:fld id="{0CD0B987-479D-B341-A008-6CA401E98DDA}" type="slidenum">
              <a:rPr lang="en-US" smtClean="0"/>
              <a:t>16</a:t>
            </a:fld>
            <a:endParaRPr lang="en-US"/>
          </a:p>
        </p:txBody>
      </p:sp>
    </p:spTree>
    <p:extLst>
      <p:ext uri="{BB962C8B-B14F-4D97-AF65-F5344CB8AC3E}">
        <p14:creationId xmlns:p14="http://schemas.microsoft.com/office/powerpoint/2010/main" val="77882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fourth characteristic of high achievers with ADHD IS THAT THEY SEEK SUPPORT</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Generally, those who achieve a lot in life have support from others – their parents, a special teacher or mentor, a spouse, or a coach. This is true for adults with ADHD as well, but can be even more important. Talking to someone and seeking help can help lead to high achievement. </a:t>
            </a:r>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17</a:t>
            </a:fld>
            <a:endParaRPr lang="en-US"/>
          </a:p>
        </p:txBody>
      </p:sp>
    </p:spTree>
    <p:extLst>
      <p:ext uri="{BB962C8B-B14F-4D97-AF65-F5344CB8AC3E}">
        <p14:creationId xmlns:p14="http://schemas.microsoft.com/office/powerpoint/2010/main" val="3605843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a:t>
            </a:r>
            <a:r>
              <a:rPr lang="en-US" sz="1200" b="0" i="0" kern="1200" dirty="0">
                <a:solidFill>
                  <a:schemeClr val="tx1"/>
                </a:solidFill>
                <a:effectLst/>
                <a:latin typeface="+mn-lt"/>
                <a:ea typeface="+mn-ea"/>
                <a:cs typeface="+mn-cs"/>
              </a:rPr>
              <a:t>includes appropriate treatment for ADHD. According to research by Shaw and others, treatment for ADHD significantly improves long-term outcomes in all areas of adult functioning, like driving, obesity, self-esteem, social functioning, educational attainment, behavioral problems, and even occupational performance. Despite treatment being so critical and effective, it often does not “normalize” outcomes.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Treatment can include ADHD diagnosis, medication, and what is called “non-pharmacological” treatments like ADHD coaching. Part of being a high achiever with ADHD is seeking out support when you know you would benefit from the help, a new perspective, or a little guidance.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Getting support can mean medication treatment, CBT, group or individual coaching, </a:t>
            </a:r>
            <a:r>
              <a:rPr lang="en-US" sz="1200" b="0" i="0" kern="1200" dirty="0" err="1">
                <a:solidFill>
                  <a:schemeClr val="tx1"/>
                </a:solidFill>
                <a:effectLst/>
                <a:latin typeface="+mn-lt"/>
                <a:ea typeface="+mn-ea"/>
                <a:cs typeface="+mn-cs"/>
              </a:rPr>
              <a:t>etc</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BUT it can also mean telling your friends about your struggles, delegating tasks that you don’t have to be you to do, asking for help from your loved ones or teachers, or associates at work... (all of which can be done without disclosing your ADHD)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One of my clients, who is a professor once told me that the single most impactful support she got for her ADHD was a laundry service. The most impactful!</a:t>
            </a:r>
            <a:endParaRPr lang="en-US" dirty="0"/>
          </a:p>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18</a:t>
            </a:fld>
            <a:endParaRPr lang="en-US"/>
          </a:p>
        </p:txBody>
      </p:sp>
    </p:spTree>
    <p:extLst>
      <p:ext uri="{BB962C8B-B14F-4D97-AF65-F5344CB8AC3E}">
        <p14:creationId xmlns:p14="http://schemas.microsoft.com/office/powerpoint/2010/main" val="4097676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Here are some things to try:</a:t>
            </a:r>
          </a:p>
          <a:p>
            <a:endParaRPr lang="en-US" sz="1200" dirty="0"/>
          </a:p>
          <a:p>
            <a:pPr marL="171450" indent="-171450">
              <a:buFont typeface="Arial" panose="020B0604020202020204" pitchFamily="34" charset="0"/>
              <a:buChar char="•"/>
            </a:pPr>
            <a:r>
              <a:rPr lang="en-US" sz="1200" dirty="0"/>
              <a:t>Think about the support that has worked for you in the past and see if you can use any now.</a:t>
            </a:r>
          </a:p>
          <a:p>
            <a:pPr marL="171450" indent="-171450">
              <a:buFont typeface="Arial" panose="020B0604020202020204" pitchFamily="34" charset="0"/>
              <a:buChar char="•"/>
            </a:pPr>
            <a:r>
              <a:rPr lang="en-US" sz="1200" dirty="0"/>
              <a:t>List areas of your life that would benefit from greater support.</a:t>
            </a:r>
          </a:p>
          <a:p>
            <a:pPr marL="171450" indent="-171450">
              <a:buFont typeface="Arial" panose="020B0604020202020204" pitchFamily="34" charset="0"/>
              <a:buChar char="•"/>
            </a:pPr>
            <a:r>
              <a:rPr lang="en-US" sz="1200" dirty="0"/>
              <a:t>Write down steps to take to get support.</a:t>
            </a:r>
          </a:p>
          <a:p>
            <a:pPr marL="171450" indent="-171450">
              <a:buFont typeface="Arial" panose="020B0604020202020204" pitchFamily="34" charset="0"/>
              <a:buChar char="•"/>
            </a:pPr>
            <a:r>
              <a:rPr lang="en-US" sz="1200" dirty="0"/>
              <a:t>Sustain treatment and support into adulthood.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For most of my clients, getting a diagnosis of ADHD as an adults – late in life – was the beginning of getting the support they needed. But, for most, medication wasn’t enough. They were still struggling with their executive functions. So, they sought additional support. Like Leo, who is a senior partner at a small law firm. He made it all the way to partner, but was losing track of client matters, missing deadlines, spending too much time at the office, had basically missed his children’s childhoods, and was chronically stressed. He kept forgetting things, couldn’t get himself organized, avoided necessary tasks, and spent too much time on other tasks. He was fed up with himself and starting to show his frustration with impatience for others at work. When his wife joked one day that he hadn’t eaten with the family for years, he realized it was time to get some help. He spoke to his doctor, went to a psychologist and got an ADHD diagnosis and medication. He started coaching. Leo identified and wrote down the specific area of his life for which he needed support. He asked his administrative assistant to take over his calendar. He asked his paralegal and junior associated to take more of his case load. He even bought a small refrigerator for his office and had his lunches delivered. He asked the tech guy at work to spend time setting up efficient email systems and organize his files. Things started to go more smoothly. Not perfectly, but with additional support he was able to get home and eat dinner with his family once in a while and get more done at work with less stress. </a:t>
            </a:r>
          </a:p>
        </p:txBody>
      </p:sp>
      <p:sp>
        <p:nvSpPr>
          <p:cNvPr id="4" name="Slide Number Placeholder 3"/>
          <p:cNvSpPr>
            <a:spLocks noGrp="1"/>
          </p:cNvSpPr>
          <p:nvPr>
            <p:ph type="sldNum" sz="quarter" idx="5"/>
          </p:nvPr>
        </p:nvSpPr>
        <p:spPr/>
        <p:txBody>
          <a:bodyPr/>
          <a:lstStyle/>
          <a:p>
            <a:fld id="{0CD0B987-479D-B341-A008-6CA401E98DDA}" type="slidenum">
              <a:rPr lang="en-US" smtClean="0"/>
              <a:t>19</a:t>
            </a:fld>
            <a:endParaRPr lang="en-US"/>
          </a:p>
        </p:txBody>
      </p:sp>
    </p:spTree>
    <p:extLst>
      <p:ext uri="{BB962C8B-B14F-4D97-AF65-F5344CB8AC3E}">
        <p14:creationId xmlns:p14="http://schemas.microsoft.com/office/powerpoint/2010/main" val="3274227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When I bumped up against the mysterious paradox of being a high achiever with ADHD, I thought carefully about my clients. I realized that part of their experience is to exist in the paradox – to get comfortable with the seeming </a:t>
            </a:r>
            <a:r>
              <a:rPr lang="en-US" sz="1200" b="0" i="0" kern="1200" dirty="0" err="1">
                <a:solidFill>
                  <a:schemeClr val="tx1"/>
                </a:solidFill>
                <a:effectLst/>
                <a:latin typeface="+mn-lt"/>
                <a:ea typeface="+mn-ea"/>
                <a:cs typeface="+mn-cs"/>
              </a:rPr>
              <a:t>conotradictor</a:t>
            </a:r>
            <a:r>
              <a:rPr lang="en-US" sz="1200" b="0" i="0" kern="1200" dirty="0">
                <a:solidFill>
                  <a:schemeClr val="tx1"/>
                </a:solidFill>
                <a:effectLst/>
                <a:latin typeface="+mn-lt"/>
                <a:ea typeface="+mn-ea"/>
                <a:cs typeface="+mn-cs"/>
              </a:rPr>
              <a:t> nature of struggling with executive functions while performing at a high level. they must deeply understand that life outcomes are more difficult for them to achieve, while, at the same time, understand that they can use their interests and talents, their smarts, working harder at what matters, and getting support to help them achieve quite a lot.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indent="0">
              <a:buNone/>
            </a:pPr>
            <a:r>
              <a:rPr lang="en-US" sz="1200" dirty="0"/>
              <a:t>High achievers with ADHD</a:t>
            </a:r>
          </a:p>
          <a:p>
            <a:r>
              <a:rPr lang="en-US" sz="1200" dirty="0"/>
              <a:t>Do exist!</a:t>
            </a:r>
          </a:p>
          <a:p>
            <a:r>
              <a:rPr lang="en-US" sz="1200" dirty="0"/>
              <a:t>Have unique talents and interests</a:t>
            </a:r>
          </a:p>
          <a:p>
            <a:r>
              <a:rPr lang="en-US" sz="1200" dirty="0"/>
              <a:t>Can do well in school</a:t>
            </a:r>
          </a:p>
          <a:p>
            <a:r>
              <a:rPr lang="en-US" sz="1200" dirty="0"/>
              <a:t>Work harder</a:t>
            </a:r>
          </a:p>
          <a:p>
            <a:r>
              <a:rPr lang="en-US" sz="1200" dirty="0"/>
              <a:t>Seek support</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People with ADHD are not doomed to negative adult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 KNOW this is true, because I witness it firsthand every day.</a:t>
            </a:r>
          </a:p>
        </p:txBody>
      </p:sp>
      <p:sp>
        <p:nvSpPr>
          <p:cNvPr id="4" name="Slide Number Placeholder 3"/>
          <p:cNvSpPr>
            <a:spLocks noGrp="1"/>
          </p:cNvSpPr>
          <p:nvPr>
            <p:ph type="sldNum" sz="quarter" idx="5"/>
          </p:nvPr>
        </p:nvSpPr>
        <p:spPr/>
        <p:txBody>
          <a:bodyPr/>
          <a:lstStyle/>
          <a:p>
            <a:fld id="{0CD0B987-479D-B341-A008-6CA401E98DDA}" type="slidenum">
              <a:rPr lang="en-US" smtClean="0"/>
              <a:t>20</a:t>
            </a:fld>
            <a:endParaRPr lang="en-US"/>
          </a:p>
        </p:txBody>
      </p:sp>
    </p:spTree>
    <p:extLst>
      <p:ext uri="{BB962C8B-B14F-4D97-AF65-F5344CB8AC3E}">
        <p14:creationId xmlns:p14="http://schemas.microsoft.com/office/powerpoint/2010/main" val="4180498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21</a:t>
            </a:fld>
            <a:endParaRPr lang="en-US"/>
          </a:p>
        </p:txBody>
      </p:sp>
    </p:spTree>
    <p:extLst>
      <p:ext uri="{BB962C8B-B14F-4D97-AF65-F5344CB8AC3E}">
        <p14:creationId xmlns:p14="http://schemas.microsoft.com/office/powerpoint/2010/main" val="29438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22</a:t>
            </a:fld>
            <a:endParaRPr lang="en-US"/>
          </a:p>
        </p:txBody>
      </p:sp>
    </p:spTree>
    <p:extLst>
      <p:ext uri="{BB962C8B-B14F-4D97-AF65-F5344CB8AC3E}">
        <p14:creationId xmlns:p14="http://schemas.microsoft.com/office/powerpoint/2010/main" val="3446708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D0B987-479D-B341-A008-6CA401E98DDA}" type="slidenum">
              <a:rPr lang="en-US" smtClean="0"/>
              <a:t>23</a:t>
            </a:fld>
            <a:endParaRPr lang="en-US"/>
          </a:p>
        </p:txBody>
      </p:sp>
    </p:spTree>
    <p:extLst>
      <p:ext uri="{BB962C8B-B14F-4D97-AF65-F5344CB8AC3E}">
        <p14:creationId xmlns:p14="http://schemas.microsoft.com/office/powerpoint/2010/main" val="2891867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9/30/2020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32845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9/30/2020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52251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9/30/2020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81857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72751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9/30/2020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487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9/30/2020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58887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9/30/2020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87782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9/30/2020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41374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9/30/2020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74536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20314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9/30/2020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70793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9/30/2020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36289368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techwhirl.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dixonlifecoaching.com/the-mysterious-paradox-workbook"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08D4B6A-8113-4DFB-B82E-B60CAC8E0A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 name="Rectangle 19">
            <a:extLst>
              <a:ext uri="{FF2B5EF4-FFF2-40B4-BE49-F238E27FC236}">
                <a16:creationId xmlns:a16="http://schemas.microsoft.com/office/drawing/2014/main" id="{9822E561-F97C-4CBB-A9A6-A6BF6317BC8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1BE9F2E-7CC0-724A-A048-33D9E603113D}"/>
              </a:ext>
            </a:extLst>
          </p:cNvPr>
          <p:cNvSpPr>
            <a:spLocks noGrp="1"/>
          </p:cNvSpPr>
          <p:nvPr>
            <p:ph type="ctrTitle"/>
          </p:nvPr>
        </p:nvSpPr>
        <p:spPr>
          <a:xfrm>
            <a:off x="638620" y="863695"/>
            <a:ext cx="3511233" cy="3779995"/>
          </a:xfrm>
        </p:spPr>
        <p:txBody>
          <a:bodyPr anchor="ctr">
            <a:normAutofit/>
          </a:bodyPr>
          <a:lstStyle/>
          <a:p>
            <a:r>
              <a:rPr lang="en-US" sz="3100" b="1" dirty="0">
                <a:solidFill>
                  <a:schemeClr val="tx1"/>
                </a:solidFill>
              </a:rPr>
              <a:t>The Mysterious paradox of being a high achiever with ADHD</a:t>
            </a:r>
            <a:endParaRPr lang="en-US" sz="3100" dirty="0">
              <a:solidFill>
                <a:schemeClr val="tx1"/>
              </a:solidFill>
            </a:endParaRPr>
          </a:p>
        </p:txBody>
      </p:sp>
      <p:sp>
        <p:nvSpPr>
          <p:cNvPr id="3" name="Subtitle 2">
            <a:extLst>
              <a:ext uri="{FF2B5EF4-FFF2-40B4-BE49-F238E27FC236}">
                <a16:creationId xmlns:a16="http://schemas.microsoft.com/office/drawing/2014/main" id="{95A50552-47A5-F349-A2D2-C2EA12FB12AE}"/>
              </a:ext>
            </a:extLst>
          </p:cNvPr>
          <p:cNvSpPr>
            <a:spLocks noGrp="1"/>
          </p:cNvSpPr>
          <p:nvPr>
            <p:ph type="subTitle" idx="1"/>
          </p:nvPr>
        </p:nvSpPr>
        <p:spPr>
          <a:xfrm>
            <a:off x="638621" y="4739780"/>
            <a:ext cx="3745372" cy="1147054"/>
          </a:xfrm>
        </p:spPr>
        <p:txBody>
          <a:bodyPr anchor="t">
            <a:normAutofit/>
          </a:bodyPr>
          <a:lstStyle/>
          <a:p>
            <a:pPr>
              <a:lnSpc>
                <a:spcPct val="90000"/>
              </a:lnSpc>
              <a:spcBef>
                <a:spcPts val="0"/>
              </a:spcBef>
              <a:spcAft>
                <a:spcPts val="0"/>
              </a:spcAft>
            </a:pPr>
            <a:r>
              <a:rPr lang="en-US" sz="2200" dirty="0"/>
              <a:t>Casey Dixon</a:t>
            </a:r>
          </a:p>
          <a:p>
            <a:pPr>
              <a:spcBef>
                <a:spcPts val="0"/>
              </a:spcBef>
              <a:spcAft>
                <a:spcPts val="0"/>
              </a:spcAft>
            </a:pPr>
            <a:r>
              <a:rPr lang="en-US" sz="1100" dirty="0"/>
              <a:t>PCC, BCC, </a:t>
            </a:r>
            <a:r>
              <a:rPr lang="en-US" sz="1100" dirty="0" err="1"/>
              <a:t>Msed</a:t>
            </a:r>
            <a:endParaRPr lang="en-US" sz="1100" dirty="0"/>
          </a:p>
          <a:p>
            <a:pPr>
              <a:spcBef>
                <a:spcPts val="0"/>
              </a:spcBef>
              <a:spcAft>
                <a:spcPts val="0"/>
              </a:spcAft>
            </a:pPr>
            <a:endParaRPr lang="en-US" sz="1100" dirty="0"/>
          </a:p>
          <a:p>
            <a:pPr>
              <a:lnSpc>
                <a:spcPct val="90000"/>
              </a:lnSpc>
            </a:pPr>
            <a:r>
              <a:rPr lang="en-US" sz="2200" dirty="0"/>
              <a:t>    Dixon Life Coaching</a:t>
            </a:r>
          </a:p>
        </p:txBody>
      </p:sp>
      <p:sp>
        <p:nvSpPr>
          <p:cNvPr id="22" name="Rectangle 21">
            <a:extLst>
              <a:ext uri="{FF2B5EF4-FFF2-40B4-BE49-F238E27FC236}">
                <a16:creationId xmlns:a16="http://schemas.microsoft.com/office/drawing/2014/main" id="{B01B0E58-A5C8-4CDA-A2E0-35DF94E598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97A53EEC-305F-C74F-B179-B843361503D2}"/>
              </a:ext>
            </a:extLst>
          </p:cNvPr>
          <p:cNvPicPr>
            <a:picLocks noChangeAspect="1"/>
          </p:cNvPicPr>
          <p:nvPr/>
        </p:nvPicPr>
        <p:blipFill>
          <a:blip r:embed="rId3"/>
          <a:stretch>
            <a:fillRect/>
          </a:stretch>
        </p:blipFill>
        <p:spPr>
          <a:xfrm>
            <a:off x="638620" y="5433698"/>
            <a:ext cx="389971" cy="389971"/>
          </a:xfrm>
          <a:prstGeom prst="rect">
            <a:avLst/>
          </a:prstGeom>
        </p:spPr>
      </p:pic>
      <p:pic>
        <p:nvPicPr>
          <p:cNvPr id="10" name="Picture 9" descr="A professional woman sitting at a table in front of a computer&#10;&#10;">
            <a:extLst>
              <a:ext uri="{FF2B5EF4-FFF2-40B4-BE49-F238E27FC236}">
                <a16:creationId xmlns:a16="http://schemas.microsoft.com/office/drawing/2014/main" id="{486FAEAF-7B33-D347-9B87-8E96A0977106}"/>
              </a:ext>
            </a:extLst>
          </p:cNvPr>
          <p:cNvPicPr>
            <a:picLocks noChangeAspect="1"/>
          </p:cNvPicPr>
          <p:nvPr/>
        </p:nvPicPr>
        <p:blipFill rotWithShape="1">
          <a:blip r:embed="rId4">
            <a:alphaModFix amt="85000"/>
            <a:extLst>
              <a:ext uri="{28A0092B-C50C-407E-A947-70E740481C1C}">
                <a14:useLocalDpi xmlns:a14="http://schemas.microsoft.com/office/drawing/2010/main"/>
              </a:ext>
            </a:extLst>
          </a:blip>
          <a:srcRect/>
          <a:stretch/>
        </p:blipFill>
        <p:spPr>
          <a:xfrm flipH="1">
            <a:off x="4648200" y="1"/>
            <a:ext cx="7543800" cy="6858000"/>
          </a:xfrm>
          <a:prstGeom prst="rect">
            <a:avLst/>
          </a:prstGeom>
        </p:spPr>
      </p:pic>
    </p:spTree>
    <p:extLst>
      <p:ext uri="{BB962C8B-B14F-4D97-AF65-F5344CB8AC3E}">
        <p14:creationId xmlns:p14="http://schemas.microsoft.com/office/powerpoint/2010/main" val="394960424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0BC95F-D628-954E-87E5-EF920E44A730}"/>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rgbClr val="FFFFFF"/>
                </a:solidFill>
              </a:rPr>
              <a:t>© 2020 Dixon Life Coaching, LLC | All Rights Reserved</a:t>
            </a:r>
          </a:p>
        </p:txBody>
      </p:sp>
      <p:sp>
        <p:nvSpPr>
          <p:cNvPr id="4" name="Cloud 3">
            <a:extLst>
              <a:ext uri="{FF2B5EF4-FFF2-40B4-BE49-F238E27FC236}">
                <a16:creationId xmlns:a16="http://schemas.microsoft.com/office/drawing/2014/main" id="{85E50A1E-4755-E348-BFFF-F88BAD587D7B}"/>
              </a:ext>
            </a:extLst>
          </p:cNvPr>
          <p:cNvSpPr/>
          <p:nvPr/>
        </p:nvSpPr>
        <p:spPr>
          <a:xfrm rot="10800000">
            <a:off x="4888867" y="2063062"/>
            <a:ext cx="4067007" cy="2179007"/>
          </a:xfrm>
          <a:prstGeom prst="clou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D6556C9-C8BC-FC4E-9257-81887B0B7011}"/>
              </a:ext>
            </a:extLst>
          </p:cNvPr>
          <p:cNvSpPr txBox="1"/>
          <p:nvPr/>
        </p:nvSpPr>
        <p:spPr>
          <a:xfrm>
            <a:off x="6162812" y="2657879"/>
            <a:ext cx="2233871" cy="954107"/>
          </a:xfrm>
          <a:prstGeom prst="rect">
            <a:avLst/>
          </a:prstGeom>
          <a:noFill/>
        </p:spPr>
        <p:txBody>
          <a:bodyPr wrap="square" rtlCol="0">
            <a:spAutoFit/>
          </a:bodyPr>
          <a:lstStyle/>
          <a:p>
            <a:r>
              <a:rPr lang="en-US" sz="2800" dirty="0">
                <a:latin typeface="Apple Chancery" panose="03020702040506060504" pitchFamily="66" charset="-79"/>
                <a:cs typeface="Apple Chancery" panose="03020702040506060504" pitchFamily="66" charset="-79"/>
              </a:rPr>
              <a:t>How could this be?</a:t>
            </a:r>
          </a:p>
        </p:txBody>
      </p:sp>
      <p:sp>
        <p:nvSpPr>
          <p:cNvPr id="9" name="Oval 8">
            <a:extLst>
              <a:ext uri="{FF2B5EF4-FFF2-40B4-BE49-F238E27FC236}">
                <a16:creationId xmlns:a16="http://schemas.microsoft.com/office/drawing/2014/main" id="{490A6C6B-172E-AF4D-BA87-57A0D1CA1CEE}"/>
              </a:ext>
            </a:extLst>
          </p:cNvPr>
          <p:cNvSpPr/>
          <p:nvPr/>
        </p:nvSpPr>
        <p:spPr>
          <a:xfrm>
            <a:off x="8811889" y="1910899"/>
            <a:ext cx="681962" cy="63373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F70427E-4D60-294F-AD36-40C22B759BDE}"/>
              </a:ext>
            </a:extLst>
          </p:cNvPr>
          <p:cNvSpPr/>
          <p:nvPr/>
        </p:nvSpPr>
        <p:spPr>
          <a:xfrm>
            <a:off x="9582575" y="1641891"/>
            <a:ext cx="507513" cy="42117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DDB73E3-04C5-CE4B-BA85-B08C35B2F44B}"/>
              </a:ext>
            </a:extLst>
          </p:cNvPr>
          <p:cNvSpPr/>
          <p:nvPr/>
        </p:nvSpPr>
        <p:spPr>
          <a:xfrm>
            <a:off x="10090088" y="1370285"/>
            <a:ext cx="285867" cy="20790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25DB9BA5-CEC3-5F41-9660-A5ABAF9BB8F0}"/>
              </a:ext>
            </a:extLst>
          </p:cNvPr>
          <p:cNvSpPr>
            <a:spLocks noGrp="1"/>
          </p:cNvSpPr>
          <p:nvPr>
            <p:ph type="body" idx="1"/>
          </p:nvPr>
        </p:nvSpPr>
        <p:spPr>
          <a:xfrm>
            <a:off x="581193" y="1026368"/>
            <a:ext cx="2796490" cy="447870"/>
          </a:xfrm>
        </p:spPr>
        <p:txBody>
          <a:bodyPr>
            <a:normAutofit lnSpcReduction="10000"/>
          </a:bodyPr>
          <a:lstStyle/>
          <a:p>
            <a:r>
              <a:rPr lang="en-US" sz="2400" dirty="0"/>
              <a:t>high achievers</a:t>
            </a:r>
          </a:p>
        </p:txBody>
      </p:sp>
      <p:sp>
        <p:nvSpPr>
          <p:cNvPr id="14" name="TextBox 13">
            <a:extLst>
              <a:ext uri="{FF2B5EF4-FFF2-40B4-BE49-F238E27FC236}">
                <a16:creationId xmlns:a16="http://schemas.microsoft.com/office/drawing/2014/main" id="{79D8E14A-DD99-8B46-8670-86C5832BEF48}"/>
              </a:ext>
            </a:extLst>
          </p:cNvPr>
          <p:cNvSpPr txBox="1"/>
          <p:nvPr/>
        </p:nvSpPr>
        <p:spPr>
          <a:xfrm>
            <a:off x="581193" y="1689700"/>
            <a:ext cx="3452327" cy="400110"/>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2000" dirty="0"/>
              <a:t>High educational attainment</a:t>
            </a:r>
          </a:p>
        </p:txBody>
      </p:sp>
      <p:sp>
        <p:nvSpPr>
          <p:cNvPr id="20" name="TextBox 19">
            <a:extLst>
              <a:ext uri="{FF2B5EF4-FFF2-40B4-BE49-F238E27FC236}">
                <a16:creationId xmlns:a16="http://schemas.microsoft.com/office/drawing/2014/main" id="{3AD01EF1-DA8F-3A4B-952E-F34E1E87123A}"/>
              </a:ext>
            </a:extLst>
          </p:cNvPr>
          <p:cNvSpPr txBox="1"/>
          <p:nvPr/>
        </p:nvSpPr>
        <p:spPr>
          <a:xfrm>
            <a:off x="581193" y="2227765"/>
            <a:ext cx="3452327" cy="400110"/>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2000" dirty="0"/>
              <a:t>Occupational success</a:t>
            </a:r>
          </a:p>
        </p:txBody>
      </p:sp>
      <p:sp>
        <p:nvSpPr>
          <p:cNvPr id="21" name="TextBox 20">
            <a:extLst>
              <a:ext uri="{FF2B5EF4-FFF2-40B4-BE49-F238E27FC236}">
                <a16:creationId xmlns:a16="http://schemas.microsoft.com/office/drawing/2014/main" id="{37B62996-76EC-0E40-BD77-BF7EB947A604}"/>
              </a:ext>
            </a:extLst>
          </p:cNvPr>
          <p:cNvSpPr txBox="1"/>
          <p:nvPr/>
        </p:nvSpPr>
        <p:spPr>
          <a:xfrm>
            <a:off x="581193" y="2765830"/>
            <a:ext cx="3769697" cy="400110"/>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2000" dirty="0"/>
              <a:t>Established relationships</a:t>
            </a:r>
          </a:p>
        </p:txBody>
      </p:sp>
      <p:sp>
        <p:nvSpPr>
          <p:cNvPr id="22" name="TextBox 21">
            <a:extLst>
              <a:ext uri="{FF2B5EF4-FFF2-40B4-BE49-F238E27FC236}">
                <a16:creationId xmlns:a16="http://schemas.microsoft.com/office/drawing/2014/main" id="{F6CB1DF3-2D98-954A-A34B-3ECED1FDD1B0}"/>
              </a:ext>
            </a:extLst>
          </p:cNvPr>
          <p:cNvSpPr txBox="1"/>
          <p:nvPr/>
        </p:nvSpPr>
        <p:spPr>
          <a:xfrm>
            <a:off x="581193" y="3303895"/>
            <a:ext cx="3452327" cy="400110"/>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2000" dirty="0"/>
              <a:t>Managing finances</a:t>
            </a:r>
          </a:p>
        </p:txBody>
      </p:sp>
      <p:sp>
        <p:nvSpPr>
          <p:cNvPr id="23" name="TextBox 22">
            <a:extLst>
              <a:ext uri="{FF2B5EF4-FFF2-40B4-BE49-F238E27FC236}">
                <a16:creationId xmlns:a16="http://schemas.microsoft.com/office/drawing/2014/main" id="{FBEBC394-D85C-5545-A0D4-8623AB4C8895}"/>
              </a:ext>
            </a:extLst>
          </p:cNvPr>
          <p:cNvSpPr txBox="1"/>
          <p:nvPr/>
        </p:nvSpPr>
        <p:spPr>
          <a:xfrm>
            <a:off x="581193" y="3841960"/>
            <a:ext cx="4067007" cy="400110"/>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2000" dirty="0"/>
              <a:t>Focus on health and well-being</a:t>
            </a:r>
          </a:p>
        </p:txBody>
      </p:sp>
      <p:sp>
        <p:nvSpPr>
          <p:cNvPr id="24" name="TextBox 23">
            <a:extLst>
              <a:ext uri="{FF2B5EF4-FFF2-40B4-BE49-F238E27FC236}">
                <a16:creationId xmlns:a16="http://schemas.microsoft.com/office/drawing/2014/main" id="{1B1C26D8-8B3C-784B-BF43-F52F2A4763AC}"/>
              </a:ext>
            </a:extLst>
          </p:cNvPr>
          <p:cNvSpPr txBox="1"/>
          <p:nvPr/>
        </p:nvSpPr>
        <p:spPr>
          <a:xfrm>
            <a:off x="581193" y="4380026"/>
            <a:ext cx="3452327" cy="400110"/>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2000" dirty="0"/>
              <a:t>Lack of behavioral problems</a:t>
            </a:r>
          </a:p>
        </p:txBody>
      </p:sp>
    </p:spTree>
    <p:extLst>
      <p:ext uri="{BB962C8B-B14F-4D97-AF65-F5344CB8AC3E}">
        <p14:creationId xmlns:p14="http://schemas.microsoft.com/office/powerpoint/2010/main" val="165347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20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8" fill="hold" nodeType="after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 calcmode="lin" valueType="num">
                                      <p:cBhvr additive="base">
                                        <p:cTn id="12" dur="2000" fill="hold"/>
                                        <p:tgtEl>
                                          <p:spTgt spid="20">
                                            <p:txEl>
                                              <p:pRg st="0" end="0"/>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8" fill="hold" nodeType="after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anim calcmode="lin" valueType="num">
                                      <p:cBhvr additive="base">
                                        <p:cTn id="17" dur="20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19" fill="hold">
                            <p:stCondLst>
                              <p:cond delay="6000"/>
                            </p:stCondLst>
                            <p:childTnLst>
                              <p:par>
                                <p:cTn id="20" presetID="2" presetClass="entr" presetSubtype="8" fill="hold" nodeType="afterEffect">
                                  <p:stCondLst>
                                    <p:cond delay="0"/>
                                  </p:stCondLst>
                                  <p:childTnLst>
                                    <p:set>
                                      <p:cBhvr>
                                        <p:cTn id="21" dur="1" fill="hold">
                                          <p:stCondLst>
                                            <p:cond delay="0"/>
                                          </p:stCondLst>
                                        </p:cTn>
                                        <p:tgtEl>
                                          <p:spTgt spid="22">
                                            <p:txEl>
                                              <p:pRg st="0" end="0"/>
                                            </p:txEl>
                                          </p:spTgt>
                                        </p:tgtEl>
                                        <p:attrNameLst>
                                          <p:attrName>style.visibility</p:attrName>
                                        </p:attrNameLst>
                                      </p:cBhvr>
                                      <p:to>
                                        <p:strVal val="visible"/>
                                      </p:to>
                                    </p:set>
                                    <p:anim calcmode="lin" valueType="num">
                                      <p:cBhvr additive="base">
                                        <p:cTn id="22" dur="2000" fill="hold"/>
                                        <p:tgtEl>
                                          <p:spTgt spid="22">
                                            <p:txEl>
                                              <p:pRg st="0" end="0"/>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8000"/>
                            </p:stCondLst>
                            <p:childTnLst>
                              <p:par>
                                <p:cTn id="25" presetID="2" presetClass="entr" presetSubtype="8" fill="hold" nodeType="after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 calcmode="lin" valueType="num">
                                      <p:cBhvr additive="base">
                                        <p:cTn id="27" dur="20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28" dur="20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10000"/>
                            </p:stCondLst>
                            <p:childTnLst>
                              <p:par>
                                <p:cTn id="30" presetID="2" presetClass="entr" presetSubtype="8" fill="hold" nodeType="afterEffect">
                                  <p:stCondLst>
                                    <p:cond delay="0"/>
                                  </p:stCondLst>
                                  <p:childTnLst>
                                    <p:set>
                                      <p:cBhvr>
                                        <p:cTn id="31" dur="1" fill="hold">
                                          <p:stCondLst>
                                            <p:cond delay="0"/>
                                          </p:stCondLst>
                                        </p:cTn>
                                        <p:tgtEl>
                                          <p:spTgt spid="24">
                                            <p:txEl>
                                              <p:pRg st="0" end="0"/>
                                            </p:txEl>
                                          </p:spTgt>
                                        </p:tgtEl>
                                        <p:attrNameLst>
                                          <p:attrName>style.visibility</p:attrName>
                                        </p:attrNameLst>
                                      </p:cBhvr>
                                      <p:to>
                                        <p:strVal val="visible"/>
                                      </p:to>
                                    </p:set>
                                    <p:anim calcmode="lin" valueType="num">
                                      <p:cBhvr additive="base">
                                        <p:cTn id="32" dur="20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33" dur="20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par>
                          <p:cTn id="34" fill="hold">
                            <p:stCondLst>
                              <p:cond delay="12000"/>
                            </p:stCondLst>
                            <p:childTnLst>
                              <p:par>
                                <p:cTn id="35" presetID="9"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5">
            <a:extLst>
              <a:ext uri="{FF2B5EF4-FFF2-40B4-BE49-F238E27FC236}">
                <a16:creationId xmlns:a16="http://schemas.microsoft.com/office/drawing/2014/main" id="{DD651B61-325E-4E73-8445-38B0DE8AAA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17">
            <a:extLst>
              <a:ext uri="{FF2B5EF4-FFF2-40B4-BE49-F238E27FC236}">
                <a16:creationId xmlns:a16="http://schemas.microsoft.com/office/drawing/2014/main" id="{B42E5253-D3AC-4AC2-B766-8B34F13C2F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9">
            <a:extLst>
              <a:ext uri="{FF2B5EF4-FFF2-40B4-BE49-F238E27FC236}">
                <a16:creationId xmlns:a16="http://schemas.microsoft.com/office/drawing/2014/main" id="{10AE8D57-436A-4073-9A75-15BB5949F8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1">
            <a:extLst>
              <a:ext uri="{FF2B5EF4-FFF2-40B4-BE49-F238E27FC236}">
                <a16:creationId xmlns:a16="http://schemas.microsoft.com/office/drawing/2014/main" id="{E2852671-8EB6-4EAF-8AF8-65CF3FD664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33" name="Rectangle 23">
            <a:extLst>
              <a:ext uri="{FF2B5EF4-FFF2-40B4-BE49-F238E27FC236}">
                <a16:creationId xmlns:a16="http://schemas.microsoft.com/office/drawing/2014/main" id="{26B4480E-B7FF-4481-890E-043A69AE6F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79394E1F-0B5F-497D-B2A6-8383A2A5483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3"/>
            <a:chOff x="438068" y="457200"/>
            <a:chExt cx="3703320" cy="5935133"/>
          </a:xfrm>
        </p:grpSpPr>
        <p:sp>
          <p:nvSpPr>
            <p:cNvPr id="27" name="Rectangle 26">
              <a:extLst>
                <a:ext uri="{FF2B5EF4-FFF2-40B4-BE49-F238E27FC236}">
                  <a16:creationId xmlns:a16="http://schemas.microsoft.com/office/drawing/2014/main" id="{1F1FF39A-AC3C-4066-9D4C-519AA22812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601201"/>
              <a:ext cx="3702134" cy="5791132"/>
            </a:xfrm>
            <a:prstGeom prst="rect">
              <a:avLst/>
            </a:prstGeom>
            <a:solidFill>
              <a:srgbClr val="465359">
                <a:alpha val="97000"/>
              </a:srgb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64C13BAB-7C00-4D21-A857-E3D41C0A2A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AD670344-1E92-F34A-BE29-2A20416260BA}"/>
              </a:ext>
            </a:extLst>
          </p:cNvPr>
          <p:cNvSpPr>
            <a:spLocks noGrp="1"/>
          </p:cNvSpPr>
          <p:nvPr>
            <p:ph type="title"/>
          </p:nvPr>
        </p:nvSpPr>
        <p:spPr>
          <a:xfrm>
            <a:off x="584200" y="1524001"/>
            <a:ext cx="3412067" cy="3478384"/>
          </a:xfrm>
        </p:spPr>
        <p:txBody>
          <a:bodyPr vert="horz" lIns="91440" tIns="45720" rIns="91440" bIns="45720" rtlCol="0" anchor="b">
            <a:normAutofit/>
          </a:bodyPr>
          <a:lstStyle/>
          <a:p>
            <a:r>
              <a:rPr lang="en-US" sz="3600">
                <a:solidFill>
                  <a:srgbClr val="FFFFFF"/>
                </a:solidFill>
              </a:rPr>
              <a:t>Why paradox?</a:t>
            </a:r>
          </a:p>
        </p:txBody>
      </p:sp>
      <p:sp>
        <p:nvSpPr>
          <p:cNvPr id="3" name="Content Placeholder 2">
            <a:extLst>
              <a:ext uri="{FF2B5EF4-FFF2-40B4-BE49-F238E27FC236}">
                <a16:creationId xmlns:a16="http://schemas.microsoft.com/office/drawing/2014/main" id="{56A8B274-939B-104C-B76F-0CB3DAEB8A37}"/>
              </a:ext>
            </a:extLst>
          </p:cNvPr>
          <p:cNvSpPr>
            <a:spLocks noGrp="1"/>
          </p:cNvSpPr>
          <p:nvPr>
            <p:ph idx="1"/>
          </p:nvPr>
        </p:nvSpPr>
        <p:spPr>
          <a:xfrm>
            <a:off x="584200" y="5145513"/>
            <a:ext cx="3412067" cy="738820"/>
          </a:xfrm>
        </p:spPr>
        <p:txBody>
          <a:bodyPr vert="horz" lIns="91440" tIns="45720" rIns="91440" bIns="45720" rtlCol="0" anchor="t">
            <a:normAutofit/>
          </a:bodyPr>
          <a:lstStyle/>
          <a:p>
            <a:pPr marL="0" indent="0">
              <a:lnSpc>
                <a:spcPct val="90000"/>
              </a:lnSpc>
              <a:buNone/>
            </a:pPr>
            <a:r>
              <a:rPr lang="en-US" sz="1500" kern="1200" cap="all" dirty="0">
                <a:solidFill>
                  <a:srgbClr val="FFFFFF">
                    <a:alpha val="75000"/>
                  </a:srgbClr>
                </a:solidFill>
                <a:latin typeface="+mn-lt"/>
                <a:ea typeface="+mn-ea"/>
                <a:cs typeface="+mn-cs"/>
              </a:rPr>
              <a:t>Something that seems contradictory but can be true.</a:t>
            </a:r>
          </a:p>
        </p:txBody>
      </p:sp>
      <p:pic>
        <p:nvPicPr>
          <p:cNvPr id="6" name="Picture 5" descr="A picture containing object, sitting, blue, table&#10;&#10;Description automatically generated">
            <a:extLst>
              <a:ext uri="{FF2B5EF4-FFF2-40B4-BE49-F238E27FC236}">
                <a16:creationId xmlns:a16="http://schemas.microsoft.com/office/drawing/2014/main" id="{978A19B8-F04C-1843-B839-6F5A005C8155}"/>
              </a:ext>
            </a:extLst>
          </p:cNvPr>
          <p:cNvPicPr>
            <a:picLocks noChangeAspect="1"/>
          </p:cNvPicPr>
          <p:nvPr/>
        </p:nvPicPr>
        <p:blipFill>
          <a:blip r:embed="rId3"/>
          <a:stretch>
            <a:fillRect/>
          </a:stretch>
        </p:blipFill>
        <p:spPr>
          <a:xfrm>
            <a:off x="4669368" y="1272346"/>
            <a:ext cx="6764864" cy="4853789"/>
          </a:xfrm>
          <a:prstGeom prst="rect">
            <a:avLst/>
          </a:prstGeom>
        </p:spPr>
      </p:pic>
      <p:sp>
        <p:nvSpPr>
          <p:cNvPr id="8" name="TextBox 7">
            <a:extLst>
              <a:ext uri="{FF2B5EF4-FFF2-40B4-BE49-F238E27FC236}">
                <a16:creationId xmlns:a16="http://schemas.microsoft.com/office/drawing/2014/main" id="{058B072B-BF7A-D54C-9A64-3B718F187B48}"/>
              </a:ext>
            </a:extLst>
          </p:cNvPr>
          <p:cNvSpPr txBox="1"/>
          <p:nvPr/>
        </p:nvSpPr>
        <p:spPr>
          <a:xfrm>
            <a:off x="9074068" y="5563639"/>
            <a:ext cx="3556000" cy="430887"/>
          </a:xfrm>
          <a:prstGeom prst="rect">
            <a:avLst/>
          </a:prstGeom>
          <a:noFill/>
        </p:spPr>
        <p:txBody>
          <a:bodyPr wrap="square" rtlCol="0">
            <a:spAutoFit/>
          </a:bodyPr>
          <a:lstStyle/>
          <a:p>
            <a:r>
              <a:rPr lang="en-US" sz="1100" i="1" dirty="0">
                <a:solidFill>
                  <a:schemeClr val="bg1"/>
                </a:solidFill>
              </a:rPr>
              <a:t>Paradox. Image: </a:t>
            </a:r>
            <a:r>
              <a:rPr lang="en-US" sz="1100" i="1" u="sng" dirty="0">
                <a:solidFill>
                  <a:schemeClr val="bg1"/>
                </a:solidFill>
                <a:hlinkClick r:id="rId4">
                  <a:extLst>
                    <a:ext uri="{A12FA001-AC4F-418D-AE19-62706E023703}">
                      <ahyp:hlinkClr xmlns:ahyp="http://schemas.microsoft.com/office/drawing/2018/hyperlinkcolor" xmlns="" val="tx"/>
                    </a:ext>
                  </a:extLst>
                </a:hlinkClick>
              </a:rPr>
              <a:t>http://techwhirl.com</a:t>
            </a:r>
            <a:endParaRPr lang="en-US" sz="1100" i="1" u="sng" dirty="0">
              <a:solidFill>
                <a:schemeClr val="bg1"/>
              </a:solidFill>
            </a:endParaRPr>
          </a:p>
          <a:p>
            <a:endParaRPr lang="en-US" sz="1100" dirty="0">
              <a:solidFill>
                <a:schemeClr val="bg1"/>
              </a:solidFill>
            </a:endParaRPr>
          </a:p>
        </p:txBody>
      </p:sp>
      <p:sp>
        <p:nvSpPr>
          <p:cNvPr id="25" name="TextBox 24">
            <a:extLst>
              <a:ext uri="{FF2B5EF4-FFF2-40B4-BE49-F238E27FC236}">
                <a16:creationId xmlns:a16="http://schemas.microsoft.com/office/drawing/2014/main" id="{B4A65121-B5FB-E342-8E16-60EB8B33B73B}"/>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675542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58C1A-46A4-4141-8DF6-3B6AC046F468}"/>
              </a:ext>
            </a:extLst>
          </p:cNvPr>
          <p:cNvSpPr>
            <a:spLocks noGrp="1"/>
          </p:cNvSpPr>
          <p:nvPr>
            <p:ph type="title"/>
          </p:nvPr>
        </p:nvSpPr>
        <p:spPr>
          <a:xfrm>
            <a:off x="581192" y="633833"/>
            <a:ext cx="11029615" cy="2147467"/>
          </a:xfrm>
        </p:spPr>
        <p:txBody>
          <a:bodyPr/>
          <a:lstStyle/>
          <a:p>
            <a:r>
              <a:rPr lang="en-US" dirty="0"/>
              <a:t>Research says </a:t>
            </a:r>
            <a:br>
              <a:rPr lang="en-US" dirty="0"/>
            </a:br>
            <a:r>
              <a:rPr lang="en-US" dirty="0"/>
              <a:t>(and we are told)…</a:t>
            </a:r>
          </a:p>
        </p:txBody>
      </p:sp>
      <p:sp>
        <p:nvSpPr>
          <p:cNvPr id="3" name="Text Placeholder 2">
            <a:extLst>
              <a:ext uri="{FF2B5EF4-FFF2-40B4-BE49-F238E27FC236}">
                <a16:creationId xmlns:a16="http://schemas.microsoft.com/office/drawing/2014/main" id="{E691D8BD-CCB7-EA4E-9747-1618A6097D5B}"/>
              </a:ext>
            </a:extLst>
          </p:cNvPr>
          <p:cNvSpPr>
            <a:spLocks noGrp="1"/>
          </p:cNvSpPr>
          <p:nvPr>
            <p:ph type="body" idx="1"/>
          </p:nvPr>
        </p:nvSpPr>
        <p:spPr>
          <a:xfrm>
            <a:off x="1604530" y="3191736"/>
            <a:ext cx="8982937" cy="1769930"/>
          </a:xfrm>
        </p:spPr>
        <p:txBody>
          <a:bodyPr>
            <a:normAutofit/>
          </a:bodyPr>
          <a:lstStyle/>
          <a:p>
            <a:pPr algn="ctr"/>
            <a:r>
              <a:rPr lang="en-US" sz="3200" dirty="0">
                <a:solidFill>
                  <a:schemeClr val="tx1"/>
                </a:solidFill>
              </a:rPr>
              <a:t>ADHD predicts high risk for negative adult outcomes</a:t>
            </a:r>
          </a:p>
        </p:txBody>
      </p:sp>
      <p:sp>
        <p:nvSpPr>
          <p:cNvPr id="7" name="TextBox 6">
            <a:extLst>
              <a:ext uri="{FF2B5EF4-FFF2-40B4-BE49-F238E27FC236}">
                <a16:creationId xmlns:a16="http://schemas.microsoft.com/office/drawing/2014/main" id="{FEA0A608-A3A1-9B48-9B89-5AF604C8613D}"/>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rgbClr val="FFFFFF"/>
                </a:solidFill>
              </a:rPr>
              <a:t>© 2020 Dixon Life Coaching, LLC | All Rights Reserved</a:t>
            </a:r>
          </a:p>
        </p:txBody>
      </p:sp>
    </p:spTree>
    <p:extLst>
      <p:ext uri="{BB962C8B-B14F-4D97-AF65-F5344CB8AC3E}">
        <p14:creationId xmlns:p14="http://schemas.microsoft.com/office/powerpoint/2010/main" val="1353292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93E72DE2-DEFC-E644-A0E9-C054F4B37F14}"/>
              </a:ext>
            </a:extLst>
          </p:cNvPr>
          <p:cNvSpPr txBox="1">
            <a:spLocks/>
          </p:cNvSpPr>
          <p:nvPr/>
        </p:nvSpPr>
        <p:spPr>
          <a:xfrm>
            <a:off x="4581700" y="1082295"/>
            <a:ext cx="5180138" cy="1242705"/>
          </a:xfrm>
          <a:prstGeom prst="rect">
            <a:avLst/>
          </a:prstGeom>
        </p:spPr>
        <p:txBody>
          <a:bodyPr vert="horz" lIns="91440" tIns="45720" rIns="91440" bIns="45720" rtlCol="0" anchor="b">
            <a:normAutofit fontScale="77500" lnSpcReduction="20000"/>
          </a:bodyPr>
          <a:lstStyle>
            <a:lvl1pPr algn="l" defTabSz="457200" rtl="0" eaLnBrk="1" latinLnBrk="0" hangingPunct="1">
              <a:spcBef>
                <a:spcPct val="0"/>
              </a:spcBef>
              <a:buNone/>
              <a:defRPr sz="2400" b="0" kern="1200" cap="all">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dirty="0">
                <a:solidFill>
                  <a:schemeClr val="tx1"/>
                </a:solidFill>
              </a:rPr>
              <a:t>How negative is negative?</a:t>
            </a:r>
            <a:r>
              <a:rPr lang="en-US" sz="3600" dirty="0">
                <a:solidFill>
                  <a:schemeClr val="tx1"/>
                </a:solidFill>
              </a:rPr>
              <a:t/>
            </a:r>
            <a:br>
              <a:rPr lang="en-US" sz="3600" dirty="0">
                <a:solidFill>
                  <a:schemeClr val="tx1"/>
                </a:solidFill>
              </a:rPr>
            </a:br>
            <a:endParaRPr lang="en-US" sz="3600" dirty="0">
              <a:solidFill>
                <a:schemeClr val="tx1"/>
              </a:solidFill>
            </a:endParaRPr>
          </a:p>
        </p:txBody>
      </p:sp>
      <p:sp>
        <p:nvSpPr>
          <p:cNvPr id="21" name="TextBox 20">
            <a:extLst>
              <a:ext uri="{FF2B5EF4-FFF2-40B4-BE49-F238E27FC236}">
                <a16:creationId xmlns:a16="http://schemas.microsoft.com/office/drawing/2014/main" id="{E12E9CE1-7AEA-C14D-8378-62564DA93B20}"/>
              </a:ext>
            </a:extLst>
          </p:cNvPr>
          <p:cNvSpPr txBox="1"/>
          <p:nvPr/>
        </p:nvSpPr>
        <p:spPr>
          <a:xfrm>
            <a:off x="4888866" y="2380741"/>
            <a:ext cx="6805446" cy="646331"/>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3600" dirty="0"/>
              <a:t>Lower educational attainment</a:t>
            </a:r>
          </a:p>
        </p:txBody>
      </p:sp>
      <p:sp>
        <p:nvSpPr>
          <p:cNvPr id="22" name="TextBox 21">
            <a:extLst>
              <a:ext uri="{FF2B5EF4-FFF2-40B4-BE49-F238E27FC236}">
                <a16:creationId xmlns:a16="http://schemas.microsoft.com/office/drawing/2014/main" id="{3C110D4D-8F50-AF46-8A24-85B9411E10C5}"/>
              </a:ext>
            </a:extLst>
          </p:cNvPr>
          <p:cNvSpPr txBox="1"/>
          <p:nvPr/>
        </p:nvSpPr>
        <p:spPr>
          <a:xfrm>
            <a:off x="4888867" y="2918806"/>
            <a:ext cx="7072474" cy="646331"/>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3600" dirty="0"/>
              <a:t>Occupational problems</a:t>
            </a:r>
          </a:p>
        </p:txBody>
      </p:sp>
      <p:sp>
        <p:nvSpPr>
          <p:cNvPr id="23" name="TextBox 22">
            <a:extLst>
              <a:ext uri="{FF2B5EF4-FFF2-40B4-BE49-F238E27FC236}">
                <a16:creationId xmlns:a16="http://schemas.microsoft.com/office/drawing/2014/main" id="{031E9E2A-C5F4-184A-AFB0-3DCD5AE2EB71}"/>
              </a:ext>
            </a:extLst>
          </p:cNvPr>
          <p:cNvSpPr txBox="1"/>
          <p:nvPr/>
        </p:nvSpPr>
        <p:spPr>
          <a:xfrm>
            <a:off x="4888867" y="3456871"/>
            <a:ext cx="5886225" cy="646331"/>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3600" dirty="0"/>
              <a:t>Troubled relationships</a:t>
            </a:r>
          </a:p>
        </p:txBody>
      </p:sp>
      <p:sp>
        <p:nvSpPr>
          <p:cNvPr id="24" name="TextBox 23">
            <a:extLst>
              <a:ext uri="{FF2B5EF4-FFF2-40B4-BE49-F238E27FC236}">
                <a16:creationId xmlns:a16="http://schemas.microsoft.com/office/drawing/2014/main" id="{FFF4A73D-AC64-2B4C-A3B6-7B1B089F905F}"/>
              </a:ext>
            </a:extLst>
          </p:cNvPr>
          <p:cNvSpPr txBox="1"/>
          <p:nvPr/>
        </p:nvSpPr>
        <p:spPr>
          <a:xfrm>
            <a:off x="4888867" y="3994936"/>
            <a:ext cx="6627630" cy="646331"/>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3600" dirty="0"/>
              <a:t>Lower financial success</a:t>
            </a:r>
          </a:p>
        </p:txBody>
      </p:sp>
      <p:sp>
        <p:nvSpPr>
          <p:cNvPr id="25" name="TextBox 24">
            <a:extLst>
              <a:ext uri="{FF2B5EF4-FFF2-40B4-BE49-F238E27FC236}">
                <a16:creationId xmlns:a16="http://schemas.microsoft.com/office/drawing/2014/main" id="{29FA6755-F49B-0E44-8474-6459962D3FAF}"/>
              </a:ext>
            </a:extLst>
          </p:cNvPr>
          <p:cNvSpPr txBox="1"/>
          <p:nvPr/>
        </p:nvSpPr>
        <p:spPr>
          <a:xfrm>
            <a:off x="4888867" y="4533001"/>
            <a:ext cx="4067007" cy="646331"/>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3600" dirty="0"/>
              <a:t>Poorer health</a:t>
            </a:r>
          </a:p>
        </p:txBody>
      </p:sp>
      <p:sp>
        <p:nvSpPr>
          <p:cNvPr id="26" name="TextBox 25">
            <a:extLst>
              <a:ext uri="{FF2B5EF4-FFF2-40B4-BE49-F238E27FC236}">
                <a16:creationId xmlns:a16="http://schemas.microsoft.com/office/drawing/2014/main" id="{6C5490EC-CEA0-3148-8EE7-27141CC272E4}"/>
              </a:ext>
            </a:extLst>
          </p:cNvPr>
          <p:cNvSpPr txBox="1"/>
          <p:nvPr/>
        </p:nvSpPr>
        <p:spPr>
          <a:xfrm>
            <a:off x="4888867" y="5071067"/>
            <a:ext cx="6627630" cy="646331"/>
          </a:xfrm>
          <a:prstGeom prst="rect">
            <a:avLst/>
          </a:prstGeom>
          <a:noFill/>
        </p:spPr>
        <p:txBody>
          <a:bodyPr wrap="square" rtlCol="0">
            <a:spAutoFit/>
          </a:bodyPr>
          <a:lstStyle/>
          <a:p>
            <a:pPr marL="342900" indent="-342900">
              <a:spcBef>
                <a:spcPts val="600"/>
              </a:spcBef>
              <a:spcAft>
                <a:spcPts val="600"/>
              </a:spcAft>
              <a:buFont typeface="Wingdings" pitchFamily="2" charset="2"/>
              <a:buChar char="q"/>
            </a:pPr>
            <a:r>
              <a:rPr lang="en-US" sz="3600" dirty="0"/>
              <a:t>Behavioral problems</a:t>
            </a:r>
          </a:p>
        </p:txBody>
      </p:sp>
      <p:sp>
        <p:nvSpPr>
          <p:cNvPr id="27" name="TextBox 26">
            <a:extLst>
              <a:ext uri="{FF2B5EF4-FFF2-40B4-BE49-F238E27FC236}">
                <a16:creationId xmlns:a16="http://schemas.microsoft.com/office/drawing/2014/main" id="{52C4F4B7-F7C7-5A40-885C-720D903B4ED0}"/>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397935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20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8" fill="hold" nodeType="after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 calcmode="lin" valueType="num">
                                      <p:cBhvr additive="base">
                                        <p:cTn id="12" dur="2000" fill="hold"/>
                                        <p:tgtEl>
                                          <p:spTgt spid="22">
                                            <p:txEl>
                                              <p:pRg st="0" end="0"/>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8" fill="hold" nodeType="after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 calcmode="lin" valueType="num">
                                      <p:cBhvr additive="base">
                                        <p:cTn id="17" dur="20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19" fill="hold">
                            <p:stCondLst>
                              <p:cond delay="6000"/>
                            </p:stCondLst>
                            <p:childTnLst>
                              <p:par>
                                <p:cTn id="20" presetID="2" presetClass="entr" presetSubtype="8" fill="hold" nodeType="afterEffect">
                                  <p:stCondLst>
                                    <p:cond delay="0"/>
                                  </p:stCondLst>
                                  <p:childTnLst>
                                    <p:set>
                                      <p:cBhvr>
                                        <p:cTn id="21" dur="1" fill="hold">
                                          <p:stCondLst>
                                            <p:cond delay="0"/>
                                          </p:stCondLst>
                                        </p:cTn>
                                        <p:tgtEl>
                                          <p:spTgt spid="24">
                                            <p:txEl>
                                              <p:pRg st="0" end="0"/>
                                            </p:txEl>
                                          </p:spTgt>
                                        </p:tgtEl>
                                        <p:attrNameLst>
                                          <p:attrName>style.visibility</p:attrName>
                                        </p:attrNameLst>
                                      </p:cBhvr>
                                      <p:to>
                                        <p:strVal val="visible"/>
                                      </p:to>
                                    </p:set>
                                    <p:anim calcmode="lin" valueType="num">
                                      <p:cBhvr additive="base">
                                        <p:cTn id="22" dur="20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8000"/>
                            </p:stCondLst>
                            <p:childTnLst>
                              <p:par>
                                <p:cTn id="25" presetID="2" presetClass="entr" presetSubtype="8" fill="hold" nodeType="after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anim calcmode="lin" valueType="num">
                                      <p:cBhvr additive="base">
                                        <p:cTn id="27" dur="20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28" dur="20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10000"/>
                            </p:stCondLst>
                            <p:childTnLst>
                              <p:par>
                                <p:cTn id="30" presetID="2" presetClass="entr" presetSubtype="8" fill="hold" nodeType="after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 calcmode="lin" valueType="num">
                                      <p:cBhvr additive="base">
                                        <p:cTn id="32" dur="20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33" dur="20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18FFF8BA-E008-4068-851C-2CED296AC5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599292-F63E-734B-B7BF-8C5D08974C19}"/>
              </a:ext>
            </a:extLst>
          </p:cNvPr>
          <p:cNvSpPr>
            <a:spLocks noGrp="1"/>
          </p:cNvSpPr>
          <p:nvPr>
            <p:ph type="title"/>
          </p:nvPr>
        </p:nvSpPr>
        <p:spPr>
          <a:xfrm>
            <a:off x="581193" y="702156"/>
            <a:ext cx="4076153" cy="5156642"/>
          </a:xfrm>
        </p:spPr>
        <p:txBody>
          <a:bodyPr anchor="ctr">
            <a:normAutofit/>
          </a:bodyPr>
          <a:lstStyle/>
          <a:p>
            <a:r>
              <a:rPr lang="en-US" sz="4400" dirty="0">
                <a:solidFill>
                  <a:schemeClr val="tx2"/>
                </a:solidFill>
              </a:rPr>
              <a:t>“The central mystery of </a:t>
            </a:r>
            <a:r>
              <a:rPr lang="en-US" sz="4400" dirty="0" err="1">
                <a:solidFill>
                  <a:schemeClr val="tx2"/>
                </a:solidFill>
              </a:rPr>
              <a:t>adhd</a:t>
            </a:r>
            <a:r>
              <a:rPr lang="en-US" sz="4400" dirty="0">
                <a:solidFill>
                  <a:schemeClr val="tx2"/>
                </a:solidFill>
              </a:rPr>
              <a:t>”</a:t>
            </a:r>
          </a:p>
        </p:txBody>
      </p:sp>
      <p:sp>
        <p:nvSpPr>
          <p:cNvPr id="17" name="Rectangle 9">
            <a:extLst>
              <a:ext uri="{FF2B5EF4-FFF2-40B4-BE49-F238E27FC236}">
                <a16:creationId xmlns:a16="http://schemas.microsoft.com/office/drawing/2014/main" id="{832B0DA7-13B0-4805-B9BD-9BFACCB233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1">
            <a:extLst>
              <a:ext uri="{FF2B5EF4-FFF2-40B4-BE49-F238E27FC236}">
                <a16:creationId xmlns:a16="http://schemas.microsoft.com/office/drawing/2014/main" id="{D5D17921-1EF4-488E-A9AA-AC6B7F3CE9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8CA5D3A8-E6B9-A841-BDDE-F44B40A437B1}"/>
              </a:ext>
            </a:extLst>
          </p:cNvPr>
          <p:cNvSpPr>
            <a:spLocks noGrp="1"/>
          </p:cNvSpPr>
          <p:nvPr>
            <p:ph idx="1"/>
          </p:nvPr>
        </p:nvSpPr>
        <p:spPr>
          <a:xfrm>
            <a:off x="4776743" y="949296"/>
            <a:ext cx="6708805" cy="5156643"/>
          </a:xfrm>
        </p:spPr>
        <p:txBody>
          <a:bodyPr>
            <a:noAutofit/>
          </a:bodyPr>
          <a:lstStyle/>
          <a:p>
            <a:pPr marL="0" indent="0">
              <a:buNone/>
            </a:pPr>
            <a:r>
              <a:rPr lang="en-US" sz="3200" dirty="0"/>
              <a:t>“Although they have considerable chronic difficulty in getting organized and getting started on many tasks, focusing their attention, sustaining their efforts, and utilizing their short-term working memory, all of those diagnosed with ADHD tend to have at least a few specific activities or tasks for which they have no difficulty in exercising these very same functions in a normal or even extraordinary way” (Brown, 2017, p. 6). </a:t>
            </a:r>
          </a:p>
        </p:txBody>
      </p:sp>
      <p:sp>
        <p:nvSpPr>
          <p:cNvPr id="7" name="TextBox 6">
            <a:extLst>
              <a:ext uri="{FF2B5EF4-FFF2-40B4-BE49-F238E27FC236}">
                <a16:creationId xmlns:a16="http://schemas.microsoft.com/office/drawing/2014/main" id="{CA20E081-9A88-F44B-9979-33127EC41C4E}"/>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3096030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D651B61-325E-4E73-8445-38B0DE8AAA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B42E5253-D3AC-4AC2-B766-8B34F13C2F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10AE8D57-436A-4073-9A75-15BB5949F8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E2852671-8EB6-4EAF-8AF8-65CF3FD664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31" name="Rectangle 30">
            <a:extLst>
              <a:ext uri="{FF2B5EF4-FFF2-40B4-BE49-F238E27FC236}">
                <a16:creationId xmlns:a16="http://schemas.microsoft.com/office/drawing/2014/main" id="{A52FF1B8-145F-47AA-9F6F-7DA3201AA6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95098E-3F00-D04B-B3A7-1B79F531C172}"/>
              </a:ext>
            </a:extLst>
          </p:cNvPr>
          <p:cNvSpPr>
            <a:spLocks noGrp="1"/>
          </p:cNvSpPr>
          <p:nvPr>
            <p:ph type="title"/>
          </p:nvPr>
        </p:nvSpPr>
        <p:spPr>
          <a:xfrm>
            <a:off x="787861" y="1251534"/>
            <a:ext cx="6798608" cy="2346136"/>
          </a:xfrm>
        </p:spPr>
        <p:txBody>
          <a:bodyPr vert="horz" lIns="91440" tIns="45720" rIns="91440" bIns="45720" rtlCol="0" anchor="b">
            <a:normAutofit/>
          </a:bodyPr>
          <a:lstStyle/>
          <a:p>
            <a:r>
              <a:rPr lang="en-US" sz="4400" dirty="0"/>
              <a:t>the mystery</a:t>
            </a:r>
          </a:p>
        </p:txBody>
      </p:sp>
      <p:sp>
        <p:nvSpPr>
          <p:cNvPr id="33" name="Rectangle 32">
            <a:extLst>
              <a:ext uri="{FF2B5EF4-FFF2-40B4-BE49-F238E27FC236}">
                <a16:creationId xmlns:a16="http://schemas.microsoft.com/office/drawing/2014/main" id="{6DFE8A8C-8C1F-40A1-8A45-9D05B0DD8E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EE1EF8C3-8F8A-447D-A5FF-C124268254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36">
            <a:extLst>
              <a:ext uri="{FF2B5EF4-FFF2-40B4-BE49-F238E27FC236}">
                <a16:creationId xmlns:a16="http://schemas.microsoft.com/office/drawing/2014/main" id="{1B511BAF-6DC3-420A-8603-96945C66AD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3" name="Content Placeholder 2">
            <a:extLst>
              <a:ext uri="{FF2B5EF4-FFF2-40B4-BE49-F238E27FC236}">
                <a16:creationId xmlns:a16="http://schemas.microsoft.com/office/drawing/2014/main" id="{2F1B75A5-E1B1-FC4A-ACFE-E37CC37FABE9}"/>
              </a:ext>
            </a:extLst>
          </p:cNvPr>
          <p:cNvSpPr txBox="1">
            <a:spLocks/>
          </p:cNvSpPr>
          <p:nvPr/>
        </p:nvSpPr>
        <p:spPr>
          <a:xfrm>
            <a:off x="6096001" y="1577340"/>
            <a:ext cx="4333722" cy="3703320"/>
          </a:xfrm>
          <a:prstGeom prst="rect">
            <a:avLst/>
          </a:prstGeom>
          <a:ln w="57150">
            <a:noFill/>
          </a:ln>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US" sz="3600" dirty="0">
                <a:solidFill>
                  <a:schemeClr val="tx1"/>
                </a:solidFill>
              </a:rPr>
              <a:t>What made the difference for the high achievers that I know?</a:t>
            </a:r>
          </a:p>
        </p:txBody>
      </p:sp>
      <p:sp>
        <p:nvSpPr>
          <p:cNvPr id="24" name="TextBox 23">
            <a:extLst>
              <a:ext uri="{FF2B5EF4-FFF2-40B4-BE49-F238E27FC236}">
                <a16:creationId xmlns:a16="http://schemas.microsoft.com/office/drawing/2014/main" id="{DF5CF742-E03C-7444-AF4B-DFBEA50C82DC}"/>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241464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2989FB-1024-49B7-BDF1-B3CE27D486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67B062-BC97-4C49-B592-9D6597239006}"/>
              </a:ext>
            </a:extLst>
          </p:cNvPr>
          <p:cNvSpPr>
            <a:spLocks noGrp="1"/>
          </p:cNvSpPr>
          <p:nvPr>
            <p:ph type="title"/>
          </p:nvPr>
        </p:nvSpPr>
        <p:spPr>
          <a:xfrm>
            <a:off x="746228" y="1037967"/>
            <a:ext cx="3054091" cy="4709131"/>
          </a:xfrm>
        </p:spPr>
        <p:txBody>
          <a:bodyPr anchor="ctr">
            <a:normAutofit/>
          </a:bodyPr>
          <a:lstStyle/>
          <a:p>
            <a:r>
              <a:rPr lang="en-US" dirty="0">
                <a:solidFill>
                  <a:schemeClr val="bg1">
                    <a:lumMod val="85000"/>
                    <a:lumOff val="15000"/>
                  </a:schemeClr>
                </a:solidFill>
              </a:rPr>
              <a:t>Unique talents and interests</a:t>
            </a:r>
          </a:p>
        </p:txBody>
      </p:sp>
      <p:sp>
        <p:nvSpPr>
          <p:cNvPr id="12" name="Rectangle 11">
            <a:extLst>
              <a:ext uri="{FF2B5EF4-FFF2-40B4-BE49-F238E27FC236}">
                <a16:creationId xmlns:a16="http://schemas.microsoft.com/office/drawing/2014/main" id="{2987D6F4-EC95-4EF1-A8AD-4B70386CEE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F5F792DF-9D0A-4DB6-9A9E-7312F5A7E8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7498080" cy="9144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BC7EA7B-802E-41F4-8926-C4475287AA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5F60B44A-5ADF-3B4E-8C74-FB09A669B49A}"/>
              </a:ext>
            </a:extLst>
          </p:cNvPr>
          <p:cNvSpPr txBox="1"/>
          <p:nvPr/>
        </p:nvSpPr>
        <p:spPr>
          <a:xfrm>
            <a:off x="3435409" y="487110"/>
            <a:ext cx="184731" cy="369332"/>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9ABF1400-E185-2947-B963-8F608E40D316}"/>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rgbClr val="FFFFFF"/>
                </a:solidFill>
              </a:rPr>
              <a:t>© 2020 Dixon Life Coaching, LLC | All Rights Reserved</a:t>
            </a:r>
          </a:p>
        </p:txBody>
      </p:sp>
      <p:sp>
        <p:nvSpPr>
          <p:cNvPr id="9" name="TextBox 8">
            <a:extLst>
              <a:ext uri="{FF2B5EF4-FFF2-40B4-BE49-F238E27FC236}">
                <a16:creationId xmlns:a16="http://schemas.microsoft.com/office/drawing/2014/main" id="{2511CB23-94F0-8049-8CBF-377F9841D15B}"/>
              </a:ext>
            </a:extLst>
          </p:cNvPr>
          <p:cNvSpPr txBox="1"/>
          <p:nvPr/>
        </p:nvSpPr>
        <p:spPr>
          <a:xfrm>
            <a:off x="5354082" y="1625828"/>
            <a:ext cx="4971011" cy="4154984"/>
          </a:xfrm>
          <a:prstGeom prst="rect">
            <a:avLst/>
          </a:prstGeom>
          <a:noFill/>
        </p:spPr>
        <p:txBody>
          <a:bodyPr wrap="square" rtlCol="0">
            <a:spAutoFit/>
          </a:bodyPr>
          <a:lstStyle/>
          <a:p>
            <a:r>
              <a:rPr lang="en-US" sz="2400" dirty="0"/>
              <a:t>Athletes, Celebrities, and CEOs… </a:t>
            </a:r>
          </a:p>
          <a:p>
            <a:r>
              <a:rPr lang="en-US" sz="2400" dirty="0"/>
              <a:t>oh my!</a:t>
            </a:r>
          </a:p>
          <a:p>
            <a:endParaRPr lang="en-US" sz="2400" dirty="0"/>
          </a:p>
          <a:p>
            <a:r>
              <a:rPr lang="en-US" sz="2400" dirty="0"/>
              <a:t>Simone Biles, Will Smith, Paul </a:t>
            </a:r>
            <a:r>
              <a:rPr lang="en-US" sz="2400" dirty="0" err="1"/>
              <a:t>Orfela</a:t>
            </a:r>
            <a:r>
              <a:rPr lang="en-US" sz="2400" dirty="0"/>
              <a:t>, Richard Branson, Jim Carrey, Justin Timberlake, Wendy Davis, Michael Phelps, Adam Levine, Howie Mandel, Paris Hilton, David Blaine, Terry Bradshaw, Josh Freeman, </a:t>
            </a:r>
            <a:r>
              <a:rPr lang="en-US" sz="2400" dirty="0" err="1"/>
              <a:t>Cammi</a:t>
            </a:r>
            <a:r>
              <a:rPr lang="en-US" sz="2400" dirty="0"/>
              <a:t> </a:t>
            </a:r>
            <a:r>
              <a:rPr lang="en-US" sz="2400" dirty="0" err="1"/>
              <a:t>Granato</a:t>
            </a:r>
            <a:r>
              <a:rPr lang="en-US" sz="2400" dirty="0"/>
              <a:t>, Ryan Gosling, Woody Harrelson, Solange Knowles…</a:t>
            </a:r>
          </a:p>
        </p:txBody>
      </p:sp>
    </p:spTree>
    <p:extLst>
      <p:ext uri="{BB962C8B-B14F-4D97-AF65-F5344CB8AC3E}">
        <p14:creationId xmlns:p14="http://schemas.microsoft.com/office/powerpoint/2010/main" val="54166997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7B055CAA-2668-4929-8202-DBD35A78E8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BCC05B-9C46-6F42-AAF3-D5BA18545783}"/>
              </a:ext>
            </a:extLst>
          </p:cNvPr>
          <p:cNvSpPr>
            <a:spLocks noGrp="1"/>
          </p:cNvSpPr>
          <p:nvPr>
            <p:ph type="title"/>
          </p:nvPr>
        </p:nvSpPr>
        <p:spPr>
          <a:xfrm>
            <a:off x="741405" y="702156"/>
            <a:ext cx="10869403" cy="1188720"/>
          </a:xfrm>
        </p:spPr>
        <p:txBody>
          <a:bodyPr>
            <a:normAutofit/>
          </a:bodyPr>
          <a:lstStyle/>
          <a:p>
            <a:r>
              <a:rPr lang="en-US" sz="3600" dirty="0"/>
              <a:t>But what about the rest of us?</a:t>
            </a:r>
          </a:p>
        </p:txBody>
      </p:sp>
      <p:sp>
        <p:nvSpPr>
          <p:cNvPr id="47" name="Rectangle 46">
            <a:extLst>
              <a:ext uri="{FF2B5EF4-FFF2-40B4-BE49-F238E27FC236}">
                <a16:creationId xmlns:a16="http://schemas.microsoft.com/office/drawing/2014/main" id="{38F88ED4-721F-4A25-9A68-66C57B1F8D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48">
            <a:extLst>
              <a:ext uri="{FF2B5EF4-FFF2-40B4-BE49-F238E27FC236}">
                <a16:creationId xmlns:a16="http://schemas.microsoft.com/office/drawing/2014/main" id="{3A5A85F2-11BA-4322-9355-08C0DEC780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50">
            <a:extLst>
              <a:ext uri="{FF2B5EF4-FFF2-40B4-BE49-F238E27FC236}">
                <a16:creationId xmlns:a16="http://schemas.microsoft.com/office/drawing/2014/main" id="{1A88A0CA-0BDB-4A19-A648-638BE196B2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ED8320A2-8739-4947-9917-8B2A827CC666}"/>
              </a:ext>
            </a:extLst>
          </p:cNvPr>
          <p:cNvSpPr>
            <a:spLocks noGrp="1"/>
          </p:cNvSpPr>
          <p:nvPr>
            <p:ph idx="1"/>
          </p:nvPr>
        </p:nvSpPr>
        <p:spPr>
          <a:xfrm>
            <a:off x="741405" y="2340864"/>
            <a:ext cx="10519429" cy="3634486"/>
          </a:xfrm>
        </p:spPr>
        <p:txBody>
          <a:bodyPr>
            <a:noAutofit/>
          </a:bodyPr>
          <a:lstStyle/>
          <a:p>
            <a:pPr marL="0" indent="0">
              <a:lnSpc>
                <a:spcPct val="90000"/>
              </a:lnSpc>
              <a:buNone/>
            </a:pPr>
            <a:r>
              <a:rPr lang="en-US" sz="2400" dirty="0"/>
              <a:t>My clients (high achievers with ADHD)</a:t>
            </a:r>
          </a:p>
          <a:p>
            <a:pPr>
              <a:lnSpc>
                <a:spcPct val="90000"/>
              </a:lnSpc>
            </a:pPr>
            <a:r>
              <a:rPr lang="en-US" sz="2400" dirty="0"/>
              <a:t>Academics who have unique interests in esoteric areas of study, like Caribbean Literature, Organizational Allyship,  Artificial Intelligence, Urban Water Management, </a:t>
            </a:r>
            <a:r>
              <a:rPr lang="en-US" sz="2400" dirty="0" err="1"/>
              <a:t>Hydrolic</a:t>
            </a:r>
            <a:r>
              <a:rPr lang="en-US" sz="2400" dirty="0"/>
              <a:t> Engineering, Tropical Ecology… You get the idea.</a:t>
            </a:r>
          </a:p>
          <a:p>
            <a:pPr>
              <a:lnSpc>
                <a:spcPct val="90000"/>
              </a:lnSpc>
            </a:pPr>
            <a:r>
              <a:rPr lang="en-US" sz="2400" dirty="0"/>
              <a:t>Attorneys who have unique talents leading them into the practice of specialized areas of law, like entertainment law, human rights, immigration, family law, employment litigation, federal and government law, </a:t>
            </a:r>
            <a:r>
              <a:rPr lang="en-US" sz="2400" dirty="0" err="1"/>
              <a:t>etc</a:t>
            </a:r>
            <a:r>
              <a:rPr lang="en-US" sz="2400" dirty="0"/>
              <a:t>…</a:t>
            </a:r>
          </a:p>
          <a:p>
            <a:pPr>
              <a:lnSpc>
                <a:spcPct val="90000"/>
              </a:lnSpc>
            </a:pPr>
            <a:r>
              <a:rPr lang="en-US" sz="2400" dirty="0"/>
              <a:t>Other professionals who are interested and talented in the visual arts, computer science, business, finance, organizational leadership, medical, and on and on…</a:t>
            </a:r>
          </a:p>
        </p:txBody>
      </p:sp>
      <p:sp>
        <p:nvSpPr>
          <p:cNvPr id="17" name="TextBox 16">
            <a:extLst>
              <a:ext uri="{FF2B5EF4-FFF2-40B4-BE49-F238E27FC236}">
                <a16:creationId xmlns:a16="http://schemas.microsoft.com/office/drawing/2014/main" id="{49B2276E-E344-004F-ABD5-57187A0C15EE}"/>
              </a:ext>
            </a:extLst>
          </p:cNvPr>
          <p:cNvSpPr txBox="1"/>
          <p:nvPr/>
        </p:nvSpPr>
        <p:spPr>
          <a:xfrm>
            <a:off x="8955874" y="6126135"/>
            <a:ext cx="2738438" cy="215444"/>
          </a:xfrm>
          <a:prstGeom prst="rect">
            <a:avLst/>
          </a:prstGeom>
          <a:noFill/>
        </p:spPr>
        <p:txBody>
          <a:bodyPr wrap="square" rtlCol="0">
            <a:spAutoFit/>
          </a:bodyPr>
          <a:lstStyle/>
          <a:p>
            <a:pPr algn="r">
              <a:spcAft>
                <a:spcPts val="600"/>
              </a:spcAft>
            </a:pPr>
            <a:r>
              <a:rPr lang="en-US" sz="800" dirty="0">
                <a:solidFill>
                  <a:srgbClr val="FFFFFF"/>
                </a:solidFill>
              </a:rPr>
              <a:t>© 2020 Dixon Life Coaching, LLC | All Rights Reserved</a:t>
            </a:r>
            <a:endParaRPr lang="en-US" sz="800">
              <a:solidFill>
                <a:srgbClr val="FFFFFF"/>
              </a:solidFill>
            </a:endParaRPr>
          </a:p>
        </p:txBody>
      </p:sp>
      <p:sp>
        <p:nvSpPr>
          <p:cNvPr id="10" name="TextBox 9">
            <a:extLst>
              <a:ext uri="{FF2B5EF4-FFF2-40B4-BE49-F238E27FC236}">
                <a16:creationId xmlns:a16="http://schemas.microsoft.com/office/drawing/2014/main" id="{E175C033-60D5-BE44-9EAE-FB72CB856AD1}"/>
              </a:ext>
            </a:extLst>
          </p:cNvPr>
          <p:cNvSpPr txBox="1"/>
          <p:nvPr/>
        </p:nvSpPr>
        <p:spPr>
          <a:xfrm>
            <a:off x="9108274" y="62785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281578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BB56EB9-078F-4952-AC1F-149C7A0AE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67B062-BC97-4C49-B592-9D6597239006}"/>
              </a:ext>
            </a:extLst>
          </p:cNvPr>
          <p:cNvSpPr>
            <a:spLocks noGrp="1"/>
          </p:cNvSpPr>
          <p:nvPr>
            <p:ph type="title"/>
          </p:nvPr>
        </p:nvSpPr>
        <p:spPr>
          <a:xfrm>
            <a:off x="596703" y="1040203"/>
            <a:ext cx="7225075" cy="1013800"/>
          </a:xfrm>
        </p:spPr>
        <p:txBody>
          <a:bodyPr vert="horz" lIns="91440" tIns="45720" rIns="91440" bIns="45720" rtlCol="0" anchor="b">
            <a:normAutofit/>
          </a:bodyPr>
          <a:lstStyle/>
          <a:p>
            <a:r>
              <a:rPr lang="en-US" sz="3600" b="0" kern="1200" cap="all" dirty="0">
                <a:solidFill>
                  <a:schemeClr val="tx2"/>
                </a:solidFill>
                <a:latin typeface="+mj-lt"/>
                <a:ea typeface="+mj-ea"/>
                <a:cs typeface="+mj-cs"/>
              </a:rPr>
              <a:t>Unique talents and interests</a:t>
            </a:r>
          </a:p>
        </p:txBody>
      </p:sp>
      <p:sp>
        <p:nvSpPr>
          <p:cNvPr id="44" name="Rectangle 43">
            <a:extLst>
              <a:ext uri="{FF2B5EF4-FFF2-40B4-BE49-F238E27FC236}">
                <a16:creationId xmlns:a16="http://schemas.microsoft.com/office/drawing/2014/main" id="{10058680-D07C-4893-B2B7-91543F18AB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72603"/>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7B42427A-0A1F-4A55-8705-D9179F1E0C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48" name="Rectangle 47">
            <a:extLst>
              <a:ext uri="{FF2B5EF4-FFF2-40B4-BE49-F238E27FC236}">
                <a16:creationId xmlns:a16="http://schemas.microsoft.com/office/drawing/2014/main" id="{EE54A6FE-D8CB-48A3-900B-053D4EBD3B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TextBox 8">
            <a:extLst>
              <a:ext uri="{FF2B5EF4-FFF2-40B4-BE49-F238E27FC236}">
                <a16:creationId xmlns:a16="http://schemas.microsoft.com/office/drawing/2014/main" id="{2511CB23-94F0-8049-8CBF-377F9841D15B}"/>
              </a:ext>
            </a:extLst>
          </p:cNvPr>
          <p:cNvSpPr txBox="1"/>
          <p:nvPr/>
        </p:nvSpPr>
        <p:spPr>
          <a:xfrm>
            <a:off x="497688" y="3045693"/>
            <a:ext cx="10763144" cy="3962266"/>
          </a:xfrm>
          <a:prstGeom prst="rect">
            <a:avLst/>
          </a:prstGeom>
        </p:spPr>
        <p:txBody>
          <a:bodyPr vert="horz" lIns="91440" tIns="45720" rIns="91440" bIns="45720" rtlCol="0" anchor="ctr">
            <a:noAutofit/>
          </a:bodyPr>
          <a:lstStyle/>
          <a:p>
            <a:pPr marL="457200" indent="-457200" defTabSz="457200">
              <a:spcBef>
                <a:spcPct val="20000"/>
              </a:spcBef>
              <a:spcAft>
                <a:spcPts val="600"/>
              </a:spcAft>
              <a:buClr>
                <a:schemeClr val="accent1"/>
              </a:buClr>
              <a:buSzPct val="92000"/>
              <a:buFont typeface="Arial" panose="020B0604020202020204" pitchFamily="34" charset="0"/>
              <a:buChar char="•"/>
            </a:pPr>
            <a:r>
              <a:rPr lang="en-US" sz="3200" dirty="0">
                <a:solidFill>
                  <a:schemeClr val="tx1">
                    <a:lumMod val="75000"/>
                    <a:lumOff val="25000"/>
                  </a:schemeClr>
                </a:solidFill>
              </a:rPr>
              <a:t>What are your unique talents?</a:t>
            </a:r>
          </a:p>
          <a:p>
            <a:pPr marL="457200" indent="-457200" defTabSz="457200">
              <a:spcBef>
                <a:spcPct val="20000"/>
              </a:spcBef>
              <a:spcAft>
                <a:spcPts val="600"/>
              </a:spcAft>
              <a:buClr>
                <a:schemeClr val="accent1"/>
              </a:buClr>
              <a:buSzPct val="92000"/>
              <a:buFont typeface="Arial" panose="020B0604020202020204" pitchFamily="34" charset="0"/>
              <a:buChar char="•"/>
            </a:pPr>
            <a:r>
              <a:rPr lang="en-US" sz="3200" dirty="0">
                <a:solidFill>
                  <a:schemeClr val="tx1">
                    <a:lumMod val="75000"/>
                    <a:lumOff val="25000"/>
                  </a:schemeClr>
                </a:solidFill>
              </a:rPr>
              <a:t>What are your areas of highest interest?</a:t>
            </a:r>
          </a:p>
          <a:p>
            <a:pPr marL="457200" indent="-457200" defTabSz="457200">
              <a:spcBef>
                <a:spcPct val="20000"/>
              </a:spcBef>
              <a:spcAft>
                <a:spcPts val="600"/>
              </a:spcAft>
              <a:buClr>
                <a:schemeClr val="accent1"/>
              </a:buClr>
              <a:buSzPct val="92000"/>
              <a:buFont typeface="Arial" panose="020B0604020202020204" pitchFamily="34" charset="0"/>
              <a:buChar char="•"/>
            </a:pPr>
            <a:r>
              <a:rPr lang="en-US" sz="3200" dirty="0">
                <a:solidFill>
                  <a:schemeClr val="tx1">
                    <a:lumMod val="75000"/>
                    <a:lumOff val="25000"/>
                  </a:schemeClr>
                </a:solidFill>
              </a:rPr>
              <a:t>How can you spend more time and energy in these areas (and less elsewhere)?</a:t>
            </a:r>
          </a:p>
          <a:p>
            <a:pPr marL="457200" indent="-457200" defTabSz="457200">
              <a:spcBef>
                <a:spcPct val="20000"/>
              </a:spcBef>
              <a:spcAft>
                <a:spcPts val="600"/>
              </a:spcAft>
              <a:buClr>
                <a:schemeClr val="accent1"/>
              </a:buClr>
              <a:buSzPct val="92000"/>
              <a:buFont typeface="Arial" panose="020B0604020202020204" pitchFamily="34" charset="0"/>
              <a:buChar char="•"/>
            </a:pPr>
            <a:r>
              <a:rPr lang="en-US" sz="3200" dirty="0">
                <a:solidFill>
                  <a:schemeClr val="tx1">
                    <a:lumMod val="75000"/>
                    <a:lumOff val="25000"/>
                  </a:schemeClr>
                </a:solidFill>
              </a:rPr>
              <a:t>What do you want to be known for?</a:t>
            </a:r>
          </a:p>
          <a:p>
            <a:pPr defTabSz="457200">
              <a:spcBef>
                <a:spcPct val="20000"/>
              </a:spcBef>
              <a:spcAft>
                <a:spcPts val="600"/>
              </a:spcAft>
              <a:buClr>
                <a:schemeClr val="accent1"/>
              </a:buClr>
              <a:buSzPct val="92000"/>
              <a:buFont typeface="Wingdings 2" panose="05020102010507070707" pitchFamily="18" charset="2"/>
              <a:buChar char=""/>
            </a:pPr>
            <a:endParaRPr lang="en-US" sz="3200" cap="all" dirty="0">
              <a:solidFill>
                <a:schemeClr val="tx1">
                  <a:lumMod val="75000"/>
                  <a:lumOff val="25000"/>
                </a:schemeClr>
              </a:solidFill>
            </a:endParaRPr>
          </a:p>
          <a:p>
            <a:pPr defTabSz="457200">
              <a:spcBef>
                <a:spcPct val="20000"/>
              </a:spcBef>
              <a:spcAft>
                <a:spcPts val="600"/>
              </a:spcAft>
              <a:buClr>
                <a:schemeClr val="accent1"/>
              </a:buClr>
              <a:buSzPct val="92000"/>
              <a:buFont typeface="Wingdings 2" panose="05020102010507070707" pitchFamily="18" charset="2"/>
              <a:buChar char=""/>
            </a:pPr>
            <a:endParaRPr lang="en-US" sz="3200" cap="all" dirty="0">
              <a:solidFill>
                <a:schemeClr val="tx1">
                  <a:lumMod val="75000"/>
                  <a:lumOff val="25000"/>
                </a:schemeClr>
              </a:solidFill>
            </a:endParaRPr>
          </a:p>
        </p:txBody>
      </p:sp>
      <p:sp>
        <p:nvSpPr>
          <p:cNvPr id="4" name="TextBox 3">
            <a:extLst>
              <a:ext uri="{FF2B5EF4-FFF2-40B4-BE49-F238E27FC236}">
                <a16:creationId xmlns:a16="http://schemas.microsoft.com/office/drawing/2014/main" id="{5F60B44A-5ADF-3B4E-8C74-FB09A669B49A}"/>
              </a:ext>
            </a:extLst>
          </p:cNvPr>
          <p:cNvSpPr txBox="1"/>
          <p:nvPr/>
        </p:nvSpPr>
        <p:spPr>
          <a:xfrm>
            <a:off x="3435409" y="487110"/>
            <a:ext cx="184731" cy="369332"/>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9ABF1400-E185-2947-B963-8F608E40D316}"/>
              </a:ext>
            </a:extLst>
          </p:cNvPr>
          <p:cNvSpPr txBox="1"/>
          <p:nvPr/>
        </p:nvSpPr>
        <p:spPr>
          <a:xfrm>
            <a:off x="8955874" y="6126135"/>
            <a:ext cx="2738438" cy="215444"/>
          </a:xfrm>
          <a:prstGeom prst="rect">
            <a:avLst/>
          </a:prstGeom>
          <a:noFill/>
        </p:spPr>
        <p:txBody>
          <a:bodyPr wrap="square" rtlCol="0">
            <a:spAutoFit/>
          </a:bodyPr>
          <a:lstStyle/>
          <a:p>
            <a:pPr algn="r">
              <a:spcAft>
                <a:spcPts val="600"/>
              </a:spcAft>
            </a:pPr>
            <a:r>
              <a:rPr lang="en-US" sz="800" dirty="0">
                <a:solidFill>
                  <a:srgbClr val="FFFFFF"/>
                </a:solidFill>
              </a:rPr>
              <a:t>© 2020 Dixon Life Coaching, LLC | All Rights Reserved</a:t>
            </a:r>
            <a:endParaRPr lang="en-US" sz="800">
              <a:solidFill>
                <a:srgbClr val="FFFFFF"/>
              </a:solidFill>
            </a:endParaRPr>
          </a:p>
        </p:txBody>
      </p:sp>
      <p:sp>
        <p:nvSpPr>
          <p:cNvPr id="11" name="TextBox 10">
            <a:extLst>
              <a:ext uri="{FF2B5EF4-FFF2-40B4-BE49-F238E27FC236}">
                <a16:creationId xmlns:a16="http://schemas.microsoft.com/office/drawing/2014/main" id="{A8AC71FC-3BA8-DB4F-BA3E-CDC08DA55CFC}"/>
              </a:ext>
            </a:extLst>
          </p:cNvPr>
          <p:cNvSpPr txBox="1"/>
          <p:nvPr/>
        </p:nvSpPr>
        <p:spPr>
          <a:xfrm>
            <a:off x="9108274" y="62785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3792171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C8E6EB-4C59-429B-97E4-72A058CFC4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B5B90362-AFCC-46A9-B41C-A257A8C5B3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F71EF7F1-38BA-471D-8CD4-2A9AE8E355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C0524398-BFB4-4C4A-8317-83B8729F9B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29" name="Rectangle 28">
            <a:extLst>
              <a:ext uri="{FF2B5EF4-FFF2-40B4-BE49-F238E27FC236}">
                <a16:creationId xmlns:a16="http://schemas.microsoft.com/office/drawing/2014/main" id="{26B4480E-B7FF-4481-890E-043A69AE6F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4C13BAB-7C00-4D21-A857-E3D41C0A2A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661699"/>
            <a:ext cx="3703320" cy="94997"/>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45E6C9CD-9938-4423-936B-5C383EDE76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661699"/>
            <a:ext cx="3703320" cy="94997"/>
          </a:xfrm>
          <a:prstGeom prst="rect">
            <a:avLst/>
          </a:prstGeom>
          <a:solidFill>
            <a:schemeClr val="accent1">
              <a:alpha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1F1FF39A-AC3C-4066-9D4C-519AA22812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817914"/>
            <a:ext cx="3702134" cy="3378388"/>
          </a:xfrm>
          <a:prstGeom prst="rect">
            <a:avLst/>
          </a:prstGeom>
          <a:solidFill>
            <a:schemeClr val="tx1">
              <a:alpha val="50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37" name="Rectangle 36">
            <a:extLst>
              <a:ext uri="{FF2B5EF4-FFF2-40B4-BE49-F238E27FC236}">
                <a16:creationId xmlns:a16="http://schemas.microsoft.com/office/drawing/2014/main" id="{26D1B40F-5D7A-414C-A415-EF39FE7796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817914"/>
            <a:ext cx="3702134" cy="3378388"/>
          </a:xfrm>
          <a:prstGeom prst="rect">
            <a:avLst/>
          </a:prstGeom>
          <a:solidFill>
            <a:schemeClr val="accent1">
              <a:alpha val="40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167B062-BC97-4C49-B592-9D6597239006}"/>
              </a:ext>
            </a:extLst>
          </p:cNvPr>
          <p:cNvSpPr>
            <a:spLocks noGrp="1"/>
          </p:cNvSpPr>
          <p:nvPr>
            <p:ph type="title"/>
          </p:nvPr>
        </p:nvSpPr>
        <p:spPr>
          <a:xfrm>
            <a:off x="899510" y="2324906"/>
            <a:ext cx="3412067" cy="1588698"/>
          </a:xfrm>
        </p:spPr>
        <p:txBody>
          <a:bodyPr vert="horz" lIns="91440" tIns="45720" rIns="91440" bIns="45720" rtlCol="0" anchor="b">
            <a:normAutofit/>
          </a:bodyPr>
          <a:lstStyle/>
          <a:p>
            <a:r>
              <a:rPr lang="en-US" sz="3600">
                <a:solidFill>
                  <a:schemeClr val="bg1"/>
                </a:solidFill>
              </a:rPr>
              <a:t>Do well in school</a:t>
            </a:r>
          </a:p>
        </p:txBody>
      </p:sp>
      <p:sp>
        <p:nvSpPr>
          <p:cNvPr id="4" name="TextBox 3">
            <a:extLst>
              <a:ext uri="{FF2B5EF4-FFF2-40B4-BE49-F238E27FC236}">
                <a16:creationId xmlns:a16="http://schemas.microsoft.com/office/drawing/2014/main" id="{5F60B44A-5ADF-3B4E-8C74-FB09A669B49A}"/>
              </a:ext>
            </a:extLst>
          </p:cNvPr>
          <p:cNvSpPr txBox="1"/>
          <p:nvPr/>
        </p:nvSpPr>
        <p:spPr>
          <a:xfrm>
            <a:off x="3435409" y="487110"/>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2511CB23-94F0-8049-8CBF-377F9841D15B}"/>
              </a:ext>
            </a:extLst>
          </p:cNvPr>
          <p:cNvSpPr txBox="1"/>
          <p:nvPr/>
        </p:nvSpPr>
        <p:spPr>
          <a:xfrm>
            <a:off x="5615236" y="1747309"/>
            <a:ext cx="4971011" cy="3262432"/>
          </a:xfrm>
          <a:prstGeom prst="rect">
            <a:avLst/>
          </a:prstGeom>
          <a:noFill/>
        </p:spPr>
        <p:txBody>
          <a:bodyPr wrap="square" rtlCol="0">
            <a:spAutoFit/>
          </a:bodyPr>
          <a:lstStyle/>
          <a:p>
            <a:pPr>
              <a:spcAft>
                <a:spcPts val="600"/>
              </a:spcAft>
            </a:pPr>
            <a:r>
              <a:rPr lang="en-US" sz="2800" dirty="0"/>
              <a:t>Obviously some people with ADHD earn PhD’s, JD’s, MD’s, PsyD’s, and Master’s Degrees.</a:t>
            </a:r>
          </a:p>
          <a:p>
            <a:pPr>
              <a:spcAft>
                <a:spcPts val="600"/>
              </a:spcAft>
            </a:pPr>
            <a:endParaRPr lang="en-US" sz="2800" dirty="0"/>
          </a:p>
          <a:p>
            <a:pPr>
              <a:spcAft>
                <a:spcPts val="600"/>
              </a:spcAft>
            </a:pPr>
            <a:r>
              <a:rPr lang="en-US" sz="2800" dirty="0"/>
              <a:t>According to research, 5-15% of ADHD adults have gone on to earn a 4-year college degree.</a:t>
            </a:r>
          </a:p>
        </p:txBody>
      </p:sp>
      <p:sp>
        <p:nvSpPr>
          <p:cNvPr id="19" name="TextBox 18">
            <a:extLst>
              <a:ext uri="{FF2B5EF4-FFF2-40B4-BE49-F238E27FC236}">
                <a16:creationId xmlns:a16="http://schemas.microsoft.com/office/drawing/2014/main" id="{39054217-D96A-0845-AFD0-C94199DBFED9}"/>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1941113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7B055CAA-2668-4929-8202-DBD35A78E8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BCC05B-9C46-6F42-AAF3-D5BA18545783}"/>
              </a:ext>
            </a:extLst>
          </p:cNvPr>
          <p:cNvSpPr>
            <a:spLocks noGrp="1"/>
          </p:cNvSpPr>
          <p:nvPr>
            <p:ph type="title"/>
          </p:nvPr>
        </p:nvSpPr>
        <p:spPr>
          <a:xfrm>
            <a:off x="889686" y="702156"/>
            <a:ext cx="10602098" cy="1188720"/>
          </a:xfrm>
        </p:spPr>
        <p:txBody>
          <a:bodyPr>
            <a:noAutofit/>
          </a:bodyPr>
          <a:lstStyle/>
          <a:p>
            <a:r>
              <a:rPr lang="en-US" sz="3600" dirty="0"/>
              <a:t>Sometimes school is the right context</a:t>
            </a:r>
          </a:p>
        </p:txBody>
      </p:sp>
      <p:sp>
        <p:nvSpPr>
          <p:cNvPr id="47" name="Rectangle 46">
            <a:extLst>
              <a:ext uri="{FF2B5EF4-FFF2-40B4-BE49-F238E27FC236}">
                <a16:creationId xmlns:a16="http://schemas.microsoft.com/office/drawing/2014/main" id="{38F88ED4-721F-4A25-9A68-66C57B1F8D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48">
            <a:extLst>
              <a:ext uri="{FF2B5EF4-FFF2-40B4-BE49-F238E27FC236}">
                <a16:creationId xmlns:a16="http://schemas.microsoft.com/office/drawing/2014/main" id="{3A5A85F2-11BA-4322-9355-08C0DEC780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50">
            <a:extLst>
              <a:ext uri="{FF2B5EF4-FFF2-40B4-BE49-F238E27FC236}">
                <a16:creationId xmlns:a16="http://schemas.microsoft.com/office/drawing/2014/main" id="{1A88A0CA-0BDB-4A19-A648-638BE196B2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ED8320A2-8739-4947-9917-8B2A827CC666}"/>
              </a:ext>
            </a:extLst>
          </p:cNvPr>
          <p:cNvSpPr>
            <a:spLocks noGrp="1"/>
          </p:cNvSpPr>
          <p:nvPr>
            <p:ph idx="1"/>
          </p:nvPr>
        </p:nvSpPr>
        <p:spPr>
          <a:xfrm>
            <a:off x="889687" y="2340864"/>
            <a:ext cx="10371148" cy="3634486"/>
          </a:xfrm>
        </p:spPr>
        <p:txBody>
          <a:bodyPr>
            <a:noAutofit/>
          </a:bodyPr>
          <a:lstStyle/>
          <a:p>
            <a:r>
              <a:rPr lang="en-US" sz="3200" dirty="0"/>
              <a:t>Sometimes school is a place to excel for people with ADHD with lots of external structure, support, routines, deadlines, and external accountability.</a:t>
            </a:r>
          </a:p>
          <a:p>
            <a:endParaRPr lang="en-US" sz="3200" dirty="0"/>
          </a:p>
          <a:p>
            <a:r>
              <a:rPr lang="en-US" sz="3200" dirty="0"/>
              <a:t>Those who excel in school or high a high IQ are often undiagnosed until later in life and are left out of the statistics on academic achievement altogether. </a:t>
            </a:r>
          </a:p>
        </p:txBody>
      </p:sp>
      <p:sp>
        <p:nvSpPr>
          <p:cNvPr id="17" name="TextBox 16">
            <a:extLst>
              <a:ext uri="{FF2B5EF4-FFF2-40B4-BE49-F238E27FC236}">
                <a16:creationId xmlns:a16="http://schemas.microsoft.com/office/drawing/2014/main" id="{49B2276E-E344-004F-ABD5-57187A0C15EE}"/>
              </a:ext>
            </a:extLst>
          </p:cNvPr>
          <p:cNvSpPr txBox="1"/>
          <p:nvPr/>
        </p:nvSpPr>
        <p:spPr>
          <a:xfrm>
            <a:off x="8955874" y="6126135"/>
            <a:ext cx="2738438" cy="215444"/>
          </a:xfrm>
          <a:prstGeom prst="rect">
            <a:avLst/>
          </a:prstGeom>
          <a:noFill/>
        </p:spPr>
        <p:txBody>
          <a:bodyPr wrap="square" rtlCol="0">
            <a:spAutoFit/>
          </a:bodyPr>
          <a:lstStyle/>
          <a:p>
            <a:pPr algn="r">
              <a:spcAft>
                <a:spcPts val="600"/>
              </a:spcAft>
            </a:pPr>
            <a:r>
              <a:rPr lang="en-US" sz="800" dirty="0">
                <a:solidFill>
                  <a:srgbClr val="FFFFFF"/>
                </a:solidFill>
              </a:rPr>
              <a:t>© 2020 Dixon Life Coaching, LLC | All Rights Reserved</a:t>
            </a:r>
            <a:endParaRPr lang="en-US" sz="800">
              <a:solidFill>
                <a:srgbClr val="FFFFFF"/>
              </a:solidFill>
            </a:endParaRPr>
          </a:p>
        </p:txBody>
      </p:sp>
      <p:sp>
        <p:nvSpPr>
          <p:cNvPr id="10" name="TextBox 9">
            <a:extLst>
              <a:ext uri="{FF2B5EF4-FFF2-40B4-BE49-F238E27FC236}">
                <a16:creationId xmlns:a16="http://schemas.microsoft.com/office/drawing/2014/main" id="{C4614BEB-9197-B049-B4A5-2B8DF61BCE89}"/>
              </a:ext>
            </a:extLst>
          </p:cNvPr>
          <p:cNvSpPr txBox="1"/>
          <p:nvPr/>
        </p:nvSpPr>
        <p:spPr>
          <a:xfrm>
            <a:off x="9108274" y="62785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3382241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D651B61-325E-4E73-8445-38B0DE8AAA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B42E5253-D3AC-4AC2-B766-8B34F13C2F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10AE8D57-436A-4073-9A75-15BB5949F8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E2852671-8EB6-4EAF-8AF8-65CF3FD664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29" name="Rectangle 28">
            <a:extLst>
              <a:ext uri="{FF2B5EF4-FFF2-40B4-BE49-F238E27FC236}">
                <a16:creationId xmlns:a16="http://schemas.microsoft.com/office/drawing/2014/main" id="{A52FF1B8-145F-47AA-9F6F-7DA3201AA6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67B062-BC97-4C49-B592-9D6597239006}"/>
              </a:ext>
            </a:extLst>
          </p:cNvPr>
          <p:cNvSpPr>
            <a:spLocks noGrp="1"/>
          </p:cNvSpPr>
          <p:nvPr>
            <p:ph type="title"/>
          </p:nvPr>
        </p:nvSpPr>
        <p:spPr>
          <a:xfrm>
            <a:off x="446534" y="1106270"/>
            <a:ext cx="10142175" cy="1059374"/>
          </a:xfrm>
        </p:spPr>
        <p:txBody>
          <a:bodyPr vert="horz" lIns="91440" tIns="45720" rIns="91440" bIns="45720" rtlCol="0" anchor="b">
            <a:normAutofit/>
          </a:bodyPr>
          <a:lstStyle/>
          <a:p>
            <a:r>
              <a:rPr lang="en-US" sz="4400" dirty="0"/>
              <a:t>Do well in school</a:t>
            </a:r>
          </a:p>
        </p:txBody>
      </p:sp>
      <p:sp>
        <p:nvSpPr>
          <p:cNvPr id="31" name="Rectangle 30">
            <a:extLst>
              <a:ext uri="{FF2B5EF4-FFF2-40B4-BE49-F238E27FC236}">
                <a16:creationId xmlns:a16="http://schemas.microsoft.com/office/drawing/2014/main" id="{6DFE8A8C-8C1F-40A1-8A45-9D05B0DD8E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EE1EF8C3-8F8A-447D-A5FF-C124268254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1B511BAF-6DC3-420A-8603-96945C66AD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5F60B44A-5ADF-3B4E-8C74-FB09A669B49A}"/>
              </a:ext>
            </a:extLst>
          </p:cNvPr>
          <p:cNvSpPr txBox="1"/>
          <p:nvPr/>
        </p:nvSpPr>
        <p:spPr>
          <a:xfrm>
            <a:off x="3435409" y="487110"/>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750F3C7F-3D53-4C4F-A9D2-3BEBA4523D37}"/>
              </a:ext>
            </a:extLst>
          </p:cNvPr>
          <p:cNvSpPr txBox="1"/>
          <p:nvPr/>
        </p:nvSpPr>
        <p:spPr>
          <a:xfrm>
            <a:off x="819986" y="2165644"/>
            <a:ext cx="10547007" cy="4278094"/>
          </a:xfrm>
          <a:prstGeom prst="rect">
            <a:avLst/>
          </a:prstGeom>
          <a:noFill/>
        </p:spPr>
        <p:txBody>
          <a:bodyPr wrap="square" rtlCol="0">
            <a:spAutoFit/>
          </a:bodyPr>
          <a:lstStyle/>
          <a:p>
            <a:pPr>
              <a:spcAft>
                <a:spcPts val="600"/>
              </a:spcAft>
            </a:pPr>
            <a:r>
              <a:rPr lang="en-US" sz="2800" dirty="0"/>
              <a:t>If you think you might have ADHD, but have done well academically, find a provider to do  a diagnostic workup.</a:t>
            </a:r>
          </a:p>
          <a:p>
            <a:pPr>
              <a:spcAft>
                <a:spcPts val="600"/>
              </a:spcAft>
            </a:pPr>
            <a:endParaRPr lang="en-US" sz="2800" dirty="0"/>
          </a:p>
          <a:p>
            <a:pPr>
              <a:spcAft>
                <a:spcPts val="600"/>
              </a:spcAft>
            </a:pPr>
            <a:r>
              <a:rPr lang="en-US" sz="2800" dirty="0"/>
              <a:t>If you are finished with your education, you can still consider educational options that will help to further your ability to be successful with ADHD, like webinars and group coaching programs.</a:t>
            </a:r>
          </a:p>
          <a:p>
            <a:pPr>
              <a:spcAft>
                <a:spcPts val="600"/>
              </a:spcAft>
            </a:pPr>
            <a:endParaRPr lang="en-US" sz="2800" dirty="0"/>
          </a:p>
          <a:p>
            <a:pPr>
              <a:spcAft>
                <a:spcPts val="600"/>
              </a:spcAft>
            </a:pPr>
            <a:r>
              <a:rPr lang="en-US" sz="2800" dirty="0"/>
              <a:t>What worked for you in school? Can you find ways to implement those things now, in your work or home life?</a:t>
            </a:r>
          </a:p>
        </p:txBody>
      </p:sp>
    </p:spTree>
    <p:extLst>
      <p:ext uri="{BB962C8B-B14F-4D97-AF65-F5344CB8AC3E}">
        <p14:creationId xmlns:p14="http://schemas.microsoft.com/office/powerpoint/2010/main" val="434781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CED7894-4F62-4A6C-8DB5-DB5BE08E9C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6268D2E-7C4E-5143-9587-381221AEE510}"/>
              </a:ext>
            </a:extLst>
          </p:cNvPr>
          <p:cNvSpPr>
            <a:spLocks noGrp="1"/>
          </p:cNvSpPr>
          <p:nvPr>
            <p:ph type="title"/>
          </p:nvPr>
        </p:nvSpPr>
        <p:spPr>
          <a:xfrm>
            <a:off x="609906" y="702155"/>
            <a:ext cx="3568661" cy="1269713"/>
          </a:xfrm>
        </p:spPr>
        <p:txBody>
          <a:bodyPr vert="horz" lIns="91440" tIns="45720" rIns="91440" bIns="45720" rtlCol="0" anchor="b">
            <a:normAutofit/>
          </a:bodyPr>
          <a:lstStyle/>
          <a:p>
            <a:pPr>
              <a:lnSpc>
                <a:spcPct val="90000"/>
              </a:lnSpc>
            </a:pPr>
            <a:r>
              <a:rPr lang="en-US"/>
              <a:t>High achievers with adhd work harder</a:t>
            </a:r>
          </a:p>
        </p:txBody>
      </p:sp>
      <p:sp>
        <p:nvSpPr>
          <p:cNvPr id="26" name="Rectangle 25">
            <a:extLst>
              <a:ext uri="{FF2B5EF4-FFF2-40B4-BE49-F238E27FC236}">
                <a16:creationId xmlns:a16="http://schemas.microsoft.com/office/drawing/2014/main" id="{E536F3B4-50F6-4C52-8F76-4EB1214719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9" name="Picture 8">
            <a:extLst>
              <a:ext uri="{FF2B5EF4-FFF2-40B4-BE49-F238E27FC236}">
                <a16:creationId xmlns:a16="http://schemas.microsoft.com/office/drawing/2014/main" id="{B387C13B-3BDC-7B47-99FF-1580EE57149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26234" y="702156"/>
            <a:ext cx="3591396" cy="5273194"/>
          </a:xfrm>
          <a:prstGeom prst="rect">
            <a:avLst/>
          </a:prstGeom>
        </p:spPr>
      </p:pic>
      <p:sp>
        <p:nvSpPr>
          <p:cNvPr id="10" name="TextBox 9">
            <a:extLst>
              <a:ext uri="{FF2B5EF4-FFF2-40B4-BE49-F238E27FC236}">
                <a16:creationId xmlns:a16="http://schemas.microsoft.com/office/drawing/2014/main" id="{9888CE03-BF98-E048-9857-FA0CAB53DE04}"/>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2771718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13BF3125-F829-42AD-9499-2E1E685739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BCC05B-9C46-6F42-AAF3-D5BA18545783}"/>
              </a:ext>
            </a:extLst>
          </p:cNvPr>
          <p:cNvSpPr>
            <a:spLocks noGrp="1"/>
          </p:cNvSpPr>
          <p:nvPr>
            <p:ph type="title"/>
          </p:nvPr>
        </p:nvSpPr>
        <p:spPr>
          <a:xfrm>
            <a:off x="581192" y="702156"/>
            <a:ext cx="11029615" cy="1188720"/>
          </a:xfrm>
        </p:spPr>
        <p:txBody>
          <a:bodyPr vert="horz" lIns="91440" tIns="45720" rIns="91440" bIns="45720" rtlCol="0" anchor="b">
            <a:normAutofit/>
          </a:bodyPr>
          <a:lstStyle/>
          <a:p>
            <a:r>
              <a:rPr lang="en-US" sz="3600" b="0" kern="1200" cap="all" dirty="0">
                <a:solidFill>
                  <a:schemeClr val="tx1">
                    <a:lumMod val="75000"/>
                    <a:lumOff val="25000"/>
                  </a:schemeClr>
                </a:solidFill>
                <a:latin typeface="+mj-lt"/>
                <a:ea typeface="+mj-ea"/>
                <a:cs typeface="+mj-cs"/>
              </a:rPr>
              <a:t>Why do adults with adhd have to work harder?</a:t>
            </a:r>
          </a:p>
        </p:txBody>
      </p:sp>
      <p:sp>
        <p:nvSpPr>
          <p:cNvPr id="71" name="Rectangle 70">
            <a:extLst>
              <a:ext uri="{FF2B5EF4-FFF2-40B4-BE49-F238E27FC236}">
                <a16:creationId xmlns:a16="http://schemas.microsoft.com/office/drawing/2014/main" id="{0755048A-E386-4898-B0AD-98A6A29F6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73" name="Rectangle 72">
            <a:extLst>
              <a:ext uri="{FF2B5EF4-FFF2-40B4-BE49-F238E27FC236}">
                <a16:creationId xmlns:a16="http://schemas.microsoft.com/office/drawing/2014/main" id="{0A21A1F8-0202-47A2-AA30-21B1B3ED6D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74">
            <a:extLst>
              <a:ext uri="{FF2B5EF4-FFF2-40B4-BE49-F238E27FC236}">
                <a16:creationId xmlns:a16="http://schemas.microsoft.com/office/drawing/2014/main" id="{58016B9E-A476-43D0-AA13-88A0A84D44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4" name="Content Placeholder 2">
            <a:extLst>
              <a:ext uri="{FF2B5EF4-FFF2-40B4-BE49-F238E27FC236}">
                <a16:creationId xmlns:a16="http://schemas.microsoft.com/office/drawing/2014/main" id="{CABB624B-AA55-E94E-81EE-935EB27ADC7F}"/>
              </a:ext>
            </a:extLst>
          </p:cNvPr>
          <p:cNvSpPr txBox="1">
            <a:spLocks/>
          </p:cNvSpPr>
          <p:nvPr/>
        </p:nvSpPr>
        <p:spPr>
          <a:xfrm>
            <a:off x="846783" y="2543414"/>
            <a:ext cx="9630710" cy="4045683"/>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3200" dirty="0"/>
              <a:t>ADHD makes work harder.</a:t>
            </a:r>
          </a:p>
          <a:p>
            <a:r>
              <a:rPr lang="en-US" sz="3200" dirty="0"/>
              <a:t>Tasks often take longer.</a:t>
            </a:r>
          </a:p>
          <a:p>
            <a:r>
              <a:rPr lang="en-US" sz="3200" dirty="0"/>
              <a:t>ADHD complicates your sense of time.</a:t>
            </a:r>
          </a:p>
          <a:p>
            <a:r>
              <a:rPr lang="en-US" sz="3200" dirty="0"/>
              <a:t>Treatment requires elaborate and burdensome tactics.</a:t>
            </a:r>
          </a:p>
          <a:p>
            <a:r>
              <a:rPr lang="en-US" sz="3200" dirty="0"/>
              <a:t>Many adults with ADHD work harder to try to compensate for perceived poor performance.</a:t>
            </a:r>
          </a:p>
          <a:p>
            <a:pPr marL="0" indent="0">
              <a:buFont typeface="Wingdings 2" panose="05020102010507070707" pitchFamily="18" charset="2"/>
              <a:buNone/>
            </a:pPr>
            <a:endParaRPr lang="en-US" sz="3200" dirty="0"/>
          </a:p>
        </p:txBody>
      </p:sp>
      <p:sp>
        <p:nvSpPr>
          <p:cNvPr id="10" name="TextBox 9">
            <a:extLst>
              <a:ext uri="{FF2B5EF4-FFF2-40B4-BE49-F238E27FC236}">
                <a16:creationId xmlns:a16="http://schemas.microsoft.com/office/drawing/2014/main" id="{A189B058-FF44-6F49-A7B8-42800511A2FF}"/>
              </a:ext>
            </a:extLst>
          </p:cNvPr>
          <p:cNvSpPr txBox="1"/>
          <p:nvPr/>
        </p:nvSpPr>
        <p:spPr>
          <a:xfrm>
            <a:off x="9108274" y="6278535"/>
            <a:ext cx="2738438" cy="215444"/>
          </a:xfrm>
          <a:prstGeom prst="rect">
            <a:avLst/>
          </a:prstGeom>
          <a:noFill/>
        </p:spPr>
        <p:txBody>
          <a:bodyPr wrap="square" rtlCol="0">
            <a:spAutoFit/>
          </a:bodyPr>
          <a:lstStyle/>
          <a:p>
            <a:pPr algn="r">
              <a:spcAft>
                <a:spcPts val="600"/>
              </a:spcAft>
            </a:pPr>
            <a:r>
              <a:rPr lang="en-US" sz="800" dirty="0">
                <a:solidFill>
                  <a:schemeClr val="tx1">
                    <a:lumMod val="50000"/>
                    <a:lumOff val="50000"/>
                  </a:schemeClr>
                </a:solidFill>
              </a:rPr>
              <a:t>© 2020 Dixon Life Coaching, LLC | All Rights Reserved</a:t>
            </a:r>
            <a:endParaRPr lang="en-US" sz="800">
              <a:solidFill>
                <a:schemeClr val="tx1">
                  <a:lumMod val="50000"/>
                  <a:lumOff val="50000"/>
                </a:schemeClr>
              </a:solidFill>
            </a:endParaRPr>
          </a:p>
        </p:txBody>
      </p:sp>
    </p:spTree>
    <p:extLst>
      <p:ext uri="{BB962C8B-B14F-4D97-AF65-F5344CB8AC3E}">
        <p14:creationId xmlns:p14="http://schemas.microsoft.com/office/powerpoint/2010/main" val="2517985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1BB56EB9-078F-4952-AC1F-149C7A0AE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67B062-BC97-4C49-B592-9D6597239006}"/>
              </a:ext>
            </a:extLst>
          </p:cNvPr>
          <p:cNvSpPr>
            <a:spLocks noGrp="1"/>
          </p:cNvSpPr>
          <p:nvPr>
            <p:ph type="title"/>
          </p:nvPr>
        </p:nvSpPr>
        <p:spPr>
          <a:xfrm>
            <a:off x="876081" y="849143"/>
            <a:ext cx="7225075" cy="1013800"/>
          </a:xfrm>
        </p:spPr>
        <p:txBody>
          <a:bodyPr vert="horz" lIns="91440" tIns="45720" rIns="91440" bIns="45720" rtlCol="0" anchor="b">
            <a:normAutofit/>
          </a:bodyPr>
          <a:lstStyle/>
          <a:p>
            <a:r>
              <a:rPr lang="en-US" sz="3600" b="0" kern="1200" cap="all" dirty="0">
                <a:solidFill>
                  <a:schemeClr val="tx2"/>
                </a:solidFill>
                <a:latin typeface="+mj-lt"/>
                <a:ea typeface="+mj-ea"/>
                <a:cs typeface="+mj-cs"/>
              </a:rPr>
              <a:t>Working harder</a:t>
            </a:r>
          </a:p>
        </p:txBody>
      </p:sp>
      <p:sp>
        <p:nvSpPr>
          <p:cNvPr id="68" name="Rectangle 67">
            <a:extLst>
              <a:ext uri="{FF2B5EF4-FFF2-40B4-BE49-F238E27FC236}">
                <a16:creationId xmlns:a16="http://schemas.microsoft.com/office/drawing/2014/main" id="{10058680-D07C-4893-B2B7-91543F18AB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72603"/>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70" name="Rectangle 69">
            <a:extLst>
              <a:ext uri="{FF2B5EF4-FFF2-40B4-BE49-F238E27FC236}">
                <a16:creationId xmlns:a16="http://schemas.microsoft.com/office/drawing/2014/main" id="{7B42427A-0A1F-4A55-8705-D9179F1E0C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72" name="Rectangle 71">
            <a:extLst>
              <a:ext uri="{FF2B5EF4-FFF2-40B4-BE49-F238E27FC236}">
                <a16:creationId xmlns:a16="http://schemas.microsoft.com/office/drawing/2014/main" id="{EE54A6FE-D8CB-48A3-900B-053D4EBD3B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TextBox 8">
            <a:extLst>
              <a:ext uri="{FF2B5EF4-FFF2-40B4-BE49-F238E27FC236}">
                <a16:creationId xmlns:a16="http://schemas.microsoft.com/office/drawing/2014/main" id="{2511CB23-94F0-8049-8CBF-377F9841D15B}"/>
              </a:ext>
            </a:extLst>
          </p:cNvPr>
          <p:cNvSpPr txBox="1"/>
          <p:nvPr/>
        </p:nvSpPr>
        <p:spPr>
          <a:xfrm>
            <a:off x="876081" y="2664655"/>
            <a:ext cx="10384753" cy="3962266"/>
          </a:xfrm>
          <a:prstGeom prst="rect">
            <a:avLst/>
          </a:prstGeom>
        </p:spPr>
        <p:txBody>
          <a:bodyPr vert="horz" lIns="91440" tIns="45720" rIns="91440" bIns="45720" rtlCol="0" anchor="ctr">
            <a:noAutofit/>
          </a:bodyPr>
          <a:lstStyle/>
          <a:p>
            <a:pPr marL="342900" indent="-342900" defTabSz="457200">
              <a:spcBef>
                <a:spcPct val="20000"/>
              </a:spcBef>
              <a:spcAft>
                <a:spcPts val="600"/>
              </a:spcAft>
              <a:buClr>
                <a:schemeClr val="accent1"/>
              </a:buClr>
              <a:buSzPct val="92000"/>
              <a:buFont typeface="Wingdings 2" panose="05020102010507070707" pitchFamily="18" charset="2"/>
              <a:buChar char=""/>
            </a:pPr>
            <a:r>
              <a:rPr lang="en-US" sz="2800" dirty="0">
                <a:solidFill>
                  <a:schemeClr val="tx1">
                    <a:lumMod val="75000"/>
                    <a:lumOff val="25000"/>
                  </a:schemeClr>
                </a:solidFill>
              </a:rPr>
              <a:t>Notice what types of work require you to work harder and are worth the extra effort</a:t>
            </a:r>
          </a:p>
          <a:p>
            <a:pPr marL="342900" indent="-342900" defTabSz="457200">
              <a:spcBef>
                <a:spcPct val="20000"/>
              </a:spcBef>
              <a:spcAft>
                <a:spcPts val="600"/>
              </a:spcAft>
              <a:buClr>
                <a:schemeClr val="accent1"/>
              </a:buClr>
              <a:buSzPct val="92000"/>
              <a:buFont typeface="Wingdings 2" panose="05020102010507070707" pitchFamily="18" charset="2"/>
              <a:buChar char=""/>
            </a:pPr>
            <a:r>
              <a:rPr lang="en-US" sz="2800" dirty="0">
                <a:solidFill>
                  <a:schemeClr val="tx1">
                    <a:lumMod val="75000"/>
                    <a:lumOff val="25000"/>
                  </a:schemeClr>
                </a:solidFill>
              </a:rPr>
              <a:t>Notice what types of work require you to work harder and are not worth the extra effort.</a:t>
            </a:r>
          </a:p>
          <a:p>
            <a:pPr marL="342900" indent="-342900" defTabSz="457200">
              <a:spcBef>
                <a:spcPct val="20000"/>
              </a:spcBef>
              <a:spcAft>
                <a:spcPts val="600"/>
              </a:spcAft>
              <a:buClr>
                <a:schemeClr val="accent1"/>
              </a:buClr>
              <a:buSzPct val="92000"/>
              <a:buFont typeface="Wingdings 2" panose="05020102010507070707" pitchFamily="18" charset="2"/>
              <a:buChar char=""/>
            </a:pPr>
            <a:r>
              <a:rPr lang="en-US" sz="2800" dirty="0">
                <a:solidFill>
                  <a:schemeClr val="tx1">
                    <a:lumMod val="75000"/>
                    <a:lumOff val="25000"/>
                  </a:schemeClr>
                </a:solidFill>
              </a:rPr>
              <a:t>Set tight boundaries around working harder, especially on things that are not worthy of your hard work!</a:t>
            </a:r>
          </a:p>
          <a:p>
            <a:pPr marL="342900" indent="-342900" defTabSz="457200">
              <a:spcBef>
                <a:spcPct val="20000"/>
              </a:spcBef>
              <a:spcAft>
                <a:spcPts val="600"/>
              </a:spcAft>
              <a:buClr>
                <a:schemeClr val="accent1"/>
              </a:buClr>
              <a:buSzPct val="92000"/>
              <a:buFont typeface="Wingdings 2" panose="05020102010507070707" pitchFamily="18" charset="2"/>
              <a:buChar char=""/>
            </a:pPr>
            <a:r>
              <a:rPr lang="en-US" sz="2800" dirty="0">
                <a:solidFill>
                  <a:schemeClr val="tx1">
                    <a:lumMod val="75000"/>
                    <a:lumOff val="25000"/>
                  </a:schemeClr>
                </a:solidFill>
              </a:rPr>
              <a:t>Focus on your well-being (eat, sleep, breathe, move) before you focus on your work.</a:t>
            </a:r>
          </a:p>
          <a:p>
            <a:pPr defTabSz="457200">
              <a:spcBef>
                <a:spcPct val="20000"/>
              </a:spcBef>
              <a:spcAft>
                <a:spcPts val="600"/>
              </a:spcAft>
              <a:buClr>
                <a:schemeClr val="accent1"/>
              </a:buClr>
              <a:buSzPct val="92000"/>
              <a:buFont typeface="Wingdings 2" panose="05020102010507070707" pitchFamily="18" charset="2"/>
              <a:buChar char=""/>
            </a:pPr>
            <a:endParaRPr lang="en-US" sz="2800" dirty="0">
              <a:solidFill>
                <a:schemeClr val="tx1">
                  <a:lumMod val="75000"/>
                  <a:lumOff val="25000"/>
                </a:schemeClr>
              </a:solidFill>
            </a:endParaRPr>
          </a:p>
          <a:p>
            <a:pPr defTabSz="457200">
              <a:spcBef>
                <a:spcPct val="20000"/>
              </a:spcBef>
              <a:spcAft>
                <a:spcPts val="600"/>
              </a:spcAft>
              <a:buClr>
                <a:schemeClr val="accent1"/>
              </a:buClr>
              <a:buSzPct val="92000"/>
              <a:buFont typeface="Wingdings 2" panose="05020102010507070707" pitchFamily="18" charset="2"/>
              <a:buChar char=""/>
            </a:pPr>
            <a:endParaRPr lang="en-US" sz="2800" cap="all" dirty="0">
              <a:solidFill>
                <a:schemeClr val="tx1">
                  <a:lumMod val="75000"/>
                  <a:lumOff val="25000"/>
                </a:schemeClr>
              </a:solidFill>
            </a:endParaRPr>
          </a:p>
          <a:p>
            <a:pPr defTabSz="457200">
              <a:spcBef>
                <a:spcPct val="20000"/>
              </a:spcBef>
              <a:spcAft>
                <a:spcPts val="600"/>
              </a:spcAft>
              <a:buClr>
                <a:schemeClr val="accent1"/>
              </a:buClr>
              <a:buSzPct val="92000"/>
              <a:buFont typeface="Wingdings 2" panose="05020102010507070707" pitchFamily="18" charset="2"/>
              <a:buChar char=""/>
            </a:pPr>
            <a:endParaRPr lang="en-US" sz="2800" cap="all" dirty="0">
              <a:solidFill>
                <a:schemeClr val="tx1">
                  <a:lumMod val="75000"/>
                  <a:lumOff val="25000"/>
                </a:schemeClr>
              </a:solidFill>
            </a:endParaRPr>
          </a:p>
        </p:txBody>
      </p:sp>
      <p:sp>
        <p:nvSpPr>
          <p:cNvPr id="4" name="TextBox 3">
            <a:extLst>
              <a:ext uri="{FF2B5EF4-FFF2-40B4-BE49-F238E27FC236}">
                <a16:creationId xmlns:a16="http://schemas.microsoft.com/office/drawing/2014/main" id="{5F60B44A-5ADF-3B4E-8C74-FB09A669B49A}"/>
              </a:ext>
            </a:extLst>
          </p:cNvPr>
          <p:cNvSpPr txBox="1"/>
          <p:nvPr/>
        </p:nvSpPr>
        <p:spPr>
          <a:xfrm>
            <a:off x="3435409" y="487110"/>
            <a:ext cx="184731" cy="369332"/>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9ABF1400-E185-2947-B963-8F608E40D316}"/>
              </a:ext>
            </a:extLst>
          </p:cNvPr>
          <p:cNvSpPr txBox="1"/>
          <p:nvPr/>
        </p:nvSpPr>
        <p:spPr>
          <a:xfrm>
            <a:off x="8955874" y="6126135"/>
            <a:ext cx="2738438" cy="215444"/>
          </a:xfrm>
          <a:prstGeom prst="rect">
            <a:avLst/>
          </a:prstGeom>
          <a:noFill/>
        </p:spPr>
        <p:txBody>
          <a:bodyPr wrap="square" rtlCol="0">
            <a:spAutoFit/>
          </a:bodyPr>
          <a:lstStyle/>
          <a:p>
            <a:pPr algn="r">
              <a:spcAft>
                <a:spcPts val="600"/>
              </a:spcAft>
            </a:pPr>
            <a:r>
              <a:rPr lang="en-US" sz="800" dirty="0"/>
              <a:t>© 2020 Dixon Life Coaching, LLC | All Rights Reserved</a:t>
            </a:r>
          </a:p>
        </p:txBody>
      </p:sp>
    </p:spTree>
    <p:extLst>
      <p:ext uri="{BB962C8B-B14F-4D97-AF65-F5344CB8AC3E}">
        <p14:creationId xmlns:p14="http://schemas.microsoft.com/office/powerpoint/2010/main" val="1935368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B1D6-2403-5A4D-96F7-255455A66AD8}"/>
              </a:ext>
            </a:extLst>
          </p:cNvPr>
          <p:cNvSpPr>
            <a:spLocks noGrp="1"/>
          </p:cNvSpPr>
          <p:nvPr>
            <p:ph type="title"/>
          </p:nvPr>
        </p:nvSpPr>
        <p:spPr/>
        <p:txBody>
          <a:bodyPr>
            <a:normAutofit/>
          </a:bodyPr>
          <a:lstStyle/>
          <a:p>
            <a:r>
              <a:rPr lang="en-US" sz="4000" dirty="0"/>
              <a:t>High achievers seek support</a:t>
            </a:r>
          </a:p>
        </p:txBody>
      </p:sp>
      <p:sp>
        <p:nvSpPr>
          <p:cNvPr id="4" name="TextBox 3">
            <a:extLst>
              <a:ext uri="{FF2B5EF4-FFF2-40B4-BE49-F238E27FC236}">
                <a16:creationId xmlns:a16="http://schemas.microsoft.com/office/drawing/2014/main" id="{AC90433F-F2A1-244A-BEEA-B8B94A85BF1B}"/>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
        <p:nvSpPr>
          <p:cNvPr id="6" name="Content Placeholder 5">
            <a:extLst>
              <a:ext uri="{FF2B5EF4-FFF2-40B4-BE49-F238E27FC236}">
                <a16:creationId xmlns:a16="http://schemas.microsoft.com/office/drawing/2014/main" id="{B055A426-1FDE-9948-9B1C-87D13BB11DC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63916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DD651B61-325E-4E73-8445-38B0DE8AAA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42">
            <a:extLst>
              <a:ext uri="{FF2B5EF4-FFF2-40B4-BE49-F238E27FC236}">
                <a16:creationId xmlns:a16="http://schemas.microsoft.com/office/drawing/2014/main" id="{B42E5253-D3AC-4AC2-B766-8B34F13C2F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10AE8D57-436A-4073-9A75-15BB5949F8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E2852671-8EB6-4EAF-8AF8-65CF3FD664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49" name="Rectangle 48">
            <a:extLst>
              <a:ext uri="{FF2B5EF4-FFF2-40B4-BE49-F238E27FC236}">
                <a16:creationId xmlns:a16="http://schemas.microsoft.com/office/drawing/2014/main" id="{A52FF1B8-145F-47AA-9F6F-7DA3201AA6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64B152-D5F4-4348-9284-6C1609A9797A}"/>
              </a:ext>
            </a:extLst>
          </p:cNvPr>
          <p:cNvSpPr>
            <a:spLocks noGrp="1"/>
          </p:cNvSpPr>
          <p:nvPr>
            <p:ph type="title"/>
          </p:nvPr>
        </p:nvSpPr>
        <p:spPr>
          <a:xfrm>
            <a:off x="621770" y="453643"/>
            <a:ext cx="6798608" cy="1365272"/>
          </a:xfrm>
        </p:spPr>
        <p:txBody>
          <a:bodyPr vert="horz" lIns="91440" tIns="45720" rIns="91440" bIns="45720" rtlCol="0" anchor="b">
            <a:normAutofit/>
          </a:bodyPr>
          <a:lstStyle/>
          <a:p>
            <a:r>
              <a:rPr lang="en-US" sz="4400" dirty="0"/>
              <a:t>support</a:t>
            </a:r>
          </a:p>
        </p:txBody>
      </p:sp>
      <p:sp>
        <p:nvSpPr>
          <p:cNvPr id="51" name="Rectangle 50">
            <a:extLst>
              <a:ext uri="{FF2B5EF4-FFF2-40B4-BE49-F238E27FC236}">
                <a16:creationId xmlns:a16="http://schemas.microsoft.com/office/drawing/2014/main" id="{6DFE8A8C-8C1F-40A1-8A45-9D05B0DD8E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52">
            <a:extLst>
              <a:ext uri="{FF2B5EF4-FFF2-40B4-BE49-F238E27FC236}">
                <a16:creationId xmlns:a16="http://schemas.microsoft.com/office/drawing/2014/main" id="{EE1EF8C3-8F8A-447D-A5FF-C124268254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54">
            <a:extLst>
              <a:ext uri="{FF2B5EF4-FFF2-40B4-BE49-F238E27FC236}">
                <a16:creationId xmlns:a16="http://schemas.microsoft.com/office/drawing/2014/main" id="{1B511BAF-6DC3-420A-8603-96945C66AD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3" name="Content Placeholder 2">
            <a:extLst>
              <a:ext uri="{FF2B5EF4-FFF2-40B4-BE49-F238E27FC236}">
                <a16:creationId xmlns:a16="http://schemas.microsoft.com/office/drawing/2014/main" id="{1E2B4071-0586-B14C-BA9A-101D8F2B386F}"/>
              </a:ext>
            </a:extLst>
          </p:cNvPr>
          <p:cNvSpPr txBox="1">
            <a:spLocks/>
          </p:cNvSpPr>
          <p:nvPr/>
        </p:nvSpPr>
        <p:spPr>
          <a:xfrm>
            <a:off x="4021074" y="1936155"/>
            <a:ext cx="6658013" cy="3793237"/>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3200" dirty="0">
                <a:solidFill>
                  <a:schemeClr val="tx1"/>
                </a:solidFill>
              </a:rPr>
              <a:t>Diagnosis</a:t>
            </a:r>
          </a:p>
          <a:p>
            <a:r>
              <a:rPr lang="en-US" sz="3200" dirty="0">
                <a:solidFill>
                  <a:schemeClr val="tx1"/>
                </a:solidFill>
              </a:rPr>
              <a:t>Pharmacological treatment</a:t>
            </a:r>
          </a:p>
          <a:p>
            <a:r>
              <a:rPr lang="en-US" sz="3200" dirty="0">
                <a:solidFill>
                  <a:schemeClr val="tx1"/>
                </a:solidFill>
              </a:rPr>
              <a:t>Teachers, mentors, partners</a:t>
            </a:r>
          </a:p>
          <a:p>
            <a:r>
              <a:rPr lang="en-US" sz="3200" dirty="0">
                <a:solidFill>
                  <a:schemeClr val="tx1"/>
                </a:solidFill>
              </a:rPr>
              <a:t>Coaching</a:t>
            </a:r>
          </a:p>
          <a:p>
            <a:r>
              <a:rPr lang="en-US" sz="3200" dirty="0">
                <a:solidFill>
                  <a:schemeClr val="tx1"/>
                </a:solidFill>
              </a:rPr>
              <a:t>Therapy</a:t>
            </a:r>
          </a:p>
          <a:p>
            <a:r>
              <a:rPr lang="en-US" sz="3200" dirty="0">
                <a:solidFill>
                  <a:schemeClr val="tx1"/>
                </a:solidFill>
              </a:rPr>
              <a:t>Online webinars, ADHD conferences, group programs</a:t>
            </a:r>
          </a:p>
        </p:txBody>
      </p:sp>
    </p:spTree>
    <p:extLst>
      <p:ext uri="{BB962C8B-B14F-4D97-AF65-F5344CB8AC3E}">
        <p14:creationId xmlns:p14="http://schemas.microsoft.com/office/powerpoint/2010/main" val="1086124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73F125-DEF3-41D6-9918-AB21A2ACC3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E9F226-EB6E-48C9-ADDA-636DE4BF4E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6677"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D4BBFB-07C2-B24B-9E8C-221B0B4B2031}"/>
              </a:ext>
            </a:extLst>
          </p:cNvPr>
          <p:cNvSpPr>
            <a:spLocks noGrp="1"/>
          </p:cNvSpPr>
          <p:nvPr>
            <p:ph type="title"/>
          </p:nvPr>
        </p:nvSpPr>
        <p:spPr>
          <a:xfrm>
            <a:off x="7963094" y="1113764"/>
            <a:ext cx="3269749" cy="4624327"/>
          </a:xfrm>
        </p:spPr>
        <p:txBody>
          <a:bodyPr anchor="ctr">
            <a:normAutofit/>
          </a:bodyPr>
          <a:lstStyle/>
          <a:p>
            <a:r>
              <a:rPr lang="en-US" sz="3200" dirty="0">
                <a:solidFill>
                  <a:srgbClr val="FFFFFF"/>
                </a:solidFill>
              </a:rPr>
              <a:t>Seeking support</a:t>
            </a:r>
          </a:p>
        </p:txBody>
      </p:sp>
      <p:sp>
        <p:nvSpPr>
          <p:cNvPr id="3" name="Content Placeholder 2">
            <a:extLst>
              <a:ext uri="{FF2B5EF4-FFF2-40B4-BE49-F238E27FC236}">
                <a16:creationId xmlns:a16="http://schemas.microsoft.com/office/drawing/2014/main" id="{E515A8D5-801C-644D-99D7-1EE5AB7D4DAC}"/>
              </a:ext>
            </a:extLst>
          </p:cNvPr>
          <p:cNvSpPr>
            <a:spLocks noGrp="1"/>
          </p:cNvSpPr>
          <p:nvPr>
            <p:ph idx="1"/>
          </p:nvPr>
        </p:nvSpPr>
        <p:spPr>
          <a:xfrm>
            <a:off x="273291" y="1115420"/>
            <a:ext cx="7035178" cy="4624327"/>
          </a:xfrm>
        </p:spPr>
        <p:txBody>
          <a:bodyPr anchor="ctr">
            <a:noAutofit/>
          </a:bodyPr>
          <a:lstStyle/>
          <a:p>
            <a:r>
              <a:rPr lang="en-US" sz="3600" dirty="0"/>
              <a:t>Think about the support that has worked for you in the past and see if you can use any now.</a:t>
            </a:r>
          </a:p>
          <a:p>
            <a:r>
              <a:rPr lang="en-US" sz="3600" dirty="0"/>
              <a:t>List areas of your life that would benefit from greater support.</a:t>
            </a:r>
          </a:p>
          <a:p>
            <a:r>
              <a:rPr lang="en-US" sz="3600" dirty="0"/>
              <a:t>Write down steps to take to get support.</a:t>
            </a:r>
          </a:p>
          <a:p>
            <a:r>
              <a:rPr lang="en-US" sz="3600" dirty="0"/>
              <a:t>Sustain treatment and support into adulthood.</a:t>
            </a:r>
          </a:p>
        </p:txBody>
      </p:sp>
      <p:sp>
        <p:nvSpPr>
          <p:cNvPr id="6" name="TextBox 5">
            <a:extLst>
              <a:ext uri="{FF2B5EF4-FFF2-40B4-BE49-F238E27FC236}">
                <a16:creationId xmlns:a16="http://schemas.microsoft.com/office/drawing/2014/main" id="{179C0F76-A531-0644-BC1A-AC482A90C1E5}"/>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rgbClr val="FFFFFF"/>
                </a:solidFill>
              </a:rPr>
              <a:t>© 2020 Dixon Life Coaching, LLC | All Rights Reserved</a:t>
            </a:r>
          </a:p>
        </p:txBody>
      </p:sp>
    </p:spTree>
    <p:extLst>
      <p:ext uri="{BB962C8B-B14F-4D97-AF65-F5344CB8AC3E}">
        <p14:creationId xmlns:p14="http://schemas.microsoft.com/office/powerpoint/2010/main" val="3353496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73F125-DEF3-41D6-9918-AB21A2ACC3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E9F226-EB6E-48C9-ADDA-636DE4BF4E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100AF3-5A4F-274B-873B-166A2E8C161B}"/>
              </a:ext>
            </a:extLst>
          </p:cNvPr>
          <p:cNvSpPr>
            <a:spLocks noGrp="1"/>
          </p:cNvSpPr>
          <p:nvPr>
            <p:ph type="title"/>
          </p:nvPr>
        </p:nvSpPr>
        <p:spPr>
          <a:xfrm>
            <a:off x="959157" y="1113764"/>
            <a:ext cx="3269749" cy="4624327"/>
          </a:xfrm>
        </p:spPr>
        <p:txBody>
          <a:bodyPr anchor="ctr">
            <a:normAutofit/>
          </a:bodyPr>
          <a:lstStyle/>
          <a:p>
            <a:r>
              <a:rPr lang="en-US" sz="3200" dirty="0">
                <a:solidFill>
                  <a:srgbClr val="FFFFFF"/>
                </a:solidFill>
              </a:rPr>
              <a:t>Examining the mysterious paradox</a:t>
            </a:r>
          </a:p>
        </p:txBody>
      </p:sp>
      <p:sp>
        <p:nvSpPr>
          <p:cNvPr id="3" name="Content Placeholder 2">
            <a:extLst>
              <a:ext uri="{FF2B5EF4-FFF2-40B4-BE49-F238E27FC236}">
                <a16:creationId xmlns:a16="http://schemas.microsoft.com/office/drawing/2014/main" id="{1698DE0C-BB28-FA47-8E6F-09E3AC782DFA}"/>
              </a:ext>
            </a:extLst>
          </p:cNvPr>
          <p:cNvSpPr>
            <a:spLocks noGrp="1"/>
          </p:cNvSpPr>
          <p:nvPr>
            <p:ph idx="1"/>
          </p:nvPr>
        </p:nvSpPr>
        <p:spPr>
          <a:xfrm>
            <a:off x="5267003" y="1113764"/>
            <a:ext cx="6108179" cy="4624327"/>
          </a:xfrm>
        </p:spPr>
        <p:txBody>
          <a:bodyPr anchor="ctr">
            <a:noAutofit/>
          </a:bodyPr>
          <a:lstStyle/>
          <a:p>
            <a:pPr marL="0" indent="0">
              <a:buNone/>
            </a:pPr>
            <a:r>
              <a:rPr lang="en-US" sz="3600" dirty="0"/>
              <a:t>High achievers</a:t>
            </a:r>
          </a:p>
          <a:p>
            <a:r>
              <a:rPr lang="en-US" sz="3600" dirty="0"/>
              <a:t>Do exist!</a:t>
            </a:r>
          </a:p>
          <a:p>
            <a:r>
              <a:rPr lang="en-US" sz="3600" dirty="0"/>
              <a:t>Have unique talents and interests</a:t>
            </a:r>
          </a:p>
          <a:p>
            <a:r>
              <a:rPr lang="en-US" sz="3600" dirty="0"/>
              <a:t>Can do well in school</a:t>
            </a:r>
          </a:p>
          <a:p>
            <a:r>
              <a:rPr lang="en-US" sz="3600" dirty="0"/>
              <a:t>Work harder</a:t>
            </a:r>
          </a:p>
          <a:p>
            <a:r>
              <a:rPr lang="en-US" sz="3600" dirty="0"/>
              <a:t>Seek support</a:t>
            </a:r>
          </a:p>
        </p:txBody>
      </p:sp>
      <p:sp>
        <p:nvSpPr>
          <p:cNvPr id="6" name="TextBox 5">
            <a:extLst>
              <a:ext uri="{FF2B5EF4-FFF2-40B4-BE49-F238E27FC236}">
                <a16:creationId xmlns:a16="http://schemas.microsoft.com/office/drawing/2014/main" id="{4288A753-10D4-D548-A24A-61A2DAA0E919}"/>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3974280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0AF3-5A4F-274B-873B-166A2E8C161B}"/>
              </a:ext>
            </a:extLst>
          </p:cNvPr>
          <p:cNvSpPr>
            <a:spLocks noGrp="1"/>
          </p:cNvSpPr>
          <p:nvPr>
            <p:ph type="title"/>
          </p:nvPr>
        </p:nvSpPr>
        <p:spPr/>
        <p:txBody>
          <a:bodyPr anchor="ctr">
            <a:normAutofit/>
          </a:bodyPr>
          <a:lstStyle/>
          <a:p>
            <a:r>
              <a:rPr lang="en-US" dirty="0"/>
              <a:t>references</a:t>
            </a:r>
          </a:p>
        </p:txBody>
      </p:sp>
      <p:sp>
        <p:nvSpPr>
          <p:cNvPr id="3" name="Content Placeholder 2">
            <a:extLst>
              <a:ext uri="{FF2B5EF4-FFF2-40B4-BE49-F238E27FC236}">
                <a16:creationId xmlns:a16="http://schemas.microsoft.com/office/drawing/2014/main" id="{1698DE0C-BB28-FA47-8E6F-09E3AC782DFA}"/>
              </a:ext>
            </a:extLst>
          </p:cNvPr>
          <p:cNvSpPr>
            <a:spLocks noGrp="1"/>
          </p:cNvSpPr>
          <p:nvPr>
            <p:ph idx="1"/>
          </p:nvPr>
        </p:nvSpPr>
        <p:spPr/>
        <p:txBody>
          <a:bodyPr anchor="ctr">
            <a:noAutofit/>
          </a:bodyPr>
          <a:lstStyle/>
          <a:p>
            <a:r>
              <a:rPr lang="en-US" sz="1600" dirty="0" err="1"/>
              <a:t>Altszuler</a:t>
            </a:r>
            <a:r>
              <a:rPr lang="en-US" sz="1600" dirty="0"/>
              <a:t>, A. R., Page, T. F., </a:t>
            </a:r>
            <a:r>
              <a:rPr lang="en-US" sz="1600" dirty="0" err="1"/>
              <a:t>Gnagy</a:t>
            </a:r>
            <a:r>
              <a:rPr lang="en-US" sz="1600" dirty="0"/>
              <a:t>, E. M., </a:t>
            </a:r>
            <a:r>
              <a:rPr lang="en-US" sz="1600" dirty="0" err="1"/>
              <a:t>Coxe</a:t>
            </a:r>
            <a:r>
              <a:rPr lang="en-US" sz="1600" dirty="0"/>
              <a:t>, S., Arrieta, A., Molina, B. S., &amp; Pelham, W. E., Jr (2016). Financial Dependence of Young Adults with Childhood ADHD. Journal of abnormal child psychology, 44(6), 1217–1229.</a:t>
            </a:r>
          </a:p>
          <a:p>
            <a:r>
              <a:rPr lang="en-US" sz="1600" dirty="0" err="1"/>
              <a:t>Antshel</a:t>
            </a:r>
            <a:r>
              <a:rPr lang="en-US" sz="1600" dirty="0"/>
              <a:t>, K. M., </a:t>
            </a:r>
            <a:r>
              <a:rPr lang="en-US" sz="1600" dirty="0" err="1"/>
              <a:t>Faraone</a:t>
            </a:r>
            <a:r>
              <a:rPr lang="en-US" sz="1600" dirty="0"/>
              <a:t>, S. V., </a:t>
            </a:r>
            <a:r>
              <a:rPr lang="en-US" sz="1600" dirty="0" err="1"/>
              <a:t>Maglione</a:t>
            </a:r>
            <a:r>
              <a:rPr lang="en-US" sz="1600" dirty="0"/>
              <a:t>, K., Doyle, A. E., Fried, R., Seidman, L. J., &amp; Biederman, J. (2010). Executive functioning in high-IQ adults with ADHD. Psychological Medicine, 40(11), 1909–1918. </a:t>
            </a:r>
          </a:p>
          <a:p>
            <a:r>
              <a:rPr lang="en-US" sz="1600" dirty="0"/>
              <a:t>Barkley, Russell (2018). ADHD Likely Reduces Estimated Life Expectancy by Young Adulthood. http://</a:t>
            </a:r>
            <a:r>
              <a:rPr lang="en-US" sz="1600" dirty="0" err="1"/>
              <a:t>www.russellbarkley.org</a:t>
            </a:r>
            <a:r>
              <a:rPr lang="en-US" sz="1600" dirty="0"/>
              <a:t>/factsheets/ADHD_Likely%20_Reduces_Estimated_Life_Expectancy_Barkley.pdf</a:t>
            </a:r>
          </a:p>
          <a:p>
            <a:r>
              <a:rPr lang="en-US" sz="1600" dirty="0"/>
              <a:t>Barkley, R., Murphy, K., Fischer, M. (2008). ADHD in Adults: What the Science Says. New York, NY: Guilford Press. </a:t>
            </a:r>
          </a:p>
          <a:p>
            <a:r>
              <a:rPr lang="en-US" sz="1600" dirty="0"/>
              <a:t>Brown, Thomas E. (2017). Outside the Box: Rethinking Add/</a:t>
            </a:r>
            <a:r>
              <a:rPr lang="en-US" sz="1600" dirty="0" err="1"/>
              <a:t>Adhd</a:t>
            </a:r>
            <a:r>
              <a:rPr lang="en-US" sz="1600" dirty="0"/>
              <a:t> in Children and Adults - a Practical Guide. Arlington, VA: Amer Psychiatric Pub. </a:t>
            </a:r>
          </a:p>
          <a:p>
            <a:r>
              <a:rPr lang="en-US" sz="1600" dirty="0"/>
              <a:t>Brown, T. E., Reichel, P. C., &amp; Quinlan, D. M. (2009). Executive Function Impairments in High IQ Adults With ADHD. Journal of Attention Disorders, 13(2), 161–167. </a:t>
            </a:r>
          </a:p>
          <a:p>
            <a:r>
              <a:rPr lang="en-US" sz="1600" dirty="0"/>
              <a:t>CHADD.  ADHD and Long-Term Outcomes. https://</a:t>
            </a:r>
            <a:r>
              <a:rPr lang="en-US" sz="1600" dirty="0" err="1"/>
              <a:t>chadd.org</a:t>
            </a:r>
            <a:r>
              <a:rPr lang="en-US" sz="1600" dirty="0"/>
              <a:t>/about-</a:t>
            </a:r>
            <a:r>
              <a:rPr lang="en-US" sz="1600" dirty="0" err="1"/>
              <a:t>adhd</a:t>
            </a:r>
            <a:r>
              <a:rPr lang="en-US" sz="1600" dirty="0"/>
              <a:t>/long-term-outcomes/</a:t>
            </a:r>
          </a:p>
          <a:p>
            <a:r>
              <a:rPr lang="en-US" sz="1600" dirty="0" err="1"/>
              <a:t>Milioni</a:t>
            </a:r>
            <a:r>
              <a:rPr lang="en-US" sz="1600" dirty="0"/>
              <a:t>, A. L. V., Chaim, T. M., </a:t>
            </a:r>
            <a:r>
              <a:rPr lang="en-US" sz="1600" dirty="0" err="1"/>
              <a:t>Cavallet</a:t>
            </a:r>
            <a:r>
              <a:rPr lang="en-US" sz="1600" dirty="0"/>
              <a:t>, M., de Oliveira, N. M., </a:t>
            </a:r>
            <a:r>
              <a:rPr lang="en-US" sz="1600" dirty="0" err="1"/>
              <a:t>Annes</a:t>
            </a:r>
            <a:r>
              <a:rPr lang="en-US" sz="1600" dirty="0"/>
              <a:t>, M., Dos Santos, B., ... Cunha, P. J. (2017). High IQ May “Mask” the Diagnosis of ADHD by Compensating for Deficits in Executive Functions in Treatment-Naïve Adults With ADHD. Journal of Attention Disorders, 21(6), 455–464. </a:t>
            </a:r>
          </a:p>
          <a:p>
            <a:r>
              <a:rPr lang="en-US" sz="1600" dirty="0"/>
              <a:t>Shaw, M., </a:t>
            </a:r>
            <a:r>
              <a:rPr lang="en-US" sz="1600" dirty="0" err="1"/>
              <a:t>Hodgkins</a:t>
            </a:r>
            <a:r>
              <a:rPr lang="en-US" sz="1600" dirty="0"/>
              <a:t>, P., </a:t>
            </a:r>
            <a:r>
              <a:rPr lang="en-US" sz="1600" dirty="0" err="1"/>
              <a:t>Caci</a:t>
            </a:r>
            <a:r>
              <a:rPr lang="en-US" sz="1600" dirty="0"/>
              <a:t>, H., Young, S., Kahle, J., Woods, A. G., &amp; Arnold, L. E. (2012). A systematic review and analysis of long-term outcomes in attention deficit hyperactivity disorder: effects of treatment and non-treatment. BMC Medicine, 10, 99. </a:t>
            </a:r>
          </a:p>
        </p:txBody>
      </p:sp>
    </p:spTree>
    <p:extLst>
      <p:ext uri="{BB962C8B-B14F-4D97-AF65-F5344CB8AC3E}">
        <p14:creationId xmlns:p14="http://schemas.microsoft.com/office/powerpoint/2010/main" val="807168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858DF7D-C2D0-4B03-A7A0-2F06B789EE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9">
            <a:extLst>
              <a:ext uri="{FF2B5EF4-FFF2-40B4-BE49-F238E27FC236}">
                <a16:creationId xmlns:a16="http://schemas.microsoft.com/office/drawing/2014/main" id="{1B26B711-3121-40B0-8377-A64F3DC00C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1">
            <a:extLst>
              <a:ext uri="{FF2B5EF4-FFF2-40B4-BE49-F238E27FC236}">
                <a16:creationId xmlns:a16="http://schemas.microsoft.com/office/drawing/2014/main" id="{645C4D3D-ABBA-4B4E-93E5-01E3437198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13">
            <a:extLst>
              <a:ext uri="{FF2B5EF4-FFF2-40B4-BE49-F238E27FC236}">
                <a16:creationId xmlns:a16="http://schemas.microsoft.com/office/drawing/2014/main" id="{98DDD5E5-0097-4C6C-B266-5732EDA96C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15">
            <a:extLst>
              <a:ext uri="{FF2B5EF4-FFF2-40B4-BE49-F238E27FC236}">
                <a16:creationId xmlns:a16="http://schemas.microsoft.com/office/drawing/2014/main" id="{8952EF87-C74F-4D3F-9CAD-EEA1733C9B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1B2AD99-2450-394D-B77F-CF88C6121943}"/>
              </a:ext>
            </a:extLst>
          </p:cNvPr>
          <p:cNvSpPr>
            <a:spLocks noGrp="1"/>
          </p:cNvSpPr>
          <p:nvPr>
            <p:ph type="title"/>
          </p:nvPr>
        </p:nvSpPr>
        <p:spPr>
          <a:xfrm>
            <a:off x="771148" y="1037967"/>
            <a:ext cx="3054091" cy="4709131"/>
          </a:xfrm>
        </p:spPr>
        <p:txBody>
          <a:bodyPr anchor="ctr">
            <a:normAutofit/>
          </a:bodyPr>
          <a:lstStyle/>
          <a:p>
            <a:r>
              <a:rPr lang="en-US" sz="3200">
                <a:solidFill>
                  <a:srgbClr val="FFFEFF"/>
                </a:solidFill>
              </a:rPr>
              <a:t>Download this</a:t>
            </a:r>
          </a:p>
        </p:txBody>
      </p:sp>
      <p:sp>
        <p:nvSpPr>
          <p:cNvPr id="3" name="Content Placeholder 2">
            <a:extLst>
              <a:ext uri="{FF2B5EF4-FFF2-40B4-BE49-F238E27FC236}">
                <a16:creationId xmlns:a16="http://schemas.microsoft.com/office/drawing/2014/main" id="{8544254F-7419-DA43-9C6D-6B6EE3A746D9}"/>
              </a:ext>
            </a:extLst>
          </p:cNvPr>
          <p:cNvSpPr>
            <a:spLocks noGrp="1"/>
          </p:cNvSpPr>
          <p:nvPr>
            <p:ph idx="1"/>
          </p:nvPr>
        </p:nvSpPr>
        <p:spPr>
          <a:xfrm>
            <a:off x="4534935" y="1037968"/>
            <a:ext cx="7014423" cy="4820832"/>
          </a:xfrm>
        </p:spPr>
        <p:txBody>
          <a:bodyPr>
            <a:normAutofit/>
          </a:bodyPr>
          <a:lstStyle/>
          <a:p>
            <a:pPr marL="0" indent="0">
              <a:buNone/>
            </a:pPr>
            <a:r>
              <a:rPr lang="en-US" sz="3600" b="1" dirty="0"/>
              <a:t>The mysterious paradox of being a high achiever with ADHD [A </a:t>
            </a:r>
            <a:r>
              <a:rPr lang="en-US" sz="3600" b="1" dirty="0" err="1"/>
              <a:t>Workbooklet</a:t>
            </a:r>
            <a:r>
              <a:rPr lang="en-US" sz="3600" b="1" dirty="0"/>
              <a:t>]</a:t>
            </a:r>
          </a:p>
          <a:p>
            <a:pPr marL="0" indent="0">
              <a:buNone/>
            </a:pPr>
            <a:endParaRPr lang="en-US" sz="3600" b="1" dirty="0"/>
          </a:p>
          <a:p>
            <a:pPr marL="0" indent="0">
              <a:buNone/>
            </a:pPr>
            <a:r>
              <a:rPr lang="en-US" sz="3600" dirty="0">
                <a:hlinkClick r:id="rId3"/>
              </a:rPr>
              <a:t>https://www.dixonlifecoaching.com/the-mysterious-paradox-workbook</a:t>
            </a:r>
            <a:endParaRPr lang="en-US" sz="3600" dirty="0"/>
          </a:p>
        </p:txBody>
      </p:sp>
      <p:sp>
        <p:nvSpPr>
          <p:cNvPr id="15" name="TextBox 14">
            <a:extLst>
              <a:ext uri="{FF2B5EF4-FFF2-40B4-BE49-F238E27FC236}">
                <a16:creationId xmlns:a16="http://schemas.microsoft.com/office/drawing/2014/main" id="{CAF00B6B-E1EA-ED43-8562-DF7ACB758CA2}"/>
              </a:ext>
            </a:extLst>
          </p:cNvPr>
          <p:cNvSpPr txBox="1"/>
          <p:nvPr/>
        </p:nvSpPr>
        <p:spPr>
          <a:xfrm>
            <a:off x="8955874" y="6126135"/>
            <a:ext cx="2738438" cy="215444"/>
          </a:xfrm>
          <a:prstGeom prst="rect">
            <a:avLst/>
          </a:prstGeom>
          <a:noFill/>
        </p:spPr>
        <p:txBody>
          <a:bodyPr wrap="square" rtlCol="0">
            <a:spAutoFit/>
          </a:bodyPr>
          <a:lstStyle/>
          <a:p>
            <a:pPr algn="r"/>
            <a:r>
              <a:rPr lang="en-US" sz="800" dirty="0">
                <a:solidFill>
                  <a:schemeClr val="tx1">
                    <a:lumMod val="50000"/>
                    <a:lumOff val="50000"/>
                  </a:schemeClr>
                </a:solidFill>
              </a:rPr>
              <a:t>© 2020 Dixon Life Coaching, LLC | All Rights Reserved</a:t>
            </a:r>
          </a:p>
        </p:txBody>
      </p:sp>
    </p:spTree>
    <p:extLst>
      <p:ext uri="{BB962C8B-B14F-4D97-AF65-F5344CB8AC3E}">
        <p14:creationId xmlns:p14="http://schemas.microsoft.com/office/powerpoint/2010/main" val="2136675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B055CAA-2668-4929-8202-DBD35A78E8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AE061D-C978-5145-AD50-FC3F26EF383B}"/>
              </a:ext>
            </a:extLst>
          </p:cNvPr>
          <p:cNvSpPr>
            <a:spLocks noGrp="1"/>
          </p:cNvSpPr>
          <p:nvPr>
            <p:ph type="title"/>
          </p:nvPr>
        </p:nvSpPr>
        <p:spPr>
          <a:xfrm>
            <a:off x="4241829" y="1005840"/>
            <a:ext cx="5569435" cy="1188720"/>
          </a:xfrm>
        </p:spPr>
        <p:txBody>
          <a:bodyPr>
            <a:normAutofit fontScale="90000"/>
          </a:bodyPr>
          <a:lstStyle/>
          <a:p>
            <a:r>
              <a:rPr lang="en-US" b="1" dirty="0"/>
              <a:t>The mysterious paradox of being a high achiever with </a:t>
            </a:r>
            <a:r>
              <a:rPr lang="en-US" b="1" dirty="0" err="1"/>
              <a:t>adhd</a:t>
            </a:r>
            <a:endParaRPr lang="en-US" dirty="0"/>
          </a:p>
        </p:txBody>
      </p:sp>
      <p:sp>
        <p:nvSpPr>
          <p:cNvPr id="22" name="Rectangle 21">
            <a:extLst>
              <a:ext uri="{FF2B5EF4-FFF2-40B4-BE49-F238E27FC236}">
                <a16:creationId xmlns:a16="http://schemas.microsoft.com/office/drawing/2014/main" id="{38F88ED4-721F-4A25-9A68-66C57B1F8D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3A5A85F2-11BA-4322-9355-08C0DEC780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1A88A0CA-0BDB-4A19-A648-638BE196B2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A person in glasses looking at the camera&#10;&#10;Description automatically generated">
            <a:extLst>
              <a:ext uri="{FF2B5EF4-FFF2-40B4-BE49-F238E27FC236}">
                <a16:creationId xmlns:a16="http://schemas.microsoft.com/office/drawing/2014/main" id="{27B07CAD-D214-2044-912E-EFF0DD594718}"/>
              </a:ext>
            </a:extLst>
          </p:cNvPr>
          <p:cNvPicPr>
            <a:picLocks noChangeAspect="1"/>
          </p:cNvPicPr>
          <p:nvPr/>
        </p:nvPicPr>
        <p:blipFill>
          <a:blip r:embed="rId3"/>
          <a:stretch>
            <a:fillRect/>
          </a:stretch>
        </p:blipFill>
        <p:spPr>
          <a:xfrm>
            <a:off x="581192" y="1862594"/>
            <a:ext cx="3194595" cy="3194595"/>
          </a:xfrm>
          <a:prstGeom prst="rect">
            <a:avLst/>
          </a:prstGeom>
        </p:spPr>
      </p:pic>
      <p:sp>
        <p:nvSpPr>
          <p:cNvPr id="3" name="Content Placeholder 2">
            <a:extLst>
              <a:ext uri="{FF2B5EF4-FFF2-40B4-BE49-F238E27FC236}">
                <a16:creationId xmlns:a16="http://schemas.microsoft.com/office/drawing/2014/main" id="{22CDB87F-2100-2F43-9645-FDCAACBE0C63}"/>
              </a:ext>
            </a:extLst>
          </p:cNvPr>
          <p:cNvSpPr>
            <a:spLocks noGrp="1"/>
          </p:cNvSpPr>
          <p:nvPr>
            <p:ph idx="1"/>
          </p:nvPr>
        </p:nvSpPr>
        <p:spPr>
          <a:xfrm>
            <a:off x="4241829" y="2340864"/>
            <a:ext cx="7019005" cy="3634486"/>
          </a:xfrm>
        </p:spPr>
        <p:txBody>
          <a:bodyPr>
            <a:normAutofit/>
          </a:bodyPr>
          <a:lstStyle/>
          <a:p>
            <a:pPr marL="0" indent="0">
              <a:buNone/>
            </a:pPr>
            <a:r>
              <a:rPr lang="en-US" dirty="0"/>
              <a:t>Casey Dixon is a Professional Certified Coach (ICF), Board Certified Coach (CCE-Global), Senior Certified ADHD Coach (IAAC), CTA Certified Coach, and holds a Master’s Degree in Educational Leadership.</a:t>
            </a:r>
          </a:p>
          <a:p>
            <a:pPr marL="0" indent="0">
              <a:buNone/>
            </a:pPr>
            <a:r>
              <a:rPr lang="en-US" dirty="0"/>
              <a:t>To learn more about individual and ongoing group coaching for lawyers, professors, and other professionals with ADHD visit…</a:t>
            </a:r>
          </a:p>
          <a:p>
            <a:pPr marL="0" indent="0">
              <a:buNone/>
            </a:pPr>
            <a:r>
              <a:rPr lang="en-US" sz="3200" dirty="0"/>
              <a:t>www.dixonlifecoaching.com </a:t>
            </a:r>
          </a:p>
        </p:txBody>
      </p:sp>
    </p:spTree>
    <p:extLst>
      <p:ext uri="{BB962C8B-B14F-4D97-AF65-F5344CB8AC3E}">
        <p14:creationId xmlns:p14="http://schemas.microsoft.com/office/powerpoint/2010/main" val="755571854"/>
      </p:ext>
    </p:extLst>
  </p:cSld>
  <p:clrMapOvr>
    <a:masterClrMapping/>
  </p:clrMapOvr>
</p:sld>
</file>

<file path=ppt/theme/theme1.xml><?xml version="1.0" encoding="utf-8"?>
<a:theme xmlns:a="http://schemas.openxmlformats.org/drawingml/2006/main" name="DividendVTI">
  <a:themeElements>
    <a:clrScheme name="">
      <a:dk1>
        <a:srgbClr val="000000"/>
      </a:dk1>
      <a:lt1>
        <a:srgbClr val="FFFFFF"/>
      </a:lt1>
      <a:dk2>
        <a:srgbClr val="412E24"/>
      </a:dk2>
      <a:lt2>
        <a:srgbClr val="E6E2E8"/>
      </a:lt2>
      <a:accent1>
        <a:srgbClr val="5DB320"/>
      </a:accent1>
      <a:accent2>
        <a:srgbClr val="92AC13"/>
      </a:accent2>
      <a:accent3>
        <a:srgbClr val="C39B23"/>
      </a:accent3>
      <a:accent4>
        <a:srgbClr val="D55717"/>
      </a:accent4>
      <a:accent5>
        <a:srgbClr val="E72938"/>
      </a:accent5>
      <a:accent6>
        <a:srgbClr val="D51775"/>
      </a:accent6>
      <a:hlink>
        <a:srgbClr val="C45A50"/>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5480</Words>
  <Application>Microsoft Office PowerPoint</Application>
  <PresentationFormat>Widescreen</PresentationFormat>
  <Paragraphs>346</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Apple Chancery</vt:lpstr>
      <vt:lpstr>Arial</vt:lpstr>
      <vt:lpstr>Calibri</vt:lpstr>
      <vt:lpstr>Gill Sans MT</vt:lpstr>
      <vt:lpstr>Wingdings</vt:lpstr>
      <vt:lpstr>Wingdings 2</vt:lpstr>
      <vt:lpstr>DividendVTI</vt:lpstr>
      <vt:lpstr>The Mysterious paradox of being a high achiever with ADHD</vt:lpstr>
      <vt:lpstr>PowerPoint Presentation</vt:lpstr>
      <vt:lpstr>Why paradox?</vt:lpstr>
      <vt:lpstr>Research says  (and we are told)…</vt:lpstr>
      <vt:lpstr>PowerPoint Presentation</vt:lpstr>
      <vt:lpstr>“The central mystery of adhd”</vt:lpstr>
      <vt:lpstr>the mystery</vt:lpstr>
      <vt:lpstr>Unique talents and interests</vt:lpstr>
      <vt:lpstr>But what about the rest of us?</vt:lpstr>
      <vt:lpstr>Unique talents and interests</vt:lpstr>
      <vt:lpstr>Do well in school</vt:lpstr>
      <vt:lpstr>Sometimes school is the right context</vt:lpstr>
      <vt:lpstr>Do well in school</vt:lpstr>
      <vt:lpstr>High achievers with adhd work harder</vt:lpstr>
      <vt:lpstr>Why do adults with adhd have to work harder?</vt:lpstr>
      <vt:lpstr>Working harder</vt:lpstr>
      <vt:lpstr>High achievers seek support</vt:lpstr>
      <vt:lpstr>support</vt:lpstr>
      <vt:lpstr>Seeking support</vt:lpstr>
      <vt:lpstr>Examining the mysterious paradox</vt:lpstr>
      <vt:lpstr>references</vt:lpstr>
      <vt:lpstr>Download this</vt:lpstr>
      <vt:lpstr>The mysterious paradox of being a high achiever with adhd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Mysterious paradox of being a high achiever with ADHD</dc:title>
  <dc:creator>Casey Dixon</dc:creator>
  <cp:lastModifiedBy>Hermoine Wellman</cp:lastModifiedBy>
  <cp:revision>1</cp:revision>
  <dcterms:created xsi:type="dcterms:W3CDTF">2020-09-30T01:31:25Z</dcterms:created>
  <dcterms:modified xsi:type="dcterms:W3CDTF">2020-09-30T21:34:54Z</dcterms:modified>
</cp:coreProperties>
</file>