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0" r:id="rId3"/>
    <p:sldMasterId id="2147483683" r:id="rId4"/>
    <p:sldMasterId id="2147483693" r:id="rId5"/>
    <p:sldMasterId id="2147483705" r:id="rId6"/>
    <p:sldMasterId id="2147483707" r:id="rId7"/>
    <p:sldMasterId id="2147483712" r:id="rId8"/>
  </p:sldMasterIdLst>
  <p:sldIdLst>
    <p:sldId id="273" r:id="rId9"/>
    <p:sldId id="274" r:id="rId10"/>
    <p:sldId id="257" r:id="rId11"/>
    <p:sldId id="263" r:id="rId12"/>
    <p:sldId id="268" r:id="rId13"/>
    <p:sldId id="271" r:id="rId14"/>
    <p:sldId id="272" r:id="rId15"/>
    <p:sldId id="261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LIN Jerome" initials="HJ" lastIdx="4" clrIdx="0">
    <p:extLst>
      <p:ext uri="{19B8F6BF-5375-455C-9EA6-DF929625EA0E}">
        <p15:presenceInfo xmlns:p15="http://schemas.microsoft.com/office/powerpoint/2012/main" userId="S-1-5-21-45839214-156589433-777821141-21915" providerId="AD"/>
      </p:ext>
    </p:extLst>
  </p:cmAuthor>
  <p:cmAuthor id="2" name="LIEGEOIS Alexandre" initials="LA" lastIdx="1" clrIdx="1">
    <p:extLst>
      <p:ext uri="{19B8F6BF-5375-455C-9EA6-DF929625EA0E}">
        <p15:presenceInfo xmlns:p15="http://schemas.microsoft.com/office/powerpoint/2012/main" userId="S-1-5-21-45839214-156589433-777821141-115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0052"/>
    <a:srgbClr val="E8FEFA"/>
    <a:srgbClr val="4D4DFF"/>
    <a:srgbClr val="6EFF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60"/>
  </p:normalViewPr>
  <p:slideViewPr>
    <p:cSldViewPr snapToGrid="0">
      <p:cViewPr varScale="1">
        <p:scale>
          <a:sx n="89" d="100"/>
          <a:sy n="89" d="100"/>
        </p:scale>
        <p:origin x="3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1-24T12:50:05.765" idx="3">
    <p:pos x="828" y="1397"/>
    <p:text>Illu nouveau site version digitale</p:text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85D78051-B640-7127-F5FA-5592430DA21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5862" y="0"/>
            <a:ext cx="12192000" cy="68580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="" xmlns:a16="http://schemas.microsoft.com/office/drawing/2014/main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="" xmlns:a16="http://schemas.microsoft.com/office/drawing/2014/main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72223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61474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="" xmlns:a16="http://schemas.microsoft.com/office/drawing/2014/main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7731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491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4054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24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C86761BF-A07B-0526-F622-AD99DD275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889504"/>
            <a:ext cx="4052933" cy="3968496"/>
          </a:xfrm>
          <a:prstGeom prst="rect">
            <a:avLst/>
          </a:prstGeom>
        </p:spPr>
      </p:pic>
      <p:sp>
        <p:nvSpPr>
          <p:cNvPr id="10" name="Espace réservé pour une image  30">
            <a:extLst>
              <a:ext uri="{FF2B5EF4-FFF2-40B4-BE49-F238E27FC236}">
                <a16:creationId xmlns="" xmlns:a16="http://schemas.microsoft.com/office/drawing/2014/main" id="{23FBC9E7-9244-E01A-B09A-898313B44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1025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69383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6299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65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3267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titre sans imag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="" xmlns:a16="http://schemas.microsoft.com/office/drawing/2014/main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="" xmlns:a16="http://schemas.microsoft.com/office/drawing/2014/main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1137193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498851-4694-44AB-89ED-C6574D5F7EE5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C635F8-A3D8-4939-A4DA-2AC19C09CFC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02984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="" xmlns:a16="http://schemas.microsoft.com/office/drawing/2014/main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5452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="" xmlns:a16="http://schemas.microsoft.com/office/drawing/2014/main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" name="Espace réservé pour une image  30">
            <a:extLst>
              <a:ext uri="{FF2B5EF4-FFF2-40B4-BE49-F238E27FC236}">
                <a16:creationId xmlns="" xmlns:a16="http://schemas.microsoft.com/office/drawing/2014/main" id="{50C021A5-E000-824E-605A-5EF2016701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8933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="" xmlns:a16="http://schemas.microsoft.com/office/drawing/2014/main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="" xmlns:a16="http://schemas.microsoft.com/office/drawing/2014/main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="" xmlns:a16="http://schemas.microsoft.com/office/drawing/2014/main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="" xmlns:a16="http://schemas.microsoft.com/office/drawing/2014/main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rgbClr val="4D4DFF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185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C4FDF3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835102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330078" y="886968"/>
            <a:ext cx="2123691" cy="81728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="" xmlns:a16="http://schemas.microsoft.com/office/drawing/2014/main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1907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B3FA61C7-267D-C0B3-69EA-04D3118A06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4821" y="779173"/>
            <a:ext cx="2095474" cy="78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25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" name="Espace réservé pour une image  30">
            <a:extLst>
              <a:ext uri="{FF2B5EF4-FFF2-40B4-BE49-F238E27FC236}">
                <a16:creationId xmlns="" xmlns:a16="http://schemas.microsoft.com/office/drawing/2014/main" id="{48BD67E2-BA03-EA71-3F18-DF9B7BCB837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717063" y="931396"/>
            <a:ext cx="2383875" cy="91741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2465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864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0" name="Espace réservé pour une image  30">
            <a:extLst>
              <a:ext uri="{FF2B5EF4-FFF2-40B4-BE49-F238E27FC236}">
                <a16:creationId xmlns="" xmlns:a16="http://schemas.microsoft.com/office/drawing/2014/main" id="{23FBC9E7-9244-E01A-B09A-898313B44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C1B71553-70A2-4031-96AA-0CFF972AAE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2903537"/>
            <a:ext cx="4038600" cy="395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28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tro titre sans imag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3035967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</p:spTree>
    <p:extLst>
      <p:ext uri="{BB962C8B-B14F-4D97-AF65-F5344CB8AC3E}">
        <p14:creationId xmlns:p14="http://schemas.microsoft.com/office/powerpoint/2010/main" val="4875568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="" xmlns:a16="http://schemas.microsoft.com/office/drawing/2014/main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3754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="" xmlns:a16="http://schemas.microsoft.com/office/drawing/2014/main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4" name="Espace réservé pour une image  30">
            <a:extLst>
              <a:ext uri="{FF2B5EF4-FFF2-40B4-BE49-F238E27FC236}">
                <a16:creationId xmlns="" xmlns:a16="http://schemas.microsoft.com/office/drawing/2014/main" id="{4612157D-5EA6-AFBB-4A3A-2C700473382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96234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="" xmlns:a16="http://schemas.microsoft.com/office/drawing/2014/main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="" xmlns:a16="http://schemas.microsoft.com/office/drawing/2014/main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="" xmlns:a16="http://schemas.microsoft.com/office/drawing/2014/main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="" xmlns:a16="http://schemas.microsoft.com/office/drawing/2014/main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11142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  <p:sp>
        <p:nvSpPr>
          <p:cNvPr id="2" name="Espace réservé du texte 13">
            <a:extLst>
              <a:ext uri="{FF2B5EF4-FFF2-40B4-BE49-F238E27FC236}">
                <a16:creationId xmlns="" xmlns:a16="http://schemas.microsoft.com/office/drawing/2014/main" id="{90275C9F-EDB2-FD68-C7C3-87BE4F34A6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49993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="" xmlns:a16="http://schemas.microsoft.com/office/drawing/2014/main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4446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" name="Espace réservé pour une image  30">
            <a:extLst>
              <a:ext uri="{FF2B5EF4-FFF2-40B4-BE49-F238E27FC236}">
                <a16:creationId xmlns="" xmlns:a16="http://schemas.microsoft.com/office/drawing/2014/main" id="{DE5A46ED-B444-A07D-9244-C2027C2665A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855027" y="813162"/>
            <a:ext cx="1974179" cy="75975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21407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Libre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77814" y="747035"/>
            <a:ext cx="2620839" cy="10086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35203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Motif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77F543BB-D256-1BE3-D7E0-B19ACCDCAB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459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C86761BF-A07B-0526-F622-AD99DD275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306" y="2889504"/>
            <a:ext cx="4052933" cy="3968496"/>
          </a:xfrm>
          <a:prstGeom prst="rect">
            <a:avLst/>
          </a:prstGeom>
        </p:spPr>
      </p:pic>
      <p:sp>
        <p:nvSpPr>
          <p:cNvPr id="8" name="Espace réservé pour une image  30">
            <a:extLst>
              <a:ext uri="{FF2B5EF4-FFF2-40B4-BE49-F238E27FC236}">
                <a16:creationId xmlns="" xmlns:a16="http://schemas.microsoft.com/office/drawing/2014/main" id="{F8BF10D7-F02C-2121-83E0-BBF9DF4B043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0825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65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>
            <a:extLst>
              <a:ext uri="{FF2B5EF4-FFF2-40B4-BE49-F238E27FC236}">
                <a16:creationId xmlns="" xmlns:a16="http://schemas.microsoft.com/office/drawing/2014/main" id="{3A14EFC1-EF8B-2D60-DD1E-F53989F12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3917" y="2320803"/>
            <a:ext cx="641350" cy="238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rgbClr val="4D4DFF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03</a:t>
            </a:r>
          </a:p>
          <a:p>
            <a:pPr lvl="0"/>
            <a:r>
              <a:rPr lang="fr-FR" dirty="0"/>
              <a:t>04</a:t>
            </a:r>
          </a:p>
          <a:p>
            <a:pPr lvl="0"/>
            <a:r>
              <a:rPr lang="fr-FR" dirty="0"/>
              <a:t>05</a:t>
            </a:r>
          </a:p>
          <a:p>
            <a:pPr lvl="0"/>
            <a:r>
              <a:rPr lang="fr-FR" dirty="0"/>
              <a:t>06</a:t>
            </a:r>
          </a:p>
          <a:p>
            <a:pPr lvl="0"/>
            <a:r>
              <a:rPr lang="fr-FR" dirty="0"/>
              <a:t>07</a:t>
            </a:r>
          </a:p>
          <a:p>
            <a:pPr lvl="0"/>
            <a:r>
              <a:rPr lang="fr-FR" dirty="0"/>
              <a:t>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42791D67-337B-79E3-9A43-33C4EC3AA0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0394" y="2320803"/>
            <a:ext cx="3402744" cy="238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Section 1</a:t>
            </a:r>
          </a:p>
          <a:p>
            <a:pPr lvl="0"/>
            <a:r>
              <a:rPr lang="fr-FR" dirty="0"/>
              <a:t>Section 2</a:t>
            </a:r>
          </a:p>
          <a:p>
            <a:pPr lvl="0"/>
            <a:r>
              <a:rPr lang="fr-FR" dirty="0"/>
              <a:t>Section 3</a:t>
            </a:r>
          </a:p>
          <a:p>
            <a:pPr lvl="0"/>
            <a:r>
              <a:rPr lang="fr-FR" dirty="0"/>
              <a:t>Section 4</a:t>
            </a:r>
          </a:p>
          <a:p>
            <a:pPr lvl="0"/>
            <a:r>
              <a:rPr lang="fr-FR" dirty="0"/>
              <a:t>Section 5</a:t>
            </a:r>
          </a:p>
          <a:p>
            <a:pPr lvl="0"/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4337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="" xmlns:a16="http://schemas.microsoft.com/office/drawing/2014/main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="" xmlns:a16="http://schemas.microsoft.com/office/drawing/2014/main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="" xmlns:a16="http://schemas.microsoft.com/office/drawing/2014/main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="" xmlns:a16="http://schemas.microsoft.com/office/drawing/2014/main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rgbClr val="4D4DFF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10387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="" xmlns:a16="http://schemas.microsoft.com/office/drawing/2014/main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31191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="" xmlns:a16="http://schemas.microsoft.com/office/drawing/2014/main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46175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477378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68484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09603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684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52081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03532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37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itre san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="" xmlns:a16="http://schemas.microsoft.com/office/drawing/2014/main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="" xmlns:a16="http://schemas.microsoft.com/office/drawing/2014/main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30614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81888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14873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13756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90685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99762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15782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15708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25305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585054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3013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titre san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3035967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</p:spTree>
    <p:extLst>
      <p:ext uri="{BB962C8B-B14F-4D97-AF65-F5344CB8AC3E}">
        <p14:creationId xmlns:p14="http://schemas.microsoft.com/office/powerpoint/2010/main" val="8442573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709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5982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>
            <a:extLst>
              <a:ext uri="{FF2B5EF4-FFF2-40B4-BE49-F238E27FC236}">
                <a16:creationId xmlns="" xmlns:a16="http://schemas.microsoft.com/office/drawing/2014/main" id="{3A14EFC1-EF8B-2D60-DD1E-F53989F12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3917" y="2320803"/>
            <a:ext cx="641350" cy="238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rgbClr val="4D4DFF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03</a:t>
            </a:r>
          </a:p>
          <a:p>
            <a:pPr lvl="0"/>
            <a:r>
              <a:rPr lang="fr-FR" dirty="0"/>
              <a:t>04</a:t>
            </a:r>
          </a:p>
          <a:p>
            <a:pPr lvl="0"/>
            <a:r>
              <a:rPr lang="fr-FR" dirty="0"/>
              <a:t>05</a:t>
            </a:r>
          </a:p>
          <a:p>
            <a:pPr lvl="0"/>
            <a:r>
              <a:rPr lang="fr-FR" dirty="0"/>
              <a:t>06</a:t>
            </a:r>
          </a:p>
          <a:p>
            <a:pPr lvl="0"/>
            <a:r>
              <a:rPr lang="fr-FR" dirty="0"/>
              <a:t>07</a:t>
            </a:r>
          </a:p>
          <a:p>
            <a:pPr lvl="0"/>
            <a:r>
              <a:rPr lang="fr-FR" dirty="0"/>
              <a:t>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42791D67-337B-79E3-9A43-33C4EC3AA0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0394" y="2320803"/>
            <a:ext cx="3402744" cy="238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Section 1</a:t>
            </a:r>
          </a:p>
          <a:p>
            <a:pPr lvl="0"/>
            <a:r>
              <a:rPr lang="fr-FR" dirty="0"/>
              <a:t>Section 2</a:t>
            </a:r>
          </a:p>
          <a:p>
            <a:pPr lvl="0"/>
            <a:r>
              <a:rPr lang="fr-FR" dirty="0"/>
              <a:t>Section 3</a:t>
            </a:r>
          </a:p>
          <a:p>
            <a:pPr lvl="0"/>
            <a:r>
              <a:rPr lang="fr-FR" dirty="0"/>
              <a:t>Section 4</a:t>
            </a:r>
          </a:p>
          <a:p>
            <a:pPr lvl="0"/>
            <a:r>
              <a:rPr lang="fr-FR" dirty="0"/>
              <a:t>Section 5</a:t>
            </a:r>
          </a:p>
          <a:p>
            <a:pPr lvl="0"/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78496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="" xmlns:a16="http://schemas.microsoft.com/office/drawing/2014/main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" name="Espace réservé pour une image  30">
            <a:extLst>
              <a:ext uri="{FF2B5EF4-FFF2-40B4-BE49-F238E27FC236}">
                <a16:creationId xmlns="" xmlns:a16="http://schemas.microsoft.com/office/drawing/2014/main" id="{50C021A5-E000-824E-605A-5EF2016701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7921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="" xmlns:a16="http://schemas.microsoft.com/office/drawing/2014/main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="" xmlns:a16="http://schemas.microsoft.com/office/drawing/2014/main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="" xmlns:a16="http://schemas.microsoft.com/office/drawing/2014/main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="" xmlns:a16="http://schemas.microsoft.com/office/drawing/2014/main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11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17.emf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6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3.emf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5.emf"/><Relationship Id="rId12" Type="http://schemas.openxmlformats.org/officeDocument/2006/relationships/image" Target="../media/image12.emf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emf"/><Relationship Id="rId11" Type="http://schemas.openxmlformats.org/officeDocument/2006/relationships/image" Target="../media/image20.emf"/><Relationship Id="rId5" Type="http://schemas.openxmlformats.org/officeDocument/2006/relationships/theme" Target="../theme/theme7.xml"/><Relationship Id="rId15" Type="http://schemas.openxmlformats.org/officeDocument/2006/relationships/image" Target="../media/image14.emf"/><Relationship Id="rId10" Type="http://schemas.openxmlformats.org/officeDocument/2006/relationships/image" Target="../media/image22.emf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7.emf"/><Relationship Id="rId14" Type="http://schemas.openxmlformats.org/officeDocument/2006/relationships/image" Target="../media/image23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8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3">
            <a:extLst>
              <a:ext uri="{FF2B5EF4-FFF2-40B4-BE49-F238E27FC236}">
                <a16:creationId xmlns="" xmlns:a16="http://schemas.microsoft.com/office/drawing/2014/main" id="{4F6CF065-A8C8-D667-6956-C880610375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5">
            <a:extLst>
              <a:ext uri="{FF2B5EF4-FFF2-40B4-BE49-F238E27FC236}">
                <a16:creationId xmlns="" xmlns:a16="http://schemas.microsoft.com/office/drawing/2014/main" id="{EA9FABD4-91C8-6464-C500-6F9206EFC58D}"/>
              </a:ext>
            </a:extLst>
          </p:cNvPr>
          <p:cNvSpPr txBox="1">
            <a:spLocks/>
          </p:cNvSpPr>
          <p:nvPr/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247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3">
            <a:extLst>
              <a:ext uri="{FF2B5EF4-FFF2-40B4-BE49-F238E27FC236}">
                <a16:creationId xmlns="" xmlns:a16="http://schemas.microsoft.com/office/drawing/2014/main" id="{4F6CF065-A8C8-D667-6956-C880610375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5">
            <a:extLst>
              <a:ext uri="{FF2B5EF4-FFF2-40B4-BE49-F238E27FC236}">
                <a16:creationId xmlns="" xmlns:a16="http://schemas.microsoft.com/office/drawing/2014/main" id="{EA9FABD4-91C8-6464-C500-6F9206EFC58D}"/>
              </a:ext>
            </a:extLst>
          </p:cNvPr>
          <p:cNvSpPr txBox="1">
            <a:spLocks/>
          </p:cNvSpPr>
          <p:nvPr/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710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27BE36E8-52A0-2A64-192B-B02DB0789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216436E2-AF43-B76F-8544-800AFF03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25">
            <a:extLst>
              <a:ext uri="{FF2B5EF4-FFF2-40B4-BE49-F238E27FC236}">
                <a16:creationId xmlns="" xmlns:a16="http://schemas.microsoft.com/office/drawing/2014/main" id="{68E4ACEC-85F3-DF5B-51CA-0A036023B23C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2" name="Espace réservé du texte 23">
            <a:extLst>
              <a:ext uri="{FF2B5EF4-FFF2-40B4-BE49-F238E27FC236}">
                <a16:creationId xmlns="" xmlns:a16="http://schemas.microsoft.com/office/drawing/2014/main" id="{8F606DFD-0B9D-A91F-9081-9C2DB10F01A5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519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728" r:id="rId13"/>
    <p:sldLayoutId id="214748372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27BE36E8-52A0-2A64-192B-B02DB0789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216436E2-AF43-B76F-8544-800AFF03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u texte 25">
            <a:extLst>
              <a:ext uri="{FF2B5EF4-FFF2-40B4-BE49-F238E27FC236}">
                <a16:creationId xmlns="" xmlns:a16="http://schemas.microsoft.com/office/drawing/2014/main" id="{D016FAF6-59DA-5DFD-748B-2A6DB8F847F4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3" name="Espace réservé du texte 23">
            <a:extLst>
              <a:ext uri="{FF2B5EF4-FFF2-40B4-BE49-F238E27FC236}">
                <a16:creationId xmlns="" xmlns:a16="http://schemas.microsoft.com/office/drawing/2014/main" id="{A39A75DE-0D95-57AB-BB05-8A21FCEFC201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2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626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45528CEC-B518-195E-2E31-F3A1DFF864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4008" y="-67750"/>
            <a:ext cx="12336494" cy="6925750"/>
          </a:xfrm>
          <a:prstGeom prst="rect">
            <a:avLst/>
          </a:prstGeom>
        </p:spPr>
      </p:pic>
      <p:sp>
        <p:nvSpPr>
          <p:cNvPr id="3" name="Espace réservé du pied de page 4">
            <a:extLst>
              <a:ext uri="{FF2B5EF4-FFF2-40B4-BE49-F238E27FC236}">
                <a16:creationId xmlns="" xmlns:a16="http://schemas.microsoft.com/office/drawing/2014/main" id="{1834ABA0-380D-A7C6-11FE-3BA13E5167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C4FDF3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="" xmlns:a16="http://schemas.microsoft.com/office/drawing/2014/main" id="{E4525275-C4A3-8233-97E9-D974FCA2EE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C4FDF3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texte 25">
            <a:extLst>
              <a:ext uri="{FF2B5EF4-FFF2-40B4-BE49-F238E27FC236}">
                <a16:creationId xmlns="" xmlns:a16="http://schemas.microsoft.com/office/drawing/2014/main" id="{B511006D-02E9-B32B-A1F9-71BF3F071332}"/>
              </a:ext>
            </a:extLst>
          </p:cNvPr>
          <p:cNvSpPr txBox="1">
            <a:spLocks/>
          </p:cNvSpPr>
          <p:nvPr/>
        </p:nvSpPr>
        <p:spPr>
          <a:xfrm>
            <a:off x="444679" y="6483808"/>
            <a:ext cx="720725" cy="110208"/>
          </a:xfrm>
          <a:prstGeom prst="rect">
            <a:avLst/>
          </a:prstGeom>
          <a:blipFill>
            <a:blip r:embed="rId14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AB51A908-5736-AA51-8F55-B05DD9ADBC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7337" y="6419835"/>
            <a:ext cx="157186" cy="2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9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B0035897-E8D8-F094-4778-98F2D6CB9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008" y="-67750"/>
            <a:ext cx="12336494" cy="6925750"/>
          </a:xfrm>
          <a:prstGeom prst="rect">
            <a:avLst/>
          </a:prstGeom>
        </p:spPr>
      </p:pic>
      <p:sp>
        <p:nvSpPr>
          <p:cNvPr id="2" name="Espace réservé du texte 25">
            <a:extLst>
              <a:ext uri="{FF2B5EF4-FFF2-40B4-BE49-F238E27FC236}">
                <a16:creationId xmlns="" xmlns:a16="http://schemas.microsoft.com/office/drawing/2014/main" id="{B02A1AEB-82DD-5D27-3D4C-162D8B8A754D}"/>
              </a:ext>
            </a:extLst>
          </p:cNvPr>
          <p:cNvSpPr txBox="1">
            <a:spLocks/>
          </p:cNvSpPr>
          <p:nvPr/>
        </p:nvSpPr>
        <p:spPr>
          <a:xfrm>
            <a:off x="444679" y="6483808"/>
            <a:ext cx="720725" cy="11020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4422D0F1-7AFC-774E-1F8E-0A248B7E6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337" y="6419835"/>
            <a:ext cx="157186" cy="2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8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9E5D6EB8-6D8A-B213-FCED-41CCFEB9F8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7107" y="239494"/>
            <a:ext cx="2803469" cy="105227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CAF25ACF-DF18-5AC1-C7A9-B463B86412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8823" y="4838516"/>
            <a:ext cx="605805" cy="4799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6AD3D76F-BA76-A88B-0E03-6879EDC46F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2676" y="3139870"/>
            <a:ext cx="4539608" cy="40911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8A89432-A33F-1938-D1F9-C736955ED4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1865368" cy="281974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02EB57B2-5D6F-BF98-B6BE-FB35114ADA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685032"/>
            <a:ext cx="2099322" cy="317339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0F277F8A-4874-D4B4-DC1A-B8667469E6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8900" y="1651060"/>
            <a:ext cx="3006922" cy="116868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124F5BE8-827F-6FD3-3FE7-E4D798ACAF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11883" y="214524"/>
            <a:ext cx="2803470" cy="105227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B7358BE4-3B3F-B68A-6D76-065DB7BEC4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11884" y="1591398"/>
            <a:ext cx="3006922" cy="116868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36DD94EA-EE22-7685-440F-FBDCEC9BB2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33365" y="4038259"/>
            <a:ext cx="2858635" cy="27990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BC22989D-349D-D81A-0A57-0886BC930A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32059" y="4097921"/>
            <a:ext cx="2797703" cy="273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3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C4B2E-A28F-4A12-9902-03DCDCA4E6B5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Espace réservé du texte 25">
            <a:extLst>
              <a:ext uri="{FF2B5EF4-FFF2-40B4-BE49-F238E27FC236}">
                <a16:creationId xmlns="" xmlns:a16="http://schemas.microsoft.com/office/drawing/2014/main" id="{68E4ACEC-85F3-DF5B-51CA-0A036023B23C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3">
            <a:extLst>
              <a:ext uri="{FF2B5EF4-FFF2-40B4-BE49-F238E27FC236}">
                <a16:creationId xmlns="" xmlns:a16="http://schemas.microsoft.com/office/drawing/2014/main" id="{8F606DFD-0B9D-A91F-9081-9C2DB10F01A5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8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565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Relationship Id="rId9" Type="http://schemas.openxmlformats.org/officeDocument/2006/relationships/image" Target="../media/image3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re 4">
            <a:extLst>
              <a:ext uri="{FF2B5EF4-FFF2-40B4-BE49-F238E27FC236}">
                <a16:creationId xmlns="" xmlns:a16="http://schemas.microsoft.com/office/drawing/2014/main" id="{19373FF9-B65D-4184-4F70-FBC12577A679}"/>
              </a:ext>
            </a:extLst>
          </p:cNvPr>
          <p:cNvSpPr txBox="1">
            <a:spLocks/>
          </p:cNvSpPr>
          <p:nvPr/>
        </p:nvSpPr>
        <p:spPr>
          <a:xfrm>
            <a:off x="4513721" y="4780190"/>
            <a:ext cx="7212012" cy="5638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500" b="1" dirty="0">
                <a:solidFill>
                  <a:srgbClr val="E8FEFA"/>
                </a:solidFill>
                <a:latin typeface="New Hero Bold" panose="02000500000000000000" pitchFamily="2" charset="0"/>
              </a:rPr>
              <a:t>Campagne </a:t>
            </a:r>
            <a:r>
              <a:rPr lang="fr-FR" sz="3500" b="1" dirty="0" smtClean="0">
                <a:solidFill>
                  <a:srgbClr val="E8FEFA"/>
                </a:solidFill>
                <a:latin typeface="New Hero Bold" panose="02000500000000000000" pitchFamily="2" charset="0"/>
              </a:rPr>
              <a:t/>
            </a:r>
            <a:br>
              <a:rPr lang="fr-FR" sz="3500" b="1" dirty="0" smtClean="0">
                <a:solidFill>
                  <a:srgbClr val="E8FEFA"/>
                </a:solidFill>
                <a:latin typeface="New Hero Bold" panose="02000500000000000000" pitchFamily="2" charset="0"/>
              </a:rPr>
            </a:br>
            <a:r>
              <a:rPr lang="fr-FR" sz="3500" b="1" dirty="0" smtClean="0">
                <a:solidFill>
                  <a:srgbClr val="E8FEFA"/>
                </a:solidFill>
                <a:latin typeface="New Hero Bold" panose="02000500000000000000" pitchFamily="2" charset="0"/>
              </a:rPr>
              <a:t>Finance, Compta &amp; Assurance</a:t>
            </a:r>
            <a:endParaRPr lang="fr-FR" sz="3500" b="1" dirty="0">
              <a:solidFill>
                <a:srgbClr val="E8FEFA"/>
              </a:solidFill>
              <a:latin typeface="New Hero Bold" panose="02000500000000000000" pitchFamily="2" charset="0"/>
            </a:endParaRPr>
          </a:p>
        </p:txBody>
      </p:sp>
      <p:sp>
        <p:nvSpPr>
          <p:cNvPr id="8" name="Espace réservé du texte 6">
            <a:extLst>
              <a:ext uri="{FF2B5EF4-FFF2-40B4-BE49-F238E27FC236}">
                <a16:creationId xmlns="" xmlns:a16="http://schemas.microsoft.com/office/drawing/2014/main" id="{C0B4FD70-0C67-8318-F53C-0EC123BFD39F}"/>
              </a:ext>
            </a:extLst>
          </p:cNvPr>
          <p:cNvSpPr txBox="1">
            <a:spLocks/>
          </p:cNvSpPr>
          <p:nvPr/>
        </p:nvSpPr>
        <p:spPr>
          <a:xfrm>
            <a:off x="8092800" y="5774070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0C0052"/>
                </a:solidFill>
                <a:latin typeface="New Hero SemiBold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>
                <a:solidFill>
                  <a:schemeClr val="bg1"/>
                </a:solidFill>
              </a:rPr>
              <a:t>15 novembre 2024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9828A9D8-FC36-19C1-96BD-9D41B4A03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45013" cy="68703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13A6CA16-9855-BC0F-298A-D3A960EC6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583" y="935487"/>
            <a:ext cx="1971187" cy="28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0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3">
            <a:extLst>
              <a:ext uri="{FF2B5EF4-FFF2-40B4-BE49-F238E27FC236}">
                <a16:creationId xmlns="" xmlns:a16="http://schemas.microsoft.com/office/drawing/2014/main" id="{9256AA37-7FBC-29C5-BCB1-9FCDA0257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46243" y="393865"/>
            <a:ext cx="7187607" cy="430332"/>
          </a:xfrm>
        </p:spPr>
        <p:txBody>
          <a:bodyPr/>
          <a:lstStyle/>
          <a:p>
            <a:pPr algn="r"/>
            <a:r>
              <a:rPr lang="fr-FR" dirty="0"/>
              <a:t>Campagne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Finance</a:t>
            </a:r>
            <a:r>
              <a:rPr lang="fr-FR" dirty="0"/>
              <a:t>, Compta &amp; Assurance</a:t>
            </a:r>
          </a:p>
        </p:txBody>
      </p:sp>
      <p:sp>
        <p:nvSpPr>
          <p:cNvPr id="15" name="Espace réservé du texte 6">
            <a:extLst>
              <a:ext uri="{FF2B5EF4-FFF2-40B4-BE49-F238E27FC236}">
                <a16:creationId xmlns="" xmlns:a16="http://schemas.microsoft.com/office/drawing/2014/main" id="{8C8F1DEB-8FC1-2DD7-DFD3-E0291ECB9A51}"/>
              </a:ext>
            </a:extLst>
          </p:cNvPr>
          <p:cNvSpPr txBox="1">
            <a:spLocks/>
          </p:cNvSpPr>
          <p:nvPr/>
        </p:nvSpPr>
        <p:spPr>
          <a:xfrm>
            <a:off x="6426679" y="1587324"/>
            <a:ext cx="5378613" cy="293138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smtClean="0"/>
              <a:t>Pourquoi vous positionner sur la thématique?</a:t>
            </a:r>
            <a:br>
              <a:rPr lang="fr-FR" sz="2000" dirty="0" smtClean="0"/>
            </a:br>
            <a:endParaRPr lang="fr-FR" sz="2000" dirty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/>
              <a:t>En 2025, </a:t>
            </a:r>
            <a:r>
              <a:rPr lang="fr-FR" sz="1400" b="1" dirty="0"/>
              <a:t>75% des employés </a:t>
            </a:r>
            <a:r>
              <a:rPr lang="fr-FR" sz="1400" dirty="0"/>
              <a:t>seront issus </a:t>
            </a:r>
            <a:br>
              <a:rPr lang="fr-FR" sz="1400" dirty="0"/>
            </a:br>
            <a:r>
              <a:rPr lang="fr-FR" sz="1400" dirty="0"/>
              <a:t>des générations Y et </a:t>
            </a:r>
            <a:r>
              <a:rPr lang="fr-FR" sz="1400" dirty="0" smtClean="0"/>
              <a:t>Z.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 smtClean="0"/>
              <a:t>1 </a:t>
            </a:r>
            <a:r>
              <a:rPr lang="fr-FR" sz="1400" dirty="0"/>
              <a:t>candidat sur 2 ne postulerait à une offre que s’il a une bonne image de l’entreprise (</a:t>
            </a:r>
            <a:r>
              <a:rPr lang="fr-FR" sz="1400" i="1" dirty="0"/>
              <a:t>Hello </a:t>
            </a:r>
            <a:r>
              <a:rPr lang="fr-FR" sz="1400" i="1" dirty="0" err="1"/>
              <a:t>work</a:t>
            </a:r>
            <a:r>
              <a:rPr lang="fr-FR" sz="1400" dirty="0"/>
              <a:t>). </a:t>
            </a:r>
            <a:endParaRPr lang="fr-FR" sz="1400" dirty="0" smtClean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/>
              <a:t>Partagez votre culture d’entreprise, votre vision et vos valeurs pour vous démarquer. Donnez la parole à </a:t>
            </a:r>
            <a:r>
              <a:rPr lang="fr-FR" sz="1400"/>
              <a:t>vos </a:t>
            </a:r>
            <a:r>
              <a:rPr lang="fr-FR" sz="1400" smtClean="0"/>
              <a:t>collaborateurs.</a:t>
            </a:r>
            <a:endParaRPr lang="fr-FR" sz="1400" dirty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sp>
        <p:nvSpPr>
          <p:cNvPr id="16" name="Espace réservé du texte 22">
            <a:extLst>
              <a:ext uri="{FF2B5EF4-FFF2-40B4-BE49-F238E27FC236}">
                <a16:creationId xmlns="" xmlns:a16="http://schemas.microsoft.com/office/drawing/2014/main" id="{F30ED840-8204-272F-00FC-55D7854B4CC6}"/>
              </a:ext>
            </a:extLst>
          </p:cNvPr>
          <p:cNvSpPr txBox="1">
            <a:spLocks/>
          </p:cNvSpPr>
          <p:nvPr/>
        </p:nvSpPr>
        <p:spPr>
          <a:xfrm>
            <a:off x="6616883" y="5038041"/>
            <a:ext cx="5188409" cy="1196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i="1" dirty="0">
                <a:solidFill>
                  <a:srgbClr val="4D4DFF"/>
                </a:solidFill>
              </a:rPr>
              <a:t>Faites la différence</a:t>
            </a:r>
            <a:r>
              <a:rPr lang="fr-FR" sz="2000" b="1" i="1" dirty="0"/>
              <a:t>, </a:t>
            </a:r>
            <a:r>
              <a:rPr lang="fr-FR" sz="2000" i="1" dirty="0"/>
              <a:t>positionnez-vous </a:t>
            </a:r>
            <a:r>
              <a:rPr lang="fr-FR" sz="2000" i="1" dirty="0" smtClean="0"/>
              <a:t>comme </a:t>
            </a:r>
            <a:r>
              <a:rPr lang="fr-FR" sz="2000" b="1" i="1" dirty="0"/>
              <a:t>acteur </a:t>
            </a:r>
            <a:r>
              <a:rPr lang="fr-FR" sz="2000" b="1" i="1" dirty="0" smtClean="0"/>
              <a:t>de </a:t>
            </a:r>
            <a:r>
              <a:rPr lang="fr-FR" sz="2000" b="1" i="1" dirty="0"/>
              <a:t>référence </a:t>
            </a:r>
            <a:r>
              <a:rPr lang="fr-FR" sz="2000" i="1" dirty="0"/>
              <a:t>dans notre </a:t>
            </a:r>
            <a:r>
              <a:rPr lang="fr-FR" sz="2000" i="1" dirty="0" smtClean="0"/>
              <a:t>campagne </a:t>
            </a:r>
            <a:r>
              <a:rPr lang="fr-FR" sz="2000" i="1" dirty="0"/>
              <a:t>à partir du </a:t>
            </a:r>
            <a:r>
              <a:rPr lang="fr-FR" sz="2000" b="1" i="1" dirty="0" smtClean="0">
                <a:solidFill>
                  <a:srgbClr val="4D4DFF"/>
                </a:solidFill>
              </a:rPr>
              <a:t>15 novembre</a:t>
            </a:r>
            <a:endParaRPr lang="fr-FR" sz="2000" b="1" i="1" dirty="0">
              <a:solidFill>
                <a:srgbClr val="4D4DFF"/>
              </a:solidFill>
            </a:endParaRPr>
          </a:p>
        </p:txBody>
      </p:sp>
      <p:pic>
        <p:nvPicPr>
          <p:cNvPr id="37" name="Image 36" descr="Une image contenant Graphique, conception&#10;&#10;Description générée automatiquement">
            <a:extLst>
              <a:ext uri="{FF2B5EF4-FFF2-40B4-BE49-F238E27FC236}">
                <a16:creationId xmlns="" xmlns:a16="http://schemas.microsoft.com/office/drawing/2014/main" id="{4C269545-C880-826B-BC4D-DDEB7CF78B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" b="1"/>
          <a:stretch/>
        </p:blipFill>
        <p:spPr>
          <a:xfrm>
            <a:off x="3656918" y="476456"/>
            <a:ext cx="911330" cy="839027"/>
          </a:xfrm>
          <a:prstGeom prst="rect">
            <a:avLst/>
          </a:prstGeom>
        </p:spPr>
      </p:pic>
      <p:pic>
        <p:nvPicPr>
          <p:cNvPr id="39" name="Image 38" descr="Une image contenant Graphique, conception&#10;&#10;Description générée automatiquement">
            <a:extLst>
              <a:ext uri="{FF2B5EF4-FFF2-40B4-BE49-F238E27FC236}">
                <a16:creationId xmlns="" xmlns:a16="http://schemas.microsoft.com/office/drawing/2014/main" id="{C5D4AD8C-BCC9-5DBC-E4D0-D04AC8357A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-1"/>
          <a:stretch/>
        </p:blipFill>
        <p:spPr>
          <a:xfrm rot="10800000">
            <a:off x="256700" y="2307375"/>
            <a:ext cx="911330" cy="830824"/>
          </a:xfrm>
          <a:prstGeom prst="rect">
            <a:avLst/>
          </a:prstGeom>
        </p:spPr>
      </p:pic>
      <p:sp>
        <p:nvSpPr>
          <p:cNvPr id="40" name="Rectangle à coins arrondis 1">
            <a:extLst>
              <a:ext uri="{FF2B5EF4-FFF2-40B4-BE49-F238E27FC236}">
                <a16:creationId xmlns="" xmlns:a16="http://schemas.microsoft.com/office/drawing/2014/main" id="{7ACB2626-D13C-5FA3-500D-A4E12F98B930}"/>
              </a:ext>
            </a:extLst>
          </p:cNvPr>
          <p:cNvSpPr/>
          <p:nvPr/>
        </p:nvSpPr>
        <p:spPr>
          <a:xfrm>
            <a:off x="385932" y="613930"/>
            <a:ext cx="4182315" cy="1946787"/>
          </a:xfrm>
          <a:prstGeom prst="roundRect">
            <a:avLst>
              <a:gd name="adj" fmla="val 3974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4D4DFF"/>
                </a:solidFill>
                <a:latin typeface="New Hero Bold" panose="02000500000000000000" pitchFamily="50" charset="0"/>
              </a:rPr>
              <a:t>Thématiques clés</a:t>
            </a:r>
          </a:p>
          <a:p>
            <a:endParaRPr lang="fr-FR" dirty="0">
              <a:solidFill>
                <a:srgbClr val="4D4DFF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C0052"/>
                </a:solidFill>
                <a:latin typeface="New Hero" panose="02000500000000000000" pitchFamily="50" charset="0"/>
              </a:rPr>
              <a:t>Transformation numérique dans la </a:t>
            </a: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finance.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C0052"/>
                </a:solidFill>
                <a:latin typeface="New Hero" panose="02000500000000000000" pitchFamily="50" charset="0"/>
              </a:rPr>
              <a:t>Gestion financière </a:t>
            </a: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durable.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C0052"/>
                </a:solidFill>
                <a:latin typeface="New Hero" panose="02000500000000000000" pitchFamily="50" charset="0"/>
              </a:rPr>
              <a:t>Innovation en </a:t>
            </a: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assurance.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Reconversion professionnelle.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Etc.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</p:txBody>
      </p:sp>
      <p:sp>
        <p:nvSpPr>
          <p:cNvPr id="45" name="Espace réservé pour une image  30">
            <a:extLst>
              <a:ext uri="{FF2B5EF4-FFF2-40B4-BE49-F238E27FC236}">
                <a16:creationId xmlns="" xmlns:a16="http://schemas.microsoft.com/office/drawing/2014/main" id="{FA7C16E5-B8FD-F729-6258-E8249F02C15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06106" y="681488"/>
            <a:ext cx="7485894" cy="879957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6" name="Image 45" descr="Une image contenant Graphique, conception&#10;&#10;Description générée automatiquement">
            <a:extLst>
              <a:ext uri="{FF2B5EF4-FFF2-40B4-BE49-F238E27FC236}">
                <a16:creationId xmlns="" xmlns:a16="http://schemas.microsoft.com/office/drawing/2014/main" id="{F0422ED7-FBC6-098E-2BBF-61A9FF719D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" b="1"/>
          <a:stretch/>
        </p:blipFill>
        <p:spPr>
          <a:xfrm rot="16200000">
            <a:off x="-890297" y="4034001"/>
            <a:ext cx="5416571" cy="4986832"/>
          </a:xfrm>
          <a:prstGeom prst="rect">
            <a:avLst/>
          </a:prstGeom>
        </p:spPr>
      </p:pic>
      <p:sp>
        <p:nvSpPr>
          <p:cNvPr id="24" name="Espace réservé pour une image  14"/>
          <p:cNvSpPr txBox="1">
            <a:spLocks/>
          </p:cNvSpPr>
          <p:nvPr/>
        </p:nvSpPr>
        <p:spPr>
          <a:xfrm>
            <a:off x="6505412" y="2652421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25" name="Espace réservé pour une image  14"/>
          <p:cNvSpPr txBox="1">
            <a:spLocks/>
          </p:cNvSpPr>
          <p:nvPr/>
        </p:nvSpPr>
        <p:spPr>
          <a:xfrm>
            <a:off x="6505412" y="3185420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6" name="Espace réservé pour une image  14"/>
          <p:cNvSpPr txBox="1">
            <a:spLocks/>
          </p:cNvSpPr>
          <p:nvPr/>
        </p:nvSpPr>
        <p:spPr>
          <a:xfrm>
            <a:off x="6505412" y="3715638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0" r="32575"/>
          <a:stretch/>
        </p:blipFill>
        <p:spPr>
          <a:xfrm>
            <a:off x="3283305" y="1465761"/>
            <a:ext cx="3838755" cy="539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5508151" y="1185233"/>
            <a:ext cx="4662391" cy="37877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630834" y="606951"/>
            <a:ext cx="5738781" cy="1265392"/>
          </a:xfrm>
        </p:spPr>
        <p:txBody>
          <a:bodyPr/>
          <a:lstStyle/>
          <a:p>
            <a:r>
              <a:rPr lang="fr-FR" dirty="0"/>
              <a:t>La création du </a:t>
            </a:r>
            <a:br>
              <a:rPr lang="fr-FR" dirty="0"/>
            </a:br>
            <a:r>
              <a:rPr lang="fr-FR" dirty="0"/>
              <a:t>contexte adéquat</a:t>
            </a:r>
            <a:endParaRPr lang="fr-BE" dirty="0"/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" t="-28" r="-198" b="12332"/>
          <a:stretch/>
        </p:blipFill>
        <p:spPr>
          <a:xfrm>
            <a:off x="-2736" y="-8626"/>
            <a:ext cx="4949516" cy="6138863"/>
          </a:xfrm>
        </p:spPr>
      </p:pic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5630833" y="1990306"/>
            <a:ext cx="5359219" cy="1130300"/>
          </a:xfrm>
        </p:spPr>
        <p:txBody>
          <a:bodyPr/>
          <a:lstStyle/>
          <a:p>
            <a:r>
              <a:rPr lang="fr-FR" dirty="0"/>
              <a:t>Références, le média carrière du groupe Rossel </a:t>
            </a:r>
            <a:r>
              <a:rPr lang="fr-FR" dirty="0" smtClean="0"/>
              <a:t>crée </a:t>
            </a:r>
            <a:r>
              <a:rPr lang="fr-FR" dirty="0"/>
              <a:t>pour vous le contexte idéal pour vous aider à </a:t>
            </a:r>
            <a:r>
              <a:rPr lang="fr-FR" dirty="0">
                <a:solidFill>
                  <a:srgbClr val="4D4DFF"/>
                </a:solidFill>
              </a:rPr>
              <a:t>toucher votre cible </a:t>
            </a:r>
            <a:r>
              <a:rPr lang="fr-FR" dirty="0"/>
              <a:t>et mettre en avant votre contenu. </a:t>
            </a:r>
            <a:endParaRPr lang="fr-BE" dirty="0"/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9"/>
          </p:nvPr>
        </p:nvSpPr>
        <p:spPr>
          <a:xfrm>
            <a:off x="6079406" y="3460782"/>
            <a:ext cx="4608259" cy="925603"/>
          </a:xfrm>
        </p:spPr>
        <p:txBody>
          <a:bodyPr/>
          <a:lstStyle/>
          <a:p>
            <a:r>
              <a:rPr lang="fr-FR" sz="1600" dirty="0"/>
              <a:t>Segment d’audience </a:t>
            </a:r>
            <a:r>
              <a:rPr lang="fr-FR" sz="1600" dirty="0" smtClean="0"/>
              <a:t>pré-qualifié</a:t>
            </a:r>
            <a:endParaRPr lang="fr-FR" sz="1600" dirty="0"/>
          </a:p>
          <a:p>
            <a:r>
              <a:rPr lang="fr-FR" sz="1600" dirty="0"/>
              <a:t>Contexte idéal et qualitatif mis à disposition</a:t>
            </a:r>
          </a:p>
          <a:p>
            <a:r>
              <a:rPr lang="fr-FR" sz="1600" dirty="0"/>
              <a:t>Bénéficiez de l’expertise de nos équipes pour créer votre contenu</a:t>
            </a:r>
          </a:p>
        </p:txBody>
      </p:sp>
      <p:sp>
        <p:nvSpPr>
          <p:cNvPr id="8" name="Espace réservé du texte 22">
            <a:extLst>
              <a:ext uri="{FF2B5EF4-FFF2-40B4-BE49-F238E27FC236}">
                <a16:creationId xmlns="" xmlns:a16="http://schemas.microsoft.com/office/drawing/2014/main" id="{019B013A-AF79-59D5-C578-CD33A8C88A73}"/>
              </a:ext>
            </a:extLst>
          </p:cNvPr>
          <p:cNvSpPr txBox="1">
            <a:spLocks/>
          </p:cNvSpPr>
          <p:nvPr/>
        </p:nvSpPr>
        <p:spPr>
          <a:xfrm>
            <a:off x="5630833" y="5171109"/>
            <a:ext cx="5056832" cy="1196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i="1" dirty="0" smtClean="0">
                <a:latin typeface="New Hero" panose="02000500000000000000" pitchFamily="50" charset="0"/>
              </a:rPr>
              <a:t>Le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 </a:t>
            </a:r>
            <a:r>
              <a:rPr lang="fr-FR" sz="2000" b="1" i="1" dirty="0">
                <a:solidFill>
                  <a:srgbClr val="4D4DFF"/>
                </a:solidFill>
                <a:latin typeface="New Hero SemiBold" panose="02000700000000000000" pitchFamily="50" charset="0"/>
              </a:rPr>
              <a:t>message </a:t>
            </a:r>
            <a:r>
              <a:rPr lang="fr-FR" sz="2000" i="1" dirty="0">
                <a:latin typeface="New Hero" panose="02000500000000000000" pitchFamily="50" charset="0"/>
              </a:rPr>
              <a:t>auprès de </a:t>
            </a:r>
            <a:r>
              <a:rPr lang="fr-FR" sz="2000" i="1" dirty="0" smtClean="0">
                <a:latin typeface="New Hero" panose="02000500000000000000" pitchFamily="50" charset="0"/>
              </a:rPr>
              <a:t/>
            </a:r>
            <a:br>
              <a:rPr lang="fr-FR" sz="2000" i="1" dirty="0" smtClean="0">
                <a:latin typeface="New Hero" panose="02000500000000000000" pitchFamily="50" charset="0"/>
              </a:rPr>
            </a:br>
            <a:r>
              <a:rPr lang="fr-FR" sz="2000" i="1" dirty="0" smtClean="0">
                <a:latin typeface="New Hero" panose="02000500000000000000" pitchFamily="50" charset="0"/>
              </a:rPr>
              <a:t>la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bonne cible </a:t>
            </a:r>
            <a:r>
              <a:rPr lang="fr-FR" sz="2000" i="1" dirty="0" smtClean="0">
                <a:latin typeface="New Hero" panose="02000500000000000000" pitchFamily="50" charset="0"/>
              </a:rPr>
              <a:t>dans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br>
              <a:rPr lang="fr-FR" sz="2000" i="1" dirty="0" smtClean="0">
                <a:latin typeface="New Hero SemiBold" panose="02000700000000000000" pitchFamily="50" charset="0"/>
              </a:rPr>
            </a:br>
            <a:r>
              <a:rPr lang="fr-FR" sz="2000" i="1" dirty="0" smtClean="0">
                <a:latin typeface="New Hero" panose="02000500000000000000" pitchFamily="50" charset="0"/>
              </a:rPr>
              <a:t>le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 contexte</a:t>
            </a:r>
            <a:r>
              <a:rPr lang="fr-FR" sz="2000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 </a:t>
            </a:r>
            <a:r>
              <a:rPr lang="fr-FR" sz="2000" i="1" dirty="0" smtClean="0">
                <a:latin typeface="New Hero" panose="02000500000000000000" pitchFamily="50" charset="0"/>
              </a:rPr>
              <a:t>de diffusion </a:t>
            </a:r>
            <a:endParaRPr lang="fr-BE" sz="2000" i="1" dirty="0">
              <a:latin typeface="New Hero" panose="02000500000000000000" pitchFamily="50" charset="0"/>
            </a:endParaRPr>
          </a:p>
        </p:txBody>
      </p:sp>
      <p:sp>
        <p:nvSpPr>
          <p:cNvPr id="9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5" y="3542979"/>
            <a:ext cx="107645" cy="10827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0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6" y="3880534"/>
            <a:ext cx="107645" cy="108273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5" y="4223975"/>
            <a:ext cx="107645" cy="108273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890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Espace réservé pour une image  19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" b="6152"/>
          <a:stretch/>
        </p:blipFill>
        <p:spPr>
          <a:xfrm>
            <a:off x="0" y="9832"/>
            <a:ext cx="4949516" cy="6120405"/>
          </a:xfrm>
        </p:spPr>
      </p:pic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6327661" y="1185233"/>
            <a:ext cx="4662391" cy="37877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630834" y="606951"/>
            <a:ext cx="5738781" cy="1265392"/>
          </a:xfrm>
        </p:spPr>
        <p:txBody>
          <a:bodyPr/>
          <a:lstStyle/>
          <a:p>
            <a:r>
              <a:rPr lang="fr-FR" dirty="0"/>
              <a:t>Mise à disposition </a:t>
            </a:r>
            <a:br>
              <a:rPr lang="fr-FR" dirty="0"/>
            </a:br>
            <a:r>
              <a:rPr lang="fr-FR" dirty="0"/>
              <a:t>du contexte adéquat</a:t>
            </a:r>
            <a:endParaRPr lang="fr-BE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5630833" y="1965510"/>
            <a:ext cx="5359219" cy="517052"/>
          </a:xfrm>
        </p:spPr>
        <p:txBody>
          <a:bodyPr/>
          <a:lstStyle/>
          <a:p>
            <a:r>
              <a:rPr lang="fr-FR" dirty="0"/>
              <a:t>Nous couvrons tous </a:t>
            </a:r>
            <a:r>
              <a:rPr lang="fr-FR" b="1" dirty="0">
                <a:solidFill>
                  <a:srgbClr val="4D4DFF"/>
                </a:solidFill>
              </a:rPr>
              <a:t>vos </a:t>
            </a:r>
            <a:r>
              <a:rPr lang="fr-FR" b="1" dirty="0" smtClean="0">
                <a:solidFill>
                  <a:srgbClr val="4D4DFF"/>
                </a:solidFill>
              </a:rPr>
              <a:t>besoins.</a:t>
            </a:r>
            <a:endParaRPr lang="fr-BE" b="1" dirty="0">
              <a:solidFill>
                <a:srgbClr val="4D4DFF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>
          <a:xfrm>
            <a:off x="6142180" y="2847420"/>
            <a:ext cx="1457844" cy="517052"/>
          </a:xfrm>
        </p:spPr>
        <p:txBody>
          <a:bodyPr/>
          <a:lstStyle/>
          <a:p>
            <a:r>
              <a:rPr lang="fr-FR" dirty="0"/>
              <a:t>Recruter/</a:t>
            </a:r>
            <a:br>
              <a:rPr lang="fr-FR" dirty="0"/>
            </a:br>
            <a:r>
              <a:rPr lang="fr-FR" dirty="0"/>
              <a:t>former</a:t>
            </a:r>
            <a:endParaRPr lang="fr-BE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>
          <a:xfrm>
            <a:off x="6142179" y="3840777"/>
            <a:ext cx="1457845" cy="326542"/>
          </a:xfrm>
        </p:spPr>
        <p:txBody>
          <a:bodyPr/>
          <a:lstStyle/>
          <a:p>
            <a:r>
              <a:rPr lang="fr-FR" dirty="0"/>
              <a:t>Notoriété/</a:t>
            </a:r>
            <a:br>
              <a:rPr lang="fr-FR" dirty="0"/>
            </a:br>
            <a:r>
              <a:rPr lang="fr-FR" sz="1200" dirty="0"/>
              <a:t>position marché</a:t>
            </a:r>
            <a:endParaRPr lang="fr-BE" sz="1200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8"/>
          </p:nvPr>
        </p:nvSpPr>
        <p:spPr>
          <a:xfrm>
            <a:off x="6139287" y="4836468"/>
            <a:ext cx="1457844" cy="271278"/>
          </a:xfrm>
        </p:spPr>
        <p:txBody>
          <a:bodyPr/>
          <a:lstStyle/>
          <a:p>
            <a:r>
              <a:rPr lang="fr-FR" dirty="0"/>
              <a:t>Convertir/activer</a:t>
            </a:r>
            <a:endParaRPr lang="fr-BE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9"/>
          </p:nvPr>
        </p:nvSpPr>
        <p:spPr>
          <a:xfrm>
            <a:off x="7730370" y="2831187"/>
            <a:ext cx="4230861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Vos </a:t>
            </a:r>
            <a:r>
              <a:rPr lang="fr-FR" sz="1100" b="1" dirty="0"/>
              <a:t>jobs</a:t>
            </a:r>
            <a:r>
              <a:rPr lang="fr-FR" sz="1100" dirty="0"/>
              <a:t> ou </a:t>
            </a:r>
            <a:r>
              <a:rPr lang="fr-FR" sz="1100" b="1" dirty="0"/>
              <a:t>formations </a:t>
            </a:r>
            <a:r>
              <a:rPr lang="fr-FR" sz="1100" dirty="0"/>
              <a:t>mis en contexte avec la visibilité adéquate </a:t>
            </a:r>
            <a:r>
              <a:rPr lang="fr-FR" sz="1100" dirty="0" smtClean="0"/>
              <a:t>(en regard de </a:t>
            </a:r>
            <a:r>
              <a:rPr lang="fr-FR" sz="1100" dirty="0"/>
              <a:t>nos articles ou de vos contenus, diffusés auprès de notre </a:t>
            </a:r>
            <a:r>
              <a:rPr lang="fr-FR" sz="1100" dirty="0" smtClean="0"/>
              <a:t>audience et sur notre </a:t>
            </a:r>
            <a:r>
              <a:rPr lang="fr-FR" sz="1100" dirty="0" err="1" smtClean="0"/>
              <a:t>jobboard</a:t>
            </a:r>
            <a:r>
              <a:rPr lang="fr-FR" sz="1100" dirty="0" smtClean="0"/>
              <a:t>).</a:t>
            </a:r>
            <a:endParaRPr lang="fr-BE" sz="1100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20"/>
          </p:nvPr>
        </p:nvSpPr>
        <p:spPr>
          <a:xfrm>
            <a:off x="7730370" y="3805015"/>
            <a:ext cx="3439200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Positionnez votre entreprise </a:t>
            </a:r>
            <a:r>
              <a:rPr lang="fr-FR" sz="1100" dirty="0" smtClean="0"/>
              <a:t>et travaillez votre </a:t>
            </a:r>
            <a:r>
              <a:rPr lang="fr-FR" sz="1100" b="1" dirty="0" smtClean="0"/>
              <a:t>image de marque employeur </a:t>
            </a:r>
            <a:r>
              <a:rPr lang="fr-FR" sz="1100" dirty="0" smtClean="0"/>
              <a:t>en </a:t>
            </a:r>
            <a:r>
              <a:rPr lang="fr-FR" sz="1100" dirty="0"/>
              <a:t>publiant votre contenu dans le bon contexte </a:t>
            </a:r>
            <a:r>
              <a:rPr lang="fr-FR" sz="1100" dirty="0" smtClean="0"/>
              <a:t>thématique.</a:t>
            </a:r>
            <a:endParaRPr lang="fr-BE" sz="1100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21"/>
          </p:nvPr>
        </p:nvSpPr>
        <p:spPr>
          <a:xfrm>
            <a:off x="7730370" y="4731936"/>
            <a:ext cx="4042215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Sortez des canaux traditionnels de recrutement. Utilisez le </a:t>
            </a:r>
            <a:r>
              <a:rPr lang="fr-FR" sz="1100" b="1" dirty="0"/>
              <a:t>contexte </a:t>
            </a:r>
            <a:r>
              <a:rPr lang="fr-FR" sz="1100" dirty="0"/>
              <a:t>et </a:t>
            </a:r>
            <a:r>
              <a:rPr lang="fr-FR" sz="1100" b="1" dirty="0"/>
              <a:t>l’audience </a:t>
            </a:r>
            <a:r>
              <a:rPr lang="fr-FR" sz="1100" dirty="0" smtClean="0"/>
              <a:t>que </a:t>
            </a:r>
            <a:r>
              <a:rPr lang="fr-FR" sz="1100" dirty="0"/>
              <a:t>Références vous propose pour toucher votre cible et faites de l</a:t>
            </a:r>
            <a:r>
              <a:rPr lang="fr-FR" sz="1100" b="1" dirty="0"/>
              <a:t>’acquisition de trafic </a:t>
            </a:r>
            <a:r>
              <a:rPr lang="fr-FR" sz="1100" dirty="0"/>
              <a:t>sur vos propre </a:t>
            </a:r>
            <a:r>
              <a:rPr lang="fr-FR" sz="1100" dirty="0" smtClean="0"/>
              <a:t>canaux.</a:t>
            </a:r>
            <a:endParaRPr lang="fr-BE" sz="1100" dirty="0"/>
          </a:p>
        </p:txBody>
      </p:sp>
      <p:cxnSp>
        <p:nvCxnSpPr>
          <p:cNvPr id="2" name="Connecteur droit 1">
            <a:extLst>
              <a:ext uri="{FF2B5EF4-FFF2-40B4-BE49-F238E27FC236}">
                <a16:creationId xmlns="" xmlns:a16="http://schemas.microsoft.com/office/drawing/2014/main" id="{1EB401D8-51EC-1FFF-E6CC-EE0499F1B825}"/>
              </a:ext>
            </a:extLst>
          </p:cNvPr>
          <p:cNvCxnSpPr>
            <a:cxnSpLocks/>
          </p:cNvCxnSpPr>
          <p:nvPr/>
        </p:nvCxnSpPr>
        <p:spPr>
          <a:xfrm>
            <a:off x="7736157" y="2864589"/>
            <a:ext cx="0" cy="482791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="" xmlns:a16="http://schemas.microsoft.com/office/drawing/2014/main" id="{C769512A-47B2-2AC2-82A9-51EED97F0985}"/>
              </a:ext>
            </a:extLst>
          </p:cNvPr>
          <p:cNvCxnSpPr>
            <a:cxnSpLocks/>
          </p:cNvCxnSpPr>
          <p:nvPr/>
        </p:nvCxnSpPr>
        <p:spPr>
          <a:xfrm>
            <a:off x="7736157" y="3875281"/>
            <a:ext cx="0" cy="434927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="" xmlns:a16="http://schemas.microsoft.com/office/drawing/2014/main" id="{813EB46C-0B60-D2F3-F9EE-8DD428BCA52B}"/>
              </a:ext>
            </a:extLst>
          </p:cNvPr>
          <p:cNvCxnSpPr>
            <a:cxnSpLocks/>
          </p:cNvCxnSpPr>
          <p:nvPr/>
        </p:nvCxnSpPr>
        <p:spPr>
          <a:xfrm>
            <a:off x="7736157" y="4791467"/>
            <a:ext cx="0" cy="647298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7085" y="3002974"/>
            <a:ext cx="204749" cy="205944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2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7084" y="3989772"/>
            <a:ext cx="204749" cy="205944"/>
          </a:xfrm>
        </p:spPr>
        <p:txBody>
          <a:bodyPr/>
          <a:lstStyle/>
          <a:p>
            <a:endParaRPr lang="fr-FR"/>
          </a:p>
        </p:txBody>
      </p:sp>
      <p:sp>
        <p:nvSpPr>
          <p:cNvPr id="23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9041" y="5012144"/>
            <a:ext cx="204749" cy="20594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00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7">
            <a:extLst>
              <a:ext uri="{FF2B5EF4-FFF2-40B4-BE49-F238E27FC236}">
                <a16:creationId xmlns="" xmlns:a16="http://schemas.microsoft.com/office/drawing/2014/main" id="{59333EFF-8F67-3A3E-B847-99F0E27062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9129" y="975470"/>
            <a:ext cx="3367241" cy="488678"/>
          </a:xfrm>
        </p:spPr>
        <p:txBody>
          <a:bodyPr/>
          <a:lstStyle/>
          <a:p>
            <a:r>
              <a:rPr lang="fr-FR" dirty="0"/>
              <a:t>Audience</a:t>
            </a:r>
          </a:p>
        </p:txBody>
      </p:sp>
      <p:sp>
        <p:nvSpPr>
          <p:cNvPr id="10" name="Espace réservé du texte 18">
            <a:extLst>
              <a:ext uri="{FF2B5EF4-FFF2-40B4-BE49-F238E27FC236}">
                <a16:creationId xmlns="" xmlns:a16="http://schemas.microsoft.com/office/drawing/2014/main" id="{68667A54-DD0D-66EF-33B2-4CF1E4A61C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129" y="2499245"/>
            <a:ext cx="4532715" cy="2613477"/>
          </a:xfrm>
        </p:spPr>
        <p:txBody>
          <a:bodyPr/>
          <a:lstStyle/>
          <a:p>
            <a:r>
              <a:rPr lang="fr-BE" dirty="0">
                <a:effectLst/>
                <a:latin typeface="New Hero" panose="02000500000000000000" pitchFamily="2" charset="0"/>
              </a:rPr>
              <a:t>Utilisez nos espaces visuels </a:t>
            </a:r>
            <a:br>
              <a:rPr lang="fr-BE" dirty="0">
                <a:effectLst/>
                <a:latin typeface="New Hero" panose="02000500000000000000" pitchFamily="2" charset="0"/>
              </a:rPr>
            </a:br>
            <a:r>
              <a:rPr lang="fr-BE" dirty="0">
                <a:effectLst/>
                <a:latin typeface="New Hero" panose="02000500000000000000" pitchFamily="2" charset="0"/>
              </a:rPr>
              <a:t>et rédactionnels et touchez </a:t>
            </a:r>
            <a:br>
              <a:rPr lang="fr-BE" dirty="0">
                <a:effectLst/>
                <a:latin typeface="New Hero" panose="02000500000000000000" pitchFamily="2" charset="0"/>
              </a:rPr>
            </a:br>
            <a:r>
              <a:rPr lang="fr-BE" dirty="0">
                <a:effectLst/>
                <a:latin typeface="New Hero" panose="02000500000000000000" pitchFamily="2" charset="0"/>
              </a:rPr>
              <a:t>plus de</a:t>
            </a:r>
            <a:r>
              <a:rPr lang="fr-BE" b="1" dirty="0">
                <a:effectLst/>
                <a:latin typeface="New Hero Bold" panose="02000500000000000000" pitchFamily="2" charset="0"/>
              </a:rPr>
              <a:t> 70% de la population </a:t>
            </a:r>
            <a:br>
              <a:rPr lang="fr-BE" b="1" dirty="0">
                <a:effectLst/>
                <a:latin typeface="New Hero Bold" panose="02000500000000000000" pitchFamily="2" charset="0"/>
              </a:rPr>
            </a:br>
            <a:r>
              <a:rPr lang="fr-BE" b="1" dirty="0">
                <a:effectLst/>
                <a:latin typeface="New Hero Bold" panose="02000500000000000000" pitchFamily="2" charset="0"/>
              </a:rPr>
              <a:t>active francophone.</a:t>
            </a:r>
          </a:p>
          <a:p>
            <a:endParaRPr lang="fr-BE" dirty="0">
              <a:effectLst/>
              <a:latin typeface="New Hero Bold" panose="02000500000000000000" pitchFamily="2" charset="0"/>
            </a:endParaRPr>
          </a:p>
          <a:p>
            <a:r>
              <a:rPr lang="fr-BE" dirty="0">
                <a:effectLst/>
                <a:latin typeface="New Hero" panose="02000500000000000000" pitchFamily="2" charset="0"/>
              </a:rPr>
              <a:t>Près de </a:t>
            </a:r>
            <a:r>
              <a:rPr lang="fr-BE" b="1" dirty="0">
                <a:effectLst/>
                <a:latin typeface="New Hero Bold" panose="02000500000000000000" pitchFamily="2" charset="0"/>
              </a:rPr>
              <a:t>3.000.000 </a:t>
            </a:r>
            <a:br>
              <a:rPr lang="fr-BE" b="1" dirty="0">
                <a:effectLst/>
                <a:latin typeface="New Hero Bold" panose="02000500000000000000" pitchFamily="2" charset="0"/>
              </a:rPr>
            </a:br>
            <a:r>
              <a:rPr lang="fr-BE" b="1" dirty="0">
                <a:effectLst/>
                <a:latin typeface="New Hero Bold" panose="02000500000000000000" pitchFamily="2" charset="0"/>
              </a:rPr>
              <a:t>personnes</a:t>
            </a:r>
            <a:r>
              <a:rPr lang="fr-BE" dirty="0">
                <a:effectLst/>
                <a:latin typeface="New Hero Bold" panose="02000500000000000000" pitchFamily="2" charset="0"/>
              </a:rPr>
              <a:t>/jour*.</a:t>
            </a:r>
          </a:p>
          <a:p>
            <a:endParaRPr lang="fr-FR" dirty="0"/>
          </a:p>
        </p:txBody>
      </p:sp>
      <p:sp>
        <p:nvSpPr>
          <p:cNvPr id="11" name="Espace réservé du texte 18">
            <a:extLst>
              <a:ext uri="{FF2B5EF4-FFF2-40B4-BE49-F238E27FC236}">
                <a16:creationId xmlns="" xmlns:a16="http://schemas.microsoft.com/office/drawing/2014/main" id="{12DEED54-C276-7BF9-2BDC-52D2A0E663FD}"/>
              </a:ext>
            </a:extLst>
          </p:cNvPr>
          <p:cNvSpPr txBox="1">
            <a:spLocks/>
          </p:cNvSpPr>
          <p:nvPr/>
        </p:nvSpPr>
        <p:spPr>
          <a:xfrm>
            <a:off x="9317762" y="1488094"/>
            <a:ext cx="2814091" cy="336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1</a:t>
            </a:r>
            <a:r>
              <a:rPr lang="fr-BE" sz="1600" b="1" baseline="30000" dirty="0">
                <a:solidFill>
                  <a:srgbClr val="0C0052"/>
                </a:solidFill>
                <a:latin typeface="New Hero SemiBold" panose="02000500000000000000" pitchFamily="2" charset="0"/>
              </a:rPr>
              <a:t>ER</a:t>
            </a:r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 GROUPE MÉDIA FR</a:t>
            </a:r>
            <a:endParaRPr lang="fr-FR" sz="1600" b="1" dirty="0">
              <a:solidFill>
                <a:srgbClr val="0C0052"/>
              </a:solidFill>
              <a:latin typeface="New Hero SemiBold" panose="02000500000000000000" pitchFamily="2" charset="0"/>
            </a:endParaRPr>
          </a:p>
        </p:txBody>
      </p:sp>
      <p:sp>
        <p:nvSpPr>
          <p:cNvPr id="12" name="Espace réservé du texte 18">
            <a:extLst>
              <a:ext uri="{FF2B5EF4-FFF2-40B4-BE49-F238E27FC236}">
                <a16:creationId xmlns="" xmlns:a16="http://schemas.microsoft.com/office/drawing/2014/main" id="{999986E1-DBE3-75A7-FA76-CFCD2F3DBB87}"/>
              </a:ext>
            </a:extLst>
          </p:cNvPr>
          <p:cNvSpPr txBox="1">
            <a:spLocks/>
          </p:cNvSpPr>
          <p:nvPr/>
        </p:nvSpPr>
        <p:spPr>
          <a:xfrm>
            <a:off x="9317762" y="4255400"/>
            <a:ext cx="2814091" cy="336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1</a:t>
            </a:r>
            <a:r>
              <a:rPr lang="fr-BE" sz="1600" b="1" baseline="30000" dirty="0">
                <a:solidFill>
                  <a:srgbClr val="0C0052"/>
                </a:solidFill>
                <a:latin typeface="New Hero SemiBold" panose="02000500000000000000" pitchFamily="2" charset="0"/>
              </a:rPr>
              <a:t>ER</a:t>
            </a:r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 MÉDIA CARRIÈRE FR</a:t>
            </a:r>
            <a:endParaRPr lang="fr-FR" sz="1600" b="1" dirty="0">
              <a:solidFill>
                <a:srgbClr val="0C0052"/>
              </a:solidFill>
              <a:latin typeface="New Hero SemiBold" panose="02000500000000000000" pitchFamily="2" charset="0"/>
            </a:endParaRPr>
          </a:p>
        </p:txBody>
      </p:sp>
      <p:sp>
        <p:nvSpPr>
          <p:cNvPr id="13" name="Espace réservé du texte 17">
            <a:extLst>
              <a:ext uri="{FF2B5EF4-FFF2-40B4-BE49-F238E27FC236}">
                <a16:creationId xmlns="" xmlns:a16="http://schemas.microsoft.com/office/drawing/2014/main" id="{F085C4BB-6FEA-3AF4-CF48-F237C59B152F}"/>
              </a:ext>
            </a:extLst>
          </p:cNvPr>
          <p:cNvSpPr txBox="1">
            <a:spLocks/>
          </p:cNvSpPr>
          <p:nvPr/>
        </p:nvSpPr>
        <p:spPr>
          <a:xfrm>
            <a:off x="9185333" y="1923807"/>
            <a:ext cx="3186667" cy="14721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C4FDF3"/>
                </a:solidFill>
                <a:latin typeface="New Hero Bold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600" dirty="0">
                <a:solidFill>
                  <a:srgbClr val="4D4DFF"/>
                </a:solidFill>
              </a:rPr>
              <a:t>#1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="" xmlns:a16="http://schemas.microsoft.com/office/drawing/2014/main" id="{4CB1F814-717E-71D8-061E-05E4A8E616D4}"/>
              </a:ext>
            </a:extLst>
          </p:cNvPr>
          <p:cNvCxnSpPr>
            <a:cxnSpLocks/>
          </p:cNvCxnSpPr>
          <p:nvPr/>
        </p:nvCxnSpPr>
        <p:spPr>
          <a:xfrm>
            <a:off x="9382417" y="1923807"/>
            <a:ext cx="2324565" cy="0"/>
          </a:xfrm>
          <a:prstGeom prst="line">
            <a:avLst/>
          </a:prstGeom>
          <a:ln w="19050">
            <a:solidFill>
              <a:srgbClr val="C4F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="" xmlns:a16="http://schemas.microsoft.com/office/drawing/2014/main" id="{2A6EE45E-F985-F192-A823-14F839C950DF}"/>
              </a:ext>
            </a:extLst>
          </p:cNvPr>
          <p:cNvCxnSpPr>
            <a:cxnSpLocks/>
          </p:cNvCxnSpPr>
          <p:nvPr/>
        </p:nvCxnSpPr>
        <p:spPr>
          <a:xfrm>
            <a:off x="9382417" y="4083717"/>
            <a:ext cx="2324565" cy="0"/>
          </a:xfrm>
          <a:prstGeom prst="line">
            <a:avLst/>
          </a:prstGeom>
          <a:ln w="19050">
            <a:solidFill>
              <a:srgbClr val="C4F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pied de page 2">
            <a:extLst>
              <a:ext uri="{FF2B5EF4-FFF2-40B4-BE49-F238E27FC236}">
                <a16:creationId xmlns="" xmlns:a16="http://schemas.microsoft.com/office/drawing/2014/main" id="{3ADB5CBE-E64C-F124-E9CE-2A9B04EED4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</p:spPr>
        <p:txBody>
          <a:bodyPr/>
          <a:lstStyle/>
          <a:p>
            <a:r>
              <a:rPr lang="fr-FR" dirty="0"/>
              <a:t>*Source : CIM 2023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3969DCA-DCB3-6524-AFCC-E0BA16E51DB6}"/>
              </a:ext>
            </a:extLst>
          </p:cNvPr>
          <p:cNvSpPr/>
          <p:nvPr/>
        </p:nvSpPr>
        <p:spPr>
          <a:xfrm>
            <a:off x="0" y="5555883"/>
            <a:ext cx="12192000" cy="724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="" xmlns:a16="http://schemas.microsoft.com/office/drawing/2014/main" id="{59FAFF3A-5B5D-FE1B-5F79-D1A9BFFDE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9" y="5738736"/>
            <a:ext cx="1136572" cy="33841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7878FF94-7A8F-54A8-FAD9-0F9E8700A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881" y="5808676"/>
            <a:ext cx="1481313" cy="26013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B90F7F78-7DED-4F0F-DA12-AF2A120BD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3407" y="5808676"/>
            <a:ext cx="1047758" cy="26013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56E91D96-45F1-0C2B-792E-BD67AB86C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8318" y="5797560"/>
            <a:ext cx="1158976" cy="28064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C468AAFB-83FA-E3F6-58D3-EA9D20FD2A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8467" y="5809362"/>
            <a:ext cx="1189270" cy="259582"/>
          </a:xfrm>
          <a:prstGeom prst="rect">
            <a:avLst/>
          </a:prstGeom>
        </p:spPr>
      </p:pic>
      <p:pic>
        <p:nvPicPr>
          <p:cNvPr id="25" name="Image 24" descr="Une image contenant habits, personne, Visage humain, homme&#10;&#10;Description générée automatiquement">
            <a:extLst>
              <a:ext uri="{FF2B5EF4-FFF2-40B4-BE49-F238E27FC236}">
                <a16:creationId xmlns="" xmlns:a16="http://schemas.microsoft.com/office/drawing/2014/main" id="{EB12B013-B60C-FDDC-0D60-6BA2E0B90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7014" y="-442998"/>
            <a:ext cx="4988318" cy="599888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="" xmlns:a16="http://schemas.microsoft.com/office/drawing/2014/main" id="{D475ABBE-4F7E-CA25-6F12-CEA99B6CAF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815" y="603981"/>
            <a:ext cx="2641438" cy="1052272"/>
          </a:xfrm>
          <a:prstGeom prst="rect">
            <a:avLst/>
          </a:prstGeom>
          <a:ln>
            <a:noFill/>
          </a:ln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407" y="5648271"/>
            <a:ext cx="1467168" cy="59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xmlns="" id="{862B117D-EFA9-39F5-1B71-1CFA48DF701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899810" y="1107115"/>
          <a:ext cx="8766219" cy="4673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219">
                  <a:extLst>
                    <a:ext uri="{9D8B030D-6E8A-4147-A177-3AD203B41FA5}">
                      <a16:colId xmlns:a16="http://schemas.microsoft.com/office/drawing/2014/main" xmlns="" val="1649697805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2423346884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2538489676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3619408896"/>
                    </a:ext>
                  </a:extLst>
                </a:gridCol>
              </a:tblGrid>
              <a:tr h="654883"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New Hero" panose="02000500000000000000" pitchFamily="2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Recrutement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Notoriété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Conversion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6864200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Mise en contexte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289804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Article native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34122489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Lectures ciblées garanties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1.500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2.500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7064627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Campagne digitale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100k impressions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100k impressions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200k impressions (</a:t>
                      </a:r>
                      <a:r>
                        <a:rPr lang="fr-FR" sz="1000" b="0" kern="1200" dirty="0" err="1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Retargeting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7576663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Emailing dédié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2.500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75297519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Home page campagne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8980016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 premium job /</a:t>
                      </a:r>
                      <a:b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premium formation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1x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7150852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Durée campagne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1612278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New Hero Bold" panose="02000500000000000000" pitchFamily="2" charset="0"/>
                        </a:rPr>
                        <a:t>Prix digital </a:t>
                      </a:r>
                      <a:r>
                        <a:rPr lang="fr-FR" sz="1000" b="1" dirty="0" err="1">
                          <a:solidFill>
                            <a:schemeClr val="bg1"/>
                          </a:solidFill>
                          <a:latin typeface="New Hero Bold" panose="02000500000000000000" pitchFamily="2" charset="0"/>
                        </a:rPr>
                        <a:t>only</a:t>
                      </a:r>
                      <a:endParaRPr lang="fr-FR" sz="1000" b="1" dirty="0">
                        <a:solidFill>
                          <a:schemeClr val="bg1"/>
                        </a:solidFill>
                        <a:latin typeface="New Hero Bold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2.950€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4.950€</a:t>
                      </a:r>
                      <a:endParaRPr lang="fr-BE" sz="1800" b="1" kern="1200" dirty="0">
                        <a:solidFill>
                          <a:srgbClr val="0C0052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8.950€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59129467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Magazine Références </a:t>
                      </a:r>
                      <a:b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(Le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Soir + </a:t>
                      </a:r>
                      <a:r>
                        <a:rPr lang="fr-BE" sz="1000" kern="1200" baseline="0" dirty="0" err="1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Sudinfo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1/2p pub</a:t>
                      </a:r>
                      <a:endParaRPr lang="fr-FR" sz="1000" b="0" dirty="0">
                        <a:solidFill>
                          <a:srgbClr val="0C0052"/>
                        </a:solidFill>
                        <a:latin typeface="New Hero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1p</a:t>
                      </a:r>
                      <a:r>
                        <a:rPr lang="fr-BE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article</a:t>
                      </a:r>
                      <a:endParaRPr lang="fr-FR" sz="1000" b="0" dirty="0">
                        <a:solidFill>
                          <a:srgbClr val="0C0052"/>
                        </a:solidFill>
                        <a:latin typeface="New Hero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 (</a:t>
                      </a:r>
                      <a:r>
                        <a:rPr lang="fr-FR" sz="1000" b="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article+pub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96656642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1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Prix avec</a:t>
                      </a:r>
                      <a:r>
                        <a:rPr lang="fr-BE" sz="1000" b="1" kern="1200" baseline="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000" b="1" kern="1200" baseline="0" dirty="0" smtClean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magazine</a:t>
                      </a:r>
                      <a:endParaRPr lang="fr-BE" sz="1000" b="1" kern="1200" dirty="0">
                        <a:solidFill>
                          <a:schemeClr val="bg1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 smtClean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4.950</a:t>
                      </a: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6.950€</a:t>
                      </a:r>
                      <a:endParaRPr lang="fr-BE" sz="1800" b="1" kern="1200" dirty="0">
                        <a:solidFill>
                          <a:srgbClr val="0C0052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11.950€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54306782"/>
                  </a:ext>
                </a:extLst>
              </a:tr>
            </a:tbl>
          </a:graphicData>
        </a:graphic>
      </p:graphicFrame>
      <p:sp>
        <p:nvSpPr>
          <p:cNvPr id="6" name="Espace réservé du texte 9">
            <a:extLst>
              <a:ext uri="{FF2B5EF4-FFF2-40B4-BE49-F238E27FC236}">
                <a16:creationId xmlns:a16="http://schemas.microsoft.com/office/drawing/2014/main" xmlns="" id="{0BB294DA-717F-7A7E-29EB-98FA5A11362B}"/>
              </a:ext>
            </a:extLst>
          </p:cNvPr>
          <p:cNvSpPr txBox="1">
            <a:spLocks/>
          </p:cNvSpPr>
          <p:nvPr/>
        </p:nvSpPr>
        <p:spPr>
          <a:xfrm>
            <a:off x="6848136" y="6208299"/>
            <a:ext cx="4817893" cy="1632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BE" sz="900" dirty="0"/>
              <a:t>Organisme de formation ? Bénéficiez de 15% de remise sur les prix affichés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034FB93-D14E-D831-38F4-6B5085740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931" y="1859493"/>
            <a:ext cx="150444" cy="1200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68D077C-5646-BDB8-1965-DC811B1C7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1859493"/>
            <a:ext cx="150444" cy="1200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D18CED7C-8246-D171-8328-D505E6D80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1859493"/>
            <a:ext cx="150444" cy="1200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F042CF47-FD84-F60C-E65A-F562FA4A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2207950"/>
            <a:ext cx="150444" cy="12005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F89D853-EA15-8A21-7589-54495718F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2207950"/>
            <a:ext cx="150444" cy="12005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3B88A6F-F13E-B697-9891-B3BEDA238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931" y="3654694"/>
            <a:ext cx="150444" cy="12005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4F9890C-BF61-65F3-0906-50760E873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3654694"/>
            <a:ext cx="150444" cy="12005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0908478-276A-F5F9-8F04-1A64E06A8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3654694"/>
            <a:ext cx="150444" cy="120051"/>
          </a:xfrm>
          <a:prstGeom prst="rect">
            <a:avLst/>
          </a:prstGeom>
        </p:spPr>
      </p:pic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xmlns="" id="{2D34E188-A61A-388A-42AE-242356A68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971" y="801084"/>
            <a:ext cx="4348761" cy="812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fr-BE" sz="1200" dirty="0">
                <a:solidFill>
                  <a:srgbClr val="0C0052"/>
                </a:solidFill>
              </a:rPr>
              <a:t>Tarifs</a:t>
            </a:r>
            <a:endParaRPr lang="fr-FR" sz="1200" dirty="0"/>
          </a:p>
          <a:p>
            <a:pPr>
              <a:lnSpc>
                <a:spcPct val="70000"/>
              </a:lnSpc>
            </a:pPr>
            <a:r>
              <a:rPr lang="fr-BE" dirty="0"/>
              <a:t>Packages</a:t>
            </a:r>
          </a:p>
        </p:txBody>
      </p:sp>
    </p:spTree>
    <p:extLst>
      <p:ext uri="{BB962C8B-B14F-4D97-AF65-F5344CB8AC3E}">
        <p14:creationId xmlns:p14="http://schemas.microsoft.com/office/powerpoint/2010/main" val="397832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32678" y="4490051"/>
            <a:ext cx="2389514" cy="2346383"/>
          </a:xfrm>
          <a:prstGeom prst="rect">
            <a:avLst/>
          </a:prstGeom>
        </p:spPr>
      </p:pic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1EF2B506-B262-5867-3F12-7264CA2B9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971" y="801084"/>
            <a:ext cx="4348761" cy="812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fr-BE" sz="1200" dirty="0">
                <a:solidFill>
                  <a:srgbClr val="0C0052"/>
                </a:solidFill>
              </a:rPr>
              <a:t>Tarifs</a:t>
            </a:r>
            <a:endParaRPr lang="fr-FR" sz="1200" dirty="0"/>
          </a:p>
          <a:p>
            <a:pPr>
              <a:lnSpc>
                <a:spcPct val="70000"/>
              </a:lnSpc>
            </a:pPr>
            <a:r>
              <a:rPr lang="fr-BE" dirty="0"/>
              <a:t>Options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xmlns="" id="{46BC5CB3-68AB-9154-38B5-2E213A3B842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16000" y="1967610"/>
          <a:ext cx="11160000" cy="206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0513">
                  <a:extLst>
                    <a:ext uri="{9D8B030D-6E8A-4147-A177-3AD203B41FA5}">
                      <a16:colId xmlns:a16="http://schemas.microsoft.com/office/drawing/2014/main" xmlns="" val="1649697805"/>
                    </a:ext>
                  </a:extLst>
                </a:gridCol>
                <a:gridCol w="2749829">
                  <a:extLst>
                    <a:ext uri="{9D8B030D-6E8A-4147-A177-3AD203B41FA5}">
                      <a16:colId xmlns:a16="http://schemas.microsoft.com/office/drawing/2014/main" xmlns="" val="2423346884"/>
                    </a:ext>
                  </a:extLst>
                </a:gridCol>
                <a:gridCol w="5499658">
                  <a:extLst>
                    <a:ext uri="{9D8B030D-6E8A-4147-A177-3AD203B41FA5}">
                      <a16:colId xmlns:a16="http://schemas.microsoft.com/office/drawing/2014/main" xmlns="" val="2538489676"/>
                    </a:ext>
                  </a:extLst>
                </a:gridCol>
              </a:tblGrid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Sponsor campagne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+ 3.000€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Emplacements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privilégiés dans toute la campagne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31612278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2, 3 ou 4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+ 5.000€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Du magazine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2679711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Main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sponsor (full </a:t>
                      </a:r>
                      <a:r>
                        <a:rPr lang="fr-FR" sz="1000" b="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+ 12.000€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Emplacements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privilégiés dans toute la campagne + les </a:t>
                      </a:r>
                      <a:r>
                        <a:rPr lang="fr-FR" sz="100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2, 3 et 4 d</a:t>
                      </a: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u magazine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59129467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 err="1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Boost</a:t>
                      </a:r>
                      <a:r>
                        <a:rPr lang="fr-FR" sz="1000" b="0" dirty="0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 presse locale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</a:t>
                      </a:r>
                      <a:r>
                        <a:rPr lang="fr-BE" sz="1500" b="1" i="0" kern="1200" dirty="0" smtClean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2.500</a:t>
                      </a: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½ page dans </a:t>
                      </a: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Vlan </a:t>
                      </a: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(local) et 7Dimanche (local)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9665664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Boost</a:t>
                      </a: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créa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+ 2.500€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Vos créations visuelles </a:t>
                      </a: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créées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par nous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5430678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Boost recrutement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+ 1.500€</a:t>
                      </a:r>
                      <a:endParaRPr lang="fr-BE" sz="1500" b="1" i="0" kern="1200" dirty="0">
                        <a:solidFill>
                          <a:schemeClr val="bg1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 premium job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+ emailing 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destinataires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20356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8038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B51796AD-1009-E840-06DC-4066EF320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Une question ?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="" xmlns:a16="http://schemas.microsoft.com/office/drawing/2014/main" id="{F919B730-76E6-6CFD-F2DC-D0ABCBA693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+32 2 225 56 45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="" xmlns:a16="http://schemas.microsoft.com/office/drawing/2014/main" id="{0B5452BC-00AF-814B-B27A-65429A45A3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hello@references.be</a:t>
            </a:r>
          </a:p>
        </p:txBody>
      </p:sp>
      <p:pic>
        <p:nvPicPr>
          <p:cNvPr id="15" name="Espace réservé pour une image  4" descr="Une image contenant habits, personne, homme, sourire&#10;&#10;Description générée automatiquement">
            <a:extLst>
              <a:ext uri="{FF2B5EF4-FFF2-40B4-BE49-F238E27FC236}">
                <a16:creationId xmlns="" xmlns:a16="http://schemas.microsoft.com/office/drawing/2014/main" id="{BFC8D228-A685-CC93-2417-A58DD9169B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2140" r="2140"/>
          <a:stretch>
            <a:fillRect/>
          </a:stretch>
        </p:blipFill>
        <p:spPr>
          <a:xfrm>
            <a:off x="1516063" y="1179513"/>
            <a:ext cx="9286875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</p:pic>
      <p:sp>
        <p:nvSpPr>
          <p:cNvPr id="16" name="Espace réservé pour une image  8">
            <a:extLst>
              <a:ext uri="{FF2B5EF4-FFF2-40B4-BE49-F238E27FC236}">
                <a16:creationId xmlns="" xmlns:a16="http://schemas.microsoft.com/office/drawing/2014/main" id="{AD4762A9-AB06-1C9C-29DA-F63CE3AFCD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0601" y="4247644"/>
            <a:ext cx="1588147" cy="1559113"/>
          </a:xfrm>
        </p:spPr>
        <p:txBody>
          <a:bodyPr/>
          <a:lstStyle/>
          <a:p>
            <a:endParaRPr lang="fr-FR"/>
          </a:p>
        </p:txBody>
      </p:sp>
      <p:sp>
        <p:nvSpPr>
          <p:cNvPr id="17" name="Espace réservé pour une image  9">
            <a:extLst>
              <a:ext uri="{FF2B5EF4-FFF2-40B4-BE49-F238E27FC236}">
                <a16:creationId xmlns="" xmlns:a16="http://schemas.microsoft.com/office/drawing/2014/main" id="{5FEBDE3B-0D6D-3D56-C560-7E4B447DE6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23713" y="758636"/>
            <a:ext cx="1932691" cy="141757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35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troduction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Introduction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Elements graphiqu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Presa_Jobboard_2024</Template>
  <TotalTime>2203</TotalTime>
  <Words>417</Words>
  <Application>Microsoft Office PowerPoint</Application>
  <PresentationFormat>Grand écran</PresentationFormat>
  <Paragraphs>98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8</vt:i4>
      </vt:variant>
    </vt:vector>
  </HeadingPairs>
  <TitlesOfParts>
    <vt:vector size="23" baseType="lpstr">
      <vt:lpstr>Arial</vt:lpstr>
      <vt:lpstr>Calibri</vt:lpstr>
      <vt:lpstr>Calibri Light</vt:lpstr>
      <vt:lpstr>New Hero</vt:lpstr>
      <vt:lpstr>New Hero Bold</vt:lpstr>
      <vt:lpstr>New Hero ExtraBold</vt:lpstr>
      <vt:lpstr>New Hero SemiBold</vt:lpstr>
      <vt:lpstr>Introduction blue</vt:lpstr>
      <vt:lpstr>1_Introduction blue</vt:lpstr>
      <vt:lpstr>Conception personnalisée</vt:lpstr>
      <vt:lpstr>1_Conception personnalisée</vt:lpstr>
      <vt:lpstr>2_Conception personnalisée</vt:lpstr>
      <vt:lpstr>3_Conception personnalisée</vt:lpstr>
      <vt:lpstr>Elements graphiques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HULIN Jerome</dc:creator>
  <cp:lastModifiedBy>HULIN Jerome</cp:lastModifiedBy>
  <cp:revision>84</cp:revision>
  <dcterms:created xsi:type="dcterms:W3CDTF">2023-11-23T16:54:30Z</dcterms:created>
  <dcterms:modified xsi:type="dcterms:W3CDTF">2023-12-22T09:50:10Z</dcterms:modified>
</cp:coreProperties>
</file>