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73" r:id="rId11"/>
    <p:sldId id="274" r:id="rId12"/>
    <p:sldId id="275" r:id="rId13"/>
    <p:sldId id="276" r:id="rId14"/>
    <p:sldId id="277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="" xmlns:a16="http://schemas.microsoft.com/office/drawing/2014/main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="" xmlns:a16="http://schemas.microsoft.com/office/drawing/2014/main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="" xmlns:a16="http://schemas.microsoft.com/office/drawing/2014/main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="" xmlns:a16="http://schemas.microsoft.com/office/drawing/2014/main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="" xmlns:a16="http://schemas.microsoft.com/office/drawing/2014/main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="" xmlns:a16="http://schemas.microsoft.com/office/drawing/2014/main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="" xmlns:a16="http://schemas.microsoft.com/office/drawing/2014/main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="" xmlns:a16="http://schemas.microsoft.com/office/drawing/2014/main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="" xmlns:a16="http://schemas.microsoft.com/office/drawing/2014/main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="" xmlns:a16="http://schemas.microsoft.com/office/drawing/2014/main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="" xmlns:a16="http://schemas.microsoft.com/office/drawing/2014/main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="" xmlns:a16="http://schemas.microsoft.com/office/drawing/2014/main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="" xmlns:a16="http://schemas.microsoft.com/office/drawing/2014/main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="" xmlns:a16="http://schemas.microsoft.com/office/drawing/2014/main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="" xmlns:a16="http://schemas.microsoft.com/office/drawing/2014/main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="" xmlns:a16="http://schemas.microsoft.com/office/drawing/2014/main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="" xmlns:a16="http://schemas.microsoft.com/office/drawing/2014/main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="" xmlns:a16="http://schemas.microsoft.com/office/drawing/2014/main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="" xmlns:a16="http://schemas.microsoft.com/office/drawing/2014/main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="" xmlns:a16="http://schemas.microsoft.com/office/drawing/2014/main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="" xmlns:a16="http://schemas.microsoft.com/office/drawing/2014/main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="" xmlns:a16="http://schemas.microsoft.com/office/drawing/2014/main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="" xmlns:a16="http://schemas.microsoft.com/office/drawing/2014/main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="" xmlns:a16="http://schemas.microsoft.com/office/drawing/2014/main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="" xmlns:a16="http://schemas.microsoft.com/office/drawing/2014/main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="" xmlns:a16="http://schemas.microsoft.com/office/drawing/2014/main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="" xmlns:a16="http://schemas.microsoft.com/office/drawing/2014/main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="" xmlns:a16="http://schemas.microsoft.com/office/drawing/2014/main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="" xmlns:a16="http://schemas.microsoft.com/office/drawing/2014/main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="" xmlns:a16="http://schemas.microsoft.com/office/drawing/2014/main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="" xmlns:a16="http://schemas.microsoft.com/office/drawing/2014/main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="" xmlns:a16="http://schemas.microsoft.com/office/drawing/2014/main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="" xmlns:a16="http://schemas.microsoft.com/office/drawing/2014/main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="" xmlns:a16="http://schemas.microsoft.com/office/drawing/2014/main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="" xmlns:a16="http://schemas.microsoft.com/office/drawing/2014/main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="" xmlns:a16="http://schemas.microsoft.com/office/drawing/2014/main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="" xmlns:a16="http://schemas.microsoft.com/office/drawing/2014/main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="" xmlns:a16="http://schemas.microsoft.com/office/drawing/2014/main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="" xmlns:a16="http://schemas.microsoft.com/office/drawing/2014/main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="" xmlns:a16="http://schemas.microsoft.com/office/drawing/2014/main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="" xmlns:a16="http://schemas.microsoft.com/office/drawing/2014/main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="" xmlns:a16="http://schemas.microsoft.com/office/drawing/2014/main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="" xmlns:a16="http://schemas.microsoft.com/office/drawing/2014/main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="" xmlns:a16="http://schemas.microsoft.com/office/drawing/2014/main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="" xmlns:a16="http://schemas.microsoft.com/office/drawing/2014/main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="" xmlns:a16="http://schemas.microsoft.com/office/drawing/2014/main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="" xmlns:a16="http://schemas.microsoft.com/office/drawing/2014/main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="" xmlns:a16="http://schemas.microsoft.com/office/drawing/2014/main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="" xmlns:a16="http://schemas.microsoft.com/office/drawing/2014/main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="" xmlns:a16="http://schemas.microsoft.com/office/drawing/2014/main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="" xmlns:a16="http://schemas.microsoft.com/office/drawing/2014/main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="" xmlns:a16="http://schemas.microsoft.com/office/drawing/2014/main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="" xmlns:a16="http://schemas.microsoft.com/office/drawing/2014/main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="" xmlns:a16="http://schemas.microsoft.com/office/drawing/2014/main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="" xmlns:a16="http://schemas.microsoft.com/office/drawing/2014/main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="" xmlns:a16="http://schemas.microsoft.com/office/drawing/2014/main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="" xmlns:a16="http://schemas.microsoft.com/office/drawing/2014/main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="" xmlns:a16="http://schemas.microsoft.com/office/drawing/2014/main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="" xmlns:a16="http://schemas.microsoft.com/office/drawing/2014/main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545013" y="4340244"/>
            <a:ext cx="7212012" cy="563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5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/>
            </a:r>
            <a:b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</a:b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Ingénieurs </a:t>
            </a:r>
            <a:r>
              <a:rPr lang="fr-FR" sz="35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&amp; Techniciens </a:t>
            </a:r>
            <a:endParaRPr lang="fr-FR" sz="35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="" xmlns:a16="http://schemas.microsoft.com/office/drawing/2014/main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092800" y="534400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/>
                </a:solidFill>
              </a:rPr>
              <a:t>- </a:t>
            </a:r>
            <a:r>
              <a:rPr lang="fr-FR" dirty="0" smtClean="0">
                <a:solidFill>
                  <a:schemeClr val="bg1"/>
                </a:solidFill>
              </a:rPr>
              <a:t>22 mars 2024 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/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06 </a:t>
            </a:r>
            <a:r>
              <a:rPr lang="fr-FR" dirty="0" smtClean="0">
                <a:solidFill>
                  <a:schemeClr val="bg1"/>
                </a:solidFill>
              </a:rPr>
              <a:t>décembre </a:t>
            </a:r>
            <a:r>
              <a:rPr lang="fr-FR" dirty="0" smtClean="0">
                <a:solidFill>
                  <a:schemeClr val="bg1"/>
                </a:solidFill>
              </a:rPr>
              <a:t>2024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3">
            <a:extLst>
              <a:ext uri="{FF2B5EF4-FFF2-40B4-BE49-F238E27FC236}">
                <a16:creationId xmlns="" xmlns:a16="http://schemas.microsoft.com/office/drawing/2014/main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2880" y="441290"/>
            <a:ext cx="6142226" cy="488678"/>
          </a:xfrm>
        </p:spPr>
        <p:txBody>
          <a:bodyPr/>
          <a:lstStyle/>
          <a:p>
            <a:pPr algn="l"/>
            <a:r>
              <a:rPr lang="fr-FR" dirty="0" smtClean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Ingénieurs</a:t>
            </a:r>
            <a:r>
              <a:rPr lang="fr-FR" dirty="0"/>
              <a:t> </a:t>
            </a:r>
            <a:r>
              <a:rPr lang="fr-FR" dirty="0" smtClean="0"/>
              <a:t>&amp; </a:t>
            </a:r>
            <a:r>
              <a:rPr lang="fr-FR" dirty="0" smtClean="0"/>
              <a:t>techniciens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="" xmlns:a16="http://schemas.microsoft.com/office/drawing/2014/main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880630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participer à la </a:t>
            </a:r>
            <a:r>
              <a:rPr lang="fr-FR" sz="2000" dirty="0" smtClean="0"/>
              <a:t>thématique </a:t>
            </a:r>
            <a:r>
              <a:rPr lang="fr-FR" sz="2000" dirty="0" smtClean="0"/>
              <a:t>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Positionnez-vous auprès de métiers historiquement </a:t>
            </a:r>
            <a:r>
              <a:rPr lang="fr-FR" sz="1400" dirty="0" err="1" smtClean="0"/>
              <a:t>pénuriques</a:t>
            </a:r>
            <a:r>
              <a:rPr lang="fr-FR" sz="1400" dirty="0" smtClean="0"/>
              <a:t> et travaillez votre image de marque employeur.</a:t>
            </a:r>
            <a:endParaRPr lang="fr-FR" sz="1400" dirty="0"/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1 candidat sur 2 ne postulerait à une offre que s’il a une bonne image de l’entreprise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/>
              <a:t>). </a:t>
            </a:r>
          </a:p>
          <a:p>
            <a:pPr marL="1714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Mettez en avant vos innovations et vos </a:t>
            </a:r>
            <a:r>
              <a:rPr lang="fr-FR" sz="1400" dirty="0" err="1" smtClean="0"/>
              <a:t>EVP’s</a:t>
            </a:r>
            <a:r>
              <a:rPr lang="fr-FR" sz="1400" dirty="0" smtClean="0"/>
              <a:t> </a:t>
            </a:r>
            <a:r>
              <a:rPr lang="fr-FR" sz="1400" dirty="0" smtClean="0"/>
              <a:t>pour attirer les bons profils.</a:t>
            </a: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="" xmlns:a16="http://schemas.microsoft.com/office/drawing/2014/main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</a:t>
            </a:r>
            <a:r>
              <a:rPr lang="fr-FR" sz="2000" i="1" dirty="0" smtClean="0"/>
              <a:t>nos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22 mars </a:t>
            </a:r>
            <a:r>
              <a:rPr lang="fr-FR" sz="2000" i="1" dirty="0" smtClean="0"/>
              <a:t>et du </a:t>
            </a:r>
            <a:r>
              <a:rPr lang="fr-FR" sz="2000" i="1" dirty="0" smtClean="0"/>
              <a:t/>
            </a:r>
            <a:br>
              <a:rPr lang="fr-FR" sz="2000" i="1" dirty="0" smtClean="0"/>
            </a:br>
            <a:r>
              <a:rPr lang="fr-FR" sz="2000" b="1" i="1" dirty="0" smtClean="0">
                <a:solidFill>
                  <a:srgbClr val="4D4DFF"/>
                </a:solidFill>
              </a:rPr>
              <a:t>06 </a:t>
            </a:r>
            <a:r>
              <a:rPr lang="fr-FR" sz="2000" b="1" i="1" dirty="0" smtClean="0">
                <a:solidFill>
                  <a:srgbClr val="4D4DFF"/>
                </a:solidFill>
              </a:rPr>
              <a:t>décembre.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307375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="" xmlns:a16="http://schemas.microsoft.com/office/drawing/2014/main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Pénurie de compétences.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Tendances technologiques</a:t>
            </a:r>
            <a:b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</a:b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 et innovation. 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Formation et développement de talents.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="" xmlns:a16="http://schemas.microsoft.com/office/drawing/2014/main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437517" y="796810"/>
            <a:ext cx="6754483" cy="741872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="" xmlns:a16="http://schemas.microsoft.com/office/drawing/2014/main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43805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407481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946294"/>
            <a:ext cx="88528" cy="89045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7" t="19860"/>
          <a:stretch/>
        </p:blipFill>
        <p:spPr>
          <a:xfrm flipH="1">
            <a:off x="473434" y="2091446"/>
            <a:ext cx="5737583" cy="493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="" xmlns:a16="http://schemas.microsoft.com/office/drawing/2014/main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689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="" xmlns:a16="http://schemas.microsoft.com/office/drawing/2014/main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="" xmlns:a16="http://schemas.microsoft.com/office/drawing/2014/main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="" xmlns:a16="http://schemas.microsoft.com/office/drawing/2014/main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="" xmlns:a16="http://schemas.microsoft.com/office/drawing/2014/main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="" xmlns:a16="http://schemas.microsoft.com/office/drawing/2014/main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="" xmlns:a16="http://schemas.microsoft.com/office/drawing/2014/main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="" xmlns:a16="http://schemas.microsoft.com/office/drawing/2014/main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="" xmlns:a16="http://schemas.microsoft.com/office/drawing/2014/main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="" xmlns:a16="http://schemas.microsoft.com/office/drawing/2014/main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="" xmlns:a16="http://schemas.microsoft.com/office/drawing/2014/main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="" xmlns:a16="http://schemas.microsoft.com/office/drawing/2014/main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="" xmlns:a16="http://schemas.microsoft.com/office/drawing/2014/main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="" xmlns:a16="http://schemas.microsoft.com/office/drawing/2014/main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="" xmlns:a16="http://schemas.microsoft.com/office/drawing/2014/main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="" xmlns:a16="http://schemas.microsoft.com/office/drawing/2014/main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="" xmlns:a16="http://schemas.microsoft.com/office/drawing/2014/main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="" xmlns:a16="http://schemas.microsoft.com/office/drawing/2014/main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="" xmlns:a16="http://schemas.microsoft.com/office/drawing/2014/main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xmlns="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xmlns="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xmlns="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45202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:a16="http://schemas.microsoft.com/office/drawing/2014/main" xmlns="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:a16="http://schemas.microsoft.com/office/drawing/2014/main" xmlns="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:a16="http://schemas.microsoft.com/office/drawing/2014/main" xmlns="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61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="" xmlns:a16="http://schemas.microsoft.com/office/drawing/2014/main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="" xmlns:a16="http://schemas.microsoft.com/office/drawing/2014/main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="" xmlns:a16="http://schemas.microsoft.com/office/drawing/2014/main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="" xmlns:a16="http://schemas.microsoft.com/office/drawing/2014/main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="" xmlns:a16="http://schemas.microsoft.com/office/drawing/2014/main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="" xmlns:a16="http://schemas.microsoft.com/office/drawing/2014/main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2088</TotalTime>
  <Words>406</Words>
  <Application>Microsoft Office PowerPoint</Application>
  <PresentationFormat>Grand écran</PresentationFormat>
  <Paragraphs>97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66</cp:revision>
  <dcterms:created xsi:type="dcterms:W3CDTF">2023-11-23T16:54:30Z</dcterms:created>
  <dcterms:modified xsi:type="dcterms:W3CDTF">2023-12-21T11:00:07Z</dcterms:modified>
</cp:coreProperties>
</file>