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7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0" r:id="rId3"/>
    <p:sldMasterId id="2147483683" r:id="rId4"/>
    <p:sldMasterId id="2147483693" r:id="rId5"/>
    <p:sldMasterId id="2147483705" r:id="rId6"/>
    <p:sldMasterId id="2147483707" r:id="rId7"/>
    <p:sldMasterId id="2147483712" r:id="rId8"/>
  </p:sldMasterIdLst>
  <p:sldIdLst>
    <p:sldId id="270" r:id="rId9"/>
    <p:sldId id="262" r:id="rId10"/>
    <p:sldId id="257" r:id="rId11"/>
    <p:sldId id="263" r:id="rId12"/>
    <p:sldId id="268" r:id="rId13"/>
    <p:sldId id="271" r:id="rId14"/>
    <p:sldId id="272" r:id="rId15"/>
    <p:sldId id="26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LIN Jerome" initials="HJ" lastIdx="4" clrIdx="0">
    <p:extLst>
      <p:ext uri="{19B8F6BF-5375-455C-9EA6-DF929625EA0E}">
        <p15:presenceInfo xmlns:p15="http://schemas.microsoft.com/office/powerpoint/2012/main" userId="S-1-5-21-45839214-156589433-777821141-21915" providerId="AD"/>
      </p:ext>
    </p:extLst>
  </p:cmAuthor>
  <p:cmAuthor id="2" name="LIEGEOIS Alexandre" initials="LA" lastIdx="1" clrIdx="1">
    <p:extLst>
      <p:ext uri="{19B8F6BF-5375-455C-9EA6-DF929625EA0E}">
        <p15:presenceInfo xmlns:p15="http://schemas.microsoft.com/office/powerpoint/2012/main" userId="S-1-5-21-45839214-156589433-777821141-115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0052"/>
    <a:srgbClr val="E8FEFA"/>
    <a:srgbClr val="4D4DFF"/>
    <a:srgbClr val="6EFF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1-24T12:50:05.765" idx="3">
    <p:pos x="828" y="1397"/>
    <p:text>Illu nouveau site version digitale</p:text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sv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sv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8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85D78051-B640-7127-F5FA-5592430DA21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5862" y="0"/>
            <a:ext cx="12192000" cy="6858000"/>
          </a:xfrm>
          <a:prstGeom prst="rect">
            <a:avLst/>
          </a:prstGeom>
          <a:pattFill prst="pct5">
            <a:fgClr>
              <a:schemeClr val="bg1"/>
            </a:fgClr>
            <a:bgClr>
              <a:schemeClr val="bg1">
                <a:lumMod val="85000"/>
              </a:schemeClr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72223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61474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7731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4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4054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4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889504"/>
            <a:ext cx="4052933" cy="3968496"/>
          </a:xfrm>
          <a:prstGeom prst="rect">
            <a:avLst/>
          </a:prstGeom>
        </p:spPr>
      </p:pic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71025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693838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62993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651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32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113719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498851-4694-44AB-89ED-C6574D5F7EE5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C635F8-A3D8-4939-A4DA-2AC19C09CFCB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02984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5452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8933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1856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C4FDF3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9835102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330078" y="886968"/>
            <a:ext cx="2123691" cy="81728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1907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B3FA61C7-267D-C0B3-69EA-04D3118A06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14821" y="779173"/>
            <a:ext cx="2095474" cy="7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25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48BD67E2-BA03-EA71-3F18-DF9B7BCB837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717063" y="931396"/>
            <a:ext cx="2383875" cy="917419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24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86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0" name="Espace réservé pour une image  30">
            <a:extLst>
              <a:ext uri="{FF2B5EF4-FFF2-40B4-BE49-F238E27FC236}">
                <a16:creationId xmlns:a16="http://schemas.microsoft.com/office/drawing/2014/main" xmlns="" id="{23FBC9E7-9244-E01A-B09A-898313B44F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1B71553-70A2-4031-96AA-0CFF972AAE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" y="2903537"/>
            <a:ext cx="4038600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128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ntro titre sans image"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487556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54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4" name="Espace réservé pour une image  30">
            <a:extLst>
              <a:ext uri="{FF2B5EF4-FFF2-40B4-BE49-F238E27FC236}">
                <a16:creationId xmlns:a16="http://schemas.microsoft.com/office/drawing/2014/main" xmlns="" id="{4612157D-5EA6-AFBB-4A3A-2C700473382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96234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1114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4D4DFF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90275C9F-EDB2-FD68-C7C3-87BE4F34A61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49993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3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sp>
        <p:nvSpPr>
          <p:cNvPr id="2" name="Espace réservé pour une image  6">
            <a:extLst>
              <a:ext uri="{FF2B5EF4-FFF2-40B4-BE49-F238E27FC236}">
                <a16:creationId xmlns:a16="http://schemas.microsoft.com/office/drawing/2014/main" xmlns="" id="{7EED5E17-0E91-13F9-41E8-AA1DE37FBC5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 rot="5400000">
            <a:off x="6647805" y="594673"/>
            <a:ext cx="6138863" cy="4949517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44446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" name="Espace réservé pour une image  30">
            <a:extLst>
              <a:ext uri="{FF2B5EF4-FFF2-40B4-BE49-F238E27FC236}">
                <a16:creationId xmlns:a16="http://schemas.microsoft.com/office/drawing/2014/main" xmlns="" id="{DE5A46ED-B444-A07D-9244-C2027C2665AB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855027" y="813162"/>
            <a:ext cx="1974179" cy="75975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21407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Libre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77814" y="747035"/>
            <a:ext cx="2620839" cy="10086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35203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"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F9995A86-04B2-E656-1B70-44EE228A4A1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DC883E1D-F21D-D121-A508-AB3390DE90D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pour une image  30">
            <a:extLst>
              <a:ext uri="{FF2B5EF4-FFF2-40B4-BE49-F238E27FC236}">
                <a16:creationId xmlns:a16="http://schemas.microsoft.com/office/drawing/2014/main" xmlns="" id="{97A253B9-07E8-5858-3051-AAF49255C60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80533" y="567817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7" name="Espace réservé du texte 13">
            <a:extLst>
              <a:ext uri="{FF2B5EF4-FFF2-40B4-BE49-F238E27FC236}">
                <a16:creationId xmlns:a16="http://schemas.microsoft.com/office/drawing/2014/main" xmlns="" id="{5382661B-C868-81A4-6755-79020EE0A4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37471" y="975470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B347E49D-7B16-C840-7018-9B5971FD05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7471" y="2499245"/>
            <a:ext cx="4532715" cy="26134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dolor sit amet, consectetuer adipiscing elit. </a:t>
            </a:r>
          </a:p>
          <a:p>
            <a:pPr lvl="0"/>
            <a:r>
              <a:rPr lang="fr-FR" dirty="0" err="1"/>
              <a:t>Maecenas</a:t>
            </a:r>
            <a:r>
              <a:rPr lang="fr-FR" dirty="0"/>
              <a:t> porttitor congue massa. Fusce posuere, magna sed pulvinar </a:t>
            </a:r>
            <a:r>
              <a:rPr lang="fr-FR" dirty="0" err="1"/>
              <a:t>ultricies</a:t>
            </a:r>
            <a:r>
              <a:rPr lang="fr-FR" dirty="0"/>
              <a:t>.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77F543BB-D256-1BE3-D7E0-B19ACCDCAB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4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couleur - Motif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4749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94749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4749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4749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4749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86761BF-A07B-0526-F622-AD99DD275A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4306" y="2889504"/>
            <a:ext cx="4052933" cy="3968496"/>
          </a:xfrm>
          <a:prstGeom prst="rect">
            <a:avLst/>
          </a:prstGeom>
        </p:spPr>
      </p:pic>
      <p:sp>
        <p:nvSpPr>
          <p:cNvPr id="8" name="Espace réservé pour une image  30">
            <a:extLst>
              <a:ext uri="{FF2B5EF4-FFF2-40B4-BE49-F238E27FC236}">
                <a16:creationId xmlns:a16="http://schemas.microsoft.com/office/drawing/2014/main" xmlns="" id="{F8BF10D7-F02C-2121-83E0-BBF9DF4B043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957805" y="926930"/>
            <a:ext cx="2391190" cy="92023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30825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65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44337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>
                <a:solidFill>
                  <a:srgbClr val="4D4DFF"/>
                </a:solidFill>
              </a:defRPr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chemeClr val="bg2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11038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31191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AED18B75-B92F-21E0-13E5-FB4FC14AB23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145506" y="1179259"/>
            <a:ext cx="7900988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E5A55BF7-15D7-7206-2FD1-5E0AF0674F8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737868" y="4247644"/>
            <a:ext cx="1588147" cy="1559113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xmlns="" id="{3BE49877-0D99-EFF6-6E4B-365D046927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527537" y="758636"/>
            <a:ext cx="1932691" cy="141757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F9DA5FBB-0695-F969-9C54-1FC14ECF2B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60296" y="5750078"/>
            <a:ext cx="3636232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C4FDF3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Une question ?</a:t>
            </a:r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8655812-6BCB-821B-CF0C-7FA480AEF1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65903" y="5674377"/>
            <a:ext cx="1815457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+32 0 472 22 22</a:t>
            </a:r>
          </a:p>
        </p:txBody>
      </p:sp>
      <p:sp>
        <p:nvSpPr>
          <p:cNvPr id="18" name="Espace réservé du texte 8">
            <a:extLst>
              <a:ext uri="{FF2B5EF4-FFF2-40B4-BE49-F238E27FC236}">
                <a16:creationId xmlns:a16="http://schemas.microsoft.com/office/drawing/2014/main" xmlns="" id="{9BABFBD3-CB7E-3712-DC9C-2871002E92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65903" y="6021849"/>
            <a:ext cx="2236081" cy="3057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600" b="0" i="0">
                <a:solidFill>
                  <a:schemeClr val="bg1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 err="1"/>
              <a:t>hello@references.be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4617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477378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848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09603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5066F35-E9EB-B721-2EAF-610D68208A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7904955" y="0"/>
            <a:ext cx="4287045" cy="419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684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252081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503532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0337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4246174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la présentation</a:t>
            </a:r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xmlns="" id="{5DCDCA7E-9C70-4347-C123-66497F8554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8686" y="3928552"/>
            <a:ext cx="3061676" cy="300037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Avant-titre (optionnel)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xmlns="" id="{7AE77931-C262-30A4-4EA1-357C39B2B07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38392" y="5049824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400" b="1" i="0">
                <a:solidFill>
                  <a:srgbClr val="0C0052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Sous-titre (optionnel)</a:t>
            </a:r>
          </a:p>
        </p:txBody>
      </p:sp>
    </p:spTree>
    <p:extLst>
      <p:ext uri="{BB962C8B-B14F-4D97-AF65-F5344CB8AC3E}">
        <p14:creationId xmlns:p14="http://schemas.microsoft.com/office/powerpoint/2010/main" val="30614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181888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14873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375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0685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9976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215782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815708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5305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10077" y="1155729"/>
            <a:ext cx="3683058" cy="37877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xmlns="" id="{336D5138-B724-BA5B-460B-1D515841DE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516" y="0"/>
            <a:ext cx="4949516" cy="6138863"/>
          </a:xfrm>
          <a:custGeom>
            <a:avLst/>
            <a:gdLst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4920343 w 4920343"/>
              <a:gd name="connsiteY2" fmla="*/ 61388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4920343"/>
              <a:gd name="connsiteY0" fmla="*/ 0 h 6138863"/>
              <a:gd name="connsiteX1" fmla="*/ 4920343 w 4920343"/>
              <a:gd name="connsiteY1" fmla="*/ 0 h 6138863"/>
              <a:gd name="connsiteX2" fmla="*/ 3962400 w 4920343"/>
              <a:gd name="connsiteY2" fmla="*/ 4970463 h 6138863"/>
              <a:gd name="connsiteX3" fmla="*/ 0 w 4920343"/>
              <a:gd name="connsiteY3" fmla="*/ 6138863 h 6138863"/>
              <a:gd name="connsiteX4" fmla="*/ 0 w 4920343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5049480"/>
              <a:gd name="connsiteY0" fmla="*/ 0 h 6141657"/>
              <a:gd name="connsiteX1" fmla="*/ 4920343 w 5049480"/>
              <a:gd name="connsiteY1" fmla="*/ 0 h 6141657"/>
              <a:gd name="connsiteX2" fmla="*/ 3962400 w 5049480"/>
              <a:gd name="connsiteY2" fmla="*/ 4970463 h 6141657"/>
              <a:gd name="connsiteX3" fmla="*/ 0 w 5049480"/>
              <a:gd name="connsiteY3" fmla="*/ 6138863 h 6141657"/>
              <a:gd name="connsiteX4" fmla="*/ 0 w 5049480"/>
              <a:gd name="connsiteY4" fmla="*/ 0 h 6141657"/>
              <a:gd name="connsiteX0" fmla="*/ 0 w 5049480"/>
              <a:gd name="connsiteY0" fmla="*/ 0 h 6138863"/>
              <a:gd name="connsiteX1" fmla="*/ 4920343 w 5049480"/>
              <a:gd name="connsiteY1" fmla="*/ 0 h 6138863"/>
              <a:gd name="connsiteX2" fmla="*/ 3962400 w 5049480"/>
              <a:gd name="connsiteY2" fmla="*/ 4970463 h 6138863"/>
              <a:gd name="connsiteX3" fmla="*/ 0 w 5049480"/>
              <a:gd name="connsiteY3" fmla="*/ 6138863 h 6138863"/>
              <a:gd name="connsiteX4" fmla="*/ 0 w 5049480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4336"/>
              <a:gd name="connsiteY0" fmla="*/ 0 h 6138863"/>
              <a:gd name="connsiteX1" fmla="*/ 4920343 w 4954336"/>
              <a:gd name="connsiteY1" fmla="*/ 0 h 6138863"/>
              <a:gd name="connsiteX2" fmla="*/ 3962400 w 4954336"/>
              <a:gd name="connsiteY2" fmla="*/ 4970463 h 6138863"/>
              <a:gd name="connsiteX3" fmla="*/ 0 w 4954336"/>
              <a:gd name="connsiteY3" fmla="*/ 6138863 h 6138863"/>
              <a:gd name="connsiteX4" fmla="*/ 0 w 4954336"/>
              <a:gd name="connsiteY4" fmla="*/ 0 h 6138863"/>
              <a:gd name="connsiteX0" fmla="*/ 0 w 4935003"/>
              <a:gd name="connsiteY0" fmla="*/ 0 h 6138863"/>
              <a:gd name="connsiteX1" fmla="*/ 4920343 w 4935003"/>
              <a:gd name="connsiteY1" fmla="*/ 0 h 6138863"/>
              <a:gd name="connsiteX2" fmla="*/ 3962400 w 4935003"/>
              <a:gd name="connsiteY2" fmla="*/ 4970463 h 6138863"/>
              <a:gd name="connsiteX3" fmla="*/ 0 w 4935003"/>
              <a:gd name="connsiteY3" fmla="*/ 6138863 h 6138863"/>
              <a:gd name="connsiteX4" fmla="*/ 0 w 4935003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64004"/>
              <a:gd name="connsiteY0" fmla="*/ 0 h 6138863"/>
              <a:gd name="connsiteX1" fmla="*/ 4920343 w 4964004"/>
              <a:gd name="connsiteY1" fmla="*/ 0 h 6138863"/>
              <a:gd name="connsiteX2" fmla="*/ 3962400 w 4964004"/>
              <a:gd name="connsiteY2" fmla="*/ 4970463 h 6138863"/>
              <a:gd name="connsiteX3" fmla="*/ 0 w 4964004"/>
              <a:gd name="connsiteY3" fmla="*/ 6138863 h 6138863"/>
              <a:gd name="connsiteX4" fmla="*/ 0 w 4964004"/>
              <a:gd name="connsiteY4" fmla="*/ 0 h 6138863"/>
              <a:gd name="connsiteX0" fmla="*/ 0 w 4952930"/>
              <a:gd name="connsiteY0" fmla="*/ 0 h 6138863"/>
              <a:gd name="connsiteX1" fmla="*/ 4920343 w 4952930"/>
              <a:gd name="connsiteY1" fmla="*/ 0 h 6138863"/>
              <a:gd name="connsiteX2" fmla="*/ 3918857 w 4952930"/>
              <a:gd name="connsiteY2" fmla="*/ 4999492 h 6138863"/>
              <a:gd name="connsiteX3" fmla="*/ 0 w 4952930"/>
              <a:gd name="connsiteY3" fmla="*/ 6138863 h 6138863"/>
              <a:gd name="connsiteX4" fmla="*/ 0 w 4952930"/>
              <a:gd name="connsiteY4" fmla="*/ 0 h 6138863"/>
              <a:gd name="connsiteX0" fmla="*/ 0 w 4976155"/>
              <a:gd name="connsiteY0" fmla="*/ 0 h 6138863"/>
              <a:gd name="connsiteX1" fmla="*/ 4920343 w 4976155"/>
              <a:gd name="connsiteY1" fmla="*/ 0 h 6138863"/>
              <a:gd name="connsiteX2" fmla="*/ 3918857 w 4976155"/>
              <a:gd name="connsiteY2" fmla="*/ 4999492 h 6138863"/>
              <a:gd name="connsiteX3" fmla="*/ 0 w 4976155"/>
              <a:gd name="connsiteY3" fmla="*/ 6138863 h 6138863"/>
              <a:gd name="connsiteX4" fmla="*/ 0 w 4976155"/>
              <a:gd name="connsiteY4" fmla="*/ 0 h 6138863"/>
              <a:gd name="connsiteX0" fmla="*/ 0 w 4928358"/>
              <a:gd name="connsiteY0" fmla="*/ 0 h 6138863"/>
              <a:gd name="connsiteX1" fmla="*/ 4920343 w 4928358"/>
              <a:gd name="connsiteY1" fmla="*/ 0 h 6138863"/>
              <a:gd name="connsiteX2" fmla="*/ 3918857 w 4928358"/>
              <a:gd name="connsiteY2" fmla="*/ 4999492 h 6138863"/>
              <a:gd name="connsiteX3" fmla="*/ 0 w 4928358"/>
              <a:gd name="connsiteY3" fmla="*/ 6138863 h 6138863"/>
              <a:gd name="connsiteX4" fmla="*/ 0 w 4928358"/>
              <a:gd name="connsiteY4" fmla="*/ 0 h 6138863"/>
              <a:gd name="connsiteX0" fmla="*/ 0 w 5016381"/>
              <a:gd name="connsiteY0" fmla="*/ 0 h 6138863"/>
              <a:gd name="connsiteX1" fmla="*/ 4920343 w 5016381"/>
              <a:gd name="connsiteY1" fmla="*/ 0 h 6138863"/>
              <a:gd name="connsiteX2" fmla="*/ 3918857 w 5016381"/>
              <a:gd name="connsiteY2" fmla="*/ 4999492 h 6138863"/>
              <a:gd name="connsiteX3" fmla="*/ 0 w 5016381"/>
              <a:gd name="connsiteY3" fmla="*/ 6138863 h 6138863"/>
              <a:gd name="connsiteX4" fmla="*/ 0 w 5016381"/>
              <a:gd name="connsiteY4" fmla="*/ 0 h 6138863"/>
              <a:gd name="connsiteX0" fmla="*/ 0 w 5033082"/>
              <a:gd name="connsiteY0" fmla="*/ 0 h 6144315"/>
              <a:gd name="connsiteX1" fmla="*/ 4920343 w 5033082"/>
              <a:gd name="connsiteY1" fmla="*/ 0 h 6144315"/>
              <a:gd name="connsiteX2" fmla="*/ 3962400 w 5033082"/>
              <a:gd name="connsiteY2" fmla="*/ 5122863 h 6144315"/>
              <a:gd name="connsiteX3" fmla="*/ 0 w 5033082"/>
              <a:gd name="connsiteY3" fmla="*/ 6138863 h 6144315"/>
              <a:gd name="connsiteX4" fmla="*/ 0 w 5033082"/>
              <a:gd name="connsiteY4" fmla="*/ 0 h 6144315"/>
              <a:gd name="connsiteX0" fmla="*/ 0 w 4941805"/>
              <a:gd name="connsiteY0" fmla="*/ 0 h 6138863"/>
              <a:gd name="connsiteX1" fmla="*/ 4920343 w 4941805"/>
              <a:gd name="connsiteY1" fmla="*/ 0 h 6138863"/>
              <a:gd name="connsiteX2" fmla="*/ 3962400 w 4941805"/>
              <a:gd name="connsiteY2" fmla="*/ 5122863 h 6138863"/>
              <a:gd name="connsiteX3" fmla="*/ 0 w 4941805"/>
              <a:gd name="connsiteY3" fmla="*/ 6138863 h 6138863"/>
              <a:gd name="connsiteX4" fmla="*/ 0 w 4941805"/>
              <a:gd name="connsiteY4" fmla="*/ 0 h 6138863"/>
              <a:gd name="connsiteX0" fmla="*/ 0 w 4949516"/>
              <a:gd name="connsiteY0" fmla="*/ 0 h 6138863"/>
              <a:gd name="connsiteX1" fmla="*/ 4920343 w 4949516"/>
              <a:gd name="connsiteY1" fmla="*/ 0 h 6138863"/>
              <a:gd name="connsiteX2" fmla="*/ 3998686 w 4949516"/>
              <a:gd name="connsiteY2" fmla="*/ 4897892 h 6138863"/>
              <a:gd name="connsiteX3" fmla="*/ 0 w 4949516"/>
              <a:gd name="connsiteY3" fmla="*/ 6138863 h 6138863"/>
              <a:gd name="connsiteX4" fmla="*/ 0 w 4949516"/>
              <a:gd name="connsiteY4" fmla="*/ 0 h 6138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9516" h="6138863">
                <a:moveTo>
                  <a:pt x="0" y="0"/>
                </a:moveTo>
                <a:lnTo>
                  <a:pt x="4920343" y="0"/>
                </a:lnTo>
                <a:cubicBezTo>
                  <a:pt x="4927601" y="1199620"/>
                  <a:pt x="5188858" y="3760938"/>
                  <a:pt x="3998686" y="4897892"/>
                </a:cubicBezTo>
                <a:cubicBezTo>
                  <a:pt x="2808514" y="6034846"/>
                  <a:pt x="1582057" y="6126767"/>
                  <a:pt x="0" y="6138863"/>
                </a:cubicBezTo>
                <a:lnTo>
                  <a:pt x="0" y="0"/>
                </a:lnTo>
                <a:close/>
              </a:path>
            </a:pathLst>
          </a:cu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308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37A42895-12F5-A646-2771-EAB20B5C183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30834" y="1965510"/>
            <a:ext cx="5157788" cy="11303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dolor sit amet, consectetuer adipiscing elit.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endParaRPr lang="fr-FR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1FFDCF57-C0A3-261C-1623-8F3EDAFDAF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40237" y="3540467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40237" y="4163690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40237" y="4836468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3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541724" y="3341832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541724" y="3998537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7" name="Espace réservé du texte 8">
            <a:extLst>
              <a:ext uri="{FF2B5EF4-FFF2-40B4-BE49-F238E27FC236}">
                <a16:creationId xmlns:a16="http://schemas.microsoft.com/office/drawing/2014/main" xmlns="" id="{B99B7A9D-0E39-F7E1-BD21-7789D06D44A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541724" y="468018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24" name="Espace réservé pour une image  23">
            <a:extLst>
              <a:ext uri="{FF2B5EF4-FFF2-40B4-BE49-F238E27FC236}">
                <a16:creationId xmlns:a16="http://schemas.microsoft.com/office/drawing/2014/main" xmlns="" id="{1FF79F29-7CB3-3085-554D-161BBD9C3B8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30834" y="3481574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5" name="Espace réservé pour une image  23">
            <a:extLst>
              <a:ext uri="{FF2B5EF4-FFF2-40B4-BE49-F238E27FC236}">
                <a16:creationId xmlns:a16="http://schemas.microsoft.com/office/drawing/2014/main" xmlns="" id="{29270FF8-66A0-47BD-F024-26F22405185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630834" y="4120506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6" name="Espace réservé pour une image  23">
            <a:extLst>
              <a:ext uri="{FF2B5EF4-FFF2-40B4-BE49-F238E27FC236}">
                <a16:creationId xmlns:a16="http://schemas.microsoft.com/office/drawing/2014/main" xmlns="" id="{1C459344-6E99-A602-3AD6-7DC4AD738875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5630834" y="4801523"/>
            <a:ext cx="381000" cy="383224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4A9F7800-FD37-279D-3D2A-2AB82D28B9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68554" y="3511435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1</a:t>
            </a:r>
          </a:p>
        </p:txBody>
      </p:sp>
      <p:sp>
        <p:nvSpPr>
          <p:cNvPr id="28" name="Espace réservé du texte 10">
            <a:extLst>
              <a:ext uri="{FF2B5EF4-FFF2-40B4-BE49-F238E27FC236}">
                <a16:creationId xmlns:a16="http://schemas.microsoft.com/office/drawing/2014/main" xmlns="" id="{DC2A7A68-F6DD-D13B-DD2F-E3658F6C73C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668554" y="4150368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2</a:t>
            </a:r>
          </a:p>
        </p:txBody>
      </p:sp>
      <p:sp>
        <p:nvSpPr>
          <p:cNvPr id="29" name="Espace réservé du texte 10">
            <a:extLst>
              <a:ext uri="{FF2B5EF4-FFF2-40B4-BE49-F238E27FC236}">
                <a16:creationId xmlns:a16="http://schemas.microsoft.com/office/drawing/2014/main" xmlns="" id="{7FA5EE71-18A0-9477-9084-D22C7B83A41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668554" y="4846689"/>
            <a:ext cx="343280" cy="3398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bg1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850542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Espace réservé pour une image  16">
            <a:extLst>
              <a:ext uri="{FF2B5EF4-FFF2-40B4-BE49-F238E27FC236}">
                <a16:creationId xmlns:a16="http://schemas.microsoft.com/office/drawing/2014/main" xmlns="" id="{92A52D28-9E25-1EBA-A4D7-BE5AA9B4F996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328788" y="1566853"/>
            <a:ext cx="2438400" cy="392112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01974" y="940216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501974" y="272828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1974" y="43805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1974" y="3297435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01973" y="4882549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88E5F2E9-3AB0-DC73-1658-62F726FA39B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9596" y="535979"/>
            <a:ext cx="4947221" cy="5522912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xmlns="" id="{ADC4437A-FD49-9A88-C147-7013448B211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0" y="4047256"/>
            <a:ext cx="2860213" cy="2810744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3013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 titre sans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Graphique, symbole, graphisme, Police&#10;&#10;Description générée automatiquement">
            <a:extLst>
              <a:ext uri="{FF2B5EF4-FFF2-40B4-BE49-F238E27FC236}">
                <a16:creationId xmlns:a16="http://schemas.microsoft.com/office/drawing/2014/main" xmlns="" id="{E32AB5C8-3342-F4D9-BF68-B912D6985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4551331" cy="6858000"/>
          </a:xfrm>
          <a:prstGeom prst="rect">
            <a:avLst/>
          </a:prstGeom>
        </p:spPr>
      </p:pic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xmlns="" id="{F5EB6277-DB06-DDC4-B3F0-0094C58CA2D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6E8DF13F-18BB-A523-45E9-06360AFCCF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r-FR" dirty="0"/>
              <a:t> </a:t>
            </a:r>
          </a:p>
        </p:txBody>
      </p:sp>
      <p:sp>
        <p:nvSpPr>
          <p:cNvPr id="39" name="Titre 38">
            <a:extLst>
              <a:ext uri="{FF2B5EF4-FFF2-40B4-BE49-F238E27FC236}">
                <a16:creationId xmlns:a16="http://schemas.microsoft.com/office/drawing/2014/main" xmlns="" id="{F7C623EA-2A37-2A6B-9801-16B239DD9A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9313" y="3035967"/>
            <a:ext cx="7212012" cy="786065"/>
          </a:xfrm>
          <a:prstGeom prst="rect">
            <a:avLst/>
          </a:prstGeom>
        </p:spPr>
        <p:txBody>
          <a:bodyPr/>
          <a:lstStyle>
            <a:lvl1pPr algn="r">
              <a:defRPr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r>
              <a:rPr lang="fr-FR" dirty="0"/>
              <a:t>Titre de section</a:t>
            </a:r>
          </a:p>
        </p:txBody>
      </p:sp>
    </p:spTree>
    <p:extLst>
      <p:ext uri="{BB962C8B-B14F-4D97-AF65-F5344CB8AC3E}">
        <p14:creationId xmlns:p14="http://schemas.microsoft.com/office/powerpoint/2010/main" val="8442573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Motif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705F7C1-8DEB-18EA-2D3A-F8EA579238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8540495" y="-15305"/>
            <a:ext cx="3810459" cy="373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67095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3990F320-563F-EEB7-5E4E-0C69737B259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0800000">
            <a:off x="-362124" y="670959"/>
            <a:ext cx="4476923" cy="46042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xmlns="" id="{2379C534-DF6B-4522-DF95-82F30B1DC6A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1441F6A3-8488-B083-878E-7A368E4FC8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xmlns="" id="{84D909E4-31DC-532C-3742-6953FCFE0E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1634" y="606951"/>
            <a:ext cx="4348761" cy="12653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dolor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xmlns="" id="{AF32B30E-AB6C-9E2A-F5DD-959FD2D7323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1634" y="2395021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1</a:t>
            </a:r>
          </a:p>
        </p:txBody>
      </p:sp>
      <p:sp>
        <p:nvSpPr>
          <p:cNvPr id="14" name="Espace réservé du texte 10">
            <a:extLst>
              <a:ext uri="{FF2B5EF4-FFF2-40B4-BE49-F238E27FC236}">
                <a16:creationId xmlns:a16="http://schemas.microsoft.com/office/drawing/2014/main" xmlns="" id="{047EC2CD-A96B-CC17-693C-618E323076D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1634" y="4047256"/>
            <a:ext cx="1457844" cy="2712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Sujet 2</a:t>
            </a:r>
          </a:p>
        </p:txBody>
      </p:sp>
      <p:sp>
        <p:nvSpPr>
          <p:cNvPr id="15" name="Espace réservé du texte 8">
            <a:extLst>
              <a:ext uri="{FF2B5EF4-FFF2-40B4-BE49-F238E27FC236}">
                <a16:creationId xmlns:a16="http://schemas.microsoft.com/office/drawing/2014/main" xmlns="" id="{719FFD49-1BA6-3523-4D61-1A84E1DDD49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1634" y="2964170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  <p:sp>
        <p:nvSpPr>
          <p:cNvPr id="16" name="Espace réservé du texte 8">
            <a:extLst>
              <a:ext uri="{FF2B5EF4-FFF2-40B4-BE49-F238E27FC236}">
                <a16:creationId xmlns:a16="http://schemas.microsoft.com/office/drawing/2014/main" xmlns="" id="{73A842C0-9FF4-3E7A-B523-331B29323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1633" y="4549284"/>
            <a:ext cx="4230861" cy="583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consectetuer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r>
              <a:rPr lang="fr-FR" dirty="0"/>
              <a:t>. </a:t>
            </a:r>
            <a:r>
              <a:rPr lang="fr-FR" dirty="0" err="1"/>
              <a:t>Maecenas</a:t>
            </a:r>
            <a:r>
              <a:rPr lang="fr-FR" dirty="0"/>
              <a:t> </a:t>
            </a:r>
            <a:r>
              <a:rPr lang="fr-FR" dirty="0" err="1"/>
              <a:t>porttitor</a:t>
            </a:r>
            <a:r>
              <a:rPr lang="fr-FR" dirty="0"/>
              <a:t> </a:t>
            </a:r>
          </a:p>
          <a:p>
            <a:pPr lv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5982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xmlns="" id="{3A14EFC1-EF8B-2D60-DD1E-F53989F1224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13917" y="2320803"/>
            <a:ext cx="641350" cy="23830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 i="0">
                <a:solidFill>
                  <a:srgbClr val="4D4DFF"/>
                </a:solidFill>
                <a:latin typeface="New Hero SemiBold" panose="02000500000000000000" pitchFamily="2" charset="0"/>
              </a:defRPr>
            </a:lvl1pPr>
          </a:lstStyle>
          <a:p>
            <a:pPr lvl="0"/>
            <a:r>
              <a:rPr lang="fr-FR" dirty="0"/>
              <a:t>03</a:t>
            </a:r>
          </a:p>
          <a:p>
            <a:pPr lvl="0"/>
            <a:r>
              <a:rPr lang="fr-FR" dirty="0"/>
              <a:t>04</a:t>
            </a:r>
          </a:p>
          <a:p>
            <a:pPr lvl="0"/>
            <a:r>
              <a:rPr lang="fr-FR" dirty="0"/>
              <a:t>05</a:t>
            </a:r>
          </a:p>
          <a:p>
            <a:pPr lvl="0"/>
            <a:r>
              <a:rPr lang="fr-FR" dirty="0"/>
              <a:t>06</a:t>
            </a:r>
          </a:p>
          <a:p>
            <a:pPr lvl="0"/>
            <a:r>
              <a:rPr lang="fr-FR" dirty="0"/>
              <a:t>07</a:t>
            </a:r>
          </a:p>
          <a:p>
            <a:pPr lvl="0"/>
            <a:r>
              <a:rPr lang="fr-FR" dirty="0"/>
              <a:t>…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xmlns="" id="{42791D67-337B-79E3-9A43-33C4EC3AA04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40394" y="2320803"/>
            <a:ext cx="3402744" cy="23830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Section 1</a:t>
            </a:r>
          </a:p>
          <a:p>
            <a:pPr lvl="0"/>
            <a:r>
              <a:rPr lang="fr-FR" dirty="0"/>
              <a:t>Section 2</a:t>
            </a:r>
          </a:p>
          <a:p>
            <a:pPr lvl="0"/>
            <a:r>
              <a:rPr lang="fr-FR" dirty="0"/>
              <a:t>Section 3</a:t>
            </a:r>
          </a:p>
          <a:p>
            <a:pPr lvl="0"/>
            <a:r>
              <a:rPr lang="fr-FR" dirty="0"/>
              <a:t>Section 4</a:t>
            </a:r>
          </a:p>
          <a:p>
            <a:pPr lvl="0"/>
            <a:r>
              <a:rPr lang="fr-FR" dirty="0"/>
              <a:t>Section 5</a:t>
            </a:r>
          </a:p>
          <a:p>
            <a:pPr lvl="0"/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878496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" name="Espace réservé du texte 13">
            <a:extLst>
              <a:ext uri="{FF2B5EF4-FFF2-40B4-BE49-F238E27FC236}">
                <a16:creationId xmlns:a16="http://schemas.microsoft.com/office/drawing/2014/main" xmlns="" id="{C2E65DD2-CECA-490F-D2E8-AA14AC507F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12380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3" name="Espace réservé pour une image  30">
            <a:extLst>
              <a:ext uri="{FF2B5EF4-FFF2-40B4-BE49-F238E27FC236}">
                <a16:creationId xmlns:a16="http://schemas.microsoft.com/office/drawing/2014/main" xmlns="" id="{50C021A5-E000-824E-605A-5EF2016701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815585" y="491827"/>
            <a:ext cx="2024996" cy="77930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792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-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A881A2A6-4FF1-11DC-22AF-F290CEE0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A47D6BE0-0109-962F-495A-1254C50D1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6FE26-BE45-F74B-A879-0E78237BC0D4}" type="slidenum">
              <a:rPr lang="fr-FR" smtClean="0"/>
              <a:t>‹N°›</a:t>
            </a:fld>
            <a:endParaRPr lang="fr-FR"/>
          </a:p>
        </p:txBody>
      </p:sp>
      <p:sp>
        <p:nvSpPr>
          <p:cNvPr id="21" name="Espace réservé du texte 20">
            <a:extLst>
              <a:ext uri="{FF2B5EF4-FFF2-40B4-BE49-F238E27FC236}">
                <a16:creationId xmlns:a16="http://schemas.microsoft.com/office/drawing/2014/main" xmlns="" id="{6A7F4418-CD48-3E76-3981-80BB69968D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56100" y="650875"/>
            <a:ext cx="3643313" cy="50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pristamat</a:t>
            </a:r>
            <a:r>
              <a:rPr lang="fr-FR" dirty="0"/>
              <a:t> </a:t>
            </a:r>
            <a:r>
              <a:rPr lang="fr-FR" dirty="0" err="1"/>
              <a:t>consectuer</a:t>
            </a:r>
            <a:r>
              <a:rPr lang="fr-FR" dirty="0"/>
              <a:t> </a:t>
            </a:r>
            <a:r>
              <a:rPr lang="fr-FR" dirty="0" err="1"/>
              <a:t>adipiscing</a:t>
            </a:r>
            <a:r>
              <a:rPr lang="fr-FR" dirty="0"/>
              <a:t> </a:t>
            </a:r>
            <a:r>
              <a:rPr lang="fr-FR" dirty="0" err="1"/>
              <a:t>elit</a:t>
            </a:r>
            <a:endParaRPr lang="fr-FR" dirty="0"/>
          </a:p>
        </p:txBody>
      </p:sp>
      <p:sp>
        <p:nvSpPr>
          <p:cNvPr id="22" name="Espace réservé du texte 20">
            <a:extLst>
              <a:ext uri="{FF2B5EF4-FFF2-40B4-BE49-F238E27FC236}">
                <a16:creationId xmlns:a16="http://schemas.microsoft.com/office/drawing/2014/main" xmlns="" id="{560C1063-713E-FE73-B571-3680C8D4817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16589" y="502384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3" name="Espace réservé du texte 20">
            <a:extLst>
              <a:ext uri="{FF2B5EF4-FFF2-40B4-BE49-F238E27FC236}">
                <a16:creationId xmlns:a16="http://schemas.microsoft.com/office/drawing/2014/main" xmlns="" id="{843F1F6E-47EA-BD09-3A68-0E14FCF947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816589" y="822052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24" name="Espace réservé du texte 20">
            <a:extLst>
              <a:ext uri="{FF2B5EF4-FFF2-40B4-BE49-F238E27FC236}">
                <a16:creationId xmlns:a16="http://schemas.microsoft.com/office/drawing/2014/main" xmlns="" id="{EFF0C949-A79B-862A-407B-BEBB195D52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16589" y="1156589"/>
            <a:ext cx="2631998" cy="2062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pPr lvl="0"/>
            <a:r>
              <a:rPr lang="fr-FR" dirty="0"/>
              <a:t>Lorem ipsum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r>
              <a:rPr lang="fr-FR" dirty="0"/>
              <a:t> </a:t>
            </a:r>
            <a:r>
              <a:rPr lang="fr-FR" dirty="0" err="1"/>
              <a:t>amet</a:t>
            </a:r>
            <a:r>
              <a:rPr lang="fr-FR" dirty="0"/>
              <a:t>, </a:t>
            </a:r>
            <a:r>
              <a:rPr lang="fr-FR" dirty="0" err="1"/>
              <a:t>consectuer</a:t>
            </a:r>
            <a:endParaRPr lang="fr-FR" dirty="0"/>
          </a:p>
        </p:txBody>
      </p:sp>
      <p:sp>
        <p:nvSpPr>
          <p:cNvPr id="31" name="Espace réservé pour une image  30">
            <a:extLst>
              <a:ext uri="{FF2B5EF4-FFF2-40B4-BE49-F238E27FC236}">
                <a16:creationId xmlns:a16="http://schemas.microsoft.com/office/drawing/2014/main" xmlns="" id="{BD495319-C645-FC45-5873-C935253381A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3333" y="229489"/>
            <a:ext cx="3367241" cy="129586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98E0E913-400F-2E5E-C87C-C0B4AB6316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80271" y="637142"/>
            <a:ext cx="3367241" cy="4886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 i="0">
                <a:solidFill>
                  <a:srgbClr val="0C0052"/>
                </a:solidFill>
                <a:latin typeface="New Hero Bold" panose="02000500000000000000" pitchFamily="2" charset="0"/>
              </a:defRPr>
            </a:lvl1pPr>
          </a:lstStyle>
          <a:p>
            <a:pPr lvl="0"/>
            <a:r>
              <a:rPr lang="fr-FR" dirty="0"/>
              <a:t>Lorem ipsum</a:t>
            </a: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FA029DF6-B7A1-33E0-6359-41207483607D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598191" y="54477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D9670806-8BFA-D590-3240-64969730DAD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598191" y="852344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785DA5FD-2EFA-B5BA-29F5-F25427E498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598191" y="1184853"/>
            <a:ext cx="196850" cy="155575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  <p:sp>
        <p:nvSpPr>
          <p:cNvPr id="12" name="Espace réservé pour une image  11">
            <a:extLst>
              <a:ext uri="{FF2B5EF4-FFF2-40B4-BE49-F238E27FC236}">
                <a16:creationId xmlns:a16="http://schemas.microsoft.com/office/drawing/2014/main" xmlns="" id="{635AEAD9-CEB9-F28A-6B8A-3A26A863859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23863" y="1671638"/>
            <a:ext cx="11474450" cy="4471987"/>
          </a:xfrm>
          <a:prstGeom prst="roundRect">
            <a:avLst/>
          </a:prstGeom>
          <a:pattFill prst="pct5">
            <a:fgClr>
              <a:srgbClr val="4D4DFF"/>
            </a:fgClr>
            <a:bgClr>
              <a:srgbClr val="C4FDF3"/>
            </a:bgClr>
          </a:patt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61132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9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7.emf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7.emf"/><Relationship Id="rId4" Type="http://schemas.openxmlformats.org/officeDocument/2006/relationships/image" Target="../media/image1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3.emf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5.emf"/><Relationship Id="rId12" Type="http://schemas.openxmlformats.org/officeDocument/2006/relationships/image" Target="../media/image12.emf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1.emf"/><Relationship Id="rId11" Type="http://schemas.openxmlformats.org/officeDocument/2006/relationships/image" Target="../media/image20.emf"/><Relationship Id="rId5" Type="http://schemas.openxmlformats.org/officeDocument/2006/relationships/theme" Target="../theme/theme7.xml"/><Relationship Id="rId15" Type="http://schemas.openxmlformats.org/officeDocument/2006/relationships/image" Target="../media/image14.emf"/><Relationship Id="rId10" Type="http://schemas.openxmlformats.org/officeDocument/2006/relationships/image" Target="../media/image22.emf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7.emf"/><Relationship Id="rId14" Type="http://schemas.openxmlformats.org/officeDocument/2006/relationships/image" Target="../media/image23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8.xml"/><Relationship Id="rId16" Type="http://schemas.openxmlformats.org/officeDocument/2006/relationships/theme" Target="../theme/theme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2473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23">
            <a:extLst>
              <a:ext uri="{FF2B5EF4-FFF2-40B4-BE49-F238E27FC236}">
                <a16:creationId xmlns:a16="http://schemas.microsoft.com/office/drawing/2014/main" xmlns="" id="{4F6CF065-A8C8-D667-6956-C880610375B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545013" cy="6858000"/>
          </a:xfrm>
          <a:prstGeom prst="rect">
            <a:avLst/>
          </a:prstGeo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5">
            <a:extLst>
              <a:ext uri="{FF2B5EF4-FFF2-40B4-BE49-F238E27FC236}">
                <a16:creationId xmlns:a16="http://schemas.microsoft.com/office/drawing/2014/main" xmlns="" id="{EA9FABD4-91C8-6464-C500-6F9206EFC58D}"/>
              </a:ext>
            </a:extLst>
          </p:cNvPr>
          <p:cNvSpPr txBox="1">
            <a:spLocks/>
          </p:cNvSpPr>
          <p:nvPr/>
        </p:nvSpPr>
        <p:spPr>
          <a:xfrm>
            <a:off x="9909175" y="902830"/>
            <a:ext cx="1962150" cy="300037"/>
          </a:xfrm>
          <a:prstGeom prst="rect">
            <a:avLst/>
          </a:prstGeom>
          <a:blipFill>
            <a:blip r:embed="rId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77108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6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2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519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728" r:id="rId13"/>
    <p:sldLayoutId id="214748372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4FD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27BE36E8-52A0-2A64-192B-B02DB07894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 dirty="0"/>
              <a:t>Information utiles, sources, … (optionnel)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216436E2-AF43-B76F-8544-800AFF03F4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0C0052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D016FAF6-59DA-5DFD-748B-2A6DB8F847F4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1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3" name="Espace réservé du texte 23">
            <a:extLst>
              <a:ext uri="{FF2B5EF4-FFF2-40B4-BE49-F238E27FC236}">
                <a16:creationId xmlns:a16="http://schemas.microsoft.com/office/drawing/2014/main" xmlns="" id="{A39A75DE-0D95-57AB-BB05-8A21FCEFC201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2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3626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45528CEC-B518-195E-2E31-F3A1DFF864B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xmlns="" id="{1834ABA0-380D-A7C6-11FE-3BA13E516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586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r>
              <a:rPr lang="fr-FR"/>
              <a:t>Information utiles, sources, … (optionnel)</a:t>
            </a:r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xmlns="" id="{E4525275-C4A3-8233-97E9-D974FCA2EE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5723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rgbClr val="C4FDF3"/>
                </a:solidFill>
                <a:latin typeface="New Hero" panose="02000500000000000000" pitchFamily="2" charset="0"/>
              </a:defRPr>
            </a:lvl1pPr>
          </a:lstStyle>
          <a:p>
            <a:fld id="{DC76FE26-BE45-F74B-A879-0E78237BC0D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5" name="Espace réservé du texte 25">
            <a:extLst>
              <a:ext uri="{FF2B5EF4-FFF2-40B4-BE49-F238E27FC236}">
                <a16:creationId xmlns:a16="http://schemas.microsoft.com/office/drawing/2014/main" xmlns="" id="{B511006D-02E9-B32B-A1F9-71BF3F071332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1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AB51A908-5736-AA51-8F55-B05DD9ADBCA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91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4D4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0035897-E8D8-F094-4778-98F2D6CB9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008" y="-67750"/>
            <a:ext cx="12336494" cy="6925750"/>
          </a:xfrm>
          <a:prstGeom prst="rect">
            <a:avLst/>
          </a:prstGeom>
        </p:spPr>
      </p:pic>
      <p:sp>
        <p:nvSpPr>
          <p:cNvPr id="2" name="Espace réservé du texte 25">
            <a:extLst>
              <a:ext uri="{FF2B5EF4-FFF2-40B4-BE49-F238E27FC236}">
                <a16:creationId xmlns:a16="http://schemas.microsoft.com/office/drawing/2014/main" xmlns="" id="{B02A1AEB-82DD-5D27-3D4C-162D8B8A754D}"/>
              </a:ext>
            </a:extLst>
          </p:cNvPr>
          <p:cNvSpPr txBox="1">
            <a:spLocks/>
          </p:cNvSpPr>
          <p:nvPr/>
        </p:nvSpPr>
        <p:spPr>
          <a:xfrm>
            <a:off x="444679" y="6483808"/>
            <a:ext cx="720725" cy="110208"/>
          </a:xfrm>
          <a:prstGeom prst="rect">
            <a:avLst/>
          </a:prstGeom>
          <a:blipFill>
            <a:blip r:embed="rId4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422D0F1-7AFC-774E-1F8E-0A248B7E6C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337" y="6419835"/>
            <a:ext cx="157186" cy="237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881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9E5D6EB8-6D8A-B213-FCED-41CCFEB9F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7107" y="239494"/>
            <a:ext cx="2803469" cy="105227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CAF25ACF-DF18-5AC1-C7A9-B463B8641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8823" y="4838516"/>
            <a:ext cx="605805" cy="479923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AD3D76F-BA76-A88B-0E03-6879EDC46F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2676" y="3139870"/>
            <a:ext cx="4539608" cy="40911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B8A89432-A33F-1938-D1F9-C736955ED4A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"/>
            <a:ext cx="1865368" cy="281974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2EB57B2-5D6F-BF98-B6BE-FB35114ADA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3685032"/>
            <a:ext cx="2099322" cy="31733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0F277F8A-4874-D4B4-DC1A-B8667469E6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98900" y="1651060"/>
            <a:ext cx="3006922" cy="116868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24F5BE8-827F-6FD3-3FE7-E4D798ACAF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11883" y="214524"/>
            <a:ext cx="2803470" cy="10522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B7358BE4-3B3F-B68A-6D76-065DB7BEC4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1884" y="1591398"/>
            <a:ext cx="3006922" cy="116868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36DD94EA-EE22-7685-440F-FBDCEC9BB2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333365" y="4038259"/>
            <a:ext cx="2858635" cy="279908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C22989D-349D-D81A-0A57-0886BC930AE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2059" y="4097921"/>
            <a:ext cx="2797703" cy="273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3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3CC97-25A7-4557-85C0-6A7B43B859B0}" type="datetimeFigureOut">
              <a:rPr lang="fr-BE" smtClean="0"/>
              <a:t>21-12-23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C4B2E-A28F-4A12-9902-03DCDCA4E6B5}" type="slidenum">
              <a:rPr lang="fr-BE" smtClean="0"/>
              <a:t>‹N°›</a:t>
            </a:fld>
            <a:endParaRPr lang="fr-BE"/>
          </a:p>
        </p:txBody>
      </p:sp>
      <p:sp>
        <p:nvSpPr>
          <p:cNvPr id="7" name="Espace réservé du texte 25">
            <a:extLst>
              <a:ext uri="{FF2B5EF4-FFF2-40B4-BE49-F238E27FC236}">
                <a16:creationId xmlns:a16="http://schemas.microsoft.com/office/drawing/2014/main" xmlns="" id="{68E4ACEC-85F3-DF5B-51CA-0A036023B23C}"/>
              </a:ext>
            </a:extLst>
          </p:cNvPr>
          <p:cNvSpPr txBox="1">
            <a:spLocks/>
          </p:cNvSpPr>
          <p:nvPr/>
        </p:nvSpPr>
        <p:spPr>
          <a:xfrm>
            <a:off x="444680" y="6483808"/>
            <a:ext cx="720725" cy="110208"/>
          </a:xfrm>
          <a:prstGeom prst="rect">
            <a:avLst/>
          </a:prstGeom>
          <a:blipFill>
            <a:blip r:embed="rId17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  <p:sp>
        <p:nvSpPr>
          <p:cNvPr id="8" name="Espace réservé du texte 23">
            <a:extLst>
              <a:ext uri="{FF2B5EF4-FFF2-40B4-BE49-F238E27FC236}">
                <a16:creationId xmlns:a16="http://schemas.microsoft.com/office/drawing/2014/main" xmlns="" id="{8F606DFD-0B9D-A91F-9081-9C2DB10F01A5}"/>
              </a:ext>
            </a:extLst>
          </p:cNvPr>
          <p:cNvSpPr txBox="1">
            <a:spLocks/>
          </p:cNvSpPr>
          <p:nvPr/>
        </p:nvSpPr>
        <p:spPr>
          <a:xfrm>
            <a:off x="207337" y="6419834"/>
            <a:ext cx="157186" cy="237179"/>
          </a:xfrm>
          <a:prstGeom prst="rect">
            <a:avLst/>
          </a:prstGeom>
          <a:blipFill>
            <a:blip r:embed="rId18"/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5656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  <p:sldLayoutId id="2147483726" r:id="rId14"/>
    <p:sldLayoutId id="214748372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image" Target="../media/image32.emf"/><Relationship Id="rId7" Type="http://schemas.openxmlformats.org/officeDocument/2006/relationships/image" Target="../media/image36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Relationship Id="rId9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re 4">
            <a:extLst>
              <a:ext uri="{FF2B5EF4-FFF2-40B4-BE49-F238E27FC236}">
                <a16:creationId xmlns:a16="http://schemas.microsoft.com/office/drawing/2014/main" xmlns="" id="{19373FF9-B65D-4184-4F70-FBC12577A679}"/>
              </a:ext>
            </a:extLst>
          </p:cNvPr>
          <p:cNvSpPr txBox="1">
            <a:spLocks/>
          </p:cNvSpPr>
          <p:nvPr/>
        </p:nvSpPr>
        <p:spPr>
          <a:xfrm>
            <a:off x="4080294" y="5408762"/>
            <a:ext cx="7654476" cy="51913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fr-FR" sz="3200" b="1" dirty="0">
                <a:solidFill>
                  <a:srgbClr val="E8FEFA"/>
                </a:solidFill>
                <a:latin typeface="New Hero Bold" panose="02000500000000000000" pitchFamily="2" charset="0"/>
              </a:rPr>
              <a:t>Campagne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Travailler en </a:t>
            </a:r>
            <a:r>
              <a:rPr lang="fr-FR" sz="3200" b="1" dirty="0" smtClean="0">
                <a:solidFill>
                  <a:srgbClr val="E8FEFA"/>
                </a:solidFill>
                <a:latin typeface="New Hero Bold" panose="02000500000000000000" pitchFamily="2" charset="0"/>
              </a:rPr>
              <a:t>Flandre</a:t>
            </a:r>
            <a:endParaRPr lang="fr-FR" sz="3200" b="1" dirty="0">
              <a:solidFill>
                <a:srgbClr val="E8FEFA"/>
              </a:solidFill>
              <a:latin typeface="New Hero Bold" panose="02000500000000000000" pitchFamily="2" charset="0"/>
            </a:endParaRPr>
          </a:p>
        </p:txBody>
      </p:sp>
      <p:sp>
        <p:nvSpPr>
          <p:cNvPr id="8" name="Espace réservé du texte 6">
            <a:extLst>
              <a:ext uri="{FF2B5EF4-FFF2-40B4-BE49-F238E27FC236}">
                <a16:creationId xmlns:a16="http://schemas.microsoft.com/office/drawing/2014/main" xmlns="" id="{C0B4FD70-0C67-8318-F53C-0EC123BFD39F}"/>
              </a:ext>
            </a:extLst>
          </p:cNvPr>
          <p:cNvSpPr txBox="1">
            <a:spLocks/>
          </p:cNvSpPr>
          <p:nvPr/>
        </p:nvSpPr>
        <p:spPr>
          <a:xfrm>
            <a:off x="8101837" y="5927895"/>
            <a:ext cx="3632933" cy="4445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i="0" kern="1200">
                <a:solidFill>
                  <a:srgbClr val="0C0052"/>
                </a:solidFill>
                <a:latin typeface="New Hero Semi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>
                <a:solidFill>
                  <a:schemeClr val="bg1"/>
                </a:solidFill>
              </a:rPr>
              <a:t>- 07 juin 2024</a:t>
            </a:r>
            <a:endParaRPr lang="fr-FR" sz="2000" dirty="0">
              <a:solidFill>
                <a:schemeClr val="bg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828A9D8-FC36-19C1-96BD-9D41B4A039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6428" y="0"/>
            <a:ext cx="4545013" cy="68703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13A6CA16-9855-BC0F-298A-D3A960EC6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583" y="935487"/>
            <a:ext cx="1971187" cy="28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4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mage 45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F0422ED7-FBC6-098E-2BBF-61A9FF719D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 rot="16200000">
            <a:off x="-890297" y="4034001"/>
            <a:ext cx="5416571" cy="498683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64"/>
          <a:stretch/>
        </p:blipFill>
        <p:spPr>
          <a:xfrm>
            <a:off x="-895504" y="1587260"/>
            <a:ext cx="11707445" cy="5270740"/>
          </a:xfrm>
          <a:prstGeom prst="rect">
            <a:avLst/>
          </a:prstGeom>
        </p:spPr>
      </p:pic>
      <p:sp>
        <p:nvSpPr>
          <p:cNvPr id="14" name="Espace réservé du texte 3">
            <a:extLst>
              <a:ext uri="{FF2B5EF4-FFF2-40B4-BE49-F238E27FC236}">
                <a16:creationId xmlns:a16="http://schemas.microsoft.com/office/drawing/2014/main" xmlns="" id="{9256AA37-7FBC-29C5-BCB1-9FCDA02578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56786" y="406602"/>
            <a:ext cx="6142226" cy="488678"/>
          </a:xfrm>
        </p:spPr>
        <p:txBody>
          <a:bodyPr/>
          <a:lstStyle/>
          <a:p>
            <a:pPr algn="r"/>
            <a:r>
              <a:rPr lang="fr-FR" dirty="0"/>
              <a:t>Campagne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Travailler en </a:t>
            </a:r>
            <a:r>
              <a:rPr lang="fr-FR" dirty="0" smtClean="0"/>
              <a:t>Flandre</a:t>
            </a:r>
            <a:endParaRPr lang="fr-FR" dirty="0"/>
          </a:p>
        </p:txBody>
      </p:sp>
      <p:sp>
        <p:nvSpPr>
          <p:cNvPr id="15" name="Espace réservé du texte 6">
            <a:extLst>
              <a:ext uri="{FF2B5EF4-FFF2-40B4-BE49-F238E27FC236}">
                <a16:creationId xmlns:a16="http://schemas.microsoft.com/office/drawing/2014/main" xmlns="" id="{8C8F1DEB-8FC1-2DD7-DFD3-E0291ECB9A51}"/>
              </a:ext>
            </a:extLst>
          </p:cNvPr>
          <p:cNvSpPr txBox="1">
            <a:spLocks/>
          </p:cNvSpPr>
          <p:nvPr/>
        </p:nvSpPr>
        <p:spPr>
          <a:xfrm>
            <a:off x="6426679" y="1587324"/>
            <a:ext cx="5378613" cy="293138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 smtClean="0"/>
              <a:t>Pourquoi vous positionner sur la </a:t>
            </a:r>
            <a:r>
              <a:rPr lang="fr-FR" sz="2000" dirty="0" smtClean="0"/>
              <a:t>thématique ?</a:t>
            </a:r>
            <a:r>
              <a:rPr lang="fr-FR" sz="2000" dirty="0" smtClean="0"/>
              <a:t/>
            </a:r>
            <a:br>
              <a:rPr lang="fr-FR" sz="2000" dirty="0" smtClean="0"/>
            </a:br>
            <a:endParaRPr lang="fr-FR" sz="20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79% des employés choisissent encore leur entreprise selon sa localisation (</a:t>
            </a:r>
            <a:r>
              <a:rPr lang="fr-FR" sz="1400" i="1" dirty="0"/>
              <a:t>Hello </a:t>
            </a:r>
            <a:r>
              <a:rPr lang="fr-FR" sz="1400" i="1" dirty="0" err="1"/>
              <a:t>work</a:t>
            </a:r>
            <a:r>
              <a:rPr lang="fr-FR" sz="1400" dirty="0" smtClean="0"/>
              <a:t>).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 smtClean="0"/>
              <a:t>1 </a:t>
            </a:r>
            <a:r>
              <a:rPr lang="fr-FR" sz="1400" dirty="0"/>
              <a:t>candidat sur 2 ne postulerait à une offre que s’il a une bonne image de </a:t>
            </a:r>
            <a:r>
              <a:rPr lang="fr-FR" sz="1400" dirty="0" smtClean="0"/>
              <a:t>l’entreprise (</a:t>
            </a:r>
            <a:r>
              <a:rPr lang="fr-FR" sz="1400" i="1" dirty="0" smtClean="0"/>
              <a:t>Hello </a:t>
            </a:r>
            <a:r>
              <a:rPr lang="fr-FR" sz="1400" i="1" dirty="0" err="1" smtClean="0"/>
              <a:t>work</a:t>
            </a:r>
            <a:r>
              <a:rPr lang="fr-FR" sz="1400" dirty="0" smtClean="0"/>
              <a:t>).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fr-FR" sz="1400" dirty="0"/>
              <a:t>Positionnez votre entreprise comme top of </a:t>
            </a:r>
            <a:r>
              <a:rPr lang="fr-FR" sz="1400" dirty="0" err="1"/>
              <a:t>mind</a:t>
            </a:r>
            <a:r>
              <a:rPr lang="fr-FR" sz="1400" dirty="0"/>
              <a:t> pour la </a:t>
            </a:r>
            <a:r>
              <a:rPr lang="fr-FR" sz="1400" dirty="0" smtClean="0"/>
              <a:t>région </a:t>
            </a:r>
            <a:r>
              <a:rPr lang="fr-FR" sz="1400" dirty="0" smtClean="0"/>
              <a:t>flamande</a:t>
            </a:r>
            <a:r>
              <a:rPr lang="fr-FR" sz="1400" dirty="0" smtClean="0"/>
              <a:t> </a:t>
            </a:r>
            <a:r>
              <a:rPr lang="fr-FR" sz="1400" dirty="0"/>
              <a:t>et travaillez votre image de marque </a:t>
            </a:r>
            <a:r>
              <a:rPr lang="fr-FR" sz="1400" dirty="0" smtClean="0"/>
              <a:t>employeur.</a:t>
            </a:r>
            <a:endParaRPr lang="fr-FR" sz="1400" dirty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fr-FR" sz="1400" dirty="0"/>
          </a:p>
        </p:txBody>
      </p:sp>
      <p:sp>
        <p:nvSpPr>
          <p:cNvPr id="16" name="Espace réservé du texte 22">
            <a:extLst>
              <a:ext uri="{FF2B5EF4-FFF2-40B4-BE49-F238E27FC236}">
                <a16:creationId xmlns:a16="http://schemas.microsoft.com/office/drawing/2014/main" xmlns="" id="{F30ED840-8204-272F-00FC-55D7854B4CC6}"/>
              </a:ext>
            </a:extLst>
          </p:cNvPr>
          <p:cNvSpPr txBox="1">
            <a:spLocks/>
          </p:cNvSpPr>
          <p:nvPr/>
        </p:nvSpPr>
        <p:spPr>
          <a:xfrm>
            <a:off x="6616883" y="5038041"/>
            <a:ext cx="5188409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b="1" i="1" dirty="0">
                <a:solidFill>
                  <a:srgbClr val="4D4DFF"/>
                </a:solidFill>
              </a:rPr>
              <a:t>Faites la différence</a:t>
            </a:r>
            <a:r>
              <a:rPr lang="fr-FR" sz="2000" b="1" i="1" dirty="0"/>
              <a:t>, </a:t>
            </a:r>
            <a:r>
              <a:rPr lang="fr-FR" sz="2000" i="1" dirty="0"/>
              <a:t>positionnez-vous </a:t>
            </a:r>
            <a:r>
              <a:rPr lang="fr-FR" sz="2000" i="1" dirty="0" smtClean="0"/>
              <a:t>comme </a:t>
            </a:r>
            <a:r>
              <a:rPr lang="fr-FR" sz="2000" b="1" i="1" dirty="0"/>
              <a:t>acteur </a:t>
            </a:r>
            <a:r>
              <a:rPr lang="fr-FR" sz="2000" b="1" i="1" dirty="0" smtClean="0"/>
              <a:t>de </a:t>
            </a:r>
            <a:r>
              <a:rPr lang="fr-FR" sz="2000" b="1" i="1" dirty="0"/>
              <a:t>référence </a:t>
            </a:r>
            <a:r>
              <a:rPr lang="fr-FR" sz="2000" i="1" dirty="0"/>
              <a:t>dans notre </a:t>
            </a:r>
            <a:r>
              <a:rPr lang="fr-FR" sz="2000" i="1" dirty="0" smtClean="0"/>
              <a:t>campagne </a:t>
            </a:r>
            <a:r>
              <a:rPr lang="fr-FR" sz="2000" i="1" dirty="0"/>
              <a:t>à partir du </a:t>
            </a:r>
            <a:r>
              <a:rPr lang="fr-FR" sz="2000" b="1" i="1" dirty="0" smtClean="0">
                <a:solidFill>
                  <a:srgbClr val="4D4DFF"/>
                </a:solidFill>
              </a:rPr>
              <a:t>07 juin.</a:t>
            </a:r>
            <a:endParaRPr lang="fr-FR" sz="2000" b="1" i="1" dirty="0">
              <a:solidFill>
                <a:srgbClr val="4D4DFF"/>
              </a:solidFill>
            </a:endParaRPr>
          </a:p>
        </p:txBody>
      </p:sp>
      <p:pic>
        <p:nvPicPr>
          <p:cNvPr id="37" name="Image 36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4C269545-C880-826B-BC4D-DDEB7CF78B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0" b="1"/>
          <a:stretch/>
        </p:blipFill>
        <p:spPr>
          <a:xfrm>
            <a:off x="3797595" y="476456"/>
            <a:ext cx="911330" cy="839027"/>
          </a:xfrm>
          <a:prstGeom prst="rect">
            <a:avLst/>
          </a:prstGeom>
        </p:spPr>
      </p:pic>
      <p:pic>
        <p:nvPicPr>
          <p:cNvPr id="39" name="Image 38" descr="Une image contenant Graphique, conception&#10;&#10;Description générée automatiquement">
            <a:extLst>
              <a:ext uri="{FF2B5EF4-FFF2-40B4-BE49-F238E27FC236}">
                <a16:creationId xmlns:a16="http://schemas.microsoft.com/office/drawing/2014/main" xmlns="" id="{C5D4AD8C-BCC9-5DBC-E4D0-D04AC8357A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4" b="-1"/>
          <a:stretch/>
        </p:blipFill>
        <p:spPr>
          <a:xfrm rot="10800000">
            <a:off x="397377" y="2143481"/>
            <a:ext cx="911330" cy="830824"/>
          </a:xfrm>
          <a:prstGeom prst="rect">
            <a:avLst/>
          </a:prstGeom>
        </p:spPr>
      </p:pic>
      <p:sp>
        <p:nvSpPr>
          <p:cNvPr id="40" name="Rectangle à coins arrondis 1">
            <a:extLst>
              <a:ext uri="{FF2B5EF4-FFF2-40B4-BE49-F238E27FC236}">
                <a16:creationId xmlns:a16="http://schemas.microsoft.com/office/drawing/2014/main" xmlns="" id="{7ACB2626-D13C-5FA3-500D-A4E12F98B930}"/>
              </a:ext>
            </a:extLst>
          </p:cNvPr>
          <p:cNvSpPr/>
          <p:nvPr/>
        </p:nvSpPr>
        <p:spPr>
          <a:xfrm>
            <a:off x="873236" y="613930"/>
            <a:ext cx="3598734" cy="194678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b="1" dirty="0">
                <a:solidFill>
                  <a:srgbClr val="4D4DFF"/>
                </a:solidFill>
                <a:latin typeface="New Hero Bold" panose="02000500000000000000" pitchFamily="50" charset="0"/>
              </a:rPr>
              <a:t>Thématiques clés</a:t>
            </a:r>
          </a:p>
          <a:p>
            <a:endParaRPr lang="fr-FR" dirty="0">
              <a:solidFill>
                <a:srgbClr val="4D4DFF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Opportunités uniques.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Entreprises phares.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Large offre de formation.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C0052"/>
                </a:solidFill>
                <a:latin typeface="New Hero" panose="02000500000000000000" pitchFamily="50" charset="0"/>
              </a:rPr>
              <a:t>Obstacles et </a:t>
            </a: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défis. 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rgbClr val="0C0052"/>
                </a:solidFill>
                <a:latin typeface="New Hero" panose="02000500000000000000" pitchFamily="50" charset="0"/>
              </a:rPr>
              <a:t>Etc.</a:t>
            </a:r>
            <a:endParaRPr lang="fr-FR" dirty="0">
              <a:solidFill>
                <a:srgbClr val="0C0052"/>
              </a:solidFill>
              <a:latin typeface="New Hero" panose="02000500000000000000" pitchFamily="50" charset="0"/>
            </a:endParaRPr>
          </a:p>
        </p:txBody>
      </p:sp>
      <p:sp>
        <p:nvSpPr>
          <p:cNvPr id="45" name="Espace réservé pour une image  30">
            <a:extLst>
              <a:ext uri="{FF2B5EF4-FFF2-40B4-BE49-F238E27FC236}">
                <a16:creationId xmlns:a16="http://schemas.microsoft.com/office/drawing/2014/main" xmlns="" id="{FA7C16E5-B8FD-F729-6258-E8249F02C15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206205" y="650941"/>
            <a:ext cx="5732088" cy="89024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4" name="Espace réservé pour une image  14"/>
          <p:cNvSpPr txBox="1">
            <a:spLocks/>
          </p:cNvSpPr>
          <p:nvPr/>
        </p:nvSpPr>
        <p:spPr>
          <a:xfrm>
            <a:off x="6505412" y="2652421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25" name="Espace réservé pour une image  14"/>
          <p:cNvSpPr txBox="1">
            <a:spLocks/>
          </p:cNvSpPr>
          <p:nvPr/>
        </p:nvSpPr>
        <p:spPr>
          <a:xfrm>
            <a:off x="6505412" y="3194050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  <p:sp>
        <p:nvSpPr>
          <p:cNvPr id="26" name="Espace réservé pour une image  14"/>
          <p:cNvSpPr txBox="1">
            <a:spLocks/>
          </p:cNvSpPr>
          <p:nvPr/>
        </p:nvSpPr>
        <p:spPr>
          <a:xfrm>
            <a:off x="6505412" y="3756517"/>
            <a:ext cx="88528" cy="89045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069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550815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La création du </a:t>
            </a:r>
            <a:br>
              <a:rPr lang="fr-FR" dirty="0"/>
            </a:br>
            <a:r>
              <a:rPr lang="fr-FR" dirty="0"/>
              <a:t>contexte adéquat</a:t>
            </a:r>
            <a:endParaRPr lang="fr-BE" dirty="0"/>
          </a:p>
        </p:txBody>
      </p:sp>
      <p:pic>
        <p:nvPicPr>
          <p:cNvPr id="3" name="Espace réservé pour une image 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-28" r="-198" b="12332"/>
          <a:stretch/>
        </p:blipFill>
        <p:spPr>
          <a:xfrm>
            <a:off x="-2736" y="-8626"/>
            <a:ext cx="4949516" cy="6138863"/>
          </a:xfrm>
        </p:spPr>
      </p:pic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90306"/>
            <a:ext cx="5359219" cy="1130300"/>
          </a:xfrm>
        </p:spPr>
        <p:txBody>
          <a:bodyPr/>
          <a:lstStyle/>
          <a:p>
            <a:r>
              <a:rPr lang="fr-FR" dirty="0"/>
              <a:t>Références, le média carrière du groupe Rossel </a:t>
            </a:r>
            <a:r>
              <a:rPr lang="fr-FR" dirty="0" smtClean="0"/>
              <a:t>crée </a:t>
            </a:r>
            <a:r>
              <a:rPr lang="fr-FR" dirty="0"/>
              <a:t>pour vous le contexte idéal pour vous aider à </a:t>
            </a:r>
            <a:r>
              <a:rPr lang="fr-FR" dirty="0">
                <a:solidFill>
                  <a:srgbClr val="4D4DFF"/>
                </a:solidFill>
              </a:rPr>
              <a:t>toucher votre cible </a:t>
            </a:r>
            <a:r>
              <a:rPr lang="fr-FR" dirty="0"/>
              <a:t>et mettre en avant votre contenu. </a:t>
            </a:r>
            <a:endParaRPr lang="fr-BE" dirty="0"/>
          </a:p>
        </p:txBody>
      </p:sp>
      <p:sp>
        <p:nvSpPr>
          <p:cNvPr id="23" name="Espace réservé du texte 22"/>
          <p:cNvSpPr>
            <a:spLocks noGrp="1"/>
          </p:cNvSpPr>
          <p:nvPr>
            <p:ph type="body" sz="quarter" idx="19"/>
          </p:nvPr>
        </p:nvSpPr>
        <p:spPr>
          <a:xfrm>
            <a:off x="6079406" y="3460782"/>
            <a:ext cx="4608259" cy="925603"/>
          </a:xfrm>
        </p:spPr>
        <p:txBody>
          <a:bodyPr/>
          <a:lstStyle/>
          <a:p>
            <a:r>
              <a:rPr lang="fr-FR" sz="1600" dirty="0"/>
              <a:t>Segment d’audience </a:t>
            </a:r>
            <a:r>
              <a:rPr lang="fr-FR" sz="1600" dirty="0" smtClean="0"/>
              <a:t>pré-qualifié</a:t>
            </a:r>
            <a:endParaRPr lang="fr-FR" sz="1600" dirty="0"/>
          </a:p>
          <a:p>
            <a:r>
              <a:rPr lang="fr-FR" sz="1600" dirty="0"/>
              <a:t>Contexte idéal et qualitatif mis à disposition</a:t>
            </a:r>
          </a:p>
          <a:p>
            <a:r>
              <a:rPr lang="fr-FR" sz="1600" dirty="0"/>
              <a:t>Bénéficiez de l’expertise de nos équipes pour créer votre contenu</a:t>
            </a:r>
          </a:p>
        </p:txBody>
      </p:sp>
      <p:sp>
        <p:nvSpPr>
          <p:cNvPr id="8" name="Espace réservé du texte 22">
            <a:extLst>
              <a:ext uri="{FF2B5EF4-FFF2-40B4-BE49-F238E27FC236}">
                <a16:creationId xmlns:a16="http://schemas.microsoft.com/office/drawing/2014/main" xmlns="" id="{019B013A-AF79-59D5-C578-CD33A8C88A73}"/>
              </a:ext>
            </a:extLst>
          </p:cNvPr>
          <p:cNvSpPr txBox="1">
            <a:spLocks/>
          </p:cNvSpPr>
          <p:nvPr/>
        </p:nvSpPr>
        <p:spPr>
          <a:xfrm>
            <a:off x="5630833" y="5171109"/>
            <a:ext cx="5056832" cy="119643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</a:t>
            </a:r>
            <a:r>
              <a:rPr lang="fr-FR" sz="2000" b="1" i="1" dirty="0">
                <a:solidFill>
                  <a:srgbClr val="4D4DFF"/>
                </a:solidFill>
                <a:latin typeface="New Hero SemiBold" panose="02000700000000000000" pitchFamily="50" charset="0"/>
              </a:rPr>
              <a:t>message </a:t>
            </a:r>
            <a:r>
              <a:rPr lang="fr-FR" sz="2000" i="1" dirty="0">
                <a:latin typeface="New Hero" panose="02000500000000000000" pitchFamily="50" charset="0"/>
              </a:rPr>
              <a:t>auprès de </a:t>
            </a:r>
            <a:r>
              <a:rPr lang="fr-FR" sz="2000" i="1" dirty="0" smtClean="0">
                <a:latin typeface="New Hero" panose="02000500000000000000" pitchFamily="50" charset="0"/>
              </a:rPr>
              <a:t/>
            </a:r>
            <a:br>
              <a:rPr lang="fr-FR" sz="2000" i="1" dirty="0" smtClean="0">
                <a:latin typeface="New Hero" panose="020005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la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bonne cible </a:t>
            </a:r>
            <a:r>
              <a:rPr lang="fr-FR" sz="2000" i="1" dirty="0" smtClean="0">
                <a:latin typeface="New Hero" panose="02000500000000000000" pitchFamily="50" charset="0"/>
              </a:rPr>
              <a:t>dans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br>
              <a:rPr lang="fr-FR" sz="2000" i="1" dirty="0" smtClean="0">
                <a:latin typeface="New Hero SemiBold" panose="02000700000000000000" pitchFamily="50" charset="0"/>
              </a:rPr>
            </a:br>
            <a:r>
              <a:rPr lang="fr-FR" sz="2000" i="1" dirty="0" smtClean="0">
                <a:latin typeface="New Hero" panose="02000500000000000000" pitchFamily="50" charset="0"/>
              </a:rPr>
              <a:t>le</a:t>
            </a:r>
            <a:r>
              <a:rPr lang="fr-FR" sz="2000" i="1" dirty="0" smtClean="0">
                <a:latin typeface="New Hero SemiBold" panose="02000700000000000000" pitchFamily="50" charset="0"/>
              </a:rPr>
              <a:t> </a:t>
            </a:r>
            <a:r>
              <a:rPr lang="fr-FR" sz="2000" b="1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bon contexte</a:t>
            </a:r>
            <a:r>
              <a:rPr lang="fr-FR" sz="2000" i="1" dirty="0" smtClean="0">
                <a:solidFill>
                  <a:srgbClr val="4D4DFF"/>
                </a:solidFill>
                <a:latin typeface="New Hero SemiBold" panose="02000700000000000000" pitchFamily="50" charset="0"/>
              </a:rPr>
              <a:t> </a:t>
            </a:r>
            <a:r>
              <a:rPr lang="fr-FR" sz="2000" i="1" dirty="0" smtClean="0">
                <a:latin typeface="New Hero" panose="02000500000000000000" pitchFamily="50" charset="0"/>
              </a:rPr>
              <a:t>de diffusion </a:t>
            </a:r>
            <a:endParaRPr lang="fr-BE" sz="2000" i="1" dirty="0">
              <a:latin typeface="New Hero" panose="02000500000000000000" pitchFamily="50" charset="0"/>
            </a:endParaRPr>
          </a:p>
        </p:txBody>
      </p:sp>
      <p:sp>
        <p:nvSpPr>
          <p:cNvPr id="9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3542979"/>
            <a:ext cx="107645" cy="108273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10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6" y="3880534"/>
            <a:ext cx="107645" cy="108273"/>
          </a:xfrm>
        </p:spPr>
        <p:txBody>
          <a:bodyPr/>
          <a:lstStyle/>
          <a:p>
            <a:endParaRPr lang="fr-FR"/>
          </a:p>
        </p:txBody>
      </p:sp>
      <p:sp>
        <p:nvSpPr>
          <p:cNvPr id="1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904965" y="4223975"/>
            <a:ext cx="107645" cy="108273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8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space réservé pour une image  1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8" b="6152"/>
          <a:stretch/>
        </p:blipFill>
        <p:spPr>
          <a:xfrm>
            <a:off x="0" y="9832"/>
            <a:ext cx="4949516" cy="6120405"/>
          </a:xfrm>
        </p:spPr>
      </p:pic>
      <p:sp>
        <p:nvSpPr>
          <p:cNvPr id="6" name="Espace réservé pour une image  5"/>
          <p:cNvSpPr>
            <a:spLocks noGrp="1"/>
          </p:cNvSpPr>
          <p:nvPr>
            <p:ph type="pic" sz="quarter" idx="14"/>
          </p:nvPr>
        </p:nvSpPr>
        <p:spPr>
          <a:xfrm>
            <a:off x="6327661" y="1185233"/>
            <a:ext cx="4662391" cy="378777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5630834" y="606951"/>
            <a:ext cx="5738781" cy="1265392"/>
          </a:xfrm>
        </p:spPr>
        <p:txBody>
          <a:bodyPr/>
          <a:lstStyle/>
          <a:p>
            <a:r>
              <a:rPr lang="fr-FR" dirty="0"/>
              <a:t>Mise à disposition </a:t>
            </a:r>
            <a:br>
              <a:rPr lang="fr-FR" dirty="0"/>
            </a:br>
            <a:r>
              <a:rPr lang="fr-FR" dirty="0"/>
              <a:t>du contexte adéquat</a:t>
            </a:r>
            <a:endParaRPr lang="fr-BE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5"/>
          </p:nvPr>
        </p:nvSpPr>
        <p:spPr>
          <a:xfrm>
            <a:off x="5630833" y="1965510"/>
            <a:ext cx="5359219" cy="517052"/>
          </a:xfrm>
        </p:spPr>
        <p:txBody>
          <a:bodyPr/>
          <a:lstStyle/>
          <a:p>
            <a:r>
              <a:rPr lang="fr-FR" dirty="0"/>
              <a:t>Nous couvrons tous </a:t>
            </a:r>
            <a:r>
              <a:rPr lang="fr-FR" b="1" dirty="0">
                <a:solidFill>
                  <a:srgbClr val="4D4DFF"/>
                </a:solidFill>
              </a:rPr>
              <a:t>vos </a:t>
            </a:r>
            <a:r>
              <a:rPr lang="fr-FR" b="1" dirty="0" smtClean="0">
                <a:solidFill>
                  <a:srgbClr val="4D4DFF"/>
                </a:solidFill>
              </a:rPr>
              <a:t>besoins.</a:t>
            </a:r>
            <a:endParaRPr lang="fr-BE" b="1" dirty="0">
              <a:solidFill>
                <a:srgbClr val="4D4DFF"/>
              </a:solidFill>
            </a:endParaRP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6"/>
          </p:nvPr>
        </p:nvSpPr>
        <p:spPr>
          <a:xfrm>
            <a:off x="6142180" y="2847420"/>
            <a:ext cx="1457844" cy="517052"/>
          </a:xfrm>
        </p:spPr>
        <p:txBody>
          <a:bodyPr/>
          <a:lstStyle/>
          <a:p>
            <a:r>
              <a:rPr lang="fr-FR" dirty="0"/>
              <a:t>Recruter/</a:t>
            </a:r>
            <a:br>
              <a:rPr lang="fr-FR" dirty="0"/>
            </a:br>
            <a:r>
              <a:rPr lang="fr-FR" dirty="0"/>
              <a:t>former</a:t>
            </a:r>
            <a:endParaRPr lang="fr-BE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7"/>
          </p:nvPr>
        </p:nvSpPr>
        <p:spPr>
          <a:xfrm>
            <a:off x="6142179" y="3840777"/>
            <a:ext cx="1457845" cy="326542"/>
          </a:xfrm>
        </p:spPr>
        <p:txBody>
          <a:bodyPr/>
          <a:lstStyle/>
          <a:p>
            <a:r>
              <a:rPr lang="fr-FR" dirty="0"/>
              <a:t>Notoriété/</a:t>
            </a:r>
            <a:br>
              <a:rPr lang="fr-FR" dirty="0"/>
            </a:br>
            <a:r>
              <a:rPr lang="fr-FR" sz="1200" dirty="0"/>
              <a:t>position marché</a:t>
            </a:r>
            <a:endParaRPr lang="fr-BE" sz="1200" dirty="0"/>
          </a:p>
        </p:txBody>
      </p:sp>
      <p:sp>
        <p:nvSpPr>
          <p:cNvPr id="10" name="Espace réservé du texte 9"/>
          <p:cNvSpPr>
            <a:spLocks noGrp="1"/>
          </p:cNvSpPr>
          <p:nvPr>
            <p:ph type="body" sz="quarter" idx="18"/>
          </p:nvPr>
        </p:nvSpPr>
        <p:spPr>
          <a:xfrm>
            <a:off x="6139287" y="4836468"/>
            <a:ext cx="1457844" cy="271278"/>
          </a:xfrm>
        </p:spPr>
        <p:txBody>
          <a:bodyPr/>
          <a:lstStyle/>
          <a:p>
            <a:r>
              <a:rPr lang="fr-FR" dirty="0"/>
              <a:t>Convertir/activer</a:t>
            </a:r>
            <a:endParaRPr lang="fr-BE" dirty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9"/>
          </p:nvPr>
        </p:nvSpPr>
        <p:spPr>
          <a:xfrm>
            <a:off x="7730370" y="2831187"/>
            <a:ext cx="4230861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Vos </a:t>
            </a:r>
            <a:r>
              <a:rPr lang="fr-FR" sz="1100" b="1" dirty="0"/>
              <a:t>jobs</a:t>
            </a:r>
            <a:r>
              <a:rPr lang="fr-FR" sz="1100" dirty="0"/>
              <a:t> ou </a:t>
            </a:r>
            <a:r>
              <a:rPr lang="fr-FR" sz="1100" b="1" dirty="0"/>
              <a:t>formations </a:t>
            </a:r>
            <a:r>
              <a:rPr lang="fr-FR" sz="1100" dirty="0"/>
              <a:t>mis en contexte avec la visibilité adéquate </a:t>
            </a:r>
            <a:r>
              <a:rPr lang="fr-FR" sz="1100" dirty="0" smtClean="0"/>
              <a:t>(en regard de </a:t>
            </a:r>
            <a:r>
              <a:rPr lang="fr-FR" sz="1100" dirty="0"/>
              <a:t>nos articles ou de vos contenus, diffusés auprès de notre </a:t>
            </a:r>
            <a:r>
              <a:rPr lang="fr-FR" sz="1100" dirty="0" smtClean="0"/>
              <a:t>audience et sur notre </a:t>
            </a:r>
            <a:r>
              <a:rPr lang="fr-FR" sz="1100" dirty="0" err="1" smtClean="0"/>
              <a:t>jobboard</a:t>
            </a:r>
            <a:r>
              <a:rPr lang="fr-FR" sz="1100" dirty="0" smtClean="0"/>
              <a:t>).</a:t>
            </a:r>
            <a:endParaRPr lang="fr-BE" sz="11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20"/>
          </p:nvPr>
        </p:nvSpPr>
        <p:spPr>
          <a:xfrm>
            <a:off x="7730370" y="3805015"/>
            <a:ext cx="3439200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Positionnez votre entreprise </a:t>
            </a:r>
            <a:r>
              <a:rPr lang="fr-FR" sz="1100" dirty="0" smtClean="0"/>
              <a:t>et travaillez votre </a:t>
            </a:r>
            <a:r>
              <a:rPr lang="fr-FR" sz="1100" b="1" dirty="0" smtClean="0"/>
              <a:t>image de marque employeur </a:t>
            </a:r>
            <a:r>
              <a:rPr lang="fr-FR" sz="1100" dirty="0" smtClean="0"/>
              <a:t>en </a:t>
            </a:r>
            <a:r>
              <a:rPr lang="fr-FR" sz="1100" dirty="0"/>
              <a:t>publiant votre contenu dans le bon contexte </a:t>
            </a:r>
            <a:r>
              <a:rPr lang="fr-FR" sz="1100" dirty="0" smtClean="0"/>
              <a:t>thématique.</a:t>
            </a:r>
            <a:endParaRPr lang="fr-BE" sz="1100" dirty="0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21"/>
          </p:nvPr>
        </p:nvSpPr>
        <p:spPr>
          <a:xfrm>
            <a:off x="7730370" y="4731936"/>
            <a:ext cx="4042215" cy="58385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FR" sz="1100" dirty="0"/>
              <a:t>Sortez des canaux traditionnels de recrutement. Utilisez le </a:t>
            </a:r>
            <a:r>
              <a:rPr lang="fr-FR" sz="1100" b="1" dirty="0"/>
              <a:t>contexte </a:t>
            </a:r>
            <a:r>
              <a:rPr lang="fr-FR" sz="1100" dirty="0"/>
              <a:t>et </a:t>
            </a:r>
            <a:r>
              <a:rPr lang="fr-FR" sz="1100" b="1" dirty="0"/>
              <a:t>l’audience </a:t>
            </a:r>
            <a:r>
              <a:rPr lang="fr-FR" sz="1100" dirty="0" smtClean="0"/>
              <a:t>que </a:t>
            </a:r>
            <a:r>
              <a:rPr lang="fr-FR" sz="1100" dirty="0"/>
              <a:t>Références vous propose pour toucher votre cible et faites de l</a:t>
            </a:r>
            <a:r>
              <a:rPr lang="fr-FR" sz="1100" b="1" dirty="0"/>
              <a:t>’acquisition de trafic </a:t>
            </a:r>
            <a:r>
              <a:rPr lang="fr-FR" sz="1100" dirty="0"/>
              <a:t>sur vos propre </a:t>
            </a:r>
            <a:r>
              <a:rPr lang="fr-FR" sz="1100" dirty="0" smtClean="0"/>
              <a:t>canaux.</a:t>
            </a:r>
            <a:endParaRPr lang="fr-BE" sz="1100" dirty="0"/>
          </a:p>
        </p:txBody>
      </p:sp>
      <p:cxnSp>
        <p:nvCxnSpPr>
          <p:cNvPr id="2" name="Connecteur droit 1">
            <a:extLst>
              <a:ext uri="{FF2B5EF4-FFF2-40B4-BE49-F238E27FC236}">
                <a16:creationId xmlns:a16="http://schemas.microsoft.com/office/drawing/2014/main" xmlns="" id="{1EB401D8-51EC-1FFF-E6CC-EE0499F1B825}"/>
              </a:ext>
            </a:extLst>
          </p:cNvPr>
          <p:cNvCxnSpPr>
            <a:cxnSpLocks/>
          </p:cNvCxnSpPr>
          <p:nvPr/>
        </p:nvCxnSpPr>
        <p:spPr>
          <a:xfrm>
            <a:off x="7736157" y="2864589"/>
            <a:ext cx="0" cy="482791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769512A-47B2-2AC2-82A9-51EED97F0985}"/>
              </a:ext>
            </a:extLst>
          </p:cNvPr>
          <p:cNvCxnSpPr>
            <a:cxnSpLocks/>
          </p:cNvCxnSpPr>
          <p:nvPr/>
        </p:nvCxnSpPr>
        <p:spPr>
          <a:xfrm>
            <a:off x="7736157" y="3875281"/>
            <a:ext cx="0" cy="434927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13EB46C-0B60-D2F3-F9EE-8DD428BCA52B}"/>
              </a:ext>
            </a:extLst>
          </p:cNvPr>
          <p:cNvCxnSpPr>
            <a:cxnSpLocks/>
          </p:cNvCxnSpPr>
          <p:nvPr/>
        </p:nvCxnSpPr>
        <p:spPr>
          <a:xfrm>
            <a:off x="7736157" y="4791467"/>
            <a:ext cx="0" cy="647298"/>
          </a:xfrm>
          <a:prstGeom prst="line">
            <a:avLst/>
          </a:prstGeom>
          <a:ln>
            <a:solidFill>
              <a:srgbClr val="0C00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5" y="3002974"/>
            <a:ext cx="204749" cy="205944"/>
          </a:xfrm>
        </p:spPr>
        <p:txBody>
          <a:bodyPr/>
          <a:lstStyle/>
          <a:p>
            <a:endParaRPr lang="fr-FR" dirty="0"/>
          </a:p>
        </p:txBody>
      </p:sp>
      <p:sp>
        <p:nvSpPr>
          <p:cNvPr id="22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7084" y="3989772"/>
            <a:ext cx="204749" cy="205944"/>
          </a:xfrm>
        </p:spPr>
        <p:txBody>
          <a:bodyPr/>
          <a:lstStyle/>
          <a:p>
            <a:endParaRPr lang="fr-FR"/>
          </a:p>
        </p:txBody>
      </p:sp>
      <p:sp>
        <p:nvSpPr>
          <p:cNvPr id="23" name="Espace réservé pour une image  14"/>
          <p:cNvSpPr>
            <a:spLocks noGrp="1"/>
          </p:cNvSpPr>
          <p:nvPr>
            <p:ph type="pic" sz="quarter" idx="23"/>
          </p:nvPr>
        </p:nvSpPr>
        <p:spPr>
          <a:xfrm>
            <a:off x="5809041" y="5012144"/>
            <a:ext cx="204749" cy="20594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00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exte 17">
            <a:extLst>
              <a:ext uri="{FF2B5EF4-FFF2-40B4-BE49-F238E27FC236}">
                <a16:creationId xmlns:a16="http://schemas.microsoft.com/office/drawing/2014/main" xmlns="" id="{59333EFF-8F67-3A3E-B847-99F0E27062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129" y="975470"/>
            <a:ext cx="3367241" cy="488678"/>
          </a:xfrm>
        </p:spPr>
        <p:txBody>
          <a:bodyPr/>
          <a:lstStyle/>
          <a:p>
            <a:r>
              <a:rPr lang="fr-FR" dirty="0"/>
              <a:t>Audience</a:t>
            </a:r>
          </a:p>
        </p:txBody>
      </p:sp>
      <p:sp>
        <p:nvSpPr>
          <p:cNvPr id="10" name="Espace réservé du texte 18">
            <a:extLst>
              <a:ext uri="{FF2B5EF4-FFF2-40B4-BE49-F238E27FC236}">
                <a16:creationId xmlns:a16="http://schemas.microsoft.com/office/drawing/2014/main" xmlns="" id="{68667A54-DD0D-66EF-33B2-4CF1E4A61C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129" y="2499245"/>
            <a:ext cx="4532715" cy="2613477"/>
          </a:xfrm>
        </p:spPr>
        <p:txBody>
          <a:bodyPr/>
          <a:lstStyle/>
          <a:p>
            <a:r>
              <a:rPr lang="fr-BE" dirty="0">
                <a:effectLst/>
                <a:latin typeface="New Hero" panose="02000500000000000000" pitchFamily="2" charset="0"/>
              </a:rPr>
              <a:t>Utilisez nos espaces visuels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et rédactionnels et touchez </a:t>
            </a:r>
            <a:br>
              <a:rPr lang="fr-BE" dirty="0">
                <a:effectLst/>
                <a:latin typeface="New Hero" panose="02000500000000000000" pitchFamily="2" charset="0"/>
              </a:rPr>
            </a:br>
            <a:r>
              <a:rPr lang="fr-BE" dirty="0">
                <a:effectLst/>
                <a:latin typeface="New Hero" panose="02000500000000000000" pitchFamily="2" charset="0"/>
              </a:rPr>
              <a:t>plus de</a:t>
            </a:r>
            <a:r>
              <a:rPr lang="fr-BE" b="1" dirty="0">
                <a:effectLst/>
                <a:latin typeface="New Hero Bold" panose="02000500000000000000" pitchFamily="2" charset="0"/>
              </a:rPr>
              <a:t> 70% de la population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active francophone.</a:t>
            </a:r>
          </a:p>
          <a:p>
            <a:endParaRPr lang="fr-BE" dirty="0">
              <a:effectLst/>
              <a:latin typeface="New Hero Bold" panose="02000500000000000000" pitchFamily="2" charset="0"/>
            </a:endParaRPr>
          </a:p>
          <a:p>
            <a:r>
              <a:rPr lang="fr-BE" dirty="0">
                <a:effectLst/>
                <a:latin typeface="New Hero" panose="02000500000000000000" pitchFamily="2" charset="0"/>
              </a:rPr>
              <a:t>Près de </a:t>
            </a:r>
            <a:r>
              <a:rPr lang="fr-BE" b="1" dirty="0">
                <a:effectLst/>
                <a:latin typeface="New Hero Bold" panose="02000500000000000000" pitchFamily="2" charset="0"/>
              </a:rPr>
              <a:t>3.000.000 </a:t>
            </a:r>
            <a:br>
              <a:rPr lang="fr-BE" b="1" dirty="0">
                <a:effectLst/>
                <a:latin typeface="New Hero Bold" panose="02000500000000000000" pitchFamily="2" charset="0"/>
              </a:rPr>
            </a:br>
            <a:r>
              <a:rPr lang="fr-BE" b="1" dirty="0">
                <a:effectLst/>
                <a:latin typeface="New Hero Bold" panose="02000500000000000000" pitchFamily="2" charset="0"/>
              </a:rPr>
              <a:t>personnes</a:t>
            </a:r>
            <a:r>
              <a:rPr lang="fr-BE" dirty="0">
                <a:effectLst/>
                <a:latin typeface="New Hero Bold" panose="02000500000000000000" pitchFamily="2" charset="0"/>
              </a:rPr>
              <a:t>/jour*.</a:t>
            </a:r>
          </a:p>
          <a:p>
            <a:endParaRPr lang="fr-FR" dirty="0"/>
          </a:p>
        </p:txBody>
      </p:sp>
      <p:sp>
        <p:nvSpPr>
          <p:cNvPr id="11" name="Espace réservé du texte 18">
            <a:extLst>
              <a:ext uri="{FF2B5EF4-FFF2-40B4-BE49-F238E27FC236}">
                <a16:creationId xmlns:a16="http://schemas.microsoft.com/office/drawing/2014/main" xmlns="" id="{12DEED54-C276-7BF9-2BDC-52D2A0E663FD}"/>
              </a:ext>
            </a:extLst>
          </p:cNvPr>
          <p:cNvSpPr txBox="1">
            <a:spLocks/>
          </p:cNvSpPr>
          <p:nvPr/>
        </p:nvSpPr>
        <p:spPr>
          <a:xfrm>
            <a:off x="9317762" y="1488094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GROUPE MÉDIA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2" name="Espace réservé du texte 18">
            <a:extLst>
              <a:ext uri="{FF2B5EF4-FFF2-40B4-BE49-F238E27FC236}">
                <a16:creationId xmlns:a16="http://schemas.microsoft.com/office/drawing/2014/main" xmlns="" id="{999986E1-DBE3-75A7-FA76-CFCD2F3DBB87}"/>
              </a:ext>
            </a:extLst>
          </p:cNvPr>
          <p:cNvSpPr txBox="1">
            <a:spLocks/>
          </p:cNvSpPr>
          <p:nvPr/>
        </p:nvSpPr>
        <p:spPr>
          <a:xfrm>
            <a:off x="9317762" y="4255400"/>
            <a:ext cx="2814091" cy="33631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1</a:t>
            </a:r>
            <a:r>
              <a:rPr lang="fr-BE" sz="1600" b="1" baseline="30000" dirty="0">
                <a:solidFill>
                  <a:srgbClr val="0C0052"/>
                </a:solidFill>
                <a:latin typeface="New Hero SemiBold" panose="02000500000000000000" pitchFamily="2" charset="0"/>
              </a:rPr>
              <a:t>ER</a:t>
            </a:r>
            <a:r>
              <a:rPr lang="fr-BE" sz="1600" b="1" dirty="0">
                <a:solidFill>
                  <a:srgbClr val="0C0052"/>
                </a:solidFill>
                <a:latin typeface="New Hero SemiBold" panose="02000500000000000000" pitchFamily="2" charset="0"/>
              </a:rPr>
              <a:t> MÉDIA CARRIÈRE FR</a:t>
            </a:r>
            <a:endParaRPr lang="fr-FR" sz="1600" b="1" dirty="0">
              <a:solidFill>
                <a:srgbClr val="0C0052"/>
              </a:solidFill>
              <a:latin typeface="New Hero SemiBold" panose="02000500000000000000" pitchFamily="2" charset="0"/>
            </a:endParaRPr>
          </a:p>
        </p:txBody>
      </p:sp>
      <p:sp>
        <p:nvSpPr>
          <p:cNvPr id="13" name="Espace réservé du texte 17">
            <a:extLst>
              <a:ext uri="{FF2B5EF4-FFF2-40B4-BE49-F238E27FC236}">
                <a16:creationId xmlns:a16="http://schemas.microsoft.com/office/drawing/2014/main" xmlns="" id="{F085C4BB-6FEA-3AF4-CF48-F237C59B152F}"/>
              </a:ext>
            </a:extLst>
          </p:cNvPr>
          <p:cNvSpPr txBox="1">
            <a:spLocks/>
          </p:cNvSpPr>
          <p:nvPr/>
        </p:nvSpPr>
        <p:spPr>
          <a:xfrm>
            <a:off x="9185333" y="1923807"/>
            <a:ext cx="3186667" cy="147216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i="0" kern="1200">
                <a:solidFill>
                  <a:srgbClr val="C4FDF3"/>
                </a:solidFill>
                <a:latin typeface="New Hero Bold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6600" dirty="0">
                <a:solidFill>
                  <a:srgbClr val="4D4DFF"/>
                </a:solidFill>
              </a:rPr>
              <a:t>#1</a:t>
            </a: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4CB1F814-717E-71D8-061E-05E4A8E616D4}"/>
              </a:ext>
            </a:extLst>
          </p:cNvPr>
          <p:cNvCxnSpPr>
            <a:cxnSpLocks/>
          </p:cNvCxnSpPr>
          <p:nvPr/>
        </p:nvCxnSpPr>
        <p:spPr>
          <a:xfrm>
            <a:off x="9382417" y="192380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xmlns="" id="{2A6EE45E-F985-F192-A823-14F839C950DF}"/>
              </a:ext>
            </a:extLst>
          </p:cNvPr>
          <p:cNvCxnSpPr>
            <a:cxnSpLocks/>
          </p:cNvCxnSpPr>
          <p:nvPr/>
        </p:nvCxnSpPr>
        <p:spPr>
          <a:xfrm>
            <a:off x="9382417" y="4083717"/>
            <a:ext cx="2324565" cy="0"/>
          </a:xfrm>
          <a:prstGeom prst="line">
            <a:avLst/>
          </a:prstGeom>
          <a:ln w="19050">
            <a:solidFill>
              <a:srgbClr val="C4FDF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pied de page 2">
            <a:extLst>
              <a:ext uri="{FF2B5EF4-FFF2-40B4-BE49-F238E27FC236}">
                <a16:creationId xmlns:a16="http://schemas.microsoft.com/office/drawing/2014/main" xmlns="" id="{3ADB5CBE-E64C-F124-E9CE-2A9B04EED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5862"/>
            <a:ext cx="4114800" cy="365125"/>
          </a:xfrm>
        </p:spPr>
        <p:txBody>
          <a:bodyPr/>
          <a:lstStyle/>
          <a:p>
            <a:r>
              <a:rPr lang="fr-FR" dirty="0"/>
              <a:t>*Source : CIM 2023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3969DCA-DCB3-6524-AFCC-E0BA16E51DB6}"/>
              </a:ext>
            </a:extLst>
          </p:cNvPr>
          <p:cNvSpPr/>
          <p:nvPr/>
        </p:nvSpPr>
        <p:spPr>
          <a:xfrm>
            <a:off x="0" y="5555883"/>
            <a:ext cx="12192000" cy="7248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9FAFF3A-5B5D-FE1B-5F79-D1A9BFFDE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909" y="5738736"/>
            <a:ext cx="1136572" cy="3384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7878FF94-7A8F-54A8-FAD9-0F9E8700AB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5881" y="5808676"/>
            <a:ext cx="1481313" cy="26013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90F7F78-7DED-4F0F-DA12-AF2A120BD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3407" y="5808676"/>
            <a:ext cx="1047758" cy="26013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6E91D96-45F1-0C2B-792E-BD67AB86C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8318" y="5797560"/>
            <a:ext cx="1158976" cy="28064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468AAFB-83FA-E3F6-58D3-EA9D20FD2A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8467" y="5809362"/>
            <a:ext cx="1189270" cy="259582"/>
          </a:xfrm>
          <a:prstGeom prst="rect">
            <a:avLst/>
          </a:prstGeom>
        </p:spPr>
      </p:pic>
      <p:pic>
        <p:nvPicPr>
          <p:cNvPr id="25" name="Image 24" descr="Une image contenant habits, personne, Visage humain, homme&#10;&#10;Description générée automatiquement">
            <a:extLst>
              <a:ext uri="{FF2B5EF4-FFF2-40B4-BE49-F238E27FC236}">
                <a16:creationId xmlns:a16="http://schemas.microsoft.com/office/drawing/2014/main" xmlns="" id="{EB12B013-B60C-FDDC-0D60-6BA2E0B90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014" y="-442998"/>
            <a:ext cx="4988318" cy="599888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475ABBE-4F7E-CA25-6F12-CEA99B6CAF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815" y="603981"/>
            <a:ext cx="2641438" cy="1052272"/>
          </a:xfrm>
          <a:prstGeom prst="rect">
            <a:avLst/>
          </a:prstGeom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407" y="5648271"/>
            <a:ext cx="1467168" cy="592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4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862B117D-EFA9-39F5-1B71-1CFA48DF70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899810" y="1107115"/>
          <a:ext cx="8766219" cy="46736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219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  <a:gridCol w="2160000">
                  <a:extLst>
                    <a:ext uri="{9D8B030D-6E8A-4147-A177-3AD203B41FA5}">
                      <a16:colId xmlns="" xmlns:a16="http://schemas.microsoft.com/office/drawing/2014/main" val="3619408896"/>
                    </a:ext>
                  </a:extLst>
                </a:gridCol>
              </a:tblGrid>
              <a:tr h="654883">
                <a:tc>
                  <a:txBody>
                    <a:bodyPr/>
                    <a:lstStyle/>
                    <a:p>
                      <a:pPr algn="ctr"/>
                      <a:endParaRPr lang="fr-FR" dirty="0">
                        <a:latin typeface="New Hero" panose="02000500000000000000" pitchFamily="2" charset="0"/>
                      </a:endParaRPr>
                    </a:p>
                  </a:txBody>
                  <a:tcPr anchor="ctr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Recrutement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Notoriété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i="0" dirty="0">
                          <a:latin typeface="New Hero Bold" panose="02000500000000000000" pitchFamily="2" charset="0"/>
                        </a:rPr>
                        <a:t>Conversion</a:t>
                      </a:r>
                    </a:p>
                  </a:txBody>
                  <a:tcPr anchor="ctr"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16864200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Mise en contexte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8289804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 native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3412248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Lectures ciblées garanties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17064627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Campagne digitale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100k impressions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200k impressions (</a:t>
                      </a:r>
                      <a:r>
                        <a:rPr lang="fr-FR" sz="1000" b="0" kern="120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Retargeting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97576663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Emailing dédié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2.500 </a:t>
                      </a: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personnes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75297519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Home page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8980016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 /</a:t>
                      </a:r>
                      <a:b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premium formation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1x</a:t>
                      </a: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71508525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Durée campagne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 mois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Prix digital </a:t>
                      </a:r>
                      <a:r>
                        <a:rPr lang="fr-FR" sz="1000" b="1" dirty="0" err="1">
                          <a:solidFill>
                            <a:schemeClr val="bg1"/>
                          </a:solidFill>
                          <a:latin typeface="New Hero Bold" panose="02000500000000000000" pitchFamily="2" charset="0"/>
                        </a:rPr>
                        <a:t>only</a:t>
                      </a:r>
                      <a:endParaRPr lang="fr-FR" sz="1000" b="1" dirty="0">
                        <a:solidFill>
                          <a:schemeClr val="bg1"/>
                        </a:solidFill>
                        <a:latin typeface="New Hero Bold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2.950€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8.950€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Magazine Références </a:t>
                      </a:r>
                      <a:b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</a:b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(Le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Soir + </a:t>
                      </a:r>
                      <a:r>
                        <a:rPr lang="fr-BE" sz="1000" kern="1200" baseline="0" dirty="0" err="1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Sudinfo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1/2p pub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1p</a:t>
                      </a:r>
                      <a:r>
                        <a:rPr lang="fr-BE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article</a:t>
                      </a:r>
                      <a:endParaRPr lang="fr-FR" sz="1000" b="0" dirty="0">
                        <a:solidFill>
                          <a:srgbClr val="0C0052"/>
                        </a:solidFill>
                        <a:latin typeface="New Hero" panose="02000500000000000000" pitchFamily="2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2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 (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article+pub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1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Prix avec</a:t>
                      </a:r>
                      <a:r>
                        <a:rPr lang="fr-BE" sz="1000" b="1" kern="1200" baseline="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b="1" kern="1200" baseline="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magazine</a:t>
                      </a:r>
                      <a:endParaRPr lang="fr-BE" sz="1000" b="1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 smtClean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4.950</a:t>
                      </a: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6.950€</a:t>
                      </a:r>
                      <a:endParaRPr lang="fr-BE" sz="1800" b="1" kern="1200" dirty="0">
                        <a:solidFill>
                          <a:srgbClr val="0C0052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b="1" i="0" dirty="0">
                          <a:solidFill>
                            <a:srgbClr val="0C0052"/>
                          </a:solidFill>
                          <a:latin typeface="New Hero ExtraBold" panose="02000500000000000000" pitchFamily="2" charset="0"/>
                        </a:rPr>
                        <a:t>11.950€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</a:tbl>
          </a:graphicData>
        </a:graphic>
      </p:graphicFrame>
      <p:sp>
        <p:nvSpPr>
          <p:cNvPr id="6" name="Espace réservé du texte 9">
            <a:extLst>
              <a:ext uri="{FF2B5EF4-FFF2-40B4-BE49-F238E27FC236}">
                <a16:creationId xmlns="" xmlns:a16="http://schemas.microsoft.com/office/drawing/2014/main" id="{0BB294DA-717F-7A7E-29EB-98FA5A11362B}"/>
              </a:ext>
            </a:extLst>
          </p:cNvPr>
          <p:cNvSpPr txBox="1">
            <a:spLocks/>
          </p:cNvSpPr>
          <p:nvPr/>
        </p:nvSpPr>
        <p:spPr>
          <a:xfrm>
            <a:off x="6848136" y="6208299"/>
            <a:ext cx="4817893" cy="163231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0C0052"/>
                </a:solidFill>
                <a:latin typeface="New Hero" panose="02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900" dirty="0"/>
              <a:t>Organisme de formation ? Bénéficiez de 15% de remise sur les prix affichés !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C034FB93-D14E-D831-38F4-6B5085740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1859493"/>
            <a:ext cx="150444" cy="12005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="" xmlns:a16="http://schemas.microsoft.com/office/drawing/2014/main" id="{568D077C-5646-BDB8-1965-DC811B1C7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1859493"/>
            <a:ext cx="150444" cy="12005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D18CED7C-8246-D171-8328-D505E6D80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1859493"/>
            <a:ext cx="150444" cy="12005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F042CF47-FD84-F60C-E65A-F562FA4AD5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2207950"/>
            <a:ext cx="150444" cy="1200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="" xmlns:a16="http://schemas.microsoft.com/office/drawing/2014/main" id="{2F89D853-EA15-8A21-7589-54495718F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2207950"/>
            <a:ext cx="150444" cy="12005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73B88A6F-F13E-B697-9891-B3BEDA23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4931" y="3654694"/>
            <a:ext cx="150444" cy="1200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="" xmlns:a16="http://schemas.microsoft.com/office/drawing/2014/main" id="{34F9890C-BF61-65F3-0906-50760E873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5035" y="3654694"/>
            <a:ext cx="150444" cy="120051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="" xmlns:a16="http://schemas.microsoft.com/office/drawing/2014/main" id="{10908478-276A-F5F9-8F04-1A64E06A8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7470" y="3654694"/>
            <a:ext cx="150444" cy="120051"/>
          </a:xfrm>
          <a:prstGeom prst="rect">
            <a:avLst/>
          </a:prstGeom>
        </p:spPr>
      </p:pic>
      <p:sp>
        <p:nvSpPr>
          <p:cNvPr id="15" name="Espace réservé du texte 4">
            <a:extLst>
              <a:ext uri="{FF2B5EF4-FFF2-40B4-BE49-F238E27FC236}">
                <a16:creationId xmlns="" xmlns:a16="http://schemas.microsoft.com/office/drawing/2014/main" id="{2D34E188-A61A-388A-42AE-242356A68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Packages</a:t>
            </a:r>
          </a:p>
        </p:txBody>
      </p:sp>
    </p:spTree>
    <p:extLst>
      <p:ext uri="{BB962C8B-B14F-4D97-AF65-F5344CB8AC3E}">
        <p14:creationId xmlns:p14="http://schemas.microsoft.com/office/powerpoint/2010/main" val="39783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2678" y="4490051"/>
            <a:ext cx="2389514" cy="2346383"/>
          </a:xfrm>
          <a:prstGeom prst="rect">
            <a:avLst/>
          </a:prstGeom>
        </p:spPr>
      </p:pic>
      <p:sp>
        <p:nvSpPr>
          <p:cNvPr id="4" name="Espace réservé du texte 4">
            <a:extLst>
              <a:ext uri="{FF2B5EF4-FFF2-40B4-BE49-F238E27FC236}">
                <a16:creationId xmlns="" xmlns:a16="http://schemas.microsoft.com/office/drawing/2014/main" id="{1EF2B506-B262-5867-3F12-7264CA2B9E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5971" y="801084"/>
            <a:ext cx="4348761" cy="812563"/>
          </a:xfrm>
        </p:spPr>
        <p:txBody>
          <a:bodyPr/>
          <a:lstStyle/>
          <a:p>
            <a:pPr>
              <a:lnSpc>
                <a:spcPct val="70000"/>
              </a:lnSpc>
            </a:pPr>
            <a:r>
              <a:rPr lang="fr-BE" sz="1200" dirty="0">
                <a:solidFill>
                  <a:srgbClr val="0C0052"/>
                </a:solidFill>
              </a:rPr>
              <a:t>Tarifs</a:t>
            </a:r>
            <a:endParaRPr lang="fr-FR" sz="1200" dirty="0"/>
          </a:p>
          <a:p>
            <a:pPr>
              <a:lnSpc>
                <a:spcPct val="70000"/>
              </a:lnSpc>
            </a:pPr>
            <a:r>
              <a:rPr lang="fr-BE" dirty="0"/>
              <a:t>Options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="" xmlns:a16="http://schemas.microsoft.com/office/drawing/2014/main" id="{46BC5CB3-68AB-9154-38B5-2E213A3B842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16000" y="1967610"/>
          <a:ext cx="11160000" cy="2065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0513">
                  <a:extLst>
                    <a:ext uri="{9D8B030D-6E8A-4147-A177-3AD203B41FA5}">
                      <a16:colId xmlns="" xmlns:a16="http://schemas.microsoft.com/office/drawing/2014/main" val="1649697805"/>
                    </a:ext>
                  </a:extLst>
                </a:gridCol>
                <a:gridCol w="2749829">
                  <a:extLst>
                    <a:ext uri="{9D8B030D-6E8A-4147-A177-3AD203B41FA5}">
                      <a16:colId xmlns="" xmlns:a16="http://schemas.microsoft.com/office/drawing/2014/main" val="2423346884"/>
                    </a:ext>
                  </a:extLst>
                </a:gridCol>
                <a:gridCol w="5499658">
                  <a:extLst>
                    <a:ext uri="{9D8B030D-6E8A-4147-A177-3AD203B41FA5}">
                      <a16:colId xmlns="" xmlns:a16="http://schemas.microsoft.com/office/drawing/2014/main" val="2538489676"/>
                    </a:ext>
                  </a:extLst>
                </a:gridCol>
              </a:tblGrid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Sponsor campagne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+ 3.000€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1612278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ou 4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+ 5.000€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Du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26797111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Main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sponsor (full </a:t>
                      </a:r>
                      <a:r>
                        <a:rPr lang="fr-FR" sz="1000" b="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b="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)</a:t>
                      </a:r>
                      <a:endParaRPr lang="fr-BE" sz="1000" b="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+ 12.000€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Emplacements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privilégiés dans toute la campagne + les </a:t>
                      </a:r>
                      <a:r>
                        <a:rPr lang="fr-FR" sz="1000" kern="1200" baseline="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covers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2, 3 et 4 d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u magazine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59129467"/>
                  </a:ext>
                </a:extLst>
              </a:tr>
              <a:tr h="356400">
                <a:tc>
                  <a:txBody>
                    <a:bodyPr/>
                    <a:lstStyle/>
                    <a:p>
                      <a:pPr algn="ctr"/>
                      <a:r>
                        <a:rPr lang="fr-FR" sz="1000" b="0" dirty="0" err="1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Boost</a:t>
                      </a:r>
                      <a:r>
                        <a:rPr lang="fr-FR" sz="1000" b="0" dirty="0">
                          <a:solidFill>
                            <a:srgbClr val="0C0052"/>
                          </a:solidFill>
                          <a:latin typeface="New Hero" panose="02000500000000000000" pitchFamily="2" charset="0"/>
                        </a:rPr>
                        <a:t> presse locale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fr-BE" sz="1500" b="1" i="0" kern="1200" dirty="0" smtClean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2.500</a:t>
                      </a: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½ page dans </a:t>
                      </a: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Vlan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(local) et 7Dimanche (local)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9665664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 err="1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</a:t>
                      </a: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créa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+ 2.500€</a:t>
                      </a: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Vos créations visuelles </a:t>
                      </a:r>
                      <a:r>
                        <a:rPr lang="fr-BE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créées</a:t>
                      </a:r>
                      <a:r>
                        <a:rPr lang="fr-BE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BE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par nous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430678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sz="1000" b="0" kern="120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Boost recrutement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8FE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500" b="1" i="0" kern="1200" dirty="0">
                          <a:solidFill>
                            <a:schemeClr val="bg1"/>
                          </a:solidFill>
                          <a:effectLst/>
                          <a:latin typeface="New Hero Bold" panose="02000500000000000000" pitchFamily="2" charset="0"/>
                          <a:ea typeface="+mn-ea"/>
                          <a:cs typeface="+mn-cs"/>
                        </a:rPr>
                        <a:t>+ 1.500€</a:t>
                      </a:r>
                      <a:endParaRPr lang="fr-BE" sz="1500" b="1" i="0" kern="1200" dirty="0">
                        <a:solidFill>
                          <a:schemeClr val="bg1"/>
                        </a:solidFill>
                        <a:effectLst/>
                        <a:latin typeface="New Hero Bold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C00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kern="120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Target premium job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fr-FR" sz="1000" kern="1200" baseline="0" dirty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+ emailing </a:t>
                      </a:r>
                      <a:r>
                        <a:rPr lang="fr-FR" sz="1000" kern="1200" baseline="0" dirty="0" smtClean="0">
                          <a:solidFill>
                            <a:srgbClr val="0C0052"/>
                          </a:solidFill>
                          <a:effectLst/>
                          <a:latin typeface="New Hero" panose="02000500000000000000" pitchFamily="2" charset="0"/>
                          <a:ea typeface="+mn-ea"/>
                          <a:cs typeface="+mn-cs"/>
                        </a:rPr>
                        <a:t>1.000 destinataires</a:t>
                      </a:r>
                      <a:endParaRPr lang="fr-BE" sz="1000" kern="1200" dirty="0">
                        <a:solidFill>
                          <a:srgbClr val="0C0052"/>
                        </a:solidFill>
                        <a:effectLst/>
                        <a:latin typeface="New Hero" panose="02000500000000000000" pitchFamily="2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C005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EF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203560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80388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B51796AD-1009-E840-06DC-4066EF3205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FR" dirty="0"/>
              <a:t>Une question ?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xmlns="" id="{F919B730-76E6-6CFD-F2DC-D0ABCBA693B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fr-FR" dirty="0"/>
              <a:t>+32 2 225 56 45</a:t>
            </a: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xmlns="" id="{0B5452BC-00AF-814B-B27A-65429A45A3E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fr-FR" dirty="0"/>
              <a:t>hello@references.be</a:t>
            </a:r>
          </a:p>
        </p:txBody>
      </p:sp>
      <p:pic>
        <p:nvPicPr>
          <p:cNvPr id="15" name="Espace réservé pour une image  4" descr="Une image contenant habits, personne, homme, sourire&#10;&#10;Description générée automatiquement">
            <a:extLst>
              <a:ext uri="{FF2B5EF4-FFF2-40B4-BE49-F238E27FC236}">
                <a16:creationId xmlns:a16="http://schemas.microsoft.com/office/drawing/2014/main" xmlns="" id="{BFC8D228-A685-CC93-2417-A58DD9169B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2140" r="2140"/>
          <a:stretch>
            <a:fillRect/>
          </a:stretch>
        </p:blipFill>
        <p:spPr>
          <a:xfrm>
            <a:off x="1516063" y="1179513"/>
            <a:ext cx="9286875" cy="4206875"/>
          </a:xfrm>
          <a:prstGeom prst="roundRect">
            <a:avLst/>
          </a:prstGeom>
          <a:pattFill prst="pct10">
            <a:fgClr>
              <a:schemeClr val="bg1"/>
            </a:fgClr>
            <a:bgClr>
              <a:srgbClr val="4D4DFF"/>
            </a:bgClr>
          </a:pattFill>
        </p:spPr>
      </p:pic>
      <p:sp>
        <p:nvSpPr>
          <p:cNvPr id="16" name="Espace réservé pour une image  8">
            <a:extLst>
              <a:ext uri="{FF2B5EF4-FFF2-40B4-BE49-F238E27FC236}">
                <a16:creationId xmlns:a16="http://schemas.microsoft.com/office/drawing/2014/main" xmlns="" id="{AD4762A9-AB06-1C9C-29DA-F63CE3AFCD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70601" y="4247644"/>
            <a:ext cx="1588147" cy="1559113"/>
          </a:xfrm>
        </p:spPr>
        <p:txBody>
          <a:bodyPr/>
          <a:lstStyle/>
          <a:p>
            <a:endParaRPr lang="fr-FR"/>
          </a:p>
        </p:txBody>
      </p:sp>
      <p:sp>
        <p:nvSpPr>
          <p:cNvPr id="17" name="Espace réservé pour une image  9">
            <a:extLst>
              <a:ext uri="{FF2B5EF4-FFF2-40B4-BE49-F238E27FC236}">
                <a16:creationId xmlns:a16="http://schemas.microsoft.com/office/drawing/2014/main" xmlns="" id="{5FEBDE3B-0D6D-3D56-C560-7E4B447DE6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23713" y="758636"/>
            <a:ext cx="1932691" cy="1417574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8353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Introduction blu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Elements graphiqu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Presa_Jobboard_2024</Template>
  <TotalTime>2171</TotalTime>
  <Words>420</Words>
  <Application>Microsoft Office PowerPoint</Application>
  <PresentationFormat>Grand écran</PresentationFormat>
  <Paragraphs>98</Paragraphs>
  <Slides>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8</vt:i4>
      </vt:variant>
    </vt:vector>
  </HeadingPairs>
  <TitlesOfParts>
    <vt:vector size="23" baseType="lpstr">
      <vt:lpstr>Arial</vt:lpstr>
      <vt:lpstr>Calibri</vt:lpstr>
      <vt:lpstr>Calibri Light</vt:lpstr>
      <vt:lpstr>New Hero</vt:lpstr>
      <vt:lpstr>New Hero Bold</vt:lpstr>
      <vt:lpstr>New Hero ExtraBold</vt:lpstr>
      <vt:lpstr>New Hero SemiBold</vt:lpstr>
      <vt:lpstr>Introduction blue</vt:lpstr>
      <vt:lpstr>1_Introduction blue</vt:lpstr>
      <vt:lpstr>Conception personnalisée</vt:lpstr>
      <vt:lpstr>1_Conception personnalisée</vt:lpstr>
      <vt:lpstr>2_Conception personnalisée</vt:lpstr>
      <vt:lpstr>3_Conception personnalisée</vt:lpstr>
      <vt:lpstr>Elements graphiques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HULIN Jerome</dc:creator>
  <cp:lastModifiedBy>HULIN Jerome</cp:lastModifiedBy>
  <cp:revision>75</cp:revision>
  <dcterms:created xsi:type="dcterms:W3CDTF">2023-11-23T16:54:30Z</dcterms:created>
  <dcterms:modified xsi:type="dcterms:W3CDTF">2023-12-21T10:40:04Z</dcterms:modified>
</cp:coreProperties>
</file>