
<file path=[Content_Types].xml><?xml version="1.0" encoding="utf-8"?>
<Types xmlns="http://schemas.openxmlformats.org/package/2006/content-types">
  <Default Extension="png" ContentType="image/png"/>
  <Default Extension="svg" ContentType="image/sv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70" r:id="rId2"/>
    <p:sldMasterId id="2147483657" r:id="rId3"/>
    <p:sldMasterId id="2147483682" r:id="rId4"/>
    <p:sldMasterId id="2147483663" r:id="rId5"/>
    <p:sldMasterId id="2147483676" r:id="rId6"/>
    <p:sldMasterId id="2147483659" r:id="rId7"/>
    <p:sldMasterId id="2147483755" r:id="rId8"/>
  </p:sldMasterIdLst>
  <p:notesMasterIdLst>
    <p:notesMasterId r:id="rId19"/>
  </p:notesMasterIdLst>
  <p:handoutMasterIdLst>
    <p:handoutMasterId r:id="rId20"/>
  </p:handoutMasterIdLst>
  <p:sldIdLst>
    <p:sldId id="256" r:id="rId9"/>
    <p:sldId id="260" r:id="rId10"/>
    <p:sldId id="261" r:id="rId11"/>
    <p:sldId id="314" r:id="rId12"/>
    <p:sldId id="317" r:id="rId13"/>
    <p:sldId id="265" r:id="rId14"/>
    <p:sldId id="316" r:id="rId15"/>
    <p:sldId id="319" r:id="rId16"/>
    <p:sldId id="318" r:id="rId17"/>
    <p:sldId id="320" r:id="rId18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LIN Jerome" initials="HJ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FF"/>
    <a:srgbClr val="E8FEFA"/>
    <a:srgbClr val="0C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53"/>
    <p:restoredTop sz="94694"/>
  </p:normalViewPr>
  <p:slideViewPr>
    <p:cSldViewPr snapToGrid="0">
      <p:cViewPr varScale="1">
        <p:scale>
          <a:sx n="84" d="100"/>
          <a:sy n="84" d="100"/>
        </p:scale>
        <p:origin x="109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2" d="100"/>
          <a:sy n="132" d="100"/>
        </p:scale>
        <p:origin x="374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D5AF5CB-8E36-454F-BB14-BCB5B8CC842E}" type="datetimeFigureOut">
              <a:rPr lang="fr-FR"/>
              <a:pPr>
                <a:defRPr/>
              </a:pPr>
              <a:t>11/03/2024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F3A613A-31FC-4240-B804-18D37859AB1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9058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01460B-2BCC-4D05-8089-3FA4BB22A7A2}" type="datetimeFigureOut">
              <a:rPr lang="fr-FR"/>
              <a:pPr>
                <a:defRPr/>
              </a:pPr>
              <a:t>11/03/2024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801DC32-44E8-44DF-853A-D0C9E83FFDC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3293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e l'image des diapositives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Espace réservé des notes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35843" name="Espace réservé du numéro de diapositive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D893832-94C6-4507-9DDE-2384FB5AFC06}" type="slidenum">
              <a:rPr lang="fr-FR" altLang="fr-FR"/>
              <a:pPr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624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Espace réservé de l'image des diapositives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Espace réservé des notes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37891" name="Espace réservé du numéro de diapositive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C588C40-4804-44B3-8E8F-FE22BCC34396}" type="slidenum">
              <a:rPr lang="fr-FR" altLang="fr-FR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1616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8.sv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8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 descr="Une image contenant Graphique, symbole, graphisme, Police&#10;&#10;Description générée automatiquem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-5862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2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16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5" name="Espace réservé du texte 44"/>
          <p:cNvSpPr>
            <a:spLocks noGrp="1"/>
          </p:cNvSpPr>
          <p:nvPr>
            <p:ph type="body" sz="quarter" idx="17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0258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re san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Une image contenant Graphique, symbole, graphisme, Police&#10;&#10;Description générée automatiquem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texte 23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2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16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5" name="Espace réservé du texte 44"/>
          <p:cNvSpPr>
            <a:spLocks noGrp="1"/>
          </p:cNvSpPr>
          <p:nvPr>
            <p:ph type="body" sz="quarter" idx="17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9767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titre san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Une image contenant Graphique, symbole, graphisme, Police&#10;&#10;Description générée automatiquem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texte 23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2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4659313" y="3035967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3261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6813917" y="2320803"/>
            <a:ext cx="641350" cy="23830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i="0">
                <a:solidFill>
                  <a:srgbClr val="4D4DFF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640394" y="2320803"/>
            <a:ext cx="3402744" cy="23830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004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re san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Une image contenant Graphique, symbole, graphisme, Police&#10;&#10;Description générée automatiquem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texte 23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2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16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5" name="Espace réservé du texte 44"/>
          <p:cNvSpPr>
            <a:spLocks noGrp="1"/>
          </p:cNvSpPr>
          <p:nvPr>
            <p:ph type="body" sz="quarter" idx="17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6619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titre san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Une image contenant Graphique, symbole, graphisme, Police&#10;&#10;Description générée automatiquem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texte 23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2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4659313" y="3035967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724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6813917" y="2320803"/>
            <a:ext cx="641350" cy="23830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i="0">
                <a:solidFill>
                  <a:srgbClr val="4D4DFF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640394" y="2320803"/>
            <a:ext cx="3402744" cy="23830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30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2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2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pour une image  23"/>
          <p:cNvSpPr>
            <a:spLocks noGrp="1"/>
          </p:cNvSpPr>
          <p:nvPr>
            <p:ph type="pic" sz="quarter" idx="23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pour une image  23"/>
          <p:cNvSpPr>
            <a:spLocks noGrp="1"/>
          </p:cNvSpPr>
          <p:nvPr>
            <p:ph type="pic" sz="quarter" idx="24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6" name="Espace réservé pour une image  23"/>
          <p:cNvSpPr>
            <a:spLocks noGrp="1"/>
          </p:cNvSpPr>
          <p:nvPr>
            <p:ph type="pic" sz="quarter" idx="25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7" name="Espace réservé du texte 10"/>
          <p:cNvSpPr>
            <a:spLocks noGrp="1"/>
          </p:cNvSpPr>
          <p:nvPr>
            <p:ph type="body" sz="quarter" idx="22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0"/>
          <p:cNvSpPr>
            <a:spLocks noGrp="1"/>
          </p:cNvSpPr>
          <p:nvPr>
            <p:ph type="body" sz="quarter" idx="26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10"/>
          <p:cNvSpPr>
            <a:spLocks noGrp="1"/>
          </p:cNvSpPr>
          <p:nvPr>
            <p:ph type="body" sz="quarter" idx="27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pied de page 2"/>
          <p:cNvSpPr>
            <a:spLocks noGrp="1"/>
          </p:cNvSpPr>
          <p:nvPr>
            <p:ph type="ftr" sz="quarter" idx="28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29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CDF0470-B5D6-417A-9DB0-D17ADCD3366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737332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DFBF6A0C-B512-4EBD-AE0A-8BA7724EA40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3357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20"/>
          <p:cNvSpPr>
            <a:spLocks noGrp="1"/>
          </p:cNvSpPr>
          <p:nvPr>
            <p:ph type="body" sz="quarter" idx="15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0"/>
          <p:cNvSpPr>
            <a:spLocks noGrp="1"/>
          </p:cNvSpPr>
          <p:nvPr>
            <p:ph type="body" sz="quarter" idx="16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7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0"/>
          <p:cNvSpPr>
            <a:spLocks noGrp="1"/>
          </p:cNvSpPr>
          <p:nvPr>
            <p:ph type="body" sz="quarter" idx="18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20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pour une image  7"/>
          <p:cNvSpPr>
            <a:spLocks noGrp="1"/>
          </p:cNvSpPr>
          <p:nvPr>
            <p:ph type="pic" sz="quarter" idx="2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pour une image  7"/>
          <p:cNvSpPr>
            <a:spLocks noGrp="1"/>
          </p:cNvSpPr>
          <p:nvPr>
            <p:ph type="pic" sz="quarter" idx="22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23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D9289E50-B464-4E7F-BD07-5A94F022A9A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1363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2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2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pour une image  23"/>
          <p:cNvSpPr>
            <a:spLocks noGrp="1"/>
          </p:cNvSpPr>
          <p:nvPr>
            <p:ph type="pic" sz="quarter" idx="23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5" name="Espace réservé pour une image  23"/>
          <p:cNvSpPr>
            <a:spLocks noGrp="1"/>
          </p:cNvSpPr>
          <p:nvPr>
            <p:ph type="pic" sz="quarter" idx="24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6" name="Espace réservé pour une image  23"/>
          <p:cNvSpPr>
            <a:spLocks noGrp="1"/>
          </p:cNvSpPr>
          <p:nvPr>
            <p:ph type="pic" sz="quarter" idx="25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7" name="Espace réservé du texte 10"/>
          <p:cNvSpPr>
            <a:spLocks noGrp="1"/>
          </p:cNvSpPr>
          <p:nvPr>
            <p:ph type="body" sz="quarter" idx="22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0"/>
          <p:cNvSpPr>
            <a:spLocks noGrp="1"/>
          </p:cNvSpPr>
          <p:nvPr>
            <p:ph type="body" sz="quarter" idx="26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10"/>
          <p:cNvSpPr>
            <a:spLocks noGrp="1"/>
          </p:cNvSpPr>
          <p:nvPr>
            <p:ph type="body" sz="quarter" idx="27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pied de page 2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fld id="{7DF8B726-B222-4E5A-ACFD-345957E30A2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2770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6"/>
          <p:cNvSpPr>
            <a:spLocks noGrp="1"/>
          </p:cNvSpPr>
          <p:nvPr>
            <p:ph type="pic" sz="quarter" idx="12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7DDF9CB-B973-4F8A-828B-9CA8EFDC73D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7647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16"/>
          <p:cNvSpPr>
            <a:spLocks noGrp="1"/>
          </p:cNvSpPr>
          <p:nvPr>
            <p:ph type="pic" sz="quarter" idx="24"/>
          </p:nvPr>
        </p:nvSpPr>
        <p:spPr>
          <a:xfrm>
            <a:off x="8328788" y="1566853"/>
            <a:ext cx="2438400" cy="39211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22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23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00F5AC38-07F7-4191-88DD-D73D46E41F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64839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BB9050A6-9203-40E5-B8F0-551A4BC42B7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37671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540750" y="-15875"/>
            <a:ext cx="38100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5D0EEC4D-4B20-41EA-BDA2-76A19DE4A1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8463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9250"/>
            <a:ext cx="4052888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pour une image  30"/>
          <p:cNvSpPr>
            <a:spLocks noGrp="1"/>
          </p:cNvSpPr>
          <p:nvPr>
            <p:ph type="pic" sz="quarter" idx="2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6E79FD48-EAA7-4552-BCB1-25DA9C87703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123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2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2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pour une image  23"/>
          <p:cNvSpPr>
            <a:spLocks noGrp="1"/>
          </p:cNvSpPr>
          <p:nvPr>
            <p:ph type="pic" sz="quarter" idx="23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pour une image  23"/>
          <p:cNvSpPr>
            <a:spLocks noGrp="1"/>
          </p:cNvSpPr>
          <p:nvPr>
            <p:ph type="pic" sz="quarter" idx="24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6" name="Espace réservé pour une image  23"/>
          <p:cNvSpPr>
            <a:spLocks noGrp="1"/>
          </p:cNvSpPr>
          <p:nvPr>
            <p:ph type="pic" sz="quarter" idx="25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7" name="Espace réservé du texte 10"/>
          <p:cNvSpPr>
            <a:spLocks noGrp="1"/>
          </p:cNvSpPr>
          <p:nvPr>
            <p:ph type="body" sz="quarter" idx="22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0"/>
          <p:cNvSpPr>
            <a:spLocks noGrp="1"/>
          </p:cNvSpPr>
          <p:nvPr>
            <p:ph type="body" sz="quarter" idx="26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10"/>
          <p:cNvSpPr>
            <a:spLocks noGrp="1"/>
          </p:cNvSpPr>
          <p:nvPr>
            <p:ph type="body" sz="quarter" idx="27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pied de page 2"/>
          <p:cNvSpPr>
            <a:spLocks noGrp="1"/>
          </p:cNvSpPr>
          <p:nvPr>
            <p:ph type="ftr" sz="quarter" idx="28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29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CDF0470-B5D6-417A-9DB0-D17ADCD3366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08685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 titre san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Une image contenant Graphique, symbole, graphisme, Police&#10;&#10;Description générée automatiquem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texte 23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2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4659313" y="3035967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530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53D94B5A-8D05-4472-AB46-7543E4A9812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58324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20"/>
          <p:cNvSpPr>
            <a:spLocks noGrp="1"/>
          </p:cNvSpPr>
          <p:nvPr>
            <p:ph type="body" sz="quarter" idx="15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0"/>
          <p:cNvSpPr>
            <a:spLocks noGrp="1"/>
          </p:cNvSpPr>
          <p:nvPr>
            <p:ph type="body" sz="quarter" idx="16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7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0"/>
          <p:cNvSpPr>
            <a:spLocks noGrp="1"/>
          </p:cNvSpPr>
          <p:nvPr>
            <p:ph type="body" sz="quarter" idx="18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20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rgbClr val="4D4DFF"/>
                </a:solidFill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pour une image  7"/>
          <p:cNvSpPr>
            <a:spLocks noGrp="1"/>
          </p:cNvSpPr>
          <p:nvPr>
            <p:ph type="pic" sz="quarter" idx="2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pour une image  7"/>
          <p:cNvSpPr>
            <a:spLocks noGrp="1"/>
          </p:cNvSpPr>
          <p:nvPr>
            <p:ph type="pic" sz="quarter" idx="22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23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chemeClr val="bg2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6F08FBCF-233E-49B0-948E-01247C46F5B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308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2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C4FDF3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2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pour une image  23"/>
          <p:cNvSpPr>
            <a:spLocks noGrp="1"/>
          </p:cNvSpPr>
          <p:nvPr>
            <p:ph type="pic" sz="quarter" idx="23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5" name="Espace réservé pour une image  23"/>
          <p:cNvSpPr>
            <a:spLocks noGrp="1"/>
          </p:cNvSpPr>
          <p:nvPr>
            <p:ph type="pic" sz="quarter" idx="24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6" name="Espace réservé pour une image  23"/>
          <p:cNvSpPr>
            <a:spLocks noGrp="1"/>
          </p:cNvSpPr>
          <p:nvPr>
            <p:ph type="pic" sz="quarter" idx="25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7" name="Espace réservé du texte 10"/>
          <p:cNvSpPr>
            <a:spLocks noGrp="1"/>
          </p:cNvSpPr>
          <p:nvPr>
            <p:ph type="body" sz="quarter" idx="22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0"/>
          <p:cNvSpPr>
            <a:spLocks noGrp="1"/>
          </p:cNvSpPr>
          <p:nvPr>
            <p:ph type="body" sz="quarter" idx="26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10"/>
          <p:cNvSpPr>
            <a:spLocks noGrp="1"/>
          </p:cNvSpPr>
          <p:nvPr>
            <p:ph type="body" sz="quarter" idx="27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pied de page 2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fld id="{E7ECF625-3CF7-4AD4-BA7B-6B50CECB0E2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8897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2330078" y="886968"/>
            <a:ext cx="2123691" cy="8172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6"/>
          <p:cNvSpPr>
            <a:spLocks noGrp="1"/>
          </p:cNvSpPr>
          <p:nvPr>
            <p:ph type="pic" sz="quarter" idx="12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bg2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FDA70ED-0121-49E7-8A9B-2492E30C345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10576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779463"/>
            <a:ext cx="20955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22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chemeClr val="bg2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23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B0DBB5F6-4509-49C6-8912-893481281BB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91544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30"/>
          <p:cNvSpPr>
            <a:spLocks noGrp="1"/>
          </p:cNvSpPr>
          <p:nvPr>
            <p:ph type="pic" sz="quarter" idx="21"/>
          </p:nvPr>
        </p:nvSpPr>
        <p:spPr>
          <a:xfrm>
            <a:off x="2717063" y="931396"/>
            <a:ext cx="2383875" cy="9174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D1BAD4C5-F6AA-409B-AD7F-B2DA0667D67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03289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4163" y="0"/>
            <a:ext cx="4287837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06CA5505-A4C8-4A61-9FF0-D882ABF4FC6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831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3538"/>
            <a:ext cx="4038600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pour une image  30"/>
          <p:cNvSpPr>
            <a:spLocks noGrp="1"/>
          </p:cNvSpPr>
          <p:nvPr>
            <p:ph type="pic" sz="quarter" idx="2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937A5061-23DA-43BC-8360-94EA552ACDD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074755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F52287C8-B648-4ED7-8934-8B9BB6A9088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71338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20"/>
          <p:cNvSpPr>
            <a:spLocks noGrp="1"/>
          </p:cNvSpPr>
          <p:nvPr>
            <p:ph type="body" sz="quarter" idx="15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0"/>
          <p:cNvSpPr>
            <a:spLocks noGrp="1"/>
          </p:cNvSpPr>
          <p:nvPr>
            <p:ph type="body" sz="quarter" idx="16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7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0"/>
          <p:cNvSpPr>
            <a:spLocks noGrp="1"/>
          </p:cNvSpPr>
          <p:nvPr>
            <p:ph type="body" sz="quarter" idx="18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20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pour une image  7"/>
          <p:cNvSpPr>
            <a:spLocks noGrp="1"/>
          </p:cNvSpPr>
          <p:nvPr>
            <p:ph type="pic" sz="quarter" idx="2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pour une image  7"/>
          <p:cNvSpPr>
            <a:spLocks noGrp="1"/>
          </p:cNvSpPr>
          <p:nvPr>
            <p:ph type="pic" sz="quarter" idx="22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23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D26D34B1-CC49-48EB-8E31-AEE12E5B10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00234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2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2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pour une image  23"/>
          <p:cNvSpPr>
            <a:spLocks noGrp="1"/>
          </p:cNvSpPr>
          <p:nvPr>
            <p:ph type="pic" sz="quarter" idx="23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5" name="Espace réservé pour une image  23"/>
          <p:cNvSpPr>
            <a:spLocks noGrp="1"/>
          </p:cNvSpPr>
          <p:nvPr>
            <p:ph type="pic" sz="quarter" idx="24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6" name="Espace réservé pour une image  23"/>
          <p:cNvSpPr>
            <a:spLocks noGrp="1"/>
          </p:cNvSpPr>
          <p:nvPr>
            <p:ph type="pic" sz="quarter" idx="25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7" name="Espace réservé du texte 10"/>
          <p:cNvSpPr>
            <a:spLocks noGrp="1"/>
          </p:cNvSpPr>
          <p:nvPr>
            <p:ph type="body" sz="quarter" idx="22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4D4DFF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0"/>
          <p:cNvSpPr>
            <a:spLocks noGrp="1"/>
          </p:cNvSpPr>
          <p:nvPr>
            <p:ph type="body" sz="quarter" idx="26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4D4DFF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10"/>
          <p:cNvSpPr>
            <a:spLocks noGrp="1"/>
          </p:cNvSpPr>
          <p:nvPr>
            <p:ph type="body" sz="quarter" idx="27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4D4DFF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pied de page 4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19" name="Espace réservé du numéro de diapositive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fld id="{212D55D9-D8EE-47FF-8820-54404A9F053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41231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6"/>
          <p:cNvSpPr>
            <a:spLocks noGrp="1"/>
          </p:cNvSpPr>
          <p:nvPr>
            <p:ph type="pic" sz="quarter" idx="12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6434E0B-90F3-4B89-991C-49476083949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8412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22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23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Espace réservé pour une image  30"/>
          <p:cNvSpPr>
            <a:spLocks noGrp="1"/>
          </p:cNvSpPr>
          <p:nvPr>
            <p:ph type="pic" sz="quarter" idx="24"/>
          </p:nvPr>
        </p:nvSpPr>
        <p:spPr>
          <a:xfrm>
            <a:off x="7855027" y="813162"/>
            <a:ext cx="1974179" cy="7597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A3A4C3B7-BF6A-491A-9CE1-CF10A23B80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85070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ouleur -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1977814" y="747035"/>
            <a:ext cx="2620839" cy="100861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970BD167-7225-484A-8960-B01B8029046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17884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ouleur - Mo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540750" y="-15875"/>
            <a:ext cx="38100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pour une image  30"/>
          <p:cNvSpPr>
            <a:spLocks noGrp="1"/>
          </p:cNvSpPr>
          <p:nvPr>
            <p:ph type="pic" sz="quarter" idx="19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B4A78F1D-97DE-40EA-B286-2DC2719942E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74840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ouleur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2889250"/>
            <a:ext cx="4052888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9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0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pour une image  30"/>
          <p:cNvSpPr>
            <a:spLocks noGrp="1"/>
          </p:cNvSpPr>
          <p:nvPr>
            <p:ph type="pic" sz="quarter" idx="2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BD216006-C6E2-4ED2-A6D4-94D261F7A1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7580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2145506" y="1179259"/>
            <a:ext cx="7900988" cy="4206875"/>
          </a:xfrm>
          <a:prstGeom prst="roundRect">
            <a:avLst/>
          </a:prstGeom>
          <a:pattFill prst="pct10">
            <a:fgClr>
              <a:schemeClr val="bg1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1737868" y="4247644"/>
            <a:ext cx="1588147" cy="155911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2"/>
          </p:nvPr>
        </p:nvSpPr>
        <p:spPr>
          <a:xfrm>
            <a:off x="8527537" y="758636"/>
            <a:ext cx="1932691" cy="14175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6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5160296" y="5750078"/>
            <a:ext cx="3636232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9065903" y="5674377"/>
            <a:ext cx="1815457" cy="3057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8"/>
          <p:cNvSpPr>
            <a:spLocks noGrp="1"/>
          </p:cNvSpPr>
          <p:nvPr>
            <p:ph type="body" sz="quarter" idx="16"/>
          </p:nvPr>
        </p:nvSpPr>
        <p:spPr>
          <a:xfrm>
            <a:off x="9065903" y="6021849"/>
            <a:ext cx="2236081" cy="3057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919450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Espace réservé du texte 13">
            <a:extLst>
              <a:ext uri="{FF2B5EF4-FFF2-40B4-BE49-F238E27FC236}">
                <a16:creationId xmlns="" xmlns:a16="http://schemas.microsoft.com/office/drawing/2014/main" id="{C2E65DD2-CECA-490F-D2E8-AA14AC507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" name="Espace réservé pour une image  30">
            <a:extLst>
              <a:ext uri="{FF2B5EF4-FFF2-40B4-BE49-F238E27FC236}">
                <a16:creationId xmlns="" xmlns:a16="http://schemas.microsoft.com/office/drawing/2014/main" id="{50C021A5-E000-824E-605A-5EF2016701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182593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="" xmlns:a16="http://schemas.microsoft.com/office/drawing/2014/main" id="{6A7F4418-CD48-3E76-3981-80BB69968D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pristamat consectuer adipiscing elit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="" xmlns:a16="http://schemas.microsoft.com/office/drawing/2014/main" id="{560C1063-713E-FE73-B571-3680C8D481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consectuer</a:t>
            </a:r>
          </a:p>
        </p:txBody>
      </p:sp>
      <p:sp>
        <p:nvSpPr>
          <p:cNvPr id="23" name="Espace réservé du texte 20">
            <a:extLst>
              <a:ext uri="{FF2B5EF4-FFF2-40B4-BE49-F238E27FC236}">
                <a16:creationId xmlns="" xmlns:a16="http://schemas.microsoft.com/office/drawing/2014/main" id="{843F1F6E-47EA-BD09-3A68-0E14FCF94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consectuer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="" xmlns:a16="http://schemas.microsoft.com/office/drawing/2014/main" id="{EFF0C949-A79B-862A-407B-BEBB195D52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consectuer</a:t>
            </a:r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="" xmlns:a16="http://schemas.microsoft.com/office/drawing/2014/main" id="{BD495319-C645-FC45-5873-C935253381A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98E0E913-400F-2E5E-C87C-C0B4AB63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FA029DF6-B7A1-33E0-6359-41207483607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="" xmlns:a16="http://schemas.microsoft.com/office/drawing/2014/main" id="{D9670806-8BFA-D590-3240-64969730DA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="" xmlns:a16="http://schemas.microsoft.com/office/drawing/2014/main" id="{785DA5FD-2EFA-B5BA-29F5-F25427E498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="" xmlns:a16="http://schemas.microsoft.com/office/drawing/2014/main" id="{635AEAD9-CEB9-F28A-6B8A-3A26A863859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9271467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="" xmlns:a16="http://schemas.microsoft.com/office/drawing/2014/main" id="{336D5138-B724-BA5B-460B-1D515841D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37A42895-12F5-A646-2771-EAB20B5C1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consectetuer adipiscing elit. Maecenas porttitor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1FFDCF57-C0A3-261C-1623-8F3EDAFDAF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3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99B7A9D-0E39-F7E1-BD21-7789D06D44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="" xmlns:a16="http://schemas.microsoft.com/office/drawing/2014/main" id="{1FF79F29-7CB3-3085-554D-161BBD9C3B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25" name="Espace réservé pour une image  23">
            <a:extLst>
              <a:ext uri="{FF2B5EF4-FFF2-40B4-BE49-F238E27FC236}">
                <a16:creationId xmlns="" xmlns:a16="http://schemas.microsoft.com/office/drawing/2014/main" id="{29270FF8-66A0-47BD-F024-26F2240518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26" name="Espace réservé pour une image  23">
            <a:extLst>
              <a:ext uri="{FF2B5EF4-FFF2-40B4-BE49-F238E27FC236}">
                <a16:creationId xmlns="" xmlns:a16="http://schemas.microsoft.com/office/drawing/2014/main" id="{1C459344-6E99-A602-3AD6-7DC4AD73887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="" xmlns:a16="http://schemas.microsoft.com/office/drawing/2014/main" id="{4A9F7800-FD37-279D-3D2A-2AB82D28B9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="" xmlns:a16="http://schemas.microsoft.com/office/drawing/2014/main" id="{DC2A7A68-F6DD-D13B-DD2F-E3658F6C73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="" xmlns:a16="http://schemas.microsoft.com/office/drawing/2014/main" id="{7FA5EE71-18A0-9477-9084-D22C7B83A4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1591246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F9995A86-04B2-E656-1B70-44EE228A4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C883E1D-F21D-D121-A508-AB3390DE9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pour une image  30">
            <a:extLst>
              <a:ext uri="{FF2B5EF4-FFF2-40B4-BE49-F238E27FC236}">
                <a16:creationId xmlns="" xmlns:a16="http://schemas.microsoft.com/office/drawing/2014/main" id="{97A253B9-07E8-5858-3051-AAF49255C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="" xmlns:a16="http://schemas.microsoft.com/office/drawing/2014/main" id="{5382661B-C868-81A4-6755-79020EE0A4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B347E49D-7B16-C840-7018-9B5971FD05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consectetuer adipiscing elit. Maecenas porttitor Lorem ipsum dolor sit amet, consectetuer adipiscing elit. </a:t>
            </a:r>
          </a:p>
          <a:p>
            <a:pPr lvl="0"/>
            <a:r>
              <a:rPr lang="fr-FR" err="1"/>
              <a:t>Maecenas porttitor congue massa. Fusce posuere, magna sed pulvinar ultricies.</a:t>
            </a:r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="" xmlns:a16="http://schemas.microsoft.com/office/drawing/2014/main" id="{7EED5E17-0E91-13F9-41E8-AA1DE37FBC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23345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16">
            <a:extLst>
              <a:ext uri="{FF2B5EF4-FFF2-40B4-BE49-F238E27FC236}">
                <a16:creationId xmlns="" xmlns:a16="http://schemas.microsoft.com/office/drawing/2014/main" id="{92A52D28-9E25-1EBA-A4D7-BE5AA9B4F99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328788" y="1566853"/>
            <a:ext cx="2438400" cy="39211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="" xmlns:a16="http://schemas.microsoft.com/office/drawing/2014/main" id="{88E5F2E9-3AB0-DC73-1658-62F726FA39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ADC4437A-FD49-9A88-C147-7013448B21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162423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86887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3705F7C1-8DEB-18EA-2D3A-F8EA579238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8540495" y="-15305"/>
            <a:ext cx="3810459" cy="37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7488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86761BF-A07B-0526-F622-AD99DD275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89504"/>
            <a:ext cx="4052933" cy="3968496"/>
          </a:xfrm>
          <a:prstGeom prst="rect">
            <a:avLst/>
          </a:prstGeom>
        </p:spPr>
      </p:pic>
      <p:sp>
        <p:nvSpPr>
          <p:cNvPr id="10" name="Espace réservé pour une image  30">
            <a:extLst>
              <a:ext uri="{FF2B5EF4-FFF2-40B4-BE49-F238E27FC236}">
                <a16:creationId xmlns="" xmlns:a16="http://schemas.microsoft.com/office/drawing/2014/main" id="{23FBC9E7-9244-E01A-B09A-898313B44F9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939272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="" xmlns:a16="http://schemas.microsoft.com/office/drawing/2014/main" id="{336D5138-B724-BA5B-460B-1D515841D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37A42895-12F5-A646-2771-EAB20B5C1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Lorem ipsum dolor sit amet, consectetuer adipiscing elit. Maecenas porttitor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1FFDCF57-C0A3-261C-1623-8F3EDAFDAF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3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99B7A9D-0E39-F7E1-BD21-7789D06D44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="" xmlns:a16="http://schemas.microsoft.com/office/drawing/2014/main" id="{1FF79F29-7CB3-3085-554D-161BBD9C3B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25" name="Espace réservé pour une image  23">
            <a:extLst>
              <a:ext uri="{FF2B5EF4-FFF2-40B4-BE49-F238E27FC236}">
                <a16:creationId xmlns="" xmlns:a16="http://schemas.microsoft.com/office/drawing/2014/main" id="{29270FF8-66A0-47BD-F024-26F2240518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26" name="Espace réservé pour une image  23">
            <a:extLst>
              <a:ext uri="{FF2B5EF4-FFF2-40B4-BE49-F238E27FC236}">
                <a16:creationId xmlns="" xmlns:a16="http://schemas.microsoft.com/office/drawing/2014/main" id="{1C459344-6E99-A602-3AD6-7DC4AD73887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="" xmlns:a16="http://schemas.microsoft.com/office/drawing/2014/main" id="{4A9F7800-FD37-279D-3D2A-2AB82D28B9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="" xmlns:a16="http://schemas.microsoft.com/office/drawing/2014/main" id="{DC2A7A68-F6DD-D13B-DD2F-E3658F6C73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="" xmlns:a16="http://schemas.microsoft.com/office/drawing/2014/main" id="{7FA5EE71-18A0-9477-9084-D22C7B83A4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953424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16">
            <a:extLst>
              <a:ext uri="{FF2B5EF4-FFF2-40B4-BE49-F238E27FC236}">
                <a16:creationId xmlns="" xmlns:a16="http://schemas.microsoft.com/office/drawing/2014/main" id="{92A52D28-9E25-1EBA-A4D7-BE5AA9B4F99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328788" y="1566853"/>
            <a:ext cx="2438400" cy="39211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="" xmlns:a16="http://schemas.microsoft.com/office/drawing/2014/main" id="{88E5F2E9-3AB0-DC73-1658-62F726FA39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ADC4437A-FD49-9A88-C147-7013448B21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658473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Motif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3705F7C1-8DEB-18EA-2D3A-F8EA579238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8540495" y="-15305"/>
            <a:ext cx="3810459" cy="37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0960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Lorem ipsum consectuer dolor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fr-FR"/>
              <a:t>Lorem ipsum dolor sit amet, consectetuer adipiscing elit. Maecenas porttitor Lorem ipsum dolor sit amet, consectetuer adipiscing elit. Maecenas porttitor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28751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B498851-4694-44AB-89ED-C6574D5F7EE5}" type="datetimeFigureOut">
              <a:rPr lang="fr-BE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12-03-24</a:t>
            </a:fld>
            <a:endParaRPr lang="fr-BE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C635F8-A3D8-4939-A4DA-2AC19C09CFCB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571298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AED18B75-B92F-21E0-13E5-FB4FC14A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45506" y="1179259"/>
            <a:ext cx="7900988" cy="4206875"/>
          </a:xfrm>
          <a:prstGeom prst="roundRect">
            <a:avLst/>
          </a:prstGeom>
          <a:pattFill prst="pct10">
            <a:fgClr>
              <a:schemeClr val="bg1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="" xmlns:a16="http://schemas.microsoft.com/office/drawing/2014/main" id="{E5A55BF7-15D7-7206-2FD1-5E0AF0674F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737868" y="4247644"/>
            <a:ext cx="1588147" cy="155911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="" xmlns:a16="http://schemas.microsoft.com/office/drawing/2014/main" id="{3BE49877-0D99-EFF6-6E4B-365D0469277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7537" y="758636"/>
            <a:ext cx="1932691" cy="14175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 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="" xmlns:a16="http://schemas.microsoft.com/office/drawing/2014/main" id="{F9DA5FBB-0695-F969-9C54-1FC14ECF2B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0296" y="5750078"/>
            <a:ext cx="3636232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/>
              <a:t>Une question ?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8655812-6BCB-821B-CF0C-7FA480AEF1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65903" y="5674377"/>
            <a:ext cx="1815457" cy="3057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/>
              <a:t>+32 0 472 22 22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9BABFBD3-CB7E-3712-DC9C-2871002E92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65903" y="6021849"/>
            <a:ext cx="2236081" cy="3057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err="1"/>
              <a:t>hello@references.be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07857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7.emf"/><Relationship Id="rId7" Type="http://schemas.openxmlformats.org/officeDocument/2006/relationships/image" Target="../media/image18.emf"/><Relationship Id="rId2" Type="http://schemas.openxmlformats.org/officeDocument/2006/relationships/image" Target="../media/image21.emf"/><Relationship Id="rId1" Type="http://schemas.openxmlformats.org/officeDocument/2006/relationships/theme" Target="../theme/theme7.xml"/><Relationship Id="rId6" Type="http://schemas.openxmlformats.org/officeDocument/2006/relationships/image" Target="../media/image22.emf"/><Relationship Id="rId11" Type="http://schemas.openxmlformats.org/officeDocument/2006/relationships/image" Target="../media/image12.emf"/><Relationship Id="rId5" Type="http://schemas.openxmlformats.org/officeDocument/2006/relationships/image" Target="../media/image15.emf"/><Relationship Id="rId10" Type="http://schemas.openxmlformats.org/officeDocument/2006/relationships/image" Target="../media/image23.emf"/><Relationship Id="rId4" Type="http://schemas.openxmlformats.org/officeDocument/2006/relationships/image" Target="../media/image4.emf"/><Relationship Id="rId9" Type="http://schemas.openxmlformats.org/officeDocument/2006/relationships/image" Target="../media/image11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3"/>
          <p:cNvSpPr txBox="1">
            <a:spLocks/>
          </p:cNvSpPr>
          <p:nvPr userDrawn="1"/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  <p:sp>
        <p:nvSpPr>
          <p:cNvPr id="8" name="Espace réservé du texte 25"/>
          <p:cNvSpPr txBox="1">
            <a:spLocks/>
          </p:cNvSpPr>
          <p:nvPr userDrawn="1"/>
        </p:nvSpPr>
        <p:spPr>
          <a:xfrm>
            <a:off x="9909175" y="903288"/>
            <a:ext cx="1962150" cy="30003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20" r:id="rId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3"/>
          <p:cNvSpPr txBox="1">
            <a:spLocks/>
          </p:cNvSpPr>
          <p:nvPr userDrawn="1"/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  <p:sp>
        <p:nvSpPr>
          <p:cNvPr id="8" name="Espace réservé du texte 25"/>
          <p:cNvSpPr txBox="1">
            <a:spLocks/>
          </p:cNvSpPr>
          <p:nvPr userDrawn="1"/>
        </p:nvSpPr>
        <p:spPr>
          <a:xfrm>
            <a:off x="9909175" y="903288"/>
            <a:ext cx="1962150" cy="30003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21" r:id="rId3"/>
    <p:sldLayoutId id="2147483734" r:id="rId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5511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0C0052"/>
                </a:solidFill>
                <a:latin typeface="New Hero" panose="02000500000000000000" pitchFamily="50" charset="0"/>
              </a:defRPr>
            </a:lvl1pPr>
          </a:lstStyle>
          <a:p>
            <a:fld id="{67389365-EF2B-4D1D-B46E-B503AA246430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7" name="Espace réservé du texte 25"/>
          <p:cNvSpPr txBox="1">
            <a:spLocks/>
          </p:cNvSpPr>
          <p:nvPr userDrawn="1"/>
        </p:nvSpPr>
        <p:spPr>
          <a:xfrm>
            <a:off x="444500" y="6483350"/>
            <a:ext cx="720725" cy="111125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  <p:sp>
        <p:nvSpPr>
          <p:cNvPr id="2" name="Espace réservé du texte 23"/>
          <p:cNvSpPr txBox="1">
            <a:spLocks/>
          </p:cNvSpPr>
          <p:nvPr userDrawn="1"/>
        </p:nvSpPr>
        <p:spPr>
          <a:xfrm>
            <a:off x="207963" y="6419850"/>
            <a:ext cx="157162" cy="236538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53" r:id="rId9"/>
    <p:sldLayoutId id="2147483754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5511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0C0052"/>
                </a:solidFill>
                <a:latin typeface="New Hero" panose="02000500000000000000" pitchFamily="50" charset="0"/>
              </a:defRPr>
            </a:lvl1pPr>
          </a:lstStyle>
          <a:p>
            <a:fld id="{BF93E7E6-09D1-48B5-885F-D158863F6F12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2" name="Espace réservé du texte 25"/>
          <p:cNvSpPr txBox="1">
            <a:spLocks/>
          </p:cNvSpPr>
          <p:nvPr userDrawn="1"/>
        </p:nvSpPr>
        <p:spPr>
          <a:xfrm>
            <a:off x="444500" y="6483350"/>
            <a:ext cx="720725" cy="111125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  <p:sp>
        <p:nvSpPr>
          <p:cNvPr id="3" name="Espace réservé du texte 23"/>
          <p:cNvSpPr txBox="1">
            <a:spLocks/>
          </p:cNvSpPr>
          <p:nvPr userDrawn="1"/>
        </p:nvSpPr>
        <p:spPr>
          <a:xfrm>
            <a:off x="207963" y="6419850"/>
            <a:ext cx="157162" cy="236538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8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68263"/>
            <a:ext cx="12336463" cy="692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0" i="0">
                <a:solidFill>
                  <a:srgbClr val="C4FDF3"/>
                </a:solidFill>
                <a:latin typeface="New Hero" panose="02000500000000000000" pitchFamily="2" charset="0"/>
              </a:defRPr>
            </a:lvl1pPr>
          </a:lstStyle>
          <a:p>
            <a:pPr>
              <a:defRPr/>
            </a:pPr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5511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C4FDF3"/>
                </a:solidFill>
                <a:latin typeface="New Hero" panose="02000500000000000000" pitchFamily="50" charset="0"/>
              </a:defRPr>
            </a:lvl1pPr>
          </a:lstStyle>
          <a:p>
            <a:fld id="{3E7A3FB2-10C8-43CD-8465-A25B603EC117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5" name="Espace réservé du texte 25"/>
          <p:cNvSpPr txBox="1">
            <a:spLocks/>
          </p:cNvSpPr>
          <p:nvPr userDrawn="1"/>
        </p:nvSpPr>
        <p:spPr>
          <a:xfrm>
            <a:off x="444500" y="6483350"/>
            <a:ext cx="720725" cy="111125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  <p:pic>
        <p:nvPicPr>
          <p:cNvPr id="5126" name="Image 5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6419850"/>
            <a:ext cx="1571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26" r:id="rId3"/>
    <p:sldLayoutId id="2147483749" r:id="rId4"/>
    <p:sldLayoutId id="2147483727" r:id="rId5"/>
    <p:sldLayoutId id="2147483750" r:id="rId6"/>
    <p:sldLayoutId id="2147483751" r:id="rId7"/>
    <p:sldLayoutId id="2147483752" r:id="rId8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68263"/>
            <a:ext cx="12336463" cy="692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exte 25"/>
          <p:cNvSpPr txBox="1">
            <a:spLocks/>
          </p:cNvSpPr>
          <p:nvPr userDrawn="1"/>
        </p:nvSpPr>
        <p:spPr>
          <a:xfrm>
            <a:off x="444500" y="6483350"/>
            <a:ext cx="720725" cy="1111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 </a:t>
            </a:r>
            <a:endParaRPr lang="fr-FR" dirty="0"/>
          </a:p>
        </p:txBody>
      </p:sp>
      <p:pic>
        <p:nvPicPr>
          <p:cNvPr id="6148" name="Imag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6419850"/>
            <a:ext cx="1571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75" y="239713"/>
            <a:ext cx="28035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Imag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4838700"/>
            <a:ext cx="6048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Image 1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25" y="3140075"/>
            <a:ext cx="45402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Imag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653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Imag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4588"/>
            <a:ext cx="2098675" cy="317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Image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713" y="1651000"/>
            <a:ext cx="30067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Image 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8" y="214313"/>
            <a:ext cx="28035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Image 10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8" y="1590675"/>
            <a:ext cx="300672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Image 11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913" y="4038600"/>
            <a:ext cx="2859087" cy="279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Image 1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4097338"/>
            <a:ext cx="2797175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7BE36E8-52A0-2A64-192B-B02DB0789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58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8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16436E2-AF43-B76F-8544-800AFF03F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7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8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C76FE26-BE45-F74B-A879-0E78237BC0D4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/>
          </a:p>
        </p:txBody>
      </p:sp>
      <p:sp>
        <p:nvSpPr>
          <p:cNvPr id="7" name="Espace réservé du texte 25">
            <a:extLst>
              <a:ext uri="{FF2B5EF4-FFF2-40B4-BE49-F238E27FC236}">
                <a16:creationId xmlns="" xmlns:a16="http://schemas.microsoft.com/office/drawing/2014/main" id="{68E4ACEC-85F3-DF5B-51CA-0A036023B23C}"/>
              </a:ext>
            </a:extLst>
          </p:cNvPr>
          <p:cNvSpPr txBox="1"/>
          <p:nvPr/>
        </p:nvSpPr>
        <p:spPr>
          <a:xfrm>
            <a:off x="444680" y="6483808"/>
            <a:ext cx="720725" cy="110208"/>
          </a:xfrm>
          <a:prstGeom prst="rect">
            <a:avLst/>
          </a:prstGeom>
          <a:blipFill>
            <a:blip r:embed="rId16"/>
            <a:stretch>
              <a:fillRect/>
            </a:stretch>
          </a:blipFill>
        </p:spPr>
        <p:txBody>
          <a:bodyPr/>
          <a:lstStyle>
            <a:defPPr>
              <a:defRPr lang="fr-F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Espace réservé du texte 23">
            <a:extLst>
              <a:ext uri="{FF2B5EF4-FFF2-40B4-BE49-F238E27FC236}">
                <a16:creationId xmlns="" xmlns:a16="http://schemas.microsoft.com/office/drawing/2014/main" id="{8F606DFD-0B9D-A91F-9081-9C2DB10F01A5}"/>
              </a:ext>
            </a:extLst>
          </p:cNvPr>
          <p:cNvSpPr txBox="1"/>
          <p:nvPr/>
        </p:nvSpPr>
        <p:spPr>
          <a:xfrm>
            <a:off x="207337" y="6419834"/>
            <a:ext cx="157186" cy="237179"/>
          </a:xfrm>
          <a:prstGeom prst="rect">
            <a:avLst/>
          </a:prstGeom>
          <a:blipFill>
            <a:blip r:embed="rId17"/>
            <a:stretch>
              <a:fillRect/>
            </a:stretch>
          </a:blipFill>
        </p:spPr>
        <p:txBody>
          <a:bodyPr/>
          <a:lstStyle>
            <a:defPPr>
              <a:defRPr lang="fr-F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291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2576" y="12700"/>
            <a:ext cx="12474575" cy="716113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-374015" y="-166761"/>
            <a:ext cx="13071475" cy="7340600"/>
          </a:xfrm>
          <a:prstGeom prst="rect">
            <a:avLst/>
          </a:prstGeom>
          <a:solidFill>
            <a:srgbClr val="0C0052">
              <a:alpha val="42075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819" name="Titre 4"/>
          <p:cNvSpPr>
            <a:spLocks noGrp="1" noChangeArrowheads="1"/>
          </p:cNvSpPr>
          <p:nvPr>
            <p:ph type="title"/>
          </p:nvPr>
        </p:nvSpPr>
        <p:spPr bwMode="auto">
          <a:xfrm>
            <a:off x="4659313" y="5288979"/>
            <a:ext cx="7212012" cy="785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 smtClean="0">
                <a:solidFill>
                  <a:schemeClr val="bg1"/>
                </a:solidFill>
                <a:latin typeface="New Hero Bold" panose="02000800000000000000" pitchFamily="50" charset="0"/>
              </a:rPr>
              <a:t>Solutions formation</a:t>
            </a:r>
          </a:p>
        </p:txBody>
      </p:sp>
      <p:sp>
        <p:nvSpPr>
          <p:cNvPr id="34821" name="Espace réservé du texte 6"/>
          <p:cNvSpPr>
            <a:spLocks noGrp="1" noChangeArrowheads="1"/>
          </p:cNvSpPr>
          <p:nvPr>
            <p:ph type="body" sz="quarter" idx="17"/>
          </p:nvPr>
        </p:nvSpPr>
        <p:spPr bwMode="auto">
          <a:xfrm>
            <a:off x="8239125" y="6092254"/>
            <a:ext cx="3632200" cy="444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smtClean="0">
                <a:solidFill>
                  <a:schemeClr val="bg1"/>
                </a:solidFill>
                <a:latin typeface="New Hero SemiBold" panose="02000700000000000000" pitchFamily="50" charset="0"/>
              </a:rPr>
              <a:t>- Catalogue 2024</a:t>
            </a:r>
          </a:p>
        </p:txBody>
      </p:sp>
      <p:pic>
        <p:nvPicPr>
          <p:cNvPr id="34822" name="Imag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50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Imag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175" y="912813"/>
            <a:ext cx="19716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9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49516" cy="6146800"/>
          </a:xfrm>
        </p:spPr>
      </p:pic>
      <p:sp>
        <p:nvSpPr>
          <p:cNvPr id="15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093241" y="948182"/>
            <a:ext cx="4023327" cy="414274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7" name="Espace réservé pour une image  22"/>
          <p:cNvSpPr txBox="1">
            <a:spLocks/>
          </p:cNvSpPr>
          <p:nvPr/>
        </p:nvSpPr>
        <p:spPr>
          <a:xfrm>
            <a:off x="5472223" y="2991288"/>
            <a:ext cx="539611" cy="54276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870" name="Espace réservé du texte 14"/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5380038" y="2110486"/>
            <a:ext cx="51577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BE" altLang="fr-FR" dirty="0" smtClean="0">
                <a:solidFill>
                  <a:srgbClr val="4D4DFF"/>
                </a:solidFill>
                <a:latin typeface="New Hero Bold" panose="02000800000000000000" pitchFamily="50" charset="0"/>
              </a:rPr>
              <a:t>Créer des </a:t>
            </a:r>
            <a:r>
              <a:rPr lang="fr-BE" altLang="fr-FR" dirty="0" smtClean="0">
                <a:solidFill>
                  <a:srgbClr val="4D4DFF"/>
                </a:solidFill>
                <a:latin typeface="New Hero Bold" panose="02000800000000000000" pitchFamily="50" charset="0"/>
              </a:rPr>
              <a:t>vocations</a:t>
            </a:r>
            <a:endParaRPr lang="fr-BE" altLang="fr-FR" sz="1400" dirty="0" smtClean="0">
              <a:solidFill>
                <a:srgbClr val="4D4DFF"/>
              </a:solidFill>
              <a:latin typeface="New Hero Bold" panose="02000800000000000000" pitchFamily="50" charset="0"/>
            </a:endParaRPr>
          </a:p>
          <a:p>
            <a:endParaRPr lang="fr-BE" altLang="fr-FR" dirty="0" smtClean="0">
              <a:latin typeface="New Hero Bold" panose="02000800000000000000" pitchFamily="50" charset="0"/>
            </a:endParaRPr>
          </a:p>
        </p:txBody>
      </p:sp>
      <p:sp>
        <p:nvSpPr>
          <p:cNvPr id="36871" name="Espace réservé du texte 15"/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6096000" y="2984500"/>
            <a:ext cx="4972050" cy="542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b="0" dirty="0" smtClean="0">
                <a:latin typeface="New Hero" panose="02000500000000000000" pitchFamily="50" charset="0"/>
              </a:rPr>
              <a:t>Rendre ses formations </a:t>
            </a:r>
            <a:r>
              <a:rPr lang="fr-FR" altLang="fr-FR" dirty="0" smtClean="0">
                <a:latin typeface="New Hero" panose="02000500000000000000" pitchFamily="50" charset="0"/>
              </a:rPr>
              <a:t>attractives</a:t>
            </a:r>
            <a:r>
              <a:rPr lang="fr-FR" altLang="fr-FR" b="0" dirty="0" smtClean="0">
                <a:latin typeface="New Hero" panose="02000500000000000000" pitchFamily="50" charset="0"/>
              </a:rPr>
              <a:t> afin d'augmenter </a:t>
            </a:r>
            <a:r>
              <a:rPr lang="fr-FR" altLang="fr-FR" dirty="0" smtClean="0">
                <a:latin typeface="New Hero" panose="02000500000000000000" pitchFamily="50" charset="0"/>
              </a:rPr>
              <a:t>le taux de fréquentation</a:t>
            </a:r>
          </a:p>
        </p:txBody>
      </p:sp>
      <p:sp>
        <p:nvSpPr>
          <p:cNvPr id="36872" name="Espace réservé du texte 16"/>
          <p:cNvSpPr>
            <a:spLocks noGrp="1" noChangeArrowheads="1"/>
          </p:cNvSpPr>
          <p:nvPr>
            <p:ph type="body" sz="quarter" idx="17"/>
          </p:nvPr>
        </p:nvSpPr>
        <p:spPr bwMode="auto">
          <a:xfrm>
            <a:off x="6096000" y="4051300"/>
            <a:ext cx="5202238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b="0" dirty="0" smtClean="0">
                <a:latin typeface="New Hero" panose="02000500000000000000" pitchFamily="50" charset="0"/>
              </a:rPr>
              <a:t>Informer et faire découvrir </a:t>
            </a:r>
            <a:r>
              <a:rPr lang="fr-FR" altLang="fr-FR" dirty="0" smtClean="0">
                <a:latin typeface="New Hero" panose="02000500000000000000" pitchFamily="50" charset="0"/>
              </a:rPr>
              <a:t>le contenu</a:t>
            </a:r>
            <a:r>
              <a:rPr lang="fr-FR" altLang="fr-FR" b="0" dirty="0" smtClean="0">
                <a:latin typeface="New Hero" panose="02000500000000000000" pitchFamily="50" charset="0"/>
              </a:rPr>
              <a:t> </a:t>
            </a:r>
            <a:br>
              <a:rPr lang="fr-FR" altLang="fr-FR" b="0" dirty="0" smtClean="0">
                <a:latin typeface="New Hero" panose="02000500000000000000" pitchFamily="50" charset="0"/>
              </a:rPr>
            </a:br>
            <a:r>
              <a:rPr lang="fr-FR" altLang="fr-FR" b="0" dirty="0" smtClean="0">
                <a:latin typeface="New Hero" panose="02000500000000000000" pitchFamily="50" charset="0"/>
              </a:rPr>
              <a:t>et </a:t>
            </a:r>
            <a:r>
              <a:rPr lang="fr-FR" altLang="fr-FR" dirty="0" smtClean="0">
                <a:latin typeface="New Hero" panose="02000500000000000000" pitchFamily="50" charset="0"/>
              </a:rPr>
              <a:t>l'étendue</a:t>
            </a:r>
            <a:r>
              <a:rPr lang="fr-FR" altLang="fr-FR" b="0" dirty="0" smtClean="0">
                <a:latin typeface="New Hero" panose="02000500000000000000" pitchFamily="50" charset="0"/>
              </a:rPr>
              <a:t> de vos formations</a:t>
            </a:r>
          </a:p>
        </p:txBody>
      </p:sp>
      <p:sp>
        <p:nvSpPr>
          <p:cNvPr id="36873" name="Espace réservé du texte 17"/>
          <p:cNvSpPr>
            <a:spLocks noGrp="1" noChangeArrowheads="1"/>
          </p:cNvSpPr>
          <p:nvPr>
            <p:ph type="body" sz="quarter" idx="18"/>
          </p:nvPr>
        </p:nvSpPr>
        <p:spPr bwMode="auto">
          <a:xfrm>
            <a:off x="6096000" y="5033963"/>
            <a:ext cx="5315712" cy="271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b="0" dirty="0" smtClean="0">
                <a:latin typeface="New Hero" panose="02000500000000000000" pitchFamily="50" charset="0"/>
              </a:rPr>
              <a:t>Communiquer sur les différents </a:t>
            </a:r>
            <a:r>
              <a:rPr lang="fr-FR" altLang="fr-FR" dirty="0" smtClean="0">
                <a:latin typeface="New Hero" panose="02000500000000000000" pitchFamily="50" charset="0"/>
              </a:rPr>
              <a:t>types </a:t>
            </a:r>
            <a:br>
              <a:rPr lang="fr-FR" altLang="fr-FR" dirty="0" smtClean="0">
                <a:latin typeface="New Hero" panose="02000500000000000000" pitchFamily="50" charset="0"/>
              </a:rPr>
            </a:br>
            <a:r>
              <a:rPr lang="fr-FR" altLang="fr-FR" dirty="0" smtClean="0">
                <a:latin typeface="New Hero" panose="02000500000000000000" pitchFamily="50" charset="0"/>
              </a:rPr>
              <a:t>de formation</a:t>
            </a:r>
            <a:r>
              <a:rPr lang="fr-FR" altLang="fr-FR" b="0" dirty="0" smtClean="0">
                <a:latin typeface="New Hero" panose="02000500000000000000" pitchFamily="50" charset="0"/>
              </a:rPr>
              <a:t> existantes (initiale, continue, en alternance)</a:t>
            </a:r>
          </a:p>
        </p:txBody>
      </p:sp>
      <p:sp>
        <p:nvSpPr>
          <p:cNvPr id="36874" name="Espace réservé du texte 1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5380038" y="520700"/>
            <a:ext cx="4348162" cy="1265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sz="2400" dirty="0" smtClean="0">
                <a:latin typeface="New Hero" panose="02000500000000000000" pitchFamily="50" charset="0"/>
              </a:rPr>
              <a:t>Pourquoi</a:t>
            </a:r>
            <a:r>
              <a:rPr lang="fr-FR" altLang="fr-FR" dirty="0" smtClean="0">
                <a:latin typeface="New Hero Bold" panose="02000800000000000000" pitchFamily="50" charset="0"/>
              </a:rPr>
              <a:t/>
            </a:r>
            <a:br>
              <a:rPr lang="fr-FR" altLang="fr-FR" dirty="0" smtClean="0">
                <a:latin typeface="New Hero Bold" panose="02000800000000000000" pitchFamily="50" charset="0"/>
              </a:rPr>
            </a:br>
            <a:r>
              <a:rPr lang="fr-FR" altLang="fr-FR" dirty="0" smtClean="0">
                <a:latin typeface="New Hero Bold" panose="02000800000000000000" pitchFamily="50" charset="0"/>
              </a:rPr>
              <a:t>communiquer ?</a:t>
            </a:r>
            <a:endParaRPr lang="fr-FR" altLang="fr-FR" dirty="0" smtClean="0">
              <a:latin typeface="New Hero Bold" panose="02000800000000000000" pitchFamily="50" charset="0"/>
            </a:endParaRPr>
          </a:p>
        </p:txBody>
      </p:sp>
      <p:sp>
        <p:nvSpPr>
          <p:cNvPr id="34" name="Espace réservé pour une image  22"/>
          <p:cNvSpPr txBox="1">
            <a:spLocks/>
          </p:cNvSpPr>
          <p:nvPr/>
        </p:nvSpPr>
        <p:spPr>
          <a:xfrm>
            <a:off x="5472223" y="4048439"/>
            <a:ext cx="539611" cy="54276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5" name="Espace réservé pour une image  22"/>
          <p:cNvSpPr txBox="1">
            <a:spLocks/>
          </p:cNvSpPr>
          <p:nvPr/>
        </p:nvSpPr>
        <p:spPr>
          <a:xfrm>
            <a:off x="5472223" y="5162249"/>
            <a:ext cx="539611" cy="54276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36881" name="Image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3119438"/>
            <a:ext cx="334963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Image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5305425"/>
            <a:ext cx="26987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Imag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4141788"/>
            <a:ext cx="303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u texte 17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28650" y="974725"/>
            <a:ext cx="3367088" cy="48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smtClean="0">
                <a:latin typeface="New Hero Bold" panose="02000800000000000000" pitchFamily="50" charset="0"/>
              </a:rPr>
              <a:t>Audience</a:t>
            </a:r>
          </a:p>
        </p:txBody>
      </p:sp>
      <p:sp>
        <p:nvSpPr>
          <p:cNvPr id="38915" name="Espace réservé du texte 18"/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628650" y="2498725"/>
            <a:ext cx="4533900" cy="2614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BE" altLang="fr-FR" dirty="0" smtClean="0">
                <a:solidFill>
                  <a:srgbClr val="B6FFF5"/>
                </a:solidFill>
                <a:latin typeface="New Hero" panose="02000500000000000000" pitchFamily="50" charset="0"/>
              </a:rPr>
              <a:t>Utilisez nos espaces visuels </a:t>
            </a:r>
            <a:br>
              <a:rPr lang="fr-BE" altLang="fr-FR" dirty="0" smtClean="0">
                <a:solidFill>
                  <a:srgbClr val="B6FFF5"/>
                </a:solidFill>
                <a:latin typeface="New Hero" panose="02000500000000000000" pitchFamily="50" charset="0"/>
              </a:rPr>
            </a:br>
            <a:r>
              <a:rPr lang="fr-BE" altLang="fr-FR" dirty="0" smtClean="0">
                <a:solidFill>
                  <a:srgbClr val="B6FFF5"/>
                </a:solidFill>
                <a:latin typeface="New Hero" panose="02000500000000000000" pitchFamily="50" charset="0"/>
              </a:rPr>
              <a:t>et rédactionnels et touchez </a:t>
            </a:r>
            <a:br>
              <a:rPr lang="fr-BE" altLang="fr-FR" dirty="0" smtClean="0">
                <a:solidFill>
                  <a:srgbClr val="B6FFF5"/>
                </a:solidFill>
                <a:latin typeface="New Hero" panose="02000500000000000000" pitchFamily="50" charset="0"/>
              </a:rPr>
            </a:br>
            <a:r>
              <a:rPr lang="fr-BE" altLang="fr-FR" dirty="0" smtClean="0">
                <a:solidFill>
                  <a:srgbClr val="B6FFF5"/>
                </a:solidFill>
                <a:latin typeface="New Hero" panose="02000500000000000000" pitchFamily="50" charset="0"/>
              </a:rPr>
              <a:t>plus de</a:t>
            </a:r>
            <a:r>
              <a:rPr lang="fr-BE" altLang="fr-FR" b="1" dirty="0" smtClean="0">
                <a:solidFill>
                  <a:srgbClr val="B6FFF5"/>
                </a:solidFill>
                <a:latin typeface="New Hero Bold" panose="02000800000000000000" pitchFamily="50" charset="0"/>
              </a:rPr>
              <a:t> 70% de la population </a:t>
            </a:r>
            <a:br>
              <a:rPr lang="fr-BE" altLang="fr-FR" b="1" dirty="0" smtClean="0">
                <a:solidFill>
                  <a:srgbClr val="B6FFF5"/>
                </a:solidFill>
                <a:latin typeface="New Hero Bold" panose="02000800000000000000" pitchFamily="50" charset="0"/>
              </a:rPr>
            </a:br>
            <a:r>
              <a:rPr lang="fr-BE" altLang="fr-FR" b="1" dirty="0" smtClean="0">
                <a:solidFill>
                  <a:srgbClr val="B6FFF5"/>
                </a:solidFill>
                <a:latin typeface="New Hero Bold" panose="02000800000000000000" pitchFamily="50" charset="0"/>
              </a:rPr>
              <a:t>active francophone.</a:t>
            </a:r>
          </a:p>
          <a:p>
            <a:endParaRPr lang="fr-BE" altLang="fr-FR" dirty="0" smtClean="0">
              <a:solidFill>
                <a:srgbClr val="B6FFF5"/>
              </a:solidFill>
              <a:latin typeface="New Hero Bold" panose="02000800000000000000" pitchFamily="50" charset="0"/>
            </a:endParaRPr>
          </a:p>
          <a:p>
            <a:r>
              <a:rPr lang="fr-BE" altLang="fr-FR" dirty="0" smtClean="0">
                <a:solidFill>
                  <a:srgbClr val="B6FFF5"/>
                </a:solidFill>
                <a:latin typeface="New Hero" panose="02000500000000000000" pitchFamily="50" charset="0"/>
              </a:rPr>
              <a:t>Près de </a:t>
            </a:r>
            <a:r>
              <a:rPr lang="fr-BE" altLang="fr-FR" b="1" dirty="0" smtClean="0">
                <a:solidFill>
                  <a:srgbClr val="B6FFF5"/>
                </a:solidFill>
                <a:latin typeface="New Hero Bold" panose="02000800000000000000" pitchFamily="50" charset="0"/>
              </a:rPr>
              <a:t>3.000.000 </a:t>
            </a:r>
            <a:br>
              <a:rPr lang="fr-BE" altLang="fr-FR" b="1" dirty="0" smtClean="0">
                <a:solidFill>
                  <a:srgbClr val="B6FFF5"/>
                </a:solidFill>
                <a:latin typeface="New Hero Bold" panose="02000800000000000000" pitchFamily="50" charset="0"/>
              </a:rPr>
            </a:br>
            <a:r>
              <a:rPr lang="fr-BE" altLang="fr-FR" b="1" dirty="0" smtClean="0">
                <a:solidFill>
                  <a:srgbClr val="B6FFF5"/>
                </a:solidFill>
                <a:latin typeface="New Hero Bold" panose="02000800000000000000" pitchFamily="50" charset="0"/>
              </a:rPr>
              <a:t>personnes</a:t>
            </a:r>
            <a:r>
              <a:rPr lang="fr-BE" altLang="fr-FR" dirty="0" smtClean="0">
                <a:solidFill>
                  <a:srgbClr val="B6FFF5"/>
                </a:solidFill>
                <a:latin typeface="New Hero Bold" panose="02000800000000000000" pitchFamily="50" charset="0"/>
              </a:rPr>
              <a:t>/jour*.</a:t>
            </a:r>
          </a:p>
          <a:p>
            <a:endParaRPr lang="fr-FR" altLang="fr-FR" dirty="0" smtClean="0">
              <a:latin typeface="New Hero" panose="02000500000000000000" pitchFamily="50" charset="0"/>
            </a:endParaRPr>
          </a:p>
        </p:txBody>
      </p:sp>
      <p:sp>
        <p:nvSpPr>
          <p:cNvPr id="38916" name="Espace réservé du texte 18"/>
          <p:cNvSpPr txBox="1">
            <a:spLocks noChangeArrowheads="1"/>
          </p:cNvSpPr>
          <p:nvPr/>
        </p:nvSpPr>
        <p:spPr bwMode="auto">
          <a:xfrm>
            <a:off x="9317038" y="1487488"/>
            <a:ext cx="28146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BE" altLang="fr-FR" sz="1600" b="1">
                <a:solidFill>
                  <a:schemeClr val="bg1"/>
                </a:solidFill>
                <a:latin typeface="New Hero SemiBold" panose="02000700000000000000" pitchFamily="50" charset="0"/>
              </a:rPr>
              <a:t>1</a:t>
            </a:r>
            <a:r>
              <a:rPr lang="fr-BE" altLang="fr-FR" sz="1600" b="1" baseline="30000">
                <a:solidFill>
                  <a:schemeClr val="bg1"/>
                </a:solidFill>
                <a:latin typeface="New Hero SemiBold" panose="02000700000000000000" pitchFamily="50" charset="0"/>
              </a:rPr>
              <a:t>ER</a:t>
            </a:r>
            <a:r>
              <a:rPr lang="fr-BE" altLang="fr-FR" sz="1600" b="1">
                <a:solidFill>
                  <a:schemeClr val="bg1"/>
                </a:solidFill>
                <a:latin typeface="New Hero SemiBold" panose="02000700000000000000" pitchFamily="50" charset="0"/>
              </a:rPr>
              <a:t> GROUPE MÉDIA FR</a:t>
            </a:r>
            <a:endParaRPr lang="fr-FR" altLang="fr-FR" sz="1600" b="1">
              <a:solidFill>
                <a:schemeClr val="bg1"/>
              </a:solidFill>
              <a:latin typeface="New Hero SemiBold" panose="02000700000000000000" pitchFamily="50" charset="0"/>
            </a:endParaRPr>
          </a:p>
        </p:txBody>
      </p:sp>
      <p:sp>
        <p:nvSpPr>
          <p:cNvPr id="38917" name="Espace réservé du texte 18"/>
          <p:cNvSpPr txBox="1">
            <a:spLocks noChangeArrowheads="1"/>
          </p:cNvSpPr>
          <p:nvPr/>
        </p:nvSpPr>
        <p:spPr bwMode="auto">
          <a:xfrm>
            <a:off x="9317038" y="4256088"/>
            <a:ext cx="2814637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BE" altLang="fr-FR" sz="1600" b="1">
                <a:solidFill>
                  <a:schemeClr val="bg1"/>
                </a:solidFill>
                <a:latin typeface="New Hero SemiBold" panose="02000700000000000000" pitchFamily="50" charset="0"/>
              </a:rPr>
              <a:t>1</a:t>
            </a:r>
            <a:r>
              <a:rPr lang="fr-BE" altLang="fr-FR" sz="1600" b="1" baseline="30000">
                <a:solidFill>
                  <a:schemeClr val="bg1"/>
                </a:solidFill>
                <a:latin typeface="New Hero SemiBold" panose="02000700000000000000" pitchFamily="50" charset="0"/>
              </a:rPr>
              <a:t>ER</a:t>
            </a:r>
            <a:r>
              <a:rPr lang="fr-BE" altLang="fr-FR" sz="1600" b="1">
                <a:solidFill>
                  <a:schemeClr val="bg1"/>
                </a:solidFill>
                <a:latin typeface="New Hero SemiBold" panose="02000700000000000000" pitchFamily="50" charset="0"/>
              </a:rPr>
              <a:t> MÉDIA CARRIÈRE FR</a:t>
            </a:r>
            <a:endParaRPr lang="fr-FR" altLang="fr-FR" sz="1600" b="1">
              <a:solidFill>
                <a:schemeClr val="bg1"/>
              </a:solidFill>
              <a:latin typeface="New Hero SemiBold" panose="02000700000000000000" pitchFamily="50" charset="0"/>
            </a:endParaRPr>
          </a:p>
        </p:txBody>
      </p:sp>
      <p:sp>
        <p:nvSpPr>
          <p:cNvPr id="38918" name="Espace réservé du texte 17"/>
          <p:cNvSpPr txBox="1">
            <a:spLocks noChangeArrowheads="1"/>
          </p:cNvSpPr>
          <p:nvPr/>
        </p:nvSpPr>
        <p:spPr bwMode="auto">
          <a:xfrm>
            <a:off x="9185275" y="1924050"/>
            <a:ext cx="3186113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altLang="fr-FR" sz="16600" b="1">
                <a:solidFill>
                  <a:schemeClr val="bg1"/>
                </a:solidFill>
                <a:latin typeface="New Hero Bold" panose="02000800000000000000" pitchFamily="50" charset="0"/>
              </a:rPr>
              <a:t>#1</a:t>
            </a:r>
          </a:p>
        </p:txBody>
      </p:sp>
      <p:cxnSp>
        <p:nvCxnSpPr>
          <p:cNvPr id="25" name="Connecteur droit 24"/>
          <p:cNvCxnSpPr>
            <a:cxnSpLocks/>
          </p:cNvCxnSpPr>
          <p:nvPr/>
        </p:nvCxnSpPr>
        <p:spPr>
          <a:xfrm>
            <a:off x="9382125" y="1924050"/>
            <a:ext cx="2324100" cy="0"/>
          </a:xfrm>
          <a:prstGeom prst="line">
            <a:avLst/>
          </a:prstGeom>
          <a:ln w="19050">
            <a:solidFill>
              <a:srgbClr val="C4FD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cxnSpLocks/>
          </p:cNvCxnSpPr>
          <p:nvPr/>
        </p:nvCxnSpPr>
        <p:spPr>
          <a:xfrm>
            <a:off x="9382125" y="4083050"/>
            <a:ext cx="2324100" cy="0"/>
          </a:xfrm>
          <a:prstGeom prst="line">
            <a:avLst/>
          </a:prstGeom>
          <a:ln w="19050">
            <a:solidFill>
              <a:srgbClr val="C4FD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2" name="Espace réservé du pied de page 2"/>
          <p:cNvSpPr>
            <a:spLocks noGrp="1" noChangeArrowheads="1"/>
          </p:cNvSpPr>
          <p:nvPr>
            <p:ph type="ftr" sz="quarter" idx="2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mtClean="0">
                <a:solidFill>
                  <a:srgbClr val="C4FDF3"/>
                </a:solidFill>
                <a:latin typeface="New Hero" panose="02000500000000000000" pitchFamily="50" charset="0"/>
              </a:rPr>
              <a:t>*Source : CIM 2023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5556250"/>
            <a:ext cx="121920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38924" name="Imag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5738813"/>
            <a:ext cx="11366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Imag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5791200"/>
            <a:ext cx="12287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Imag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5808663"/>
            <a:ext cx="148113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7" name="Image 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75" y="5808663"/>
            <a:ext cx="10477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8" name="Image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975" y="5797550"/>
            <a:ext cx="11588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9" name="Image 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5808663"/>
            <a:ext cx="118903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0" name="Image 42" descr="Une image contenant habits, personne, Visage humain, homme&#10;&#10;Description générée automatiqueme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-442913"/>
            <a:ext cx="4987925" cy="599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741276"/>
            <a:ext cx="2895714" cy="1005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" t="-28" r="-198" b="12332"/>
          <a:stretch/>
        </p:blipFill>
        <p:spPr>
          <a:xfrm>
            <a:off x="0" y="0"/>
            <a:ext cx="4949516" cy="6138863"/>
          </a:xfrm>
        </p:spPr>
      </p:pic>
      <p:sp>
        <p:nvSpPr>
          <p:cNvPr id="6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508151" y="1340768"/>
            <a:ext cx="4662391" cy="378777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630833" y="2076097"/>
            <a:ext cx="5359219" cy="1130300"/>
          </a:xfrm>
        </p:spPr>
        <p:txBody>
          <a:bodyPr/>
          <a:lstStyle/>
          <a:p>
            <a:r>
              <a:rPr lang="fr-FR" dirty="0"/>
              <a:t>Références, le média carrière du groupe Rossel </a:t>
            </a:r>
            <a:r>
              <a:rPr lang="fr-FR" dirty="0" smtClean="0"/>
              <a:t>crée </a:t>
            </a:r>
            <a:r>
              <a:rPr lang="fr-FR" dirty="0"/>
              <a:t>pour vous le contexte idéal pour vous aider à </a:t>
            </a:r>
            <a:r>
              <a:rPr lang="fr-FR" dirty="0">
                <a:solidFill>
                  <a:srgbClr val="4D4DFF"/>
                </a:solidFill>
              </a:rPr>
              <a:t>toucher votre cible </a:t>
            </a:r>
            <a:r>
              <a:rPr lang="fr-FR" dirty="0"/>
              <a:t>et mettre en avant votre contenu. </a:t>
            </a:r>
            <a:endParaRPr lang="fr-BE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9"/>
          </p:nvPr>
        </p:nvSpPr>
        <p:spPr>
          <a:xfrm>
            <a:off x="6079406" y="3546573"/>
            <a:ext cx="4608259" cy="925603"/>
          </a:xfrm>
        </p:spPr>
        <p:txBody>
          <a:bodyPr/>
          <a:lstStyle/>
          <a:p>
            <a:r>
              <a:rPr lang="fr-FR" sz="1600" dirty="0"/>
              <a:t>Segment d’audience </a:t>
            </a:r>
            <a:r>
              <a:rPr lang="fr-FR" sz="1600" dirty="0" smtClean="0"/>
              <a:t>pré-qualifié</a:t>
            </a:r>
            <a:endParaRPr lang="fr-FR" sz="1600" dirty="0"/>
          </a:p>
          <a:p>
            <a:r>
              <a:rPr lang="fr-FR" sz="1600" dirty="0"/>
              <a:t>Contexte idéal et qualitatif mis à disposition</a:t>
            </a:r>
          </a:p>
          <a:p>
            <a:r>
              <a:rPr lang="fr-FR" sz="1600" dirty="0"/>
              <a:t>Bénéficiez de l’expertise de nos équipes pour créer votre contenu</a:t>
            </a:r>
          </a:p>
        </p:txBody>
      </p:sp>
      <p:sp>
        <p:nvSpPr>
          <p:cNvPr id="8" name="Espace réservé du texte 22">
            <a:extLst>
              <a:ext uri="{FF2B5EF4-FFF2-40B4-BE49-F238E27FC236}">
                <a16:creationId xmlns:a16="http://schemas.microsoft.com/office/drawing/2014/main" xmlns="" id="{019B013A-AF79-59D5-C578-CD33A8C88A73}"/>
              </a:ext>
            </a:extLst>
          </p:cNvPr>
          <p:cNvSpPr txBox="1">
            <a:spLocks/>
          </p:cNvSpPr>
          <p:nvPr/>
        </p:nvSpPr>
        <p:spPr>
          <a:xfrm>
            <a:off x="5630833" y="5256900"/>
            <a:ext cx="5056832" cy="11964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i="1" dirty="0" smtClean="0">
                <a:latin typeface="New Hero" panose="02000500000000000000" pitchFamily="50" charset="0"/>
              </a:rPr>
              <a:t>Le</a:t>
            </a:r>
            <a:r>
              <a:rPr lang="fr-FR" sz="2000" i="1" dirty="0" smtClean="0">
                <a:latin typeface="New Hero SemiBold" panose="02000700000000000000" pitchFamily="50" charset="0"/>
              </a:rPr>
              <a:t> </a:t>
            </a:r>
            <a:r>
              <a:rPr lang="fr-FR" sz="2000" b="1" i="1" dirty="0" smtClean="0">
                <a:solidFill>
                  <a:srgbClr val="4D4DFF"/>
                </a:solidFill>
                <a:latin typeface="New Hero SemiBold" panose="02000700000000000000" pitchFamily="50" charset="0"/>
              </a:rPr>
              <a:t>bon </a:t>
            </a:r>
            <a:r>
              <a:rPr lang="fr-FR" sz="2000" b="1" i="1" dirty="0">
                <a:solidFill>
                  <a:srgbClr val="4D4DFF"/>
                </a:solidFill>
                <a:latin typeface="New Hero SemiBold" panose="02000700000000000000" pitchFamily="50" charset="0"/>
              </a:rPr>
              <a:t>message </a:t>
            </a:r>
            <a:r>
              <a:rPr lang="fr-FR" sz="2000" i="1" dirty="0">
                <a:latin typeface="New Hero" panose="02000500000000000000" pitchFamily="50" charset="0"/>
              </a:rPr>
              <a:t>auprès de </a:t>
            </a:r>
            <a:r>
              <a:rPr lang="fr-FR" sz="2000" i="1" dirty="0" smtClean="0">
                <a:latin typeface="New Hero" panose="02000500000000000000" pitchFamily="50" charset="0"/>
              </a:rPr>
              <a:t/>
            </a:r>
            <a:br>
              <a:rPr lang="fr-FR" sz="2000" i="1" dirty="0" smtClean="0">
                <a:latin typeface="New Hero" panose="02000500000000000000" pitchFamily="50" charset="0"/>
              </a:rPr>
            </a:br>
            <a:r>
              <a:rPr lang="fr-FR" sz="2000" i="1" dirty="0" smtClean="0">
                <a:latin typeface="New Hero" panose="02000500000000000000" pitchFamily="50" charset="0"/>
              </a:rPr>
              <a:t>la</a:t>
            </a:r>
            <a:r>
              <a:rPr lang="fr-FR" sz="2000" i="1" dirty="0" smtClean="0">
                <a:latin typeface="New Hero SemiBold" panose="02000700000000000000" pitchFamily="50" charset="0"/>
              </a:rPr>
              <a:t> </a:t>
            </a:r>
            <a:r>
              <a:rPr lang="fr-FR" sz="2000" b="1" i="1" dirty="0" smtClean="0">
                <a:solidFill>
                  <a:srgbClr val="4D4DFF"/>
                </a:solidFill>
                <a:latin typeface="New Hero SemiBold" panose="02000700000000000000" pitchFamily="50" charset="0"/>
              </a:rPr>
              <a:t>bonne cible </a:t>
            </a:r>
            <a:r>
              <a:rPr lang="fr-FR" sz="2000" i="1" dirty="0" smtClean="0">
                <a:latin typeface="New Hero" panose="02000500000000000000" pitchFamily="50" charset="0"/>
              </a:rPr>
              <a:t>dans</a:t>
            </a:r>
            <a:r>
              <a:rPr lang="fr-FR" sz="2000" i="1" dirty="0" smtClean="0">
                <a:latin typeface="New Hero SemiBold" panose="02000700000000000000" pitchFamily="50" charset="0"/>
              </a:rPr>
              <a:t> </a:t>
            </a:r>
            <a:br>
              <a:rPr lang="fr-FR" sz="2000" i="1" dirty="0" smtClean="0">
                <a:latin typeface="New Hero SemiBold" panose="02000700000000000000" pitchFamily="50" charset="0"/>
              </a:rPr>
            </a:br>
            <a:r>
              <a:rPr lang="fr-FR" sz="2000" i="1" dirty="0" smtClean="0">
                <a:latin typeface="New Hero" panose="02000500000000000000" pitchFamily="50" charset="0"/>
              </a:rPr>
              <a:t>le</a:t>
            </a:r>
            <a:r>
              <a:rPr lang="fr-FR" sz="2000" i="1" dirty="0" smtClean="0">
                <a:latin typeface="New Hero SemiBold" panose="02000700000000000000" pitchFamily="50" charset="0"/>
              </a:rPr>
              <a:t> </a:t>
            </a:r>
            <a:r>
              <a:rPr lang="fr-FR" sz="2000" b="1" i="1" dirty="0" smtClean="0">
                <a:solidFill>
                  <a:srgbClr val="4D4DFF"/>
                </a:solidFill>
                <a:latin typeface="New Hero SemiBold" panose="02000700000000000000" pitchFamily="50" charset="0"/>
              </a:rPr>
              <a:t>bon contexte</a:t>
            </a:r>
            <a:r>
              <a:rPr lang="fr-FR" sz="2000" i="1" dirty="0" smtClean="0">
                <a:solidFill>
                  <a:srgbClr val="4D4DFF"/>
                </a:solidFill>
                <a:latin typeface="New Hero SemiBold" panose="02000700000000000000" pitchFamily="50" charset="0"/>
              </a:rPr>
              <a:t> </a:t>
            </a:r>
            <a:r>
              <a:rPr lang="fr-FR" sz="2000" i="1" dirty="0" smtClean="0">
                <a:latin typeface="New Hero" panose="02000500000000000000" pitchFamily="50" charset="0"/>
              </a:rPr>
              <a:t>de diffusion </a:t>
            </a:r>
            <a:endParaRPr lang="fr-BE" sz="2000" i="1" dirty="0">
              <a:latin typeface="New Hero" panose="02000500000000000000" pitchFamily="50" charset="0"/>
            </a:endParaRPr>
          </a:p>
        </p:txBody>
      </p:sp>
      <p:sp>
        <p:nvSpPr>
          <p:cNvPr id="9" name="Espace réservé pour une image  14"/>
          <p:cNvSpPr>
            <a:spLocks noGrp="1"/>
          </p:cNvSpPr>
          <p:nvPr>
            <p:ph type="pic" sz="quarter" idx="23"/>
          </p:nvPr>
        </p:nvSpPr>
        <p:spPr>
          <a:xfrm>
            <a:off x="5904965" y="3628770"/>
            <a:ext cx="107645" cy="108273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0" name="Espace réservé pour une image  14"/>
          <p:cNvSpPr>
            <a:spLocks noGrp="1"/>
          </p:cNvSpPr>
          <p:nvPr>
            <p:ph type="pic" sz="quarter" idx="23"/>
          </p:nvPr>
        </p:nvSpPr>
        <p:spPr>
          <a:xfrm>
            <a:off x="5904966" y="3966325"/>
            <a:ext cx="107645" cy="108273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1" name="Espace réservé pour une image  14"/>
          <p:cNvSpPr>
            <a:spLocks noGrp="1"/>
          </p:cNvSpPr>
          <p:nvPr>
            <p:ph type="pic" sz="quarter" idx="23"/>
          </p:nvPr>
        </p:nvSpPr>
        <p:spPr>
          <a:xfrm>
            <a:off x="5904965" y="4309766"/>
            <a:ext cx="107645" cy="108273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5630834" y="428466"/>
            <a:ext cx="6561166" cy="11791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latin typeface="New Hero" panose="02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Comment ? </a:t>
            </a:r>
            <a:endParaRPr lang="fr-FR" sz="2400" dirty="0">
              <a:latin typeface="New Hero" panose="020005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3600" u="none" strike="noStrike" kern="1200" cap="none" spc="0" normalizeH="0" baseline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La création</a:t>
            </a:r>
            <a:r>
              <a:rPr kumimoji="0" lang="fr-FR" sz="3600" u="none" strike="noStrike" kern="1200" cap="none" spc="0" normalizeH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 du</a:t>
            </a:r>
            <a:endParaRPr kumimoji="0" lang="fr-FR" sz="3600" u="none" strike="noStrike" kern="1200" cap="none" spc="0" normalizeH="0" baseline="0" noProof="0" dirty="0">
              <a:ln>
                <a:noFill/>
              </a:ln>
              <a:solidFill>
                <a:srgbClr val="0C0052"/>
              </a:solidFill>
              <a:effectLst/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5630833" y="665711"/>
            <a:ext cx="6561166" cy="11791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3600" u="none" strike="noStrike" kern="1200" cap="none" spc="0" normalizeH="0" baseline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fr-FR" sz="3600" u="none" strike="noStrike" kern="1200" cap="none" spc="0" normalizeH="0" baseline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fr-FR" sz="3600" u="none" strike="noStrike" kern="1200" cap="none" spc="0" normalizeH="0" baseline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contexte </a:t>
            </a:r>
            <a:r>
              <a:rPr kumimoji="0" lang="fr-FR" sz="3600" u="none" strike="noStrike" kern="1200" cap="none" spc="0" normalizeH="0" baseline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adéquat </a:t>
            </a:r>
            <a:endParaRPr kumimoji="0" lang="fr-FR" sz="3600" u="none" strike="noStrike" kern="1200" cap="none" spc="0" normalizeH="0" baseline="0" noProof="0" dirty="0">
              <a:ln>
                <a:noFill/>
              </a:ln>
              <a:solidFill>
                <a:srgbClr val="0C0052"/>
              </a:solidFill>
              <a:effectLst/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394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630833" y="2081567"/>
            <a:ext cx="5359219" cy="517052"/>
          </a:xfrm>
        </p:spPr>
        <p:txBody>
          <a:bodyPr/>
          <a:lstStyle/>
          <a:p>
            <a:r>
              <a:rPr lang="fr-FR" dirty="0"/>
              <a:t>Nous couvrons tous </a:t>
            </a:r>
            <a:r>
              <a:rPr lang="fr-FR" b="1" dirty="0">
                <a:solidFill>
                  <a:srgbClr val="4D4DFF"/>
                </a:solidFill>
              </a:rPr>
              <a:t>vos </a:t>
            </a:r>
            <a:r>
              <a:rPr lang="fr-FR" b="1" dirty="0" smtClean="0">
                <a:solidFill>
                  <a:srgbClr val="4D4DFF"/>
                </a:solidFill>
              </a:rPr>
              <a:t>besoins.</a:t>
            </a:r>
            <a:endParaRPr lang="fr-BE" b="1" dirty="0">
              <a:solidFill>
                <a:srgbClr val="4D4DFF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6142180" y="3310949"/>
            <a:ext cx="1457844" cy="517052"/>
          </a:xfrm>
        </p:spPr>
        <p:txBody>
          <a:bodyPr/>
          <a:lstStyle/>
          <a:p>
            <a:r>
              <a:rPr lang="fr-FR" dirty="0" smtClean="0"/>
              <a:t>Inscription</a:t>
            </a:r>
            <a:endParaRPr lang="fr-BE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>
          <a:xfrm>
            <a:off x="6142179" y="4606058"/>
            <a:ext cx="1457845" cy="326542"/>
          </a:xfrm>
        </p:spPr>
        <p:txBody>
          <a:bodyPr/>
          <a:lstStyle/>
          <a:p>
            <a:r>
              <a:rPr lang="fr-FR" dirty="0" smtClean="0"/>
              <a:t>Notoriété</a:t>
            </a:r>
            <a:endParaRPr lang="fr-BE" sz="1200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6139287" y="5976653"/>
            <a:ext cx="1457844" cy="271278"/>
          </a:xfrm>
        </p:spPr>
        <p:txBody>
          <a:bodyPr/>
          <a:lstStyle/>
          <a:p>
            <a:r>
              <a:rPr lang="fr-FR" dirty="0"/>
              <a:t>R</a:t>
            </a:r>
            <a:r>
              <a:rPr lang="fr-FR" dirty="0" smtClean="0"/>
              <a:t>encontre</a:t>
            </a:r>
            <a:endParaRPr lang="fr-BE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9"/>
          </p:nvPr>
        </p:nvSpPr>
        <p:spPr>
          <a:xfrm>
            <a:off x="7730370" y="2947244"/>
            <a:ext cx="4230861" cy="58385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altLang="fr-FR" sz="1100" dirty="0">
                <a:latin typeface="New Hero" panose="02000500000000000000" pitchFamily="50" charset="0"/>
              </a:rPr>
              <a:t>Boostez les inscriptions à vos formations en les mettant en lumière auprès d'un large public d'apprenants </a:t>
            </a:r>
            <a:r>
              <a:rPr lang="fr-FR" altLang="fr-FR" sz="1100" dirty="0" smtClean="0">
                <a:latin typeface="New Hero" panose="02000500000000000000" pitchFamily="50" charset="0"/>
              </a:rPr>
              <a:t>potentiels grâce au moteur de recherche qui regroupe toute l’offre de formation en Belgique francophone</a:t>
            </a:r>
            <a:r>
              <a:rPr lang="fr-FR" altLang="fr-FR" sz="1100" dirty="0">
                <a:latin typeface="New Hero" panose="02000500000000000000" pitchFamily="50" charset="0"/>
              </a:rPr>
              <a:t/>
            </a:r>
            <a:br>
              <a:rPr lang="fr-FR" altLang="fr-FR" sz="1100" dirty="0">
                <a:latin typeface="New Hero" panose="02000500000000000000" pitchFamily="50" charset="0"/>
              </a:rPr>
            </a:br>
            <a:r>
              <a:rPr lang="fr-FR" altLang="fr-FR" sz="1100" dirty="0">
                <a:latin typeface="New Hero" panose="02000500000000000000" pitchFamily="50" charset="0"/>
              </a:rPr>
              <a:t/>
            </a:r>
            <a:br>
              <a:rPr lang="fr-FR" altLang="fr-FR" sz="1100" dirty="0">
                <a:latin typeface="New Hero" panose="02000500000000000000" pitchFamily="50" charset="0"/>
              </a:rPr>
            </a:br>
            <a:r>
              <a:rPr lang="fr-FR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references.be/formations (+abonnements)</a:t>
            </a:r>
            <a:br>
              <a:rPr lang="fr-FR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</a:br>
            <a:endParaRPr lang="fr-BE" altLang="fr-FR" sz="1100" dirty="0">
              <a:solidFill>
                <a:srgbClr val="4D4DFF"/>
              </a:solidFill>
              <a:latin typeface="New Hero" panose="02000500000000000000" pitchFamily="50" charset="0"/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7730369" y="4250256"/>
            <a:ext cx="4461629" cy="58385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altLang="fr-FR" sz="1100" dirty="0">
                <a:latin typeface="New Hero" panose="02000500000000000000" pitchFamily="50" charset="0"/>
              </a:rPr>
              <a:t>Travaillez votre image et soyez un organisme </a:t>
            </a:r>
            <a:r>
              <a:rPr lang="fr-FR" altLang="fr-FR" sz="1100" dirty="0" smtClean="0">
                <a:latin typeface="New Hero" panose="02000500000000000000" pitchFamily="50" charset="0"/>
              </a:rPr>
              <a:t/>
            </a:r>
            <a:br>
              <a:rPr lang="fr-FR" altLang="fr-FR" sz="1100" dirty="0" smtClean="0">
                <a:latin typeface="New Hero" panose="02000500000000000000" pitchFamily="50" charset="0"/>
              </a:rPr>
            </a:br>
            <a:r>
              <a:rPr lang="fr-FR" altLang="fr-FR" sz="1100" dirty="0" smtClean="0">
                <a:latin typeface="New Hero" panose="02000500000000000000" pitchFamily="50" charset="0"/>
              </a:rPr>
              <a:t>de </a:t>
            </a:r>
            <a:r>
              <a:rPr lang="fr-FR" altLang="fr-FR" sz="1100" dirty="0">
                <a:latin typeface="New Hero" panose="02000500000000000000" pitchFamily="50" charset="0"/>
              </a:rPr>
              <a:t>formation de choix auprès de votre cible</a:t>
            </a:r>
          </a:p>
          <a:p>
            <a:pPr>
              <a:lnSpc>
                <a:spcPct val="100000"/>
              </a:lnSpc>
            </a:pP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Campagnes thématiques</a:t>
            </a:r>
            <a:b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</a:b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Campagne </a:t>
            </a:r>
            <a:r>
              <a:rPr lang="fr-BE" altLang="fr-FR" sz="1100" dirty="0">
                <a:solidFill>
                  <a:srgbClr val="4D4DFF"/>
                </a:solidFill>
                <a:latin typeface="New Hero" panose="02000500000000000000" pitchFamily="50" charset="0"/>
              </a:rPr>
              <a:t>de visibilité sur </a:t>
            </a: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mesure</a:t>
            </a:r>
            <a:b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</a:b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Tables </a:t>
            </a:r>
            <a:r>
              <a:rPr lang="fr-BE" altLang="fr-FR" sz="1100" dirty="0">
                <a:solidFill>
                  <a:srgbClr val="4D4DFF"/>
                </a:solidFill>
                <a:latin typeface="New Hero" panose="02000500000000000000" pitchFamily="50" charset="0"/>
              </a:rPr>
              <a:t>rondes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1"/>
          </p:nvPr>
        </p:nvSpPr>
        <p:spPr>
          <a:xfrm>
            <a:off x="7730370" y="5698385"/>
            <a:ext cx="4042215" cy="58385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altLang="fr-FR" sz="1100" dirty="0">
                <a:latin typeface="New Hero" panose="02000500000000000000" pitchFamily="50" charset="0"/>
              </a:rPr>
              <a:t>Boostez votre évènement ou participez à nos salons pour attirer de nouveaux apprenants</a:t>
            </a:r>
          </a:p>
          <a:p>
            <a:pPr>
              <a:lnSpc>
                <a:spcPct val="100000"/>
              </a:lnSpc>
            </a:pP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Salons </a:t>
            </a:r>
            <a:r>
              <a:rPr lang="fr-BE" altLang="fr-FR" sz="1100" dirty="0">
                <a:solidFill>
                  <a:srgbClr val="4D4DFF"/>
                </a:solidFill>
                <a:latin typeface="New Hero" panose="02000500000000000000" pitchFamily="50" charset="0"/>
              </a:rPr>
              <a:t>de la </a:t>
            </a: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carrière</a:t>
            </a:r>
            <a:b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</a:br>
            <a:r>
              <a:rPr lang="fr-BE" altLang="fr-FR" sz="1100" dirty="0" smtClean="0">
                <a:solidFill>
                  <a:srgbClr val="4D4DFF"/>
                </a:solidFill>
                <a:latin typeface="New Hero" panose="02000500000000000000" pitchFamily="50" charset="0"/>
              </a:rPr>
              <a:t>Portes </a:t>
            </a:r>
            <a:r>
              <a:rPr lang="fr-BE" altLang="fr-FR" sz="1100" dirty="0">
                <a:solidFill>
                  <a:srgbClr val="4D4DFF"/>
                </a:solidFill>
                <a:latin typeface="New Hero" panose="02000500000000000000" pitchFamily="50" charset="0"/>
              </a:rPr>
              <a:t>ouvertes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xmlns="" id="{1EB401D8-51EC-1FFF-E6CC-EE0499F1B825}"/>
              </a:ext>
            </a:extLst>
          </p:cNvPr>
          <p:cNvCxnSpPr>
            <a:cxnSpLocks/>
          </p:cNvCxnSpPr>
          <p:nvPr/>
        </p:nvCxnSpPr>
        <p:spPr>
          <a:xfrm>
            <a:off x="7736157" y="2980646"/>
            <a:ext cx="0" cy="987850"/>
          </a:xfrm>
          <a:prstGeom prst="line">
            <a:avLst/>
          </a:prstGeom>
          <a:ln>
            <a:solidFill>
              <a:srgbClr val="0C0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xmlns="" id="{C769512A-47B2-2AC2-82A9-51EED97F0985}"/>
              </a:ext>
            </a:extLst>
          </p:cNvPr>
          <p:cNvCxnSpPr>
            <a:cxnSpLocks/>
          </p:cNvCxnSpPr>
          <p:nvPr/>
        </p:nvCxnSpPr>
        <p:spPr>
          <a:xfrm>
            <a:off x="7736157" y="4320522"/>
            <a:ext cx="0" cy="928134"/>
          </a:xfrm>
          <a:prstGeom prst="line">
            <a:avLst/>
          </a:prstGeom>
          <a:ln>
            <a:solidFill>
              <a:srgbClr val="0C0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xmlns="" id="{813EB46C-0B60-D2F3-F9EE-8DD428BCA52B}"/>
              </a:ext>
            </a:extLst>
          </p:cNvPr>
          <p:cNvCxnSpPr>
            <a:cxnSpLocks/>
          </p:cNvCxnSpPr>
          <p:nvPr/>
        </p:nvCxnSpPr>
        <p:spPr>
          <a:xfrm>
            <a:off x="7736157" y="5757916"/>
            <a:ext cx="0" cy="770900"/>
          </a:xfrm>
          <a:prstGeom prst="line">
            <a:avLst/>
          </a:prstGeom>
          <a:ln>
            <a:solidFill>
              <a:srgbClr val="0C0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6330153" y="1340768"/>
            <a:ext cx="4374359" cy="378777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3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5630834" y="428466"/>
            <a:ext cx="6561166" cy="11791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latin typeface="New Hero" panose="02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Comment ? </a:t>
            </a:r>
            <a:endParaRPr lang="fr-FR" sz="2400" dirty="0">
              <a:latin typeface="New Hero" panose="020005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3600" u="none" strike="noStrike" kern="1200" cap="none" spc="0" normalizeH="0" baseline="0" noProof="0" dirty="0" smtClean="0">
                <a:ln>
                  <a:noFill/>
                </a:ln>
                <a:solidFill>
                  <a:srgbClr val="0C0052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Mise à disposition</a:t>
            </a:r>
            <a:endParaRPr kumimoji="0" lang="fr-FR" sz="3600" u="none" strike="noStrike" kern="1200" cap="none" spc="0" normalizeH="0" baseline="0" noProof="0" dirty="0">
              <a:ln>
                <a:noFill/>
              </a:ln>
              <a:solidFill>
                <a:srgbClr val="0C0052"/>
              </a:solidFill>
              <a:effectLst/>
              <a:uLnTx/>
              <a:uFillTx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Espace réservé du texte 4"/>
          <p:cNvSpPr txBox="1">
            <a:spLocks/>
          </p:cNvSpPr>
          <p:nvPr/>
        </p:nvSpPr>
        <p:spPr>
          <a:xfrm>
            <a:off x="5630833" y="665711"/>
            <a:ext cx="6561166" cy="11791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3600" b="1" i="0" kern="1200">
                <a:solidFill>
                  <a:srgbClr val="0C0052"/>
                </a:solidFill>
                <a:latin typeface="New Hero 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fr-FR" dirty="0" smtClean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dirty="0" smtClean="0">
                <a:ea typeface="Tahoma" panose="020B0604030504040204" pitchFamily="34" charset="0"/>
                <a:cs typeface="Tahoma" panose="020B0604030504040204" pitchFamily="34" charset="0"/>
              </a:rPr>
              <a:t>du contexte adéquat</a:t>
            </a:r>
            <a:endParaRPr lang="fr-FR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Espace réservé pour une image  14"/>
          <p:cNvSpPr>
            <a:spLocks noGrp="1"/>
          </p:cNvSpPr>
          <p:nvPr>
            <p:ph type="pic" sz="quarter" idx="23"/>
          </p:nvPr>
        </p:nvSpPr>
        <p:spPr>
          <a:xfrm>
            <a:off x="5807861" y="3342136"/>
            <a:ext cx="204749" cy="205944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8" name="Espace réservé pour une image  14"/>
          <p:cNvSpPr>
            <a:spLocks noGrp="1"/>
          </p:cNvSpPr>
          <p:nvPr>
            <p:ph type="pic" sz="quarter" idx="23"/>
          </p:nvPr>
        </p:nvSpPr>
        <p:spPr>
          <a:xfrm>
            <a:off x="5807862" y="4653144"/>
            <a:ext cx="204749" cy="205944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9" name="Espace réservé pour une image  14"/>
          <p:cNvSpPr>
            <a:spLocks noGrp="1"/>
          </p:cNvSpPr>
          <p:nvPr>
            <p:ph type="pic" sz="quarter" idx="23"/>
          </p:nvPr>
        </p:nvSpPr>
        <p:spPr>
          <a:xfrm>
            <a:off x="5807861" y="6018808"/>
            <a:ext cx="204749" cy="205944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21" name="Espace réservé pour une image  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" t="-28" r="-198" b="12332"/>
          <a:stretch/>
        </p:blipFill>
        <p:spPr>
          <a:xfrm>
            <a:off x="0" y="0"/>
            <a:ext cx="4949516" cy="6138863"/>
          </a:xfrm>
        </p:spPr>
      </p:pic>
    </p:spTree>
    <p:extLst>
      <p:ext uri="{BB962C8B-B14F-4D97-AF65-F5344CB8AC3E}">
        <p14:creationId xmlns:p14="http://schemas.microsoft.com/office/powerpoint/2010/main" val="1873263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432"/>
            <a:ext cx="12192001" cy="7565208"/>
          </a:xfrm>
          <a:prstGeom prst="rect">
            <a:avLst/>
          </a:prstGeom>
        </p:spPr>
      </p:pic>
      <p:sp>
        <p:nvSpPr>
          <p:cNvPr id="41985" name="Espace réservé du texte 8"/>
          <p:cNvSpPr>
            <a:spLocks noGrp="1" noChangeArrowheads="1"/>
          </p:cNvSpPr>
          <p:nvPr>
            <p:ph type="body" sz="quarter" idx="11"/>
          </p:nvPr>
        </p:nvSpPr>
        <p:spPr bwMode="auto">
          <a:blipFill dpi="0" rotWithShape="1">
            <a:srcRect/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 smtClean="0"/>
              <a:t> </a:t>
            </a:r>
            <a:endParaRPr lang="fr-FR" altLang="fr-FR" dirty="0" smtClean="0"/>
          </a:p>
        </p:txBody>
      </p:sp>
      <p:sp>
        <p:nvSpPr>
          <p:cNvPr id="41986" name="Titre 7"/>
          <p:cNvSpPr>
            <a:spLocks noGrp="1" noChangeArrowheads="1"/>
          </p:cNvSpPr>
          <p:nvPr>
            <p:ph type="title"/>
          </p:nvPr>
        </p:nvSpPr>
        <p:spPr bwMode="auto">
          <a:xfrm>
            <a:off x="5826125" y="2870200"/>
            <a:ext cx="5295900" cy="1331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sz="8000" smtClean="0">
                <a:latin typeface="New Hero Bold" panose="02000800000000000000" pitchFamily="50" charset="0"/>
              </a:rPr>
              <a:t>Tarifs</a:t>
            </a:r>
          </a:p>
        </p:txBody>
      </p:sp>
      <p:sp>
        <p:nvSpPr>
          <p:cNvPr id="41989" name="Espace réservé du texte 25"/>
          <p:cNvSpPr txBox="1">
            <a:spLocks noChangeArrowheads="1"/>
          </p:cNvSpPr>
          <p:nvPr/>
        </p:nvSpPr>
        <p:spPr bwMode="auto">
          <a:xfrm>
            <a:off x="444500" y="6483350"/>
            <a:ext cx="720725" cy="111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altLang="fr-FR" sz="2800"/>
              <a:t> </a:t>
            </a:r>
          </a:p>
        </p:txBody>
      </p:sp>
      <p:sp>
        <p:nvSpPr>
          <p:cNvPr id="41990" name="Espace réservé du texte 23"/>
          <p:cNvSpPr txBox="1">
            <a:spLocks noChangeArrowheads="1"/>
          </p:cNvSpPr>
          <p:nvPr/>
        </p:nvSpPr>
        <p:spPr bwMode="auto">
          <a:xfrm>
            <a:off x="207963" y="6419850"/>
            <a:ext cx="157162" cy="2365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altLang="fr-FR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Espace réservé du texte 4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01663" y="606425"/>
            <a:ext cx="5494337" cy="1265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BE" altLang="fr-FR" dirty="0" smtClean="0">
                <a:latin typeface="New Hero Bold" panose="02000800000000000000" pitchFamily="50" charset="0"/>
              </a:rPr>
              <a:t>Inscription</a:t>
            </a:r>
            <a:br>
              <a:rPr lang="fr-BE" altLang="fr-FR" dirty="0" smtClean="0">
                <a:latin typeface="New Hero Bold" panose="02000800000000000000" pitchFamily="50" charset="0"/>
              </a:rPr>
            </a:br>
            <a:r>
              <a:rPr lang="fr-BE" altLang="fr-FR" sz="2000" dirty="0" smtClean="0">
                <a:latin typeface="New Hero" panose="02000500000000000000" pitchFamily="50" charset="0"/>
              </a:rPr>
              <a:t>references.be/formations</a:t>
            </a:r>
            <a:r>
              <a:rPr lang="fr-BE" altLang="fr-FR" sz="2000" dirty="0" smtClean="0">
                <a:latin typeface="New Hero" panose="02000500000000000000" pitchFamily="50" charset="0"/>
              </a:rPr>
              <a:t> 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307436"/>
              </p:ext>
            </p:extLst>
          </p:nvPr>
        </p:nvGraphicFramePr>
        <p:xfrm>
          <a:off x="601663" y="1531493"/>
          <a:ext cx="6660000" cy="4716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000"/>
                <a:gridCol w="1260000"/>
                <a:gridCol w="1260000"/>
                <a:gridCol w="1260000"/>
                <a:gridCol w="1260000"/>
              </a:tblGrid>
              <a:tr h="855134"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latin typeface="New Hero Bold" panose="02000500000000000000" pitchFamily="2" charset="0"/>
                        </a:rPr>
                        <a:t>Premium Formation</a:t>
                      </a:r>
                    </a:p>
                  </a:txBody>
                  <a:tcPr marL="91442" marR="91442" marT="45716" marB="45716"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latin typeface="New Hero Bold" panose="02000500000000000000" pitchFamily="2" charset="0"/>
                        </a:rPr>
                        <a:t>Target Formation</a:t>
                      </a:r>
                      <a:endParaRPr lang="fr-FR" sz="1600" b="1" i="0" dirty="0">
                        <a:latin typeface="New Hero Bold" panose="02000500000000000000" pitchFamily="2" charset="0"/>
                      </a:endParaRPr>
                    </a:p>
                  </a:txBody>
                  <a:tcPr marL="91442" marR="91442" marT="45716" marB="457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latin typeface="New Hero Bold" panose="02000500000000000000" pitchFamily="2" charset="0"/>
                        </a:rPr>
                        <a:t>Power Formation</a:t>
                      </a:r>
                      <a:endParaRPr lang="fr-FR" sz="1800" b="1" i="0" dirty="0">
                        <a:latin typeface="New Hero Bold" panose="02000500000000000000" pitchFamily="2" charset="0"/>
                      </a:endParaRPr>
                    </a:p>
                  </a:txBody>
                  <a:tcPr marL="91442" marR="91442" marT="45716" marB="457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latin typeface="New Hero Bold" panose="02000500000000000000" pitchFamily="2" charset="0"/>
                        </a:rPr>
                        <a:t>Vidéo Formation</a:t>
                      </a:r>
                      <a:endParaRPr lang="fr-FR" sz="1600" b="1" i="0" dirty="0">
                        <a:latin typeface="New Hero Bold" panose="02000500000000000000" pitchFamily="2" charset="0"/>
                      </a:endParaRPr>
                    </a:p>
                  </a:txBody>
                  <a:tcPr marL="91442" marR="91442" marT="45716" marB="4571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Durée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6 mois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 mois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12 mois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12 mois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Social Boost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Organique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Organique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Organique et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sponsorisé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Organique et sponsorisé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Newsletter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Emailing dédié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500 personnes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Création 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animation vidéo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Garantie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75 lectures garanties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150 lectures garanties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150 lectures garanties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lt1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Prix unitaire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450€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 smtClean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750€</a:t>
                      </a:r>
                      <a:endParaRPr lang="fr-FR" sz="1600" b="1" i="0" kern="1200" dirty="0">
                        <a:solidFill>
                          <a:srgbClr val="0C0052"/>
                        </a:solidFill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950€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 smtClean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1.450€</a:t>
                      </a:r>
                      <a:endParaRPr lang="fr-FR" sz="1600" b="1" i="0" kern="1200" dirty="0">
                        <a:solidFill>
                          <a:srgbClr val="0C0052"/>
                        </a:solidFill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9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 smtClean="0">
                          <a:solidFill>
                            <a:schemeClr val="lt1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Abonnement </a:t>
                      </a:r>
                      <a:br>
                        <a:rPr lang="fr-FR" sz="1600" b="1" i="0" kern="1200" dirty="0" smtClean="0">
                          <a:solidFill>
                            <a:schemeClr val="lt1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1" i="0" kern="1200" dirty="0" smtClean="0">
                          <a:solidFill>
                            <a:schemeClr val="lt1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illimité 1 an</a:t>
                      </a:r>
                      <a:endParaRPr lang="fr-FR" sz="1600" b="1" i="0" kern="1200" dirty="0">
                        <a:solidFill>
                          <a:schemeClr val="lt1"/>
                        </a:solidFill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9.500€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noProof="0" dirty="0" smtClean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16.500€</a:t>
                      </a:r>
                      <a:endParaRPr lang="fr-FR" sz="1600" b="1" i="0" kern="1200" noProof="0" dirty="0">
                        <a:solidFill>
                          <a:srgbClr val="0C0052"/>
                        </a:solidFill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noProof="0" dirty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19.500€</a:t>
                      </a: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noProof="0" dirty="0" smtClean="0">
                          <a:solidFill>
                            <a:srgbClr val="0C0052"/>
                          </a:solidFill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/</a:t>
                      </a:r>
                      <a:endParaRPr lang="fr-FR" sz="1600" b="1" i="0" kern="1200" noProof="0" dirty="0">
                        <a:solidFill>
                          <a:srgbClr val="0C0052"/>
                        </a:solidFill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marL="91442" marR="91442" marT="45716" marB="45716"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3058" name="Imag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007" y="3504756"/>
            <a:ext cx="150813" cy="11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60" name="Image 28" descr="Une image contenant personne, intérieur, Visage humain, habits&#10;&#10;Description générée automatiqu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489" y="3504756"/>
            <a:ext cx="150813" cy="11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488" y="4452684"/>
            <a:ext cx="150813" cy="11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1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7291"/>
          <a:stretch/>
        </p:blipFill>
        <p:spPr>
          <a:xfrm>
            <a:off x="0" y="0"/>
            <a:ext cx="4183534" cy="68580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xmlns="" id="{862B117D-EFA9-39F5-1B71-1CFA48DF7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349627"/>
              </p:ext>
            </p:extLst>
          </p:nvPr>
        </p:nvGraphicFramePr>
        <p:xfrm>
          <a:off x="5112658" y="1719763"/>
          <a:ext cx="6606219" cy="4633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:a16="http://schemas.microsoft.com/office/drawing/2014/main" xmlns="" val="1649697805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xmlns="" val="2538489676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xmlns="" val="3619408896"/>
                    </a:ext>
                  </a:extLst>
                </a:gridCol>
              </a:tblGrid>
              <a:tr h="654883"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4D4DFF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Notoriété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Conversion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864200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Mise en contexte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2898045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Article native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4122489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Lectures ciblées garanties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1.500</a:t>
                      </a: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2.500</a:t>
                      </a: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0646271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Campagne digitale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100k impressions</a:t>
                      </a: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200k impressions (</a:t>
                      </a:r>
                      <a:r>
                        <a:rPr lang="fr-FR" sz="1000" b="0" kern="1200" dirty="0" err="1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Retargeting</a:t>
                      </a:r>
                      <a:r>
                        <a:rPr lang="fr-FR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7576663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Emailing dédié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1.000 </a:t>
                      </a:r>
                      <a:r>
                        <a:rPr lang="fr-FR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personnes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2.500 </a:t>
                      </a:r>
                      <a:r>
                        <a:rPr lang="fr-FR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personnes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5297519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Home page campagne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9800165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Participation</a:t>
                      </a:r>
                      <a:r>
                        <a:rPr lang="fr-FR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table ronde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Durée campagne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 mois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 mois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1612278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chemeClr val="bg1"/>
                          </a:solidFill>
                          <a:latin typeface="New Hero Bold" panose="02000500000000000000" pitchFamily="2" charset="0"/>
                        </a:rPr>
                        <a:t>Prix digital </a:t>
                      </a:r>
                      <a:r>
                        <a:rPr lang="fr-FR" sz="1000" b="1" dirty="0" err="1">
                          <a:solidFill>
                            <a:schemeClr val="bg1"/>
                          </a:solidFill>
                          <a:latin typeface="New Hero Bold" panose="02000500000000000000" pitchFamily="2" charset="0"/>
                        </a:rPr>
                        <a:t>only</a:t>
                      </a:r>
                      <a:endParaRPr lang="fr-FR" sz="1000" b="1" dirty="0">
                        <a:solidFill>
                          <a:schemeClr val="bg1"/>
                        </a:solidFill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4.950€</a:t>
                      </a:r>
                      <a:endParaRPr lang="fr-BE" sz="1800" b="1" kern="1200" dirty="0">
                        <a:solidFill>
                          <a:srgbClr val="0C0052"/>
                        </a:solidFill>
                        <a:effectLst/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8.950€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9129467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Magazine Références </a:t>
                      </a:r>
                      <a:br>
                        <a:rPr lang="fr-BE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BE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(Le</a:t>
                      </a:r>
                      <a:r>
                        <a:rPr lang="fr-BE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Soir + </a:t>
                      </a:r>
                      <a:r>
                        <a:rPr lang="fr-BE" sz="1000" kern="1200" baseline="0" dirty="0" err="1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Sudinfo</a:t>
                      </a:r>
                      <a:r>
                        <a:rPr lang="fr-BE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)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1p</a:t>
                      </a:r>
                      <a:r>
                        <a:rPr lang="fr-BE" sz="1000" b="0" kern="1200" baseline="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article</a:t>
                      </a:r>
                      <a:endParaRPr lang="fr-FR" sz="1000" b="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000" b="0" kern="1200" baseline="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p (</a:t>
                      </a:r>
                      <a:r>
                        <a:rPr lang="fr-FR" sz="1000" b="0" kern="1200" baseline="0" dirty="0" err="1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article+pub</a:t>
                      </a:r>
                      <a:r>
                        <a:rPr lang="fr-FR" sz="1000" b="0" kern="1200" baseline="0" dirty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)</a:t>
                      </a:r>
                      <a:endParaRPr lang="fr-BE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6656642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b="1" kern="1200" dirty="0">
                          <a:solidFill>
                            <a:schemeClr val="bg1"/>
                          </a:solidFill>
                          <a:effectLst/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Prix avec</a:t>
                      </a:r>
                      <a:r>
                        <a:rPr lang="fr-BE" sz="1000" b="1" kern="1200" baseline="0" dirty="0">
                          <a:solidFill>
                            <a:schemeClr val="bg1"/>
                          </a:solidFill>
                          <a:effectLst/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magazine</a:t>
                      </a:r>
                      <a:endParaRPr lang="fr-BE" sz="1000" b="1" kern="1200" dirty="0">
                        <a:solidFill>
                          <a:schemeClr val="bg1"/>
                        </a:solidFill>
                        <a:effectLst/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6.950€</a:t>
                      </a:r>
                      <a:endParaRPr lang="fr-BE" sz="1800" b="1" kern="1200" dirty="0">
                        <a:solidFill>
                          <a:srgbClr val="0C0052"/>
                        </a:solidFill>
                        <a:effectLst/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11.950€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4306782"/>
                  </a:ext>
                </a:extLst>
              </a:tr>
            </a:tbl>
          </a:graphicData>
        </a:graphic>
      </p:graphicFrame>
      <p:sp>
        <p:nvSpPr>
          <p:cNvPr id="6" name="Espace réservé du texte 9">
            <a:extLst>
              <a:ext uri="{FF2B5EF4-FFF2-40B4-BE49-F238E27FC236}">
                <a16:creationId xmlns:a16="http://schemas.microsoft.com/office/drawing/2014/main" xmlns="" id="{0BB294DA-717F-7A7E-29EB-98FA5A11362B}"/>
              </a:ext>
            </a:extLst>
          </p:cNvPr>
          <p:cNvSpPr txBox="1">
            <a:spLocks/>
          </p:cNvSpPr>
          <p:nvPr/>
        </p:nvSpPr>
        <p:spPr>
          <a:xfrm>
            <a:off x="7021872" y="6482619"/>
            <a:ext cx="4817893" cy="1632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900" dirty="0"/>
              <a:t>Organisme de formation ? Bénéficiez de 15% de remise sur les prix affichés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68D077C-5646-BDB8-1965-DC811B1C7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043" y="2472141"/>
            <a:ext cx="150444" cy="1200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D18CED7C-8246-D171-8328-D505E6D80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478" y="2472141"/>
            <a:ext cx="150444" cy="1200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F042CF47-FD84-F60C-E65A-F562FA4AD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043" y="2820598"/>
            <a:ext cx="150444" cy="1200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2F89D853-EA15-8A21-7589-54495718F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478" y="2820598"/>
            <a:ext cx="150444" cy="1200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34F9890C-BF61-65F3-0906-50760E873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043" y="4267342"/>
            <a:ext cx="150444" cy="1200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10908478-276A-F5F9-8F04-1A64E06A8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478" y="4267342"/>
            <a:ext cx="150444" cy="1200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10908478-276A-F5F9-8F04-1A64E06A8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478" y="4646616"/>
            <a:ext cx="150444" cy="120051"/>
          </a:xfrm>
          <a:prstGeom prst="rect">
            <a:avLst/>
          </a:prstGeom>
        </p:spPr>
      </p:pic>
      <p:sp>
        <p:nvSpPr>
          <p:cNvPr id="19" name="Espace réservé du texte 4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981639" y="606425"/>
            <a:ext cx="5494337" cy="1265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 smtClean="0">
                <a:latin typeface="New Hero Bold" panose="02000800000000000000" pitchFamily="50" charset="0"/>
              </a:rPr>
              <a:t>Notoriété</a:t>
            </a:r>
            <a:r>
              <a:rPr lang="fr-BE" altLang="fr-FR" dirty="0" smtClean="0">
                <a:latin typeface="Helvetica" panose="020B0604020202020204" pitchFamily="34" charset="0"/>
              </a:rPr>
              <a:t> </a:t>
            </a:r>
            <a:r>
              <a:rPr lang="fr-BE" altLang="fr-FR" sz="1600" dirty="0">
                <a:latin typeface="Helvetica" panose="020B0604020202020204" pitchFamily="34" charset="0"/>
              </a:rPr>
              <a:t/>
            </a:r>
            <a:br>
              <a:rPr lang="fr-BE" altLang="fr-FR" sz="1600" dirty="0">
                <a:latin typeface="Helvetica" panose="020B0604020202020204" pitchFamily="34" charset="0"/>
              </a:rPr>
            </a:br>
            <a:r>
              <a:rPr lang="fr-BE" altLang="fr-FR" sz="2000" dirty="0" smtClean="0">
                <a:latin typeface="New Hero" panose="02000500000000000000" pitchFamily="50" charset="0"/>
              </a:rPr>
              <a:t>Campagnes thématiques</a:t>
            </a:r>
            <a:endParaRPr lang="fr-BE" altLang="fr-FR" sz="2000" dirty="0" smtClean="0">
              <a:latin typeface="New Hero" panose="02000500000000000000" pitchFamily="50" charset="0"/>
            </a:endParaRPr>
          </a:p>
        </p:txBody>
      </p:sp>
      <p:sp>
        <p:nvSpPr>
          <p:cNvPr id="20" name="Espace réservé du texte 25"/>
          <p:cNvSpPr txBox="1">
            <a:spLocks noChangeArrowheads="1"/>
          </p:cNvSpPr>
          <p:nvPr/>
        </p:nvSpPr>
        <p:spPr bwMode="auto">
          <a:xfrm>
            <a:off x="444500" y="6483350"/>
            <a:ext cx="720725" cy="1111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altLang="fr-FR" sz="2800"/>
              <a:t> </a:t>
            </a:r>
          </a:p>
        </p:txBody>
      </p:sp>
      <p:sp>
        <p:nvSpPr>
          <p:cNvPr id="21" name="Espace réservé du texte 23"/>
          <p:cNvSpPr txBox="1">
            <a:spLocks noChangeArrowheads="1"/>
          </p:cNvSpPr>
          <p:nvPr/>
        </p:nvSpPr>
        <p:spPr bwMode="auto">
          <a:xfrm>
            <a:off x="207963" y="6419850"/>
            <a:ext cx="157162" cy="23653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altLang="fr-FR" sz="2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996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01663" y="606425"/>
            <a:ext cx="5494337" cy="1265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BE" altLang="fr-FR" dirty="0" smtClean="0">
                <a:latin typeface="New Hero Bold" panose="02000800000000000000" pitchFamily="50" charset="0"/>
              </a:rPr>
              <a:t>Rencontre</a:t>
            </a:r>
            <a:br>
              <a:rPr lang="fr-BE" altLang="fr-FR" dirty="0" smtClean="0">
                <a:latin typeface="New Hero Bold" panose="02000800000000000000" pitchFamily="50" charset="0"/>
              </a:rPr>
            </a:br>
            <a:r>
              <a:rPr lang="fr-BE" altLang="fr-FR" sz="2000" dirty="0" smtClean="0">
                <a:latin typeface="New Hero" panose="02000500000000000000" pitchFamily="50" charset="0"/>
              </a:rPr>
              <a:t>Portes ouvertes</a:t>
            </a:r>
            <a:r>
              <a:rPr lang="fr-BE" altLang="fr-FR" sz="2000" dirty="0" smtClean="0">
                <a:latin typeface="New Hero" panose="02000500000000000000" pitchFamily="50" charset="0"/>
              </a:rPr>
              <a:t> 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17" y="0"/>
            <a:ext cx="4571583" cy="6858000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xmlns="" id="{862B117D-EFA9-39F5-1B71-1CFA48DF7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179253"/>
              </p:ext>
            </p:extLst>
          </p:nvPr>
        </p:nvGraphicFramePr>
        <p:xfrm>
          <a:off x="749808" y="2405563"/>
          <a:ext cx="6007608" cy="3208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6120">
                  <a:extLst>
                    <a:ext uri="{9D8B030D-6E8A-4147-A177-3AD203B41FA5}">
                      <a16:colId xmlns:a16="http://schemas.microsoft.com/office/drawing/2014/main" xmlns="" val="1649697805"/>
                    </a:ext>
                  </a:extLst>
                </a:gridCol>
                <a:gridCol w="2761488">
                  <a:extLst>
                    <a:ext uri="{9D8B030D-6E8A-4147-A177-3AD203B41FA5}">
                      <a16:colId xmlns:a16="http://schemas.microsoft.com/office/drawing/2014/main" xmlns="" val="3619408896"/>
                    </a:ext>
                  </a:extLst>
                </a:gridCol>
              </a:tblGrid>
              <a:tr h="654883"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4D4DFF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 err="1" smtClean="0">
                          <a:latin typeface="New Hero Bold" panose="02000500000000000000" pitchFamily="2" charset="0"/>
                        </a:rPr>
                        <a:t>Boost</a:t>
                      </a:r>
                      <a:r>
                        <a:rPr lang="fr-FR" b="1" i="0" baseline="0" dirty="0" smtClean="0">
                          <a:latin typeface="New Hero Bold" panose="02000500000000000000" pitchFamily="2" charset="0"/>
                        </a:rPr>
                        <a:t> affluence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864200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Emailing dédié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2.000 personnes</a:t>
                      </a:r>
                      <a:r>
                        <a:rPr lang="fr-FR" sz="1000" b="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ciblées</a:t>
                      </a: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7576663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err="1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Bannering</a:t>
                      </a:r>
                      <a:r>
                        <a:rPr lang="fr-FR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ciblé canaux Rossel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100.000 impressions</a:t>
                      </a: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5297519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Campagne </a:t>
                      </a:r>
                      <a:r>
                        <a:rPr lang="fr-FR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réseaux sociaux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50.000 impressions</a:t>
                      </a: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9800165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Amplification</a:t>
                      </a:r>
                      <a:r>
                        <a:rPr lang="fr-FR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via newsletter &amp; push browser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chemeClr val="bg1"/>
                          </a:solidFill>
                          <a:latin typeface="New Hero Bold" panose="02000500000000000000" pitchFamily="2" charset="0"/>
                        </a:rPr>
                        <a:t>Prix digital </a:t>
                      </a:r>
                      <a:r>
                        <a:rPr lang="fr-FR" sz="1000" b="1" dirty="0" err="1" smtClean="0">
                          <a:solidFill>
                            <a:schemeClr val="bg1"/>
                          </a:solidFill>
                          <a:latin typeface="New Hero Bold" panose="02000500000000000000" pitchFamily="2" charset="0"/>
                        </a:rPr>
                        <a:t>only</a:t>
                      </a:r>
                      <a:endParaRPr lang="fr-FR" sz="1000" b="1" dirty="0">
                        <a:solidFill>
                          <a:schemeClr val="bg1"/>
                        </a:solidFill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 smtClean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3.450</a:t>
                      </a:r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9129467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Annonce presse</a:t>
                      </a:r>
                      <a:r>
                        <a:rPr lang="fr-BE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locale </a:t>
                      </a:r>
                      <a:br>
                        <a:rPr lang="fr-BE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BE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fr-BE" sz="1000" kern="1200" baseline="0" dirty="0" err="1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Sudinfo</a:t>
                      </a:r>
                      <a:r>
                        <a:rPr lang="fr-BE" sz="100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+ 7Dimanche)</a:t>
                      </a:r>
                      <a:endParaRPr lang="fr-BE" sz="100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1/4</a:t>
                      </a:r>
                      <a:r>
                        <a:rPr lang="fr-FR" sz="1000" b="0" kern="1200" baseline="0" dirty="0" smtClean="0">
                          <a:solidFill>
                            <a:srgbClr val="0C0052"/>
                          </a:solidFill>
                          <a:effectLst/>
                          <a:latin typeface="New Hero" panose="02000500000000000000" pitchFamily="2" charset="0"/>
                          <a:ea typeface="+mn-ea"/>
                          <a:cs typeface="+mn-cs"/>
                        </a:rPr>
                        <a:t> page</a:t>
                      </a:r>
                      <a:endParaRPr lang="fr-BE" sz="1000" b="0" kern="1200" dirty="0">
                        <a:solidFill>
                          <a:srgbClr val="0C0052"/>
                        </a:solidFill>
                        <a:effectLst/>
                        <a:latin typeface="New Hero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6656642"/>
                  </a:ext>
                </a:extLst>
              </a:tr>
              <a:tr h="356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000" b="1" kern="1200" dirty="0">
                          <a:solidFill>
                            <a:schemeClr val="bg1"/>
                          </a:solidFill>
                          <a:effectLst/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Prix avec</a:t>
                      </a:r>
                      <a:r>
                        <a:rPr lang="fr-BE" sz="1000" b="1" kern="1200" baseline="0" dirty="0">
                          <a:solidFill>
                            <a:schemeClr val="bg1"/>
                          </a:solidFill>
                          <a:effectLst/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New Hero Bold" panose="02000500000000000000" pitchFamily="2" charset="0"/>
                          <a:ea typeface="+mn-ea"/>
                          <a:cs typeface="+mn-cs"/>
                        </a:rPr>
                        <a:t>presse locale</a:t>
                      </a:r>
                      <a:endParaRPr lang="fr-BE" sz="1000" b="1" kern="1200" dirty="0">
                        <a:solidFill>
                          <a:schemeClr val="bg1"/>
                        </a:solidFill>
                        <a:effectLst/>
                        <a:latin typeface="New Hero 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 smtClean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4.950</a:t>
                      </a:r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4306782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F042CF47-FD84-F60C-E65A-F562FA4AD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083" y="4247062"/>
            <a:ext cx="150444" cy="1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B51796AD-1009-E840-06DC-4066EF320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Une question ?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xmlns="" id="{F919B730-76E6-6CFD-F2DC-D0ABCBA693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+32 2 225 56 45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xmlns="" id="{0B5452BC-00AF-814B-B27A-65429A45A3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hello@references.be</a:t>
            </a:r>
          </a:p>
        </p:txBody>
      </p:sp>
      <p:pic>
        <p:nvPicPr>
          <p:cNvPr id="15" name="Espace réservé pour une image  4" descr="Une image contenant habits, personne, homme, sourire&#10;&#10;Description générée automatiquement">
            <a:extLst>
              <a:ext uri="{FF2B5EF4-FFF2-40B4-BE49-F238E27FC236}">
                <a16:creationId xmlns:a16="http://schemas.microsoft.com/office/drawing/2014/main" xmlns="" id="{BFC8D228-A685-CC93-2417-A58DD9169B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2140" r="2140"/>
          <a:stretch>
            <a:fillRect/>
          </a:stretch>
        </p:blipFill>
        <p:spPr>
          <a:xfrm>
            <a:off x="1516063" y="1179513"/>
            <a:ext cx="9286875" cy="4206875"/>
          </a:xfrm>
          <a:prstGeom prst="roundRect">
            <a:avLst/>
          </a:prstGeom>
          <a:pattFill prst="pct10">
            <a:fgClr>
              <a:schemeClr val="bg1"/>
            </a:fgClr>
            <a:bgClr>
              <a:srgbClr val="4D4DFF"/>
            </a:bgClr>
          </a:pattFill>
        </p:spPr>
      </p:pic>
      <p:sp>
        <p:nvSpPr>
          <p:cNvPr id="16" name="Espace réservé pour une image  8">
            <a:extLst>
              <a:ext uri="{FF2B5EF4-FFF2-40B4-BE49-F238E27FC236}">
                <a16:creationId xmlns:a16="http://schemas.microsoft.com/office/drawing/2014/main" xmlns="" id="{AD4762A9-AB06-1C9C-29DA-F63CE3AFCD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0601" y="4247644"/>
            <a:ext cx="1588147" cy="1559113"/>
          </a:xfrm>
        </p:spPr>
        <p:txBody>
          <a:bodyPr/>
          <a:lstStyle/>
          <a:p>
            <a:endParaRPr lang="fr-FR"/>
          </a:p>
        </p:txBody>
      </p:sp>
      <p:sp>
        <p:nvSpPr>
          <p:cNvPr id="17" name="Espace réservé pour une image  9">
            <a:extLst>
              <a:ext uri="{FF2B5EF4-FFF2-40B4-BE49-F238E27FC236}">
                <a16:creationId xmlns:a16="http://schemas.microsoft.com/office/drawing/2014/main" xmlns="" id="{5FEBDE3B-0D6D-3D56-C560-7E4B447DE6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3713" y="758636"/>
            <a:ext cx="1932691" cy="1417574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21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ion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ntroduction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lements graphiqu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2433</TotalTime>
  <Words>384</Words>
  <Application>Microsoft Office PowerPoint</Application>
  <PresentationFormat>Grand écran</PresentationFormat>
  <Paragraphs>132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10</vt:i4>
      </vt:variant>
    </vt:vector>
  </HeadingPairs>
  <TitlesOfParts>
    <vt:vector size="27" baseType="lpstr">
      <vt:lpstr>Calibri</vt:lpstr>
      <vt:lpstr>Arial</vt:lpstr>
      <vt:lpstr>Calibri Light</vt:lpstr>
      <vt:lpstr>New Hero</vt:lpstr>
      <vt:lpstr>New Hero Bold</vt:lpstr>
      <vt:lpstr>New Hero SemiBold</vt:lpstr>
      <vt:lpstr>Tahoma</vt:lpstr>
      <vt:lpstr>Helvetica</vt:lpstr>
      <vt:lpstr>New Hero ExtraBold</vt:lpstr>
      <vt:lpstr>Introduction blue</vt:lpstr>
      <vt:lpstr>1_Introduction blue</vt:lpstr>
      <vt:lpstr>Conception personnalisée</vt:lpstr>
      <vt:lpstr>1_Conception personnalisée</vt:lpstr>
      <vt:lpstr>2_Conception personnalisée</vt:lpstr>
      <vt:lpstr>3_Conception personnalisée</vt:lpstr>
      <vt:lpstr>Elements graphiques</vt:lpstr>
      <vt:lpstr>4_Conception personnalisée</vt:lpstr>
      <vt:lpstr>Solutions formation</vt:lpstr>
      <vt:lpstr>Présentation PowerPoint</vt:lpstr>
      <vt:lpstr>Présentation PowerPoint</vt:lpstr>
      <vt:lpstr>Présentation PowerPoint</vt:lpstr>
      <vt:lpstr>Présentation PowerPoint</vt:lpstr>
      <vt:lpstr>Tarifs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VANSTYVENDAEL Maxime</dc:creator>
  <cp:lastModifiedBy>HULIN Jerome</cp:lastModifiedBy>
  <cp:revision>42</cp:revision>
  <dcterms:created xsi:type="dcterms:W3CDTF">2023-10-04T12:50:01Z</dcterms:created>
  <dcterms:modified xsi:type="dcterms:W3CDTF">2024-03-12T13:46:22Z</dcterms:modified>
</cp:coreProperties>
</file>