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41"/>
  </p:notesMasterIdLst>
  <p:sldIdLst>
    <p:sldId id="256" r:id="rId2"/>
    <p:sldId id="272" r:id="rId3"/>
    <p:sldId id="346" r:id="rId4"/>
    <p:sldId id="275" r:id="rId5"/>
    <p:sldId id="314" r:id="rId6"/>
    <p:sldId id="278" r:id="rId7"/>
    <p:sldId id="315" r:id="rId8"/>
    <p:sldId id="316" r:id="rId9"/>
    <p:sldId id="317" r:id="rId10"/>
    <p:sldId id="318" r:id="rId11"/>
    <p:sldId id="319" r:id="rId12"/>
    <p:sldId id="321" r:id="rId13"/>
    <p:sldId id="322" r:id="rId14"/>
    <p:sldId id="336" r:id="rId15"/>
    <p:sldId id="323" r:id="rId16"/>
    <p:sldId id="324" r:id="rId17"/>
    <p:sldId id="325" r:id="rId18"/>
    <p:sldId id="326" r:id="rId19"/>
    <p:sldId id="331" r:id="rId20"/>
    <p:sldId id="332" r:id="rId21"/>
    <p:sldId id="333" r:id="rId22"/>
    <p:sldId id="334" r:id="rId23"/>
    <p:sldId id="335" r:id="rId24"/>
    <p:sldId id="327" r:id="rId25"/>
    <p:sldId id="328" r:id="rId26"/>
    <p:sldId id="329" r:id="rId27"/>
    <p:sldId id="337" r:id="rId28"/>
    <p:sldId id="338" r:id="rId29"/>
    <p:sldId id="339" r:id="rId30"/>
    <p:sldId id="340" r:id="rId31"/>
    <p:sldId id="330" r:id="rId32"/>
    <p:sldId id="341" r:id="rId33"/>
    <p:sldId id="342" r:id="rId34"/>
    <p:sldId id="343" r:id="rId35"/>
    <p:sldId id="344" r:id="rId36"/>
    <p:sldId id="345" r:id="rId37"/>
    <p:sldId id="320" r:id="rId38"/>
    <p:sldId id="308" r:id="rId39"/>
    <p:sldId id="309"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p:cViewPr varScale="1">
        <p:scale>
          <a:sx n="114" d="100"/>
          <a:sy n="114" d="100"/>
        </p:scale>
        <p:origin x="474"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9339D6-BB58-4E3D-B14A-E0C9C2CF7932}" type="datetimeFigureOut">
              <a:rPr lang="en-US" smtClean="0"/>
              <a:t>9/8/2021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CE549D-0F79-43B8-8255-6364BC2050C8}" type="slidenum">
              <a:rPr lang="en-US" smtClean="0"/>
              <a:t>‹#›</a:t>
            </a:fld>
            <a:endParaRPr lang="en-US"/>
          </a:p>
        </p:txBody>
      </p:sp>
    </p:spTree>
    <p:extLst>
      <p:ext uri="{BB962C8B-B14F-4D97-AF65-F5344CB8AC3E}">
        <p14:creationId xmlns:p14="http://schemas.microsoft.com/office/powerpoint/2010/main" val="2045782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CE549D-0F79-43B8-8255-6364BC2050C8}" type="slidenum">
              <a:rPr lang="en-US" smtClean="0"/>
              <a:t>1</a:t>
            </a:fld>
            <a:endParaRPr lang="en-US"/>
          </a:p>
        </p:txBody>
      </p:sp>
    </p:spTree>
    <p:extLst>
      <p:ext uri="{BB962C8B-B14F-4D97-AF65-F5344CB8AC3E}">
        <p14:creationId xmlns:p14="http://schemas.microsoft.com/office/powerpoint/2010/main" val="47054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D83B52D-5C17-4FFE-A163-CDE785D5906D}" type="datetime1">
              <a:rPr lang="en-US" smtClean="0"/>
              <a:t>9/8/2021</a:t>
            </a:fld>
            <a:endParaRPr lang="en-US" dirty="0"/>
          </a:p>
        </p:txBody>
      </p:sp>
      <p:sp>
        <p:nvSpPr>
          <p:cNvPr id="5" name="Footer Placeholder 4"/>
          <p:cNvSpPr>
            <a:spLocks noGrp="1"/>
          </p:cNvSpPr>
          <p:nvPr>
            <p:ph type="ftr" sz="quarter" idx="11"/>
          </p:nvPr>
        </p:nvSpPr>
        <p:spPr/>
        <p:txBody>
          <a:bodyPr/>
          <a:lstStyle/>
          <a:p>
            <a:r>
              <a:rPr lang="en-US"/>
              <a:t>System analysis</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7742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1B8345-EBDC-4580-869B-EEB4A540C007}" type="datetime1">
              <a:rPr lang="en-US" smtClean="0"/>
              <a:t>9/8/2021</a:t>
            </a:fld>
            <a:endParaRPr lang="en-US" dirty="0"/>
          </a:p>
        </p:txBody>
      </p:sp>
      <p:sp>
        <p:nvSpPr>
          <p:cNvPr id="5" name="Footer Placeholder 4"/>
          <p:cNvSpPr>
            <a:spLocks noGrp="1"/>
          </p:cNvSpPr>
          <p:nvPr>
            <p:ph type="ftr" sz="quarter" idx="11"/>
          </p:nvPr>
        </p:nvSpPr>
        <p:spPr/>
        <p:txBody>
          <a:bodyPr/>
          <a:lstStyle/>
          <a:p>
            <a:r>
              <a:rPr lang="en-US"/>
              <a:t>System analysis</a:t>
            </a:r>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595948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84944A-5F09-4CBA-BB8E-972508174E12}" type="datetime1">
              <a:rPr lang="en-US" smtClean="0"/>
              <a:t>9/8/2021</a:t>
            </a:fld>
            <a:endParaRPr lang="en-US" dirty="0"/>
          </a:p>
        </p:txBody>
      </p:sp>
      <p:sp>
        <p:nvSpPr>
          <p:cNvPr id="5" name="Footer Placeholder 4"/>
          <p:cNvSpPr>
            <a:spLocks noGrp="1"/>
          </p:cNvSpPr>
          <p:nvPr>
            <p:ph type="ftr" sz="quarter" idx="11"/>
          </p:nvPr>
        </p:nvSpPr>
        <p:spPr/>
        <p:txBody>
          <a:bodyPr/>
          <a:lstStyle/>
          <a:p>
            <a:r>
              <a:rPr lang="en-US"/>
              <a:t>System analysis</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7140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36CDF89-F738-47A0-806D-74DC064D0E69}" type="datetime1">
              <a:rPr lang="en-US" smtClean="0"/>
              <a:t>9/8/2021</a:t>
            </a:fld>
            <a:endParaRPr lang="en-US" dirty="0"/>
          </a:p>
        </p:txBody>
      </p:sp>
      <p:sp>
        <p:nvSpPr>
          <p:cNvPr id="6" name="Footer Placeholder 5"/>
          <p:cNvSpPr>
            <a:spLocks noGrp="1"/>
          </p:cNvSpPr>
          <p:nvPr>
            <p:ph type="ftr" sz="quarter" idx="11"/>
          </p:nvPr>
        </p:nvSpPr>
        <p:spPr/>
        <p:txBody>
          <a:bodyPr/>
          <a:lstStyle/>
          <a:p>
            <a:r>
              <a:rPr lang="en-US"/>
              <a:t>System analysis</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324733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B486B5-E456-431E-8F1B-56A6483B9023}" type="datetime1">
              <a:rPr lang="en-US" smtClean="0"/>
              <a:t>9/8/2021</a:t>
            </a:fld>
            <a:endParaRPr lang="en-US" dirty="0"/>
          </a:p>
        </p:txBody>
      </p:sp>
      <p:sp>
        <p:nvSpPr>
          <p:cNvPr id="8" name="Footer Placeholder 7"/>
          <p:cNvSpPr>
            <a:spLocks noGrp="1"/>
          </p:cNvSpPr>
          <p:nvPr>
            <p:ph type="ftr" sz="quarter" idx="11"/>
          </p:nvPr>
        </p:nvSpPr>
        <p:spPr/>
        <p:txBody>
          <a:bodyPr/>
          <a:lstStyle/>
          <a:p>
            <a:r>
              <a:rPr lang="en-US"/>
              <a:t>System analysis</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001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9F23A85-EE89-4049-BB51-0E6065AE87B7}" type="datetime1">
              <a:rPr lang="en-US" smtClean="0"/>
              <a:t>9/8/2021</a:t>
            </a:fld>
            <a:endParaRPr lang="en-US" dirty="0"/>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37571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36CF88C-4AF8-4FC7-9673-D558311A2344}" type="datetime1">
              <a:rPr lang="en-US" smtClean="0"/>
              <a:t>9/8/2021</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System analysis</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57834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FDF8834-BB97-443C-AAE7-C4E154FE9872}" type="datetime1">
              <a:rPr lang="en-US" smtClean="0"/>
              <a:t>9/8/2021</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a:t>System analysis</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19954A3-9DFD-4C44-94BA-B95130A3BA1C}" type="slidenum">
              <a:rPr lang="en-US" smtClean="0"/>
              <a:t>‹#›</a:t>
            </a:fld>
            <a:endParaRPr lang="en-US" dirty="0"/>
          </a:p>
        </p:txBody>
      </p:sp>
    </p:spTree>
    <p:extLst>
      <p:ext uri="{BB962C8B-B14F-4D97-AF65-F5344CB8AC3E}">
        <p14:creationId xmlns:p14="http://schemas.microsoft.com/office/powerpoint/2010/main" val="4003258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30E0E2-67FD-4FBD-AA91-67D622F99FD3}" type="datetime1">
              <a:rPr lang="en-US" smtClean="0"/>
              <a:t>9/8/2021</a:t>
            </a:fld>
            <a:endParaRPr lang="en-US" dirty="0"/>
          </a:p>
        </p:txBody>
      </p:sp>
      <p:sp>
        <p:nvSpPr>
          <p:cNvPr id="6" name="Footer Placeholder 5"/>
          <p:cNvSpPr>
            <a:spLocks noGrp="1"/>
          </p:cNvSpPr>
          <p:nvPr>
            <p:ph type="ftr" sz="quarter" idx="11"/>
          </p:nvPr>
        </p:nvSpPr>
        <p:spPr/>
        <p:txBody>
          <a:bodyPr/>
          <a:lstStyle/>
          <a:p>
            <a:r>
              <a:rPr lang="en-US"/>
              <a:t>System analysis</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83532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269504-0D80-40FE-AED7-7D450C14BD7D}" type="datetime1">
              <a:rPr lang="en-US" smtClean="0"/>
              <a:t>9/8/2021</a:t>
            </a:fld>
            <a:endParaRPr lang="en-US" dirty="0"/>
          </a:p>
        </p:txBody>
      </p:sp>
      <p:sp>
        <p:nvSpPr>
          <p:cNvPr id="5" name="Footer Placeholder 4"/>
          <p:cNvSpPr>
            <a:spLocks noGrp="1"/>
          </p:cNvSpPr>
          <p:nvPr>
            <p:ph type="ftr" sz="quarter" idx="11"/>
          </p:nvPr>
        </p:nvSpPr>
        <p:spPr/>
        <p:txBody>
          <a:bodyPr/>
          <a:lstStyle/>
          <a:p>
            <a:r>
              <a:rPr lang="en-US"/>
              <a:t>System analysis</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870824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BD8136-7628-4D2D-97C8-E3EFA9ED19CF}" type="datetime1">
              <a:rPr lang="en-US" smtClean="0"/>
              <a:t>9/8/2021</a:t>
            </a:fld>
            <a:endParaRPr lang="en-US" dirty="0"/>
          </a:p>
        </p:txBody>
      </p:sp>
      <p:sp>
        <p:nvSpPr>
          <p:cNvPr id="5" name="Footer Placeholder 4"/>
          <p:cNvSpPr>
            <a:spLocks noGrp="1"/>
          </p:cNvSpPr>
          <p:nvPr>
            <p:ph type="ftr" sz="quarter" idx="11"/>
          </p:nvPr>
        </p:nvSpPr>
        <p:spPr/>
        <p:txBody>
          <a:bodyPr/>
          <a:lstStyle/>
          <a:p>
            <a:r>
              <a:rPr lang="en-US"/>
              <a:t>System analysis</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1517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304F1FC-746A-4042-9547-9B7D89906CB7}" type="datetime1">
              <a:rPr lang="en-US" smtClean="0"/>
              <a:t>9/8/2021</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a:t>System analysis</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476054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396" y="28295"/>
            <a:ext cx="10058400" cy="3566160"/>
          </a:xfrm>
        </p:spPr>
        <p:txBody>
          <a:bodyPr/>
          <a:lstStyle/>
          <a:p>
            <a:r>
              <a:rPr lang="en-US" b="1" dirty="0"/>
              <a:t>System Analysis</a:t>
            </a:r>
            <a:endParaRPr lang="en-US" dirty="0"/>
          </a:p>
        </p:txBody>
      </p:sp>
      <p:sp>
        <p:nvSpPr>
          <p:cNvPr id="3" name="Subtitle 2"/>
          <p:cNvSpPr>
            <a:spLocks noGrp="1"/>
          </p:cNvSpPr>
          <p:nvPr>
            <p:ph type="subTitle" idx="1"/>
          </p:nvPr>
        </p:nvSpPr>
        <p:spPr>
          <a:xfrm>
            <a:off x="102524" y="3722660"/>
            <a:ext cx="10058400" cy="1143000"/>
          </a:xfrm>
        </p:spPr>
        <p:txBody>
          <a:bodyPr/>
          <a:lstStyle/>
          <a:p>
            <a:r>
              <a:rPr lang="en-US" dirty="0"/>
              <a:t>Dr. </a:t>
            </a:r>
            <a:r>
              <a:rPr lang="en-US" dirty="0" err="1"/>
              <a:t>Dragunov</a:t>
            </a:r>
            <a:endParaRPr lang="en-US" dirty="0"/>
          </a:p>
        </p:txBody>
      </p:sp>
      <p:sp>
        <p:nvSpPr>
          <p:cNvPr id="4" name="Rectangle 3"/>
          <p:cNvSpPr/>
          <p:nvPr/>
        </p:nvSpPr>
        <p:spPr>
          <a:xfrm>
            <a:off x="8523065" y="5934780"/>
            <a:ext cx="3607975" cy="369332"/>
          </a:xfrm>
          <a:prstGeom prst="rect">
            <a:avLst/>
          </a:prstGeom>
        </p:spPr>
        <p:txBody>
          <a:bodyPr wrap="none">
            <a:spAutoFit/>
          </a:bodyPr>
          <a:lstStyle/>
          <a:p>
            <a:r>
              <a:rPr lang="en-US" altLang="en-US" dirty="0">
                <a:ea typeface="ＭＳ Ｐゴシック" panose="020B0600070205080204" pitchFamily="34" charset="-128"/>
              </a:rPr>
              <a:t>System development methodologies</a:t>
            </a:r>
          </a:p>
        </p:txBody>
      </p:sp>
      <p:sp>
        <p:nvSpPr>
          <p:cNvPr id="5" name="Footer Placeholder 4"/>
          <p:cNvSpPr>
            <a:spLocks noGrp="1"/>
          </p:cNvSpPr>
          <p:nvPr>
            <p:ph type="ftr" sz="quarter" idx="11"/>
          </p:nvPr>
        </p:nvSpPr>
        <p:spPr/>
        <p:txBody>
          <a:bodyPr/>
          <a:lstStyle/>
          <a:p>
            <a:r>
              <a:rPr lang="en-US"/>
              <a:t>System analysis</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7167" y="409853"/>
            <a:ext cx="5083644" cy="4455807"/>
          </a:xfrm>
          <a:prstGeom prst="rect">
            <a:avLst/>
          </a:prstGeom>
        </p:spPr>
      </p:pic>
      <p:sp>
        <p:nvSpPr>
          <p:cNvPr id="8" name="AutoShape 2" descr="ÐÐ°ÑÑÐ¸Ð½ÐºÐ¸ Ð¿Ð¾ Ð·Ð°Ð¿ÑÐ¾ÑÑ agile"/>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Subtitle 2"/>
          <p:cNvSpPr txBox="1">
            <a:spLocks/>
          </p:cNvSpPr>
          <p:nvPr/>
        </p:nvSpPr>
        <p:spPr>
          <a:xfrm>
            <a:off x="6463346" y="4655395"/>
            <a:ext cx="5357351" cy="496550"/>
          </a:xfrm>
          <a:prstGeom prst="rect">
            <a:avLst/>
          </a:prstGeom>
        </p:spPr>
        <p:txBody>
          <a:bodyPr vert="horz" lIns="91440" tIns="45720" rIns="91440" bIns="45720" rtlCol="0">
            <a:normAutofit fontScale="40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r>
              <a:rPr lang="en-US" sz="8000" b="1" spc="-50" dirty="0">
                <a:solidFill>
                  <a:schemeClr val="tx1">
                    <a:lumMod val="85000"/>
                    <a:lumOff val="15000"/>
                  </a:schemeClr>
                </a:solidFill>
                <a:ea typeface="+mj-ea"/>
                <a:cs typeface="+mj-cs"/>
              </a:rPr>
              <a:t>SPRINT</a:t>
            </a:r>
            <a:r>
              <a:rPr lang="en-US" dirty="0">
                <a:latin typeface="+mn-lt"/>
              </a:rPr>
              <a:t> </a:t>
            </a:r>
            <a:r>
              <a:rPr lang="en-US" sz="8000" b="1" spc="-50" dirty="0">
                <a:solidFill>
                  <a:schemeClr val="tx1">
                    <a:lumMod val="85000"/>
                    <a:lumOff val="15000"/>
                  </a:schemeClr>
                </a:solidFill>
                <a:ea typeface="+mj-ea"/>
                <a:cs typeface="+mj-cs"/>
              </a:rPr>
              <a:t>TO SUCCESS</a:t>
            </a:r>
          </a:p>
        </p:txBody>
      </p:sp>
    </p:spTree>
    <p:extLst>
      <p:ext uri="{BB962C8B-B14F-4D97-AF65-F5344CB8AC3E}">
        <p14:creationId xmlns:p14="http://schemas.microsoft.com/office/powerpoint/2010/main" val="4131659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solidFill>
                  <a:srgbClr val="FF0000"/>
                </a:solidFill>
              </a:rPr>
              <a:t>Agile Development</a:t>
            </a:r>
          </a:p>
        </p:txBody>
      </p:sp>
      <p:sp>
        <p:nvSpPr>
          <p:cNvPr id="3" name="Content Placeholder 2"/>
          <p:cNvSpPr>
            <a:spLocks noGrp="1"/>
          </p:cNvSpPr>
          <p:nvPr>
            <p:ph idx="1"/>
          </p:nvPr>
        </p:nvSpPr>
        <p:spPr>
          <a:xfrm>
            <a:off x="140677" y="773725"/>
            <a:ext cx="7016581" cy="5556738"/>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Autofit/>
          </a:bodyPr>
          <a:lstStyle/>
          <a:p>
            <a:r>
              <a:rPr lang="en-US" sz="3200" b="1" dirty="0"/>
              <a:t>Agile manifesto </a:t>
            </a:r>
          </a:p>
          <a:p>
            <a:r>
              <a:rPr lang="en-US" sz="2800" i="1"/>
              <a:t>We  are </a:t>
            </a:r>
            <a:r>
              <a:rPr lang="en-US" sz="2800" i="1" dirty="0"/>
              <a:t>uncovering better ways of developing  software by doing it and helping others do it.  Through this work we have come to value:</a:t>
            </a:r>
            <a:endParaRPr lang="en-GB" sz="2800" dirty="0"/>
          </a:p>
          <a:p>
            <a:pPr lvl="1"/>
            <a:r>
              <a:rPr lang="en-US" sz="2400" b="1" i="1" dirty="0"/>
              <a:t>Individuals and interactions </a:t>
            </a:r>
            <a:r>
              <a:rPr lang="en-US" sz="2400" i="1" dirty="0"/>
              <a:t>over processes and tools</a:t>
            </a:r>
          </a:p>
          <a:p>
            <a:pPr lvl="1"/>
            <a:r>
              <a:rPr lang="en-US" sz="2400" b="1" i="1" dirty="0"/>
              <a:t>Working software </a:t>
            </a:r>
            <a:r>
              <a:rPr lang="en-US" sz="2400" i="1" dirty="0"/>
              <a:t>over comprehensive documentation </a:t>
            </a:r>
          </a:p>
          <a:p>
            <a:pPr lvl="1"/>
            <a:r>
              <a:rPr lang="en-US" sz="2400" b="1" i="1" dirty="0">
                <a:solidFill>
                  <a:schemeClr val="tx1"/>
                </a:solidFill>
              </a:rPr>
              <a:t>Customer collaboration </a:t>
            </a:r>
            <a:r>
              <a:rPr lang="en-US" sz="2400" i="1" dirty="0"/>
              <a:t>over contract negotiation</a:t>
            </a:r>
          </a:p>
          <a:p>
            <a:pPr lvl="1"/>
            <a:r>
              <a:rPr lang="en-US" sz="2400" b="1" i="1" dirty="0"/>
              <a:t>Responding to change </a:t>
            </a:r>
            <a:r>
              <a:rPr lang="en-US" sz="2400" i="1" dirty="0"/>
              <a:t>over following a plan </a:t>
            </a:r>
            <a:endParaRPr lang="en-GB" sz="2400" dirty="0"/>
          </a:p>
          <a:p>
            <a:r>
              <a:rPr lang="en-US" sz="2800" i="1" dirty="0"/>
              <a:t>That is, while there is value in the items on the right, we value the items on the left more.</a:t>
            </a:r>
            <a:endParaRPr lang="en-US" sz="2800" dirty="0"/>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2</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5113" y="773724"/>
            <a:ext cx="4501509" cy="4501509"/>
          </a:xfrm>
          <a:prstGeom prst="rect">
            <a:avLst/>
          </a:prstGeom>
        </p:spPr>
      </p:pic>
    </p:spTree>
    <p:extLst>
      <p:ext uri="{BB962C8B-B14F-4D97-AF65-F5344CB8AC3E}">
        <p14:creationId xmlns:p14="http://schemas.microsoft.com/office/powerpoint/2010/main" val="2947201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189" y="0"/>
            <a:ext cx="11920451" cy="6330463"/>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Autofit/>
          </a:bodyPr>
          <a:lstStyle/>
          <a:p>
            <a:r>
              <a:rPr lang="en-US" altLang="en-US" dirty="0">
                <a:cs typeface="Times New Roman" panose="02020603050405020304" pitchFamily="18" charset="0"/>
              </a:rPr>
              <a:t>The Cargo Cults believe that manufactured western goods ('cargo') have been created by ancestral spirits and intended for Melanesian people.</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3</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2260" y="671939"/>
            <a:ext cx="9408738" cy="6152971"/>
          </a:xfrm>
          <a:prstGeom prst="rect">
            <a:avLst/>
          </a:prstGeom>
        </p:spPr>
      </p:pic>
    </p:spTree>
    <p:extLst>
      <p:ext uri="{BB962C8B-B14F-4D97-AF65-F5344CB8AC3E}">
        <p14:creationId xmlns:p14="http://schemas.microsoft.com/office/powerpoint/2010/main" val="1189609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Typical Agile Development Methodology</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lstStyle/>
          <a:p>
            <a:endParaRPr lang="en-US" dirty="0"/>
          </a:p>
        </p:txBody>
      </p:sp>
      <p:pic>
        <p:nvPicPr>
          <p:cNvPr id="4" name="Picture 3"/>
          <p:cNvPicPr>
            <a:picLocks noChangeAspect="1"/>
          </p:cNvPicPr>
          <p:nvPr/>
        </p:nvPicPr>
        <p:blipFill>
          <a:blip r:embed="rId2"/>
          <a:stretch>
            <a:fillRect/>
          </a:stretch>
        </p:blipFill>
        <p:spPr>
          <a:xfrm>
            <a:off x="3029086" y="956602"/>
            <a:ext cx="5920069" cy="5373859"/>
          </a:xfrm>
          <a:prstGeom prst="rect">
            <a:avLst/>
          </a:prstGeom>
        </p:spPr>
      </p:pic>
      <p:sp>
        <p:nvSpPr>
          <p:cNvPr id="5" name="Footer Placeholder 4"/>
          <p:cNvSpPr>
            <a:spLocks noGrp="1"/>
          </p:cNvSpPr>
          <p:nvPr>
            <p:ph type="ftr" sz="quarter" idx="11"/>
          </p:nvPr>
        </p:nvSpPr>
        <p:spPr/>
        <p:txBody>
          <a:bodyPr/>
          <a:lstStyle/>
          <a:p>
            <a:r>
              <a:rPr lang="en-US"/>
              <a:t>System analysis</a:t>
            </a:r>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4</a:t>
            </a:fld>
            <a:endParaRPr lang="en-US" dirty="0"/>
          </a:p>
        </p:txBody>
      </p:sp>
    </p:spTree>
    <p:extLst>
      <p:ext uri="{BB962C8B-B14F-4D97-AF65-F5344CB8AC3E}">
        <p14:creationId xmlns:p14="http://schemas.microsoft.com/office/powerpoint/2010/main" val="234835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The Scrum</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lstStyle/>
          <a:p>
            <a:r>
              <a:rPr lang="en-US" dirty="0"/>
              <a:t>Scrum creators: Ken </a:t>
            </a:r>
            <a:r>
              <a:rPr lang="en-US" dirty="0" err="1"/>
              <a:t>Schwaber</a:t>
            </a:r>
            <a:r>
              <a:rPr lang="en-US" dirty="0"/>
              <a:t> and Jeff Sutherland</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5</a:t>
            </a:fld>
            <a:endParaRPr lang="en-US" dirty="0"/>
          </a:p>
        </p:txBody>
      </p:sp>
      <p:pic>
        <p:nvPicPr>
          <p:cNvPr id="6" name="Picture 5"/>
          <p:cNvPicPr>
            <a:picLocks noChangeAspect="1"/>
          </p:cNvPicPr>
          <p:nvPr/>
        </p:nvPicPr>
        <p:blipFill>
          <a:blip r:embed="rId2"/>
          <a:stretch>
            <a:fillRect/>
          </a:stretch>
        </p:blipFill>
        <p:spPr>
          <a:xfrm>
            <a:off x="2394066" y="1269577"/>
            <a:ext cx="7140632" cy="5575435"/>
          </a:xfrm>
          <a:prstGeom prst="rect">
            <a:avLst/>
          </a:prstGeom>
        </p:spPr>
      </p:pic>
    </p:spTree>
    <p:extLst>
      <p:ext uri="{BB962C8B-B14F-4D97-AF65-F5344CB8AC3E}">
        <p14:creationId xmlns:p14="http://schemas.microsoft.com/office/powerpoint/2010/main" val="2598927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Scrum has been used by: </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US" sz="2800" dirty="0"/>
              <a:t>•Microsoft </a:t>
            </a:r>
          </a:p>
          <a:p>
            <a:r>
              <a:rPr lang="en-US" sz="2800" dirty="0"/>
              <a:t>•Yahoo </a:t>
            </a:r>
          </a:p>
          <a:p>
            <a:r>
              <a:rPr lang="en-US" sz="2800" dirty="0"/>
              <a:t>•Google </a:t>
            </a:r>
          </a:p>
          <a:p>
            <a:r>
              <a:rPr lang="en-US" sz="2800" dirty="0"/>
              <a:t>• Electronic Arts </a:t>
            </a:r>
          </a:p>
          <a:p>
            <a:r>
              <a:rPr lang="en-US" sz="2800" dirty="0"/>
              <a:t>•IBM </a:t>
            </a:r>
          </a:p>
          <a:p>
            <a:r>
              <a:rPr lang="en-US" sz="2800" dirty="0"/>
              <a:t>• Lockheed Martin </a:t>
            </a:r>
          </a:p>
          <a:p>
            <a:r>
              <a:rPr lang="en-US" sz="2800" dirty="0"/>
              <a:t>•Apple</a:t>
            </a:r>
          </a:p>
          <a:p>
            <a:r>
              <a:rPr lang="en-US" sz="2800" dirty="0"/>
              <a:t>Etc. </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6</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4865" y="1277005"/>
            <a:ext cx="6463492" cy="4952381"/>
          </a:xfrm>
          <a:prstGeom prst="rect">
            <a:avLst/>
          </a:prstGeom>
        </p:spPr>
      </p:pic>
    </p:spTree>
    <p:extLst>
      <p:ext uri="{BB962C8B-B14F-4D97-AF65-F5344CB8AC3E}">
        <p14:creationId xmlns:p14="http://schemas.microsoft.com/office/powerpoint/2010/main" val="2406153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Scrum has been used for:</a:t>
            </a:r>
          </a:p>
        </p:txBody>
      </p:sp>
      <p:sp>
        <p:nvSpPr>
          <p:cNvPr id="3" name="Content Placeholder 2"/>
          <p:cNvSpPr>
            <a:spLocks noGrp="1"/>
          </p:cNvSpPr>
          <p:nvPr>
            <p:ph idx="1"/>
          </p:nvPr>
        </p:nvSpPr>
        <p:spPr>
          <a:xfrm>
            <a:off x="140678" y="956603"/>
            <a:ext cx="5420538"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pPr marL="0" defTabSz="457200">
              <a:lnSpc>
                <a:spcPct val="100000"/>
              </a:lnSpc>
              <a:spcBef>
                <a:spcPts val="0"/>
              </a:spcBef>
              <a:spcAft>
                <a:spcPts val="0"/>
              </a:spcAft>
            </a:pPr>
            <a:r>
              <a:rPr lang="en-US" sz="1800" dirty="0">
                <a:solidFill>
                  <a:schemeClr val="tx1"/>
                </a:solidFill>
              </a:rPr>
              <a:t>• Commercial software </a:t>
            </a:r>
          </a:p>
          <a:p>
            <a:pPr marL="0" defTabSz="457200">
              <a:lnSpc>
                <a:spcPct val="100000"/>
              </a:lnSpc>
              <a:spcBef>
                <a:spcPts val="0"/>
              </a:spcBef>
              <a:spcAft>
                <a:spcPts val="0"/>
              </a:spcAft>
            </a:pPr>
            <a:r>
              <a:rPr lang="en-US" sz="1800" dirty="0">
                <a:solidFill>
                  <a:schemeClr val="tx1"/>
                </a:solidFill>
              </a:rPr>
              <a:t>• In-house development </a:t>
            </a:r>
          </a:p>
          <a:p>
            <a:pPr marL="0" defTabSz="457200">
              <a:lnSpc>
                <a:spcPct val="100000"/>
              </a:lnSpc>
              <a:spcBef>
                <a:spcPts val="0"/>
              </a:spcBef>
              <a:spcAft>
                <a:spcPts val="0"/>
              </a:spcAft>
            </a:pPr>
            <a:r>
              <a:rPr lang="en-US" sz="1800" dirty="0">
                <a:solidFill>
                  <a:schemeClr val="tx1"/>
                </a:solidFill>
              </a:rPr>
              <a:t>• Contract development </a:t>
            </a:r>
          </a:p>
          <a:p>
            <a:pPr marL="0" defTabSz="457200">
              <a:lnSpc>
                <a:spcPct val="100000"/>
              </a:lnSpc>
              <a:spcBef>
                <a:spcPts val="0"/>
              </a:spcBef>
              <a:spcAft>
                <a:spcPts val="0"/>
              </a:spcAft>
            </a:pPr>
            <a:r>
              <a:rPr lang="en-US" sz="1800" dirty="0">
                <a:solidFill>
                  <a:schemeClr val="tx1"/>
                </a:solidFill>
              </a:rPr>
              <a:t>• Fixed-price projects </a:t>
            </a:r>
          </a:p>
          <a:p>
            <a:pPr marL="0" defTabSz="457200">
              <a:lnSpc>
                <a:spcPct val="100000"/>
              </a:lnSpc>
              <a:spcBef>
                <a:spcPts val="0"/>
              </a:spcBef>
              <a:spcAft>
                <a:spcPts val="0"/>
              </a:spcAft>
            </a:pPr>
            <a:r>
              <a:rPr lang="en-US" sz="1800" dirty="0">
                <a:solidFill>
                  <a:schemeClr val="tx1"/>
                </a:solidFill>
              </a:rPr>
              <a:t>• Financial applications </a:t>
            </a:r>
          </a:p>
          <a:p>
            <a:pPr marL="0" defTabSz="457200">
              <a:lnSpc>
                <a:spcPct val="100000"/>
              </a:lnSpc>
              <a:spcBef>
                <a:spcPts val="0"/>
              </a:spcBef>
              <a:spcAft>
                <a:spcPts val="0"/>
              </a:spcAft>
            </a:pPr>
            <a:r>
              <a:rPr lang="en-US" sz="1800" dirty="0">
                <a:solidFill>
                  <a:schemeClr val="tx1"/>
                </a:solidFill>
              </a:rPr>
              <a:t>• ISO 9001-certified applications </a:t>
            </a:r>
          </a:p>
          <a:p>
            <a:pPr marL="0" defTabSz="457200">
              <a:lnSpc>
                <a:spcPct val="100000"/>
              </a:lnSpc>
              <a:spcBef>
                <a:spcPts val="0"/>
              </a:spcBef>
              <a:spcAft>
                <a:spcPts val="0"/>
              </a:spcAft>
            </a:pPr>
            <a:r>
              <a:rPr lang="en-US" sz="1800" dirty="0">
                <a:solidFill>
                  <a:schemeClr val="tx1"/>
                </a:solidFill>
              </a:rPr>
              <a:t>• Embedded systems </a:t>
            </a:r>
          </a:p>
          <a:p>
            <a:pPr marL="0" defTabSz="457200">
              <a:lnSpc>
                <a:spcPct val="100000"/>
              </a:lnSpc>
              <a:spcBef>
                <a:spcPts val="0"/>
              </a:spcBef>
              <a:spcAft>
                <a:spcPts val="0"/>
              </a:spcAft>
            </a:pPr>
            <a:r>
              <a:rPr lang="en-US" sz="1800" dirty="0">
                <a:solidFill>
                  <a:schemeClr val="tx1"/>
                </a:solidFill>
              </a:rPr>
              <a:t>• 24x7 systems with 99.999% uptime requirements </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7</a:t>
            </a:fld>
            <a:endParaRPr lang="en-US" dirty="0"/>
          </a:p>
        </p:txBody>
      </p:sp>
      <p:sp>
        <p:nvSpPr>
          <p:cNvPr id="6" name="Rectangle 5"/>
          <p:cNvSpPr/>
          <p:nvPr/>
        </p:nvSpPr>
        <p:spPr>
          <a:xfrm>
            <a:off x="5460989" y="956603"/>
            <a:ext cx="6096000" cy="2862322"/>
          </a:xfrm>
          <a:prstGeom prst="rect">
            <a:avLst/>
          </a:prstGeom>
          <a:solidFill>
            <a:schemeClr val="bg1"/>
          </a:solidFill>
        </p:spPr>
        <p:txBody>
          <a:bodyPr>
            <a:spAutoFit/>
          </a:bodyPr>
          <a:lstStyle/>
          <a:p>
            <a:r>
              <a:rPr lang="en-US" dirty="0"/>
              <a:t>• the Joint Strike Fighter </a:t>
            </a:r>
          </a:p>
          <a:p>
            <a:r>
              <a:rPr lang="en-US" dirty="0"/>
              <a:t>• Video game development </a:t>
            </a:r>
          </a:p>
          <a:p>
            <a:r>
              <a:rPr lang="en-US" dirty="0"/>
              <a:t>• FDA-approved, life-critical systems </a:t>
            </a:r>
          </a:p>
          <a:p>
            <a:r>
              <a:rPr lang="en-US" dirty="0"/>
              <a:t>• Satellite-control software </a:t>
            </a:r>
          </a:p>
          <a:p>
            <a:r>
              <a:rPr lang="en-US" dirty="0"/>
              <a:t>• Websites </a:t>
            </a:r>
          </a:p>
          <a:p>
            <a:r>
              <a:rPr lang="en-US" dirty="0"/>
              <a:t>• Handheld software </a:t>
            </a:r>
          </a:p>
          <a:p>
            <a:r>
              <a:rPr lang="en-US" dirty="0"/>
              <a:t>• Mobile phones </a:t>
            </a:r>
          </a:p>
          <a:p>
            <a:r>
              <a:rPr lang="en-US" dirty="0"/>
              <a:t>• Network switching applications </a:t>
            </a:r>
          </a:p>
          <a:p>
            <a:r>
              <a:rPr lang="en-US" dirty="0"/>
              <a:t>• ISV applications </a:t>
            </a:r>
          </a:p>
          <a:p>
            <a:r>
              <a:rPr lang="en-US" dirty="0"/>
              <a:t>• Some of the largest applications in use</a:t>
            </a:r>
          </a:p>
        </p:txBody>
      </p:sp>
    </p:spTree>
    <p:extLst>
      <p:ext uri="{BB962C8B-B14F-4D97-AF65-F5344CB8AC3E}">
        <p14:creationId xmlns:p14="http://schemas.microsoft.com/office/powerpoint/2010/main" val="1855571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Definition of Scrum</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lstStyle/>
          <a:p>
            <a:r>
              <a:rPr lang="en-US" sz="3200" dirty="0"/>
              <a:t>Scrum: A framework within which people can address complex adaptive problems, while productively and creatively delivering products of the highest possible value. </a:t>
            </a:r>
          </a:p>
          <a:p>
            <a:r>
              <a:rPr lang="en-US" b="1" dirty="0"/>
              <a:t>Scrum is not a process, technique, or definitive method. </a:t>
            </a:r>
            <a:r>
              <a:rPr lang="en-US" dirty="0"/>
              <a:t>Rather, </a:t>
            </a:r>
            <a:r>
              <a:rPr lang="en-US" b="1" dirty="0"/>
              <a:t>it is a framework within which you can employ various processes and techniques. </a:t>
            </a:r>
          </a:p>
          <a:p>
            <a:r>
              <a:rPr lang="en-US" sz="2800" b="1" dirty="0"/>
              <a:t>The Scrum framework consists of </a:t>
            </a:r>
            <a:r>
              <a:rPr lang="en-US" sz="2800" b="1" u="sng" dirty="0"/>
              <a:t>Scrum Team members and their associated roles, events, artifacts, and rules.</a:t>
            </a:r>
            <a:r>
              <a:rPr lang="en-US" sz="2800" b="1" dirty="0"/>
              <a:t> </a:t>
            </a:r>
            <a:endParaRPr lang="ru-RU" sz="2800" b="1" dirty="0"/>
          </a:p>
          <a:p>
            <a:r>
              <a:rPr lang="en-US" dirty="0"/>
              <a:t>Each component within the framework serves a specific purpose and is essential to Scrum’s success and usage. </a:t>
            </a:r>
            <a:endParaRPr lang="ru-RU" dirty="0"/>
          </a:p>
          <a:p>
            <a:r>
              <a:rPr lang="en-US" dirty="0"/>
              <a:t>The rules of Scrum bind together the roles, events, and artifacts, governing the relationships and interaction between them. </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1982701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The Scrum Team</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69281" y="103724"/>
            <a:ext cx="6458988" cy="6458988"/>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pic>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9</a:t>
            </a:fld>
            <a:endParaRPr lang="en-US" dirty="0"/>
          </a:p>
        </p:txBody>
      </p:sp>
      <p:sp>
        <p:nvSpPr>
          <p:cNvPr id="7" name="Rectangle 6"/>
          <p:cNvSpPr/>
          <p:nvPr/>
        </p:nvSpPr>
        <p:spPr>
          <a:xfrm>
            <a:off x="1587" y="870126"/>
            <a:ext cx="5667694" cy="5632311"/>
          </a:xfrm>
          <a:prstGeom prst="rect">
            <a:avLst/>
          </a:prstGeom>
          <a:solidFill>
            <a:schemeClr val="bg1"/>
          </a:solidFill>
        </p:spPr>
        <p:txBody>
          <a:bodyPr wrap="square">
            <a:spAutoFit/>
          </a:bodyPr>
          <a:lstStyle/>
          <a:p>
            <a:r>
              <a:rPr lang="en-US" sz="2400" dirty="0"/>
              <a:t>The Scrum Team consists of a </a:t>
            </a:r>
            <a:r>
              <a:rPr lang="en-US" sz="2400" b="1" dirty="0"/>
              <a:t>Product Owner</a:t>
            </a:r>
            <a:r>
              <a:rPr lang="en-US" sz="2400" dirty="0"/>
              <a:t>, the </a:t>
            </a:r>
            <a:r>
              <a:rPr lang="en-US" sz="2400" b="1" dirty="0"/>
              <a:t>Development Team</a:t>
            </a:r>
            <a:r>
              <a:rPr lang="en-US" sz="2400" dirty="0"/>
              <a:t>, and a </a:t>
            </a:r>
            <a:r>
              <a:rPr lang="en-US" sz="2400" b="1" dirty="0"/>
              <a:t>Scrum Master</a:t>
            </a:r>
            <a:r>
              <a:rPr lang="en-US" sz="2400" dirty="0"/>
              <a:t>. </a:t>
            </a:r>
          </a:p>
          <a:p>
            <a:r>
              <a:rPr lang="en-US" sz="2400" dirty="0"/>
              <a:t>Scrum Teams are self-organizing and cross-functional. </a:t>
            </a:r>
          </a:p>
          <a:p>
            <a:r>
              <a:rPr lang="en-US" sz="2400" b="1" dirty="0"/>
              <a:t>Self-organizing teams</a:t>
            </a:r>
            <a:r>
              <a:rPr lang="en-US" sz="2400" dirty="0"/>
              <a:t> choose how best to accomplish their work, rather than being directed by others outside the team. </a:t>
            </a:r>
          </a:p>
          <a:p>
            <a:r>
              <a:rPr lang="en-US" sz="2400" b="1" dirty="0"/>
              <a:t>Cross-functional teams</a:t>
            </a:r>
            <a:r>
              <a:rPr lang="en-US" sz="2400" dirty="0"/>
              <a:t> have all competencies needed to accomplish the work without depending on others not part of the team. </a:t>
            </a:r>
          </a:p>
          <a:p>
            <a:r>
              <a:rPr lang="en-US" sz="2400" dirty="0"/>
              <a:t>The team model in Scrum is designed to optimize flexibility, creativity, and productivity. </a:t>
            </a:r>
          </a:p>
        </p:txBody>
      </p:sp>
    </p:spTree>
    <p:extLst>
      <p:ext uri="{BB962C8B-B14F-4D97-AF65-F5344CB8AC3E}">
        <p14:creationId xmlns:p14="http://schemas.microsoft.com/office/powerpoint/2010/main" val="1490249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The Product Owner</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10</a:t>
            </a:fld>
            <a:endParaRPr lang="en-US" dirty="0"/>
          </a:p>
        </p:txBody>
      </p:sp>
      <p:sp>
        <p:nvSpPr>
          <p:cNvPr id="7" name="Rectangle 6"/>
          <p:cNvSpPr/>
          <p:nvPr/>
        </p:nvSpPr>
        <p:spPr>
          <a:xfrm>
            <a:off x="2989455" y="708266"/>
            <a:ext cx="7949738" cy="1938992"/>
          </a:xfrm>
          <a:prstGeom prst="rect">
            <a:avLst/>
          </a:prstGeom>
          <a:solidFill>
            <a:schemeClr val="bg1"/>
          </a:solidFill>
        </p:spPr>
        <p:txBody>
          <a:bodyPr wrap="square">
            <a:spAutoFit/>
          </a:bodyPr>
          <a:lstStyle/>
          <a:p>
            <a:r>
              <a:rPr lang="en-US" sz="2400" dirty="0"/>
              <a:t>The Product Owner is responsible for maximizing the value of the product resulting from work of the Development Team. How this is done may vary widely across organizations, Scrum Teams, and individuals.</a:t>
            </a:r>
          </a:p>
          <a:p>
            <a:endParaRPr lang="en-US" sz="2400" dirty="0"/>
          </a:p>
        </p:txBody>
      </p:sp>
      <p:sp>
        <p:nvSpPr>
          <p:cNvPr id="8" name="Rectangle 7"/>
          <p:cNvSpPr/>
          <p:nvPr/>
        </p:nvSpPr>
        <p:spPr>
          <a:xfrm>
            <a:off x="3106189" y="2822732"/>
            <a:ext cx="6794269" cy="2677656"/>
          </a:xfrm>
          <a:prstGeom prst="rect">
            <a:avLst/>
          </a:prstGeom>
        </p:spPr>
        <p:txBody>
          <a:bodyPr wrap="square">
            <a:spAutoFit/>
          </a:bodyPr>
          <a:lstStyle/>
          <a:p>
            <a:r>
              <a:rPr lang="en-US" sz="2400" dirty="0"/>
              <a:t>• Define the features of the product </a:t>
            </a:r>
          </a:p>
          <a:p>
            <a:r>
              <a:rPr lang="en-US" sz="2400" dirty="0"/>
              <a:t>• Makes scope vs. schedule decisions </a:t>
            </a:r>
          </a:p>
          <a:p>
            <a:r>
              <a:rPr lang="en-US" sz="2400" dirty="0"/>
              <a:t>• Responsible for achieving financial goals of the project </a:t>
            </a:r>
          </a:p>
          <a:p>
            <a:r>
              <a:rPr lang="en-US" sz="2400" dirty="0"/>
              <a:t>• Prioritize the product backlog </a:t>
            </a:r>
          </a:p>
          <a:p>
            <a:r>
              <a:rPr lang="en-US" sz="2400" dirty="0"/>
              <a:t>• Adjust features and priority every sprint, as needed </a:t>
            </a:r>
          </a:p>
          <a:p>
            <a:r>
              <a:rPr lang="en-US" sz="2400" dirty="0"/>
              <a:t>• Accept or reject work results</a:t>
            </a:r>
          </a:p>
        </p:txBody>
      </p:sp>
      <p:pic>
        <p:nvPicPr>
          <p:cNvPr id="10" name="Picture 9"/>
          <p:cNvPicPr>
            <a:picLocks noChangeAspect="1"/>
          </p:cNvPicPr>
          <p:nvPr/>
        </p:nvPicPr>
        <p:blipFill>
          <a:blip r:embed="rId2"/>
          <a:stretch>
            <a:fillRect/>
          </a:stretch>
        </p:blipFill>
        <p:spPr>
          <a:xfrm>
            <a:off x="75169" y="773724"/>
            <a:ext cx="2914286" cy="4952381"/>
          </a:xfrm>
          <a:prstGeom prst="rect">
            <a:avLst/>
          </a:prstGeom>
        </p:spPr>
      </p:pic>
    </p:spTree>
    <p:extLst>
      <p:ext uri="{BB962C8B-B14F-4D97-AF65-F5344CB8AC3E}">
        <p14:creationId xmlns:p14="http://schemas.microsoft.com/office/powerpoint/2010/main" val="2208029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The Development Team</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US" sz="2800" dirty="0"/>
              <a:t>The Development Team consists of professionals who do the work of delivering a potentially releasable Increment of “Done” product at the end of each Sprint. </a:t>
            </a:r>
          </a:p>
          <a:p>
            <a:r>
              <a:rPr lang="en-US" sz="2800" dirty="0"/>
              <a:t>A “Done” increment is required at the Sprint Review. </a:t>
            </a:r>
          </a:p>
          <a:p>
            <a:r>
              <a:rPr lang="en-US" sz="2800" u="sng" dirty="0"/>
              <a:t>Only members of the Development Team create the Increment. </a:t>
            </a:r>
          </a:p>
          <a:p>
            <a:r>
              <a:rPr lang="en-US" sz="2800" dirty="0"/>
              <a:t>Development Teams are structured and empowered by the organization to organize and manage their own work.</a:t>
            </a:r>
          </a:p>
          <a:p>
            <a:pPr marL="0" indent="0">
              <a:buNone/>
            </a:pPr>
            <a:r>
              <a:rPr lang="en-US" sz="2800" dirty="0"/>
              <a:t> The resulting synergy optimizes the Development Team’s overall efficiency and effectiveness. </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11</a:t>
            </a:fld>
            <a:endParaRPr lang="en-US" dirty="0"/>
          </a:p>
        </p:txBody>
      </p:sp>
      <p:pic>
        <p:nvPicPr>
          <p:cNvPr id="8" name="Picture 7"/>
          <p:cNvPicPr>
            <a:picLocks noChangeAspect="1"/>
          </p:cNvPicPr>
          <p:nvPr/>
        </p:nvPicPr>
        <p:blipFill>
          <a:blip r:embed="rId2"/>
          <a:stretch>
            <a:fillRect/>
          </a:stretch>
        </p:blipFill>
        <p:spPr>
          <a:xfrm>
            <a:off x="9615054" y="4363247"/>
            <a:ext cx="1824473" cy="2461663"/>
          </a:xfrm>
          <a:prstGeom prst="rect">
            <a:avLst/>
          </a:prstGeom>
          <a:effectLst>
            <a:outerShdw blurRad="50800" dist="50800" dir="5400000" algn="ctr" rotWithShape="0">
              <a:srgbClr val="000000"/>
            </a:outerShdw>
          </a:effectLst>
        </p:spPr>
      </p:pic>
    </p:spTree>
    <p:extLst>
      <p:ext uri="{BB962C8B-B14F-4D97-AF65-F5344CB8AC3E}">
        <p14:creationId xmlns:p14="http://schemas.microsoft.com/office/powerpoint/2010/main" val="1381251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Development Teams characteristics:</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Autofit/>
          </a:bodyPr>
          <a:lstStyle/>
          <a:p>
            <a:r>
              <a:rPr lang="en-US" sz="2800" dirty="0"/>
              <a:t>• </a:t>
            </a:r>
            <a:r>
              <a:rPr lang="en-US" sz="2800" b="1" dirty="0"/>
              <a:t>They are self-organizing</a:t>
            </a:r>
            <a:r>
              <a:rPr lang="en-US" sz="2800" dirty="0"/>
              <a:t>. No one (not even the Scrum Master) tells the Development Team how to turn Product Backlog into Increments of potentially releasable functionality; </a:t>
            </a:r>
          </a:p>
          <a:p>
            <a:r>
              <a:rPr lang="en-US" sz="2800" dirty="0"/>
              <a:t>• </a:t>
            </a:r>
            <a:r>
              <a:rPr lang="en-US" sz="2800" b="1" dirty="0"/>
              <a:t>Development Teams are cross-functional</a:t>
            </a:r>
            <a:r>
              <a:rPr lang="en-US" sz="2800" dirty="0"/>
              <a:t>, with all the skills as a team necessary to create a product Increment; </a:t>
            </a:r>
          </a:p>
          <a:p>
            <a:r>
              <a:rPr lang="en-US" sz="2800" dirty="0"/>
              <a:t>• </a:t>
            </a:r>
            <a:r>
              <a:rPr lang="en-US" sz="2800" b="1" dirty="0"/>
              <a:t>Scrum recognizes no titles for Development Team members</a:t>
            </a:r>
            <a:r>
              <a:rPr lang="en-US" sz="2800" dirty="0"/>
              <a:t>, regardless of the work being performed by the person; </a:t>
            </a:r>
          </a:p>
          <a:p>
            <a:r>
              <a:rPr lang="en-US" sz="2800" dirty="0"/>
              <a:t>• </a:t>
            </a:r>
            <a:r>
              <a:rPr lang="en-US" sz="2800" b="1" dirty="0"/>
              <a:t>Scrum recognizes no sub-teams in the Development Team</a:t>
            </a:r>
            <a:r>
              <a:rPr lang="en-US" sz="2800" dirty="0"/>
              <a:t>, regardless of domains that need to be addressed like testing, architecture, operations, or business analysis; and, </a:t>
            </a:r>
          </a:p>
          <a:p>
            <a:r>
              <a:rPr lang="en-US" sz="2800" dirty="0"/>
              <a:t>• Individual Development Team members may have specialized skills and areas of focus, but accountability belongs to the Development Team as a whole.</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371736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Development Team Size</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US" sz="2800" dirty="0"/>
              <a:t>Optimal Development Team size is small enough to remain nimble and large enough to complete significant work within a Sprint. </a:t>
            </a:r>
          </a:p>
          <a:p>
            <a:r>
              <a:rPr lang="en-US" sz="2800" dirty="0"/>
              <a:t>Smaller Development Teams may encounter skill constraints during the Sprint, causing the Development Team to be unable to deliver a potentially releasable Increment. </a:t>
            </a:r>
          </a:p>
          <a:p>
            <a:r>
              <a:rPr lang="en-US" sz="2800" dirty="0"/>
              <a:t>Having more than nine members requires too much coordination. Large Development Teams generate too much complexity for an empirical process to be useful. </a:t>
            </a:r>
          </a:p>
          <a:p>
            <a:r>
              <a:rPr lang="en-US" sz="2800" dirty="0"/>
              <a:t>The Product Owner and Scrum Master roles are not included in this count unless they are also executing the work of the Sprint Backlog.</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13</a:t>
            </a:fld>
            <a:endParaRPr lang="en-US" dirty="0"/>
          </a:p>
        </p:txBody>
      </p:sp>
    </p:spTree>
    <p:extLst>
      <p:ext uri="{BB962C8B-B14F-4D97-AF65-F5344CB8AC3E}">
        <p14:creationId xmlns:p14="http://schemas.microsoft.com/office/powerpoint/2010/main" val="122325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14</a:t>
            </a:fld>
            <a:endParaRPr lang="en-US" dirty="0"/>
          </a:p>
        </p:txBody>
      </p:sp>
      <p:sp>
        <p:nvSpPr>
          <p:cNvPr id="6" name="Rectangle 5"/>
          <p:cNvSpPr/>
          <p:nvPr/>
        </p:nvSpPr>
        <p:spPr>
          <a:xfrm>
            <a:off x="196799" y="224444"/>
            <a:ext cx="8068888" cy="5509200"/>
          </a:xfrm>
          <a:prstGeom prst="rect">
            <a:avLst/>
          </a:prstGeom>
          <a:solidFill>
            <a:schemeClr val="bg1"/>
          </a:solidFill>
        </p:spPr>
        <p:txBody>
          <a:bodyPr wrap="square">
            <a:spAutoFit/>
          </a:bodyPr>
          <a:lstStyle/>
          <a:p>
            <a:r>
              <a:rPr lang="en-US" sz="3200" dirty="0"/>
              <a:t>• Typically 5-9 people </a:t>
            </a:r>
          </a:p>
          <a:p>
            <a:r>
              <a:rPr lang="en-US" sz="3200" dirty="0"/>
              <a:t>• Cross-functional: </a:t>
            </a:r>
          </a:p>
          <a:p>
            <a:r>
              <a:rPr lang="en-US" sz="3200" dirty="0"/>
              <a:t>• Programmers, testers, user experience designers, etc. </a:t>
            </a:r>
          </a:p>
          <a:p>
            <a:r>
              <a:rPr lang="en-US" sz="3200" dirty="0"/>
              <a:t>• Members should be full-time </a:t>
            </a:r>
          </a:p>
          <a:p>
            <a:r>
              <a:rPr lang="en-US" sz="3200" dirty="0"/>
              <a:t>• May be exceptions (e.g., database administrator) </a:t>
            </a:r>
          </a:p>
          <a:p>
            <a:r>
              <a:rPr lang="en-US" sz="3200" dirty="0"/>
              <a:t>• Teams are self-organizing </a:t>
            </a:r>
          </a:p>
          <a:p>
            <a:r>
              <a:rPr lang="en-US" sz="3200" dirty="0"/>
              <a:t>• Ideally, no titles but rarely a possibility </a:t>
            </a:r>
          </a:p>
          <a:p>
            <a:r>
              <a:rPr lang="en-US" sz="3200" dirty="0"/>
              <a:t>• Membership should change only between sprints</a:t>
            </a:r>
          </a:p>
        </p:txBody>
      </p:sp>
      <p:pic>
        <p:nvPicPr>
          <p:cNvPr id="7" name="Picture 6"/>
          <p:cNvPicPr>
            <a:picLocks noChangeAspect="1"/>
          </p:cNvPicPr>
          <p:nvPr/>
        </p:nvPicPr>
        <p:blipFill>
          <a:blip r:embed="rId2"/>
          <a:stretch>
            <a:fillRect/>
          </a:stretch>
        </p:blipFill>
        <p:spPr>
          <a:xfrm>
            <a:off x="8265686" y="0"/>
            <a:ext cx="3790476" cy="5114286"/>
          </a:xfrm>
          <a:prstGeom prst="rect">
            <a:avLst/>
          </a:prstGeom>
        </p:spPr>
      </p:pic>
    </p:spTree>
    <p:extLst>
      <p:ext uri="{BB962C8B-B14F-4D97-AF65-F5344CB8AC3E}">
        <p14:creationId xmlns:p14="http://schemas.microsoft.com/office/powerpoint/2010/main" val="240542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The Scrum Master</a:t>
            </a:r>
          </a:p>
        </p:txBody>
      </p:sp>
      <p:sp>
        <p:nvSpPr>
          <p:cNvPr id="3" name="Content Placeholder 2"/>
          <p:cNvSpPr>
            <a:spLocks noGrp="1"/>
          </p:cNvSpPr>
          <p:nvPr>
            <p:ph idx="1"/>
          </p:nvPr>
        </p:nvSpPr>
        <p:spPr>
          <a:xfrm>
            <a:off x="140677" y="903210"/>
            <a:ext cx="662588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lstStyle/>
          <a:p>
            <a:r>
              <a:rPr lang="en-US" b="1" dirty="0"/>
              <a:t>The Scrum Master is responsible for promoting and supporting Scrum as defined in the Scrum Guide. </a:t>
            </a:r>
          </a:p>
          <a:p>
            <a:r>
              <a:rPr lang="en-US" dirty="0"/>
              <a:t>Scrum Masters do this by helping everyone understand Scrum theory, practices, rules, and values. </a:t>
            </a:r>
          </a:p>
          <a:p>
            <a:r>
              <a:rPr lang="en-US" dirty="0"/>
              <a:t>The Scrum Master is a servant-leader for the Scrum Team. </a:t>
            </a:r>
          </a:p>
          <a:p>
            <a:r>
              <a:rPr lang="en-US" dirty="0"/>
              <a:t>The Scrum Master helps those outside the Scrum Team understand which of their interactions with the Scrum Team are helpful and which aren’t. The Scrum Master helps everyone change these interactions to maximize the value created by the Scrum Team.</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15</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6293" y="50494"/>
            <a:ext cx="5069280" cy="6226575"/>
          </a:xfrm>
          <a:prstGeom prst="rect">
            <a:avLst/>
          </a:prstGeom>
        </p:spPr>
      </p:pic>
      <p:pic>
        <p:nvPicPr>
          <p:cNvPr id="8" name="Picture 7"/>
          <p:cNvPicPr>
            <a:picLocks noChangeAspect="1"/>
          </p:cNvPicPr>
          <p:nvPr/>
        </p:nvPicPr>
        <p:blipFill>
          <a:blip r:embed="rId3"/>
          <a:stretch>
            <a:fillRect/>
          </a:stretch>
        </p:blipFill>
        <p:spPr>
          <a:xfrm>
            <a:off x="140677" y="4278111"/>
            <a:ext cx="3181350" cy="1809750"/>
          </a:xfrm>
          <a:prstGeom prst="rect">
            <a:avLst/>
          </a:prstGeom>
        </p:spPr>
      </p:pic>
      <p:pic>
        <p:nvPicPr>
          <p:cNvPr id="9" name="Picture 8"/>
          <p:cNvPicPr>
            <a:picLocks noChangeAspect="1"/>
          </p:cNvPicPr>
          <p:nvPr/>
        </p:nvPicPr>
        <p:blipFill>
          <a:blip r:embed="rId4"/>
          <a:stretch>
            <a:fillRect/>
          </a:stretch>
        </p:blipFill>
        <p:spPr>
          <a:xfrm>
            <a:off x="3322027" y="4621460"/>
            <a:ext cx="3162300" cy="1838325"/>
          </a:xfrm>
          <a:prstGeom prst="rect">
            <a:avLst/>
          </a:prstGeom>
        </p:spPr>
      </p:pic>
    </p:spTree>
    <p:extLst>
      <p:ext uri="{BB962C8B-B14F-4D97-AF65-F5344CB8AC3E}">
        <p14:creationId xmlns:p14="http://schemas.microsoft.com/office/powerpoint/2010/main" val="3002573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Scrum Master Service to the Product Owner</a:t>
            </a:r>
          </a:p>
        </p:txBody>
      </p:sp>
      <p:sp>
        <p:nvSpPr>
          <p:cNvPr id="3" name="Content Placeholder 2"/>
          <p:cNvSpPr>
            <a:spLocks noGrp="1"/>
          </p:cNvSpPr>
          <p:nvPr>
            <p:ph idx="1"/>
          </p:nvPr>
        </p:nvSpPr>
        <p:spPr>
          <a:xfrm>
            <a:off x="140677" y="956603"/>
            <a:ext cx="11929403" cy="5627077"/>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Autofit/>
          </a:bodyPr>
          <a:lstStyle/>
          <a:p>
            <a:r>
              <a:rPr lang="en-US" sz="2800" dirty="0"/>
              <a:t>The Scrum Master serves the Product Owner in several ways, including: </a:t>
            </a:r>
          </a:p>
          <a:p>
            <a:r>
              <a:rPr lang="en-US" sz="2800" dirty="0"/>
              <a:t>• Ensuring that goals, scope, and product domain are understood by everyone on the Scrum Team as well as possible; </a:t>
            </a:r>
          </a:p>
          <a:p>
            <a:r>
              <a:rPr lang="en-US" sz="2800" dirty="0"/>
              <a:t>• Finding techniques for effective Product Backlog management; </a:t>
            </a:r>
          </a:p>
          <a:p>
            <a:r>
              <a:rPr lang="en-US" sz="2800" dirty="0"/>
              <a:t>• Helping the Scrum Team understand the need for clear and concise Product Backlog items; </a:t>
            </a:r>
          </a:p>
          <a:p>
            <a:r>
              <a:rPr lang="en-US" sz="2800" dirty="0"/>
              <a:t>• Understanding product planning in an empirical environment; </a:t>
            </a:r>
          </a:p>
          <a:p>
            <a:r>
              <a:rPr lang="en-US" sz="2800" dirty="0"/>
              <a:t>• Ensuring the Product Owner knows how to arrange the Product Backlog to maximize value; </a:t>
            </a:r>
          </a:p>
          <a:p>
            <a:r>
              <a:rPr lang="en-US" sz="2800" dirty="0"/>
              <a:t>• Understanding and practicing agility; and, </a:t>
            </a:r>
          </a:p>
          <a:p>
            <a:r>
              <a:rPr lang="en-US" sz="2800" dirty="0"/>
              <a:t>• Facilitating Scrum events as requested or needed.</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904143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6" y="103724"/>
            <a:ext cx="11613519" cy="670000"/>
          </a:xfrm>
        </p:spPr>
        <p:txBody>
          <a:bodyPr>
            <a:normAutofit fontScale="90000"/>
          </a:bodyPr>
          <a:lstStyle/>
          <a:p>
            <a:r>
              <a:rPr lang="en-US" dirty="0"/>
              <a:t>Scrum Master Service to the Development Team</a:t>
            </a:r>
          </a:p>
        </p:txBody>
      </p:sp>
      <p:sp>
        <p:nvSpPr>
          <p:cNvPr id="3" name="Content Placeholder 2"/>
          <p:cNvSpPr>
            <a:spLocks noGrp="1"/>
          </p:cNvSpPr>
          <p:nvPr>
            <p:ph idx="1"/>
          </p:nvPr>
        </p:nvSpPr>
        <p:spPr>
          <a:xfrm>
            <a:off x="140677" y="956603"/>
            <a:ext cx="8917495"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lnSpcReduction="10000"/>
          </a:bodyPr>
          <a:lstStyle/>
          <a:p>
            <a:r>
              <a:rPr lang="en-US" sz="2800" dirty="0"/>
              <a:t>The Scrum Master serves the Development Team in several ways, including: </a:t>
            </a:r>
          </a:p>
          <a:p>
            <a:r>
              <a:rPr lang="en-US" sz="2800" dirty="0"/>
              <a:t>• Coaching the Development Team in self-organization and cross-functionality; </a:t>
            </a:r>
          </a:p>
          <a:p>
            <a:r>
              <a:rPr lang="en-US" sz="2800" dirty="0"/>
              <a:t>• Helping the Development Team to create high-value products; </a:t>
            </a:r>
          </a:p>
          <a:p>
            <a:r>
              <a:rPr lang="en-US" sz="2800" dirty="0"/>
              <a:t>• Removing impediments to the Development Team’s progress; </a:t>
            </a:r>
          </a:p>
          <a:p>
            <a:r>
              <a:rPr lang="en-US" sz="2800" dirty="0"/>
              <a:t>• Facilitating Scrum events as requested or needed; and, </a:t>
            </a:r>
          </a:p>
          <a:p>
            <a:r>
              <a:rPr lang="en-US" sz="2800" dirty="0"/>
              <a:t>• Coaching the Development Team in organizational environments in which Scrum is not yet fully adopted and understood.</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17</a:t>
            </a:fld>
            <a:endParaRPr lang="en-US" dirty="0"/>
          </a:p>
        </p:txBody>
      </p:sp>
      <p:pic>
        <p:nvPicPr>
          <p:cNvPr id="6" name="Picture 5"/>
          <p:cNvPicPr>
            <a:picLocks noChangeAspect="1"/>
          </p:cNvPicPr>
          <p:nvPr/>
        </p:nvPicPr>
        <p:blipFill>
          <a:blip r:embed="rId2"/>
          <a:stretch>
            <a:fillRect/>
          </a:stretch>
        </p:blipFill>
        <p:spPr>
          <a:xfrm>
            <a:off x="9058172" y="1454272"/>
            <a:ext cx="2504762" cy="4876190"/>
          </a:xfrm>
          <a:prstGeom prst="rect">
            <a:avLst/>
          </a:prstGeom>
        </p:spPr>
      </p:pic>
    </p:spTree>
    <p:extLst>
      <p:ext uri="{BB962C8B-B14F-4D97-AF65-F5344CB8AC3E}">
        <p14:creationId xmlns:p14="http://schemas.microsoft.com/office/powerpoint/2010/main" val="1416512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Scrum Master Service to the Organization</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US" sz="2800" dirty="0"/>
              <a:t>The Scrum Master serves the organization in several ways, including: </a:t>
            </a:r>
          </a:p>
          <a:p>
            <a:r>
              <a:rPr lang="en-US" sz="2800" dirty="0"/>
              <a:t>• Leading and coaching the organization in its Scrum adoption; </a:t>
            </a:r>
          </a:p>
          <a:p>
            <a:r>
              <a:rPr lang="en-US" sz="2800" dirty="0"/>
              <a:t>• Planning Scrum implementations within the organization; </a:t>
            </a:r>
          </a:p>
          <a:p>
            <a:r>
              <a:rPr lang="en-US" sz="2800" dirty="0"/>
              <a:t>• Helping employees and stakeholders understand and enact Scrum and empirical product development; </a:t>
            </a:r>
          </a:p>
          <a:p>
            <a:r>
              <a:rPr lang="en-US" sz="2800" dirty="0"/>
              <a:t>• Causing change that increases the productivity of the Scrum Team; and, </a:t>
            </a:r>
          </a:p>
          <a:p>
            <a:r>
              <a:rPr lang="en-US" sz="2800" dirty="0"/>
              <a:t>• Working with other Scrum Masters to increase the effectiveness of the application of Scrum in the organization.</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3867552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Scrum Events</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US" sz="2400" dirty="0"/>
              <a:t>Prescribed events are used in Scrum to create regularity and to minimize the need for meetings not defined in Scrum. </a:t>
            </a:r>
          </a:p>
          <a:p>
            <a:r>
              <a:rPr lang="en-US" sz="2400" b="1" dirty="0"/>
              <a:t>All events are time-boxed events, such that every event has a maximum duration. </a:t>
            </a:r>
          </a:p>
          <a:p>
            <a:r>
              <a:rPr lang="en-US" sz="2400" dirty="0"/>
              <a:t>Once a </a:t>
            </a:r>
            <a:r>
              <a:rPr lang="en-US" sz="2400" b="1" dirty="0"/>
              <a:t>Sprint</a:t>
            </a:r>
            <a:r>
              <a:rPr lang="en-US" sz="2400" dirty="0"/>
              <a:t> begins, its duration is fixed and cannot be shortened or lengthened. </a:t>
            </a:r>
          </a:p>
          <a:p>
            <a:r>
              <a:rPr lang="en-US" sz="2400" dirty="0"/>
              <a:t>The remaining events may end whenever the purpose of the event is achieved, ensuring an appropriate amount of time is spent without allowing waste in the process. </a:t>
            </a:r>
          </a:p>
          <a:p>
            <a:r>
              <a:rPr lang="en-US" sz="2400" dirty="0"/>
              <a:t>Other than the Sprint itself, which is a container for all other events, each event in Scrum is a formal opportunity to inspect and adapt something. </a:t>
            </a:r>
          </a:p>
          <a:p>
            <a:r>
              <a:rPr lang="en-US" sz="2400" dirty="0"/>
              <a:t>These events are specifically designed to enable critical transparency and inspection. </a:t>
            </a:r>
          </a:p>
          <a:p>
            <a:r>
              <a:rPr lang="en-US" sz="2400" dirty="0"/>
              <a:t>Failure to include any of these events results in reduced transparency and is a lost opportunity to inspect and adapt.</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1982435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The Sprint</a:t>
            </a: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2181" y="680590"/>
            <a:ext cx="10942232" cy="6144320"/>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pic>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1401180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127" y="58189"/>
            <a:ext cx="11986953" cy="6625244"/>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US" sz="2800" b="1" dirty="0"/>
              <a:t>The heart of Scrum is a Sprint</a:t>
            </a:r>
            <a:r>
              <a:rPr lang="en-US" sz="2800" dirty="0"/>
              <a:t>, a time-box of one month or less during which a “Done”, useable, and potentially releasable product Increment is created. </a:t>
            </a:r>
          </a:p>
          <a:p>
            <a:r>
              <a:rPr lang="en-US" sz="2800" dirty="0"/>
              <a:t>Sprints have consistent durations throughout a development effort. A new Sprint starts immediately after the conclusion of the previous Sprint.</a:t>
            </a:r>
          </a:p>
          <a:p>
            <a:r>
              <a:rPr lang="en-US" sz="2800" dirty="0"/>
              <a:t>Sprints contain and consist of the </a:t>
            </a:r>
            <a:r>
              <a:rPr lang="en-US" sz="2800" b="1" u="sng" dirty="0"/>
              <a:t>Sprint Planning</a:t>
            </a:r>
            <a:r>
              <a:rPr lang="en-US" sz="2800" dirty="0"/>
              <a:t>, </a:t>
            </a:r>
            <a:r>
              <a:rPr lang="en-US" sz="2800" b="1" u="sng" dirty="0"/>
              <a:t>Daily Scrums</a:t>
            </a:r>
            <a:r>
              <a:rPr lang="en-US" sz="2800" dirty="0"/>
              <a:t>, the </a:t>
            </a:r>
            <a:r>
              <a:rPr lang="en-US" sz="2800" b="1" dirty="0"/>
              <a:t>development work</a:t>
            </a:r>
            <a:r>
              <a:rPr lang="en-US" sz="2800" dirty="0"/>
              <a:t>, the </a:t>
            </a:r>
            <a:r>
              <a:rPr lang="en-US" sz="2800" b="1" u="sng" dirty="0"/>
              <a:t>Sprint Review</a:t>
            </a:r>
            <a:r>
              <a:rPr lang="en-US" sz="2800" dirty="0"/>
              <a:t>, and the </a:t>
            </a:r>
            <a:r>
              <a:rPr lang="en-US" sz="2800" b="1" u="sng" dirty="0"/>
              <a:t>Sprint Retrospective</a:t>
            </a:r>
            <a:r>
              <a:rPr lang="en-US" sz="2800" dirty="0"/>
              <a:t>. </a:t>
            </a:r>
          </a:p>
          <a:p>
            <a:r>
              <a:rPr lang="en-US" sz="2800" dirty="0"/>
              <a:t>During the Sprint: </a:t>
            </a:r>
          </a:p>
          <a:p>
            <a:r>
              <a:rPr lang="en-US" sz="2800" dirty="0"/>
              <a:t>• No changes are made that would endanger the Sprint Goal; </a:t>
            </a:r>
          </a:p>
          <a:p>
            <a:r>
              <a:rPr lang="en-US" sz="2800" dirty="0"/>
              <a:t>• Quality goals do not decrease; and, </a:t>
            </a:r>
          </a:p>
          <a:p>
            <a:r>
              <a:rPr lang="en-US" sz="2800" dirty="0"/>
              <a:t>• Scope may be clarified and re-negotiated between the Product Owner and Development Team as more is learned.</a:t>
            </a:r>
          </a:p>
          <a:p>
            <a:r>
              <a:rPr lang="en-US" sz="2800" b="1" dirty="0"/>
              <a:t>Each Sprint may be considered a project with no more than a one-month horizon.</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4136101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Cancelling a Sprint</a:t>
            </a:r>
          </a:p>
        </p:txBody>
      </p:sp>
      <p:sp>
        <p:nvSpPr>
          <p:cNvPr id="3" name="Content Placeholder 2"/>
          <p:cNvSpPr>
            <a:spLocks noGrp="1"/>
          </p:cNvSpPr>
          <p:nvPr>
            <p:ph idx="1"/>
          </p:nvPr>
        </p:nvSpPr>
        <p:spPr>
          <a:xfrm>
            <a:off x="140677" y="1479665"/>
            <a:ext cx="11887839" cy="523701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Autofit/>
          </a:bodyPr>
          <a:lstStyle/>
          <a:p>
            <a:r>
              <a:rPr lang="en-US" sz="2400" b="1" dirty="0"/>
              <a:t>A Sprint can be cancelled before the Sprint time-box is over. </a:t>
            </a:r>
          </a:p>
          <a:p>
            <a:r>
              <a:rPr lang="en-US" sz="2400" dirty="0"/>
              <a:t>Only the Product Owner has the authority to cancel the Sprint, although he or she may do so under influence from the stakeholders, the Development Team, or the Scrum Master. </a:t>
            </a:r>
          </a:p>
          <a:p>
            <a:r>
              <a:rPr lang="en-US" sz="2400" dirty="0"/>
              <a:t>A Sprint would be cancelled if the Sprint Goal becomes obsolete. This might occur if the company changes direction or if market or technology conditions change. In general, a Sprint should be cancelled if it no longer makes sense given the circumstances. But, due to the short duration of Sprints, cancellation rarely makes sense. When a Sprint is cancelled, any completed and “Done” Product Backlog items are reviewed. </a:t>
            </a:r>
          </a:p>
          <a:p>
            <a:r>
              <a:rPr lang="en-US" sz="2400" dirty="0"/>
              <a:t>If part of the work is potentially releasable, the Product Owner typically accepts it. All incomplete Product Backlog Items are re-estimated and put back on the Product Backlog. The work done on them depreciates quickly and must be frequently re-estimated. Sprint cancellations consume resources, since everyone regroups in another Sprint Planning to start another Sprint. Sprint cancellations are often traumatic to the Scrum Team, and are very uncommon.</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22</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8350" y="0"/>
            <a:ext cx="4343650" cy="1823313"/>
          </a:xfrm>
          <a:prstGeom prst="rect">
            <a:avLst/>
          </a:prstGeom>
        </p:spPr>
      </p:pic>
    </p:spTree>
    <p:extLst>
      <p:ext uri="{BB962C8B-B14F-4D97-AF65-F5344CB8AC3E}">
        <p14:creationId xmlns:p14="http://schemas.microsoft.com/office/powerpoint/2010/main" val="22195724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Sprint Planning</a:t>
            </a:r>
          </a:p>
        </p:txBody>
      </p:sp>
      <p:sp>
        <p:nvSpPr>
          <p:cNvPr id="3" name="Content Placeholder 2"/>
          <p:cNvSpPr>
            <a:spLocks noGrp="1"/>
          </p:cNvSpPr>
          <p:nvPr>
            <p:ph idx="1"/>
          </p:nvPr>
        </p:nvSpPr>
        <p:spPr>
          <a:xfrm>
            <a:off x="140677" y="956603"/>
            <a:ext cx="5956909"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lnSpcReduction="10000"/>
          </a:bodyPr>
          <a:lstStyle/>
          <a:p>
            <a:r>
              <a:rPr lang="en-US" dirty="0"/>
              <a:t>The work to be performed in the Sprint is planned at the Sprint Planning. </a:t>
            </a:r>
          </a:p>
          <a:p>
            <a:r>
              <a:rPr lang="en-US" dirty="0"/>
              <a:t>This plan is created by the collaborative work of the entire Scrum Team. </a:t>
            </a:r>
          </a:p>
          <a:p>
            <a:r>
              <a:rPr lang="en-US" b="1" dirty="0"/>
              <a:t>Sprint Planning is time-boxed to a maximum of eight hours for a one-month Sprint. </a:t>
            </a:r>
          </a:p>
          <a:p>
            <a:r>
              <a:rPr lang="en-US" dirty="0"/>
              <a:t>For shorter Sprints, the event is usually shorter. The Scrum Master ensures that the event takes place and that attendants understand its purpose. The Scrum Master teaches the Scrum Team to keep it within the time-box. </a:t>
            </a:r>
          </a:p>
          <a:p>
            <a:r>
              <a:rPr lang="en-US" dirty="0"/>
              <a:t>Sprint Planning answers the following: </a:t>
            </a:r>
          </a:p>
          <a:p>
            <a:r>
              <a:rPr lang="en-US" dirty="0"/>
              <a:t>• What can be delivered in the Increment resulting from the upcoming Sprint? </a:t>
            </a:r>
          </a:p>
          <a:p>
            <a:r>
              <a:rPr lang="en-US" dirty="0"/>
              <a:t>• How will the work needed to deliver the Increment be achieved? </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23</a:t>
            </a:fld>
            <a:endParaRPr lang="en-US" dirty="0"/>
          </a:p>
        </p:txBody>
      </p:sp>
      <p:pic>
        <p:nvPicPr>
          <p:cNvPr id="6" name="Picture 5"/>
          <p:cNvPicPr>
            <a:picLocks noChangeAspect="1"/>
          </p:cNvPicPr>
          <p:nvPr/>
        </p:nvPicPr>
        <p:blipFill>
          <a:blip r:embed="rId2"/>
          <a:stretch>
            <a:fillRect/>
          </a:stretch>
        </p:blipFill>
        <p:spPr>
          <a:xfrm>
            <a:off x="6097587" y="157028"/>
            <a:ext cx="5838095" cy="6238095"/>
          </a:xfrm>
          <a:prstGeom prst="rect">
            <a:avLst/>
          </a:prstGeom>
        </p:spPr>
      </p:pic>
    </p:spTree>
    <p:extLst>
      <p:ext uri="{BB962C8B-B14F-4D97-AF65-F5344CB8AC3E}">
        <p14:creationId xmlns:p14="http://schemas.microsoft.com/office/powerpoint/2010/main" val="33864807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Sprint Goal</a:t>
            </a:r>
          </a:p>
        </p:txBody>
      </p:sp>
      <p:sp>
        <p:nvSpPr>
          <p:cNvPr id="3" name="Content Placeholder 2"/>
          <p:cNvSpPr>
            <a:spLocks noGrp="1"/>
          </p:cNvSpPr>
          <p:nvPr>
            <p:ph idx="1"/>
          </p:nvPr>
        </p:nvSpPr>
        <p:spPr>
          <a:xfrm>
            <a:off x="140677" y="773725"/>
            <a:ext cx="11929403" cy="5556738"/>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US" sz="2800" b="1" dirty="0"/>
              <a:t>The Sprint Goal is an objective set for the Sprint that can be met through the implementation of Product Backlog. </a:t>
            </a:r>
          </a:p>
          <a:p>
            <a:r>
              <a:rPr lang="en-US" sz="2800" dirty="0"/>
              <a:t>It provides guidance to the Development Team on why it is building the Increment. It is created during the Sprint Planning meeting. </a:t>
            </a:r>
          </a:p>
          <a:p>
            <a:r>
              <a:rPr lang="en-US" sz="2800" dirty="0"/>
              <a:t>The Sprint Goal gives the Development Team some flexibility regarding the functionality implemented within the Sprint. The selected Product Backlog items deliver one coherent function, which can be the Sprint Goal. </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11957427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Daily Scrum</a:t>
            </a:r>
          </a:p>
        </p:txBody>
      </p:sp>
      <p:sp>
        <p:nvSpPr>
          <p:cNvPr id="3" name="Content Placeholder 2"/>
          <p:cNvSpPr>
            <a:spLocks noGrp="1"/>
          </p:cNvSpPr>
          <p:nvPr>
            <p:ph idx="1"/>
          </p:nvPr>
        </p:nvSpPr>
        <p:spPr>
          <a:xfrm>
            <a:off x="140678" y="773725"/>
            <a:ext cx="11148006" cy="5556738"/>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US" sz="2800" b="1" dirty="0"/>
              <a:t>The Daily Scrum is a 15-minute time-boxed stand-up event for the Development Team. </a:t>
            </a:r>
          </a:p>
          <a:p>
            <a:r>
              <a:rPr lang="en-US" sz="2800" dirty="0"/>
              <a:t>The Daily Scrum is held every day of the Sprint. At it, the Development Team plans work for the next 24 hours. </a:t>
            </a:r>
          </a:p>
          <a:p>
            <a:r>
              <a:rPr lang="en-US" sz="2800" dirty="0"/>
              <a:t>The Daily Scrum is held at the same time and place each day to reduce complexity. The Development Team uses the Daily Scrum to inspect progress toward the Sprint Goal and to inspect how progress is trending toward completing the work in the Sprint Backlog. </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25</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6865" y="4164392"/>
            <a:ext cx="8562585" cy="2660518"/>
          </a:xfrm>
          <a:prstGeom prst="rect">
            <a:avLst/>
          </a:prstGeom>
        </p:spPr>
      </p:pic>
    </p:spTree>
    <p:extLst>
      <p:ext uri="{BB962C8B-B14F-4D97-AF65-F5344CB8AC3E}">
        <p14:creationId xmlns:p14="http://schemas.microsoft.com/office/powerpoint/2010/main" val="21067090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3652" y="1516197"/>
            <a:ext cx="5522252" cy="4788528"/>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pic>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26</a:t>
            </a:fld>
            <a:endParaRPr lang="en-US" dirty="0"/>
          </a:p>
        </p:txBody>
      </p:sp>
      <p:sp>
        <p:nvSpPr>
          <p:cNvPr id="7" name="Rectangle 6"/>
          <p:cNvSpPr/>
          <p:nvPr/>
        </p:nvSpPr>
        <p:spPr>
          <a:xfrm>
            <a:off x="171796" y="96765"/>
            <a:ext cx="11806844" cy="1569660"/>
          </a:xfrm>
          <a:prstGeom prst="rect">
            <a:avLst/>
          </a:prstGeom>
        </p:spPr>
        <p:txBody>
          <a:bodyPr wrap="square">
            <a:spAutoFit/>
          </a:bodyPr>
          <a:lstStyle/>
          <a:p>
            <a:r>
              <a:rPr lang="en-US" sz="2400" b="1" dirty="0"/>
              <a:t>The structure of the meeting is set by the Development Team </a:t>
            </a:r>
            <a:r>
              <a:rPr lang="en-US" sz="2400" dirty="0"/>
              <a:t>and can be conducted in different ways if it focuses on progress toward the Sprint Goal. Some Development Teams will use questions, some will be more discussion based. Here is an example of what might be used:</a:t>
            </a:r>
          </a:p>
        </p:txBody>
      </p:sp>
    </p:spTree>
    <p:extLst>
      <p:ext uri="{BB962C8B-B14F-4D97-AF65-F5344CB8AC3E}">
        <p14:creationId xmlns:p14="http://schemas.microsoft.com/office/powerpoint/2010/main" val="5096221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28269"/>
            <a:ext cx="10058400" cy="670000"/>
          </a:xfrm>
        </p:spPr>
        <p:txBody>
          <a:bodyPr>
            <a:normAutofit fontScale="90000"/>
          </a:bodyPr>
          <a:lstStyle/>
          <a:p>
            <a:r>
              <a:rPr lang="en-US" dirty="0"/>
              <a:t>Sprint Review</a:t>
            </a:r>
          </a:p>
        </p:txBody>
      </p:sp>
      <p:sp>
        <p:nvSpPr>
          <p:cNvPr id="3" name="Content Placeholder 2"/>
          <p:cNvSpPr>
            <a:spLocks noGrp="1"/>
          </p:cNvSpPr>
          <p:nvPr>
            <p:ph idx="1"/>
          </p:nvPr>
        </p:nvSpPr>
        <p:spPr>
          <a:xfrm>
            <a:off x="140677" y="698269"/>
            <a:ext cx="11929403" cy="5632193"/>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Autofit/>
          </a:bodyPr>
          <a:lstStyle/>
          <a:p>
            <a:r>
              <a:rPr lang="en-US" sz="2800" dirty="0"/>
              <a:t>• Attendees include the Scrum Team and key stakeholders invited by the Product Owner; </a:t>
            </a:r>
          </a:p>
          <a:p>
            <a:r>
              <a:rPr lang="en-US" sz="2800" dirty="0"/>
              <a:t>• The Product Owner explains what Product Backlog items have been “Done” and what has not been “Done”; </a:t>
            </a:r>
          </a:p>
          <a:p>
            <a:r>
              <a:rPr lang="en-US" sz="2800" dirty="0"/>
              <a:t>• The Development Team discusses what went well during the Sprint, what problems it ran into, and how those problems were solved; </a:t>
            </a:r>
          </a:p>
          <a:p>
            <a:r>
              <a:rPr lang="en-US" sz="2800" dirty="0"/>
              <a:t>• The Development Team demonstrates the work that it has “Done” and answers questions about the Increment; </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27</a:t>
            </a:fld>
            <a:endParaRPr lang="en-US" dirty="0"/>
          </a:p>
        </p:txBody>
      </p:sp>
      <p:pic>
        <p:nvPicPr>
          <p:cNvPr id="6" name="Content Placeholder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0422" y="3923606"/>
            <a:ext cx="5063212" cy="2843113"/>
          </a:xfrm>
          <a:prstGeom prst="rect">
            <a:avLst/>
          </a:prstGeom>
          <a:solidFill>
            <a:schemeClr val="bg1"/>
          </a:solidFill>
          <a:ln w="15875" cap="flat" cmpd="sng" algn="ctr">
            <a:solidFill>
              <a:schemeClr val="bg1"/>
            </a:solidFill>
            <a:prstDash val="solid"/>
          </a:ln>
        </p:spPr>
        <p:style>
          <a:lnRef idx="2">
            <a:schemeClr val="dk1"/>
          </a:lnRef>
          <a:fillRef idx="1">
            <a:schemeClr val="lt1"/>
          </a:fillRef>
          <a:effectRef idx="0">
            <a:schemeClr val="dk1"/>
          </a:effectRef>
          <a:fontRef idx="minor">
            <a:schemeClr val="dk1"/>
          </a:fontRef>
        </p:style>
      </p:pic>
      <p:sp>
        <p:nvSpPr>
          <p:cNvPr id="7" name="Right Arrow 6"/>
          <p:cNvSpPr/>
          <p:nvPr/>
        </p:nvSpPr>
        <p:spPr>
          <a:xfrm rot="9671544">
            <a:off x="10244327" y="4641710"/>
            <a:ext cx="814648" cy="415637"/>
          </a:xfrm>
          <a:prstGeom prst="rightArrow">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rot="9671544">
            <a:off x="10244329" y="5823699"/>
            <a:ext cx="814648" cy="415637"/>
          </a:xfrm>
          <a:prstGeom prst="rightArrow">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23909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Sprint Review </a:t>
            </a:r>
            <a:r>
              <a:rPr lang="en-US" dirty="0" err="1"/>
              <a:t>cont</a:t>
            </a:r>
            <a:r>
              <a:rPr lang="en-US" dirty="0"/>
              <a:t>…</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US" sz="2800" dirty="0"/>
              <a:t>• The Product Owner discusses the Product Backlog as it stands. He or she projects likely target and delivery dates based on progress to date (if needed); </a:t>
            </a:r>
          </a:p>
          <a:p>
            <a:r>
              <a:rPr lang="en-US" sz="2800" dirty="0"/>
              <a:t>• The entire group collaborates on what to do next, so that the Sprint Review provides valuable input to subsequent Sprint Planning; </a:t>
            </a:r>
          </a:p>
          <a:p>
            <a:r>
              <a:rPr lang="en-US" sz="2800" dirty="0"/>
              <a:t>• Review of how the marketplace or potential use of the product might have changed what is the most valuable thing to do next; and, </a:t>
            </a:r>
          </a:p>
          <a:p>
            <a:r>
              <a:rPr lang="en-US" sz="2800" dirty="0"/>
              <a:t>• Review of the timeline, budget, potential capabilities, and marketplace for the next anticipated releases of functionality or capability of the product.</a:t>
            </a:r>
          </a:p>
          <a:p>
            <a:endParaRPr lang="en-US" sz="2800" dirty="0"/>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28834378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Sprint Retrospective</a:t>
            </a:r>
          </a:p>
        </p:txBody>
      </p:sp>
      <p:sp>
        <p:nvSpPr>
          <p:cNvPr id="3" name="Content Placeholder 2"/>
          <p:cNvSpPr>
            <a:spLocks noGrp="1"/>
          </p:cNvSpPr>
          <p:nvPr>
            <p:ph idx="1"/>
          </p:nvPr>
        </p:nvSpPr>
        <p:spPr>
          <a:xfrm>
            <a:off x="66503" y="706582"/>
            <a:ext cx="12003578" cy="6118327"/>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lnSpcReduction="10000"/>
          </a:bodyPr>
          <a:lstStyle/>
          <a:p>
            <a:r>
              <a:rPr lang="en-US" sz="2800" dirty="0"/>
              <a:t>The Sprint Retrospective is an opportunity for the Scrum Team to inspect itself and create a plan for improvements to be enacted during the next Sprint. </a:t>
            </a:r>
          </a:p>
          <a:p>
            <a:r>
              <a:rPr lang="en-US" sz="2800" dirty="0"/>
              <a:t>The Sprint Retrospective occurs after the Sprint Review and prior to the next Sprint Planning. </a:t>
            </a:r>
          </a:p>
          <a:p>
            <a:r>
              <a:rPr lang="en-US" sz="2800" b="1" dirty="0"/>
              <a:t>This is at most a three-hour meeting for one-month Sprints. </a:t>
            </a:r>
            <a:r>
              <a:rPr lang="en-US" sz="2800" dirty="0"/>
              <a:t>For shorter Sprints, the event is usually shorter. The Scrum Master ensures that the event takes place and that attendants understand its purpose. </a:t>
            </a:r>
          </a:p>
          <a:p>
            <a:r>
              <a:rPr lang="en-US" sz="2800" dirty="0"/>
              <a:t>The purpose of the Sprint Retrospective is to: </a:t>
            </a:r>
          </a:p>
          <a:p>
            <a:r>
              <a:rPr lang="en-US" sz="2800" dirty="0"/>
              <a:t>• Inspect how the last Sprint went with regards to people, relationships, process, and tools; </a:t>
            </a:r>
          </a:p>
          <a:p>
            <a:r>
              <a:rPr lang="en-US" sz="2800" dirty="0"/>
              <a:t>• Identify and order the major items that went well and potential improvements; and, </a:t>
            </a:r>
          </a:p>
          <a:p>
            <a:r>
              <a:rPr lang="en-US" sz="2800" dirty="0"/>
              <a:t>• Create a plan for implementing improvements to the way the Scrum Team does its work. </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2234395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Scrum Artifacts</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lstStyle/>
          <a:p>
            <a:r>
              <a:rPr lang="en-US" dirty="0"/>
              <a:t>Scrum’s artifacts represent work or value to provide transparency and opportunities for inspection and adaptation. Artifacts defined by Scrum are specifically designed to maximize transparency of key information so that everybody has the same understanding of the artifact</a:t>
            </a:r>
          </a:p>
          <a:p>
            <a:endParaRPr lang="en-US" dirty="0"/>
          </a:p>
          <a:p>
            <a:r>
              <a:rPr lang="en-US" sz="2800" dirty="0"/>
              <a:t>• Product backlog </a:t>
            </a:r>
          </a:p>
          <a:p>
            <a:r>
              <a:rPr lang="en-US" sz="2800" dirty="0"/>
              <a:t>• Sprint backlog </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30</a:t>
            </a:fld>
            <a:endParaRPr lang="en-US" dirty="0"/>
          </a:p>
        </p:txBody>
      </p:sp>
      <p:pic>
        <p:nvPicPr>
          <p:cNvPr id="8" name="Picture 7"/>
          <p:cNvPicPr>
            <a:picLocks noChangeAspect="1"/>
          </p:cNvPicPr>
          <p:nvPr/>
        </p:nvPicPr>
        <p:blipFill>
          <a:blip r:embed="rId2"/>
          <a:stretch>
            <a:fillRect/>
          </a:stretch>
        </p:blipFill>
        <p:spPr>
          <a:xfrm>
            <a:off x="6009191" y="1752158"/>
            <a:ext cx="4999595" cy="4130102"/>
          </a:xfrm>
          <a:prstGeom prst="rect">
            <a:avLst/>
          </a:prstGeom>
        </p:spPr>
      </p:pic>
    </p:spTree>
    <p:extLst>
      <p:ext uri="{BB962C8B-B14F-4D97-AF65-F5344CB8AC3E}">
        <p14:creationId xmlns:p14="http://schemas.microsoft.com/office/powerpoint/2010/main" val="2001364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Product Backlog</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lstStyle/>
          <a:p>
            <a:r>
              <a:rPr lang="en-US" dirty="0"/>
              <a:t>The requirements </a:t>
            </a:r>
          </a:p>
          <a:p>
            <a:r>
              <a:rPr lang="en-US" dirty="0"/>
              <a:t>• A list of all desired work on the project </a:t>
            </a:r>
          </a:p>
          <a:p>
            <a:r>
              <a:rPr lang="en-US" dirty="0"/>
              <a:t>•Ideally expressed such that each item has value to the users or customers of the product </a:t>
            </a:r>
          </a:p>
          <a:p>
            <a:r>
              <a:rPr lang="en-US" dirty="0"/>
              <a:t>• Prioritized by the product owner </a:t>
            </a:r>
          </a:p>
          <a:p>
            <a:r>
              <a:rPr lang="en-US" dirty="0"/>
              <a:t>• Reprioritized at the start of each sprint</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31</a:t>
            </a:fld>
            <a:endParaRPr lang="en-US" dirty="0"/>
          </a:p>
        </p:txBody>
      </p:sp>
      <p:pic>
        <p:nvPicPr>
          <p:cNvPr id="6" name="Content Placeholder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9926" y="2235292"/>
            <a:ext cx="7138597" cy="4008490"/>
          </a:xfrm>
          <a:prstGeom prst="rect">
            <a:avLst/>
          </a:prstGeom>
          <a:solidFill>
            <a:schemeClr val="bg1"/>
          </a:solidFill>
          <a:ln w="15875" cap="flat" cmpd="sng" algn="ctr">
            <a:solidFill>
              <a:schemeClr val="bg1"/>
            </a:solidFill>
            <a:prstDash val="solid"/>
          </a:ln>
        </p:spPr>
        <p:style>
          <a:lnRef idx="2">
            <a:schemeClr val="dk1"/>
          </a:lnRef>
          <a:fillRef idx="1">
            <a:schemeClr val="lt1"/>
          </a:fillRef>
          <a:effectRef idx="0">
            <a:schemeClr val="dk1"/>
          </a:effectRef>
          <a:fontRef idx="minor">
            <a:schemeClr val="dk1"/>
          </a:fontRef>
        </p:style>
      </p:pic>
      <p:sp>
        <p:nvSpPr>
          <p:cNvPr id="7" name="Right Arrow 6"/>
          <p:cNvSpPr/>
          <p:nvPr/>
        </p:nvSpPr>
        <p:spPr>
          <a:xfrm>
            <a:off x="3075709" y="4775200"/>
            <a:ext cx="2152073" cy="683491"/>
          </a:xfrm>
          <a:prstGeom prst="rightArrow">
            <a:avLst/>
          </a:prstGeom>
          <a:solidFill>
            <a:schemeClr val="bg2">
              <a:lumMod val="90000"/>
            </a:schemeClr>
          </a:solidFill>
          <a:ln>
            <a:solidFill>
              <a:srgbClr val="00B0F0"/>
            </a:solid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ln w="0">
                <a:solidFill>
                  <a:schemeClr val="tx1"/>
                </a:solidFill>
              </a:ln>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4979322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Product Backlog</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lstStyle/>
          <a:p>
            <a:endParaRPr lang="en-US" dirty="0"/>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32</a:t>
            </a:fld>
            <a:endParaRPr lang="en-US" dirty="0"/>
          </a:p>
        </p:txBody>
      </p:sp>
      <p:pic>
        <p:nvPicPr>
          <p:cNvPr id="6" name="Picture 5"/>
          <p:cNvPicPr>
            <a:picLocks noChangeAspect="1"/>
          </p:cNvPicPr>
          <p:nvPr/>
        </p:nvPicPr>
        <p:blipFill>
          <a:blip r:embed="rId2"/>
          <a:stretch>
            <a:fillRect/>
          </a:stretch>
        </p:blipFill>
        <p:spPr>
          <a:xfrm>
            <a:off x="1941934" y="903047"/>
            <a:ext cx="8257143" cy="5180952"/>
          </a:xfrm>
          <a:prstGeom prst="rect">
            <a:avLst/>
          </a:prstGeom>
        </p:spPr>
      </p:pic>
    </p:spTree>
    <p:extLst>
      <p:ext uri="{BB962C8B-B14F-4D97-AF65-F5344CB8AC3E}">
        <p14:creationId xmlns:p14="http://schemas.microsoft.com/office/powerpoint/2010/main" val="2122807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Sprint Backlog</a:t>
            </a:r>
          </a:p>
        </p:txBody>
      </p:sp>
      <p:sp>
        <p:nvSpPr>
          <p:cNvPr id="3" name="Content Placeholder 2"/>
          <p:cNvSpPr>
            <a:spLocks noGrp="1"/>
          </p:cNvSpPr>
          <p:nvPr>
            <p:ph idx="1"/>
          </p:nvPr>
        </p:nvSpPr>
        <p:spPr>
          <a:xfrm>
            <a:off x="140677" y="773725"/>
            <a:ext cx="11929403" cy="5556738"/>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US" sz="2800" dirty="0"/>
              <a:t>The Sprint Backlog is the set of Product Backlog items selected for the Sprint, plus a plan for delivering the product Increment and realizing the Sprint Goal. </a:t>
            </a:r>
          </a:p>
          <a:p>
            <a:r>
              <a:rPr lang="en-US" sz="2800" dirty="0"/>
              <a:t>The Sprint Backlog is a forecast by the Development Team about what functionality will be in the next Increment and the work needed to deliver that functionality into a “Done” Increment.</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33</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3358" y="2552216"/>
            <a:ext cx="5725987" cy="4254849"/>
          </a:xfrm>
          <a:prstGeom prst="rect">
            <a:avLst/>
          </a:prstGeom>
        </p:spPr>
      </p:pic>
      <p:pic>
        <p:nvPicPr>
          <p:cNvPr id="7" name="Picture 6"/>
          <p:cNvPicPr>
            <a:picLocks noChangeAspect="1"/>
          </p:cNvPicPr>
          <p:nvPr/>
        </p:nvPicPr>
        <p:blipFill>
          <a:blip r:embed="rId3"/>
          <a:stretch>
            <a:fillRect/>
          </a:stretch>
        </p:blipFill>
        <p:spPr>
          <a:xfrm>
            <a:off x="307494" y="3157029"/>
            <a:ext cx="5419048" cy="3238095"/>
          </a:xfrm>
          <a:prstGeom prst="rect">
            <a:avLst/>
          </a:prstGeom>
        </p:spPr>
      </p:pic>
    </p:spTree>
    <p:extLst>
      <p:ext uri="{BB962C8B-B14F-4D97-AF65-F5344CB8AC3E}">
        <p14:creationId xmlns:p14="http://schemas.microsoft.com/office/powerpoint/2010/main" val="490798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Managing the sprint backlog</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US" sz="2800" dirty="0"/>
              <a:t>• Individuals sign up for work of their own choosing </a:t>
            </a:r>
          </a:p>
          <a:p>
            <a:r>
              <a:rPr lang="en-US" sz="2800" dirty="0"/>
              <a:t>• Work is never assigned </a:t>
            </a:r>
          </a:p>
          <a:p>
            <a:r>
              <a:rPr lang="en-US" sz="2800" dirty="0"/>
              <a:t>• Estimated work remaining is updated daily </a:t>
            </a:r>
          </a:p>
          <a:p>
            <a:r>
              <a:rPr lang="en-US" sz="2800" dirty="0"/>
              <a:t>• Any team member can add, delete or change the sprint backlog </a:t>
            </a:r>
          </a:p>
          <a:p>
            <a:r>
              <a:rPr lang="en-US" sz="2800" dirty="0"/>
              <a:t>• Work for the sprint emerges </a:t>
            </a:r>
          </a:p>
          <a:p>
            <a:r>
              <a:rPr lang="en-US" sz="2800" dirty="0"/>
              <a:t>• If work is unclear, define a sprint backlog item with a larger amount of time and break it down later </a:t>
            </a:r>
          </a:p>
          <a:p>
            <a:r>
              <a:rPr lang="en-US" sz="2800" dirty="0"/>
              <a:t>• Update work remaining as more becomes known</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34</a:t>
            </a:fld>
            <a:endParaRPr lang="en-US" dirty="0"/>
          </a:p>
        </p:txBody>
      </p:sp>
      <p:pic>
        <p:nvPicPr>
          <p:cNvPr id="6" name="Picture 5"/>
          <p:cNvPicPr>
            <a:picLocks noChangeAspect="1"/>
          </p:cNvPicPr>
          <p:nvPr/>
        </p:nvPicPr>
        <p:blipFill>
          <a:blip r:embed="rId2"/>
          <a:stretch>
            <a:fillRect/>
          </a:stretch>
        </p:blipFill>
        <p:spPr>
          <a:xfrm>
            <a:off x="7740072" y="4291622"/>
            <a:ext cx="4330007" cy="2599529"/>
          </a:xfrm>
          <a:prstGeom prst="rect">
            <a:avLst/>
          </a:prstGeom>
        </p:spPr>
      </p:pic>
    </p:spTree>
    <p:extLst>
      <p:ext uri="{BB962C8B-B14F-4D97-AF65-F5344CB8AC3E}">
        <p14:creationId xmlns:p14="http://schemas.microsoft.com/office/powerpoint/2010/main" val="34791538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Artifact Transparency</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US" sz="2800" dirty="0"/>
              <a:t>Scrum relies on transparency. Decisions to optimize value and control risk are made based on the perceived state of the artifacts.</a:t>
            </a:r>
          </a:p>
          <a:p>
            <a:r>
              <a:rPr lang="en-US" sz="2800" dirty="0"/>
              <a:t>The Scrum Master must work with the Product Owner, Development Team, and other involved parties to understand if the artifacts are completely transparent.</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35</a:t>
            </a:fld>
            <a:endParaRPr lang="en-US" dirty="0"/>
          </a:p>
        </p:txBody>
      </p:sp>
    </p:spTree>
    <p:extLst>
      <p:ext uri="{BB962C8B-B14F-4D97-AF65-F5344CB8AC3E}">
        <p14:creationId xmlns:p14="http://schemas.microsoft.com/office/powerpoint/2010/main" val="22976915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Definition of “Done”</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US" sz="2800" dirty="0"/>
              <a:t>When a Product Backlog item or an Increment is described as “Done”, everyone must understand what “Done” means. </a:t>
            </a:r>
          </a:p>
          <a:p>
            <a:r>
              <a:rPr lang="en-US" sz="2800" dirty="0"/>
              <a:t>Although this may vary significantly per Scrum Team, members must have a shared understanding of what it means for work to be complete, to ensure transparency. </a:t>
            </a:r>
          </a:p>
          <a:p>
            <a:r>
              <a:rPr lang="en-US" sz="2800" dirty="0"/>
              <a:t>This is the definition of “Done” for the Scrum Team and is used to assess when work is complete on the product Increment</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36</a:t>
            </a:fld>
            <a:endParaRPr lang="en-US" dirty="0"/>
          </a:p>
        </p:txBody>
      </p:sp>
    </p:spTree>
    <p:extLst>
      <p:ext uri="{BB962C8B-B14F-4D97-AF65-F5344CB8AC3E}">
        <p14:creationId xmlns:p14="http://schemas.microsoft.com/office/powerpoint/2010/main" val="15503334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endParaRPr lang="en-US"/>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Autofit/>
          </a:bodyPr>
          <a:lstStyle/>
          <a:p>
            <a:r>
              <a:rPr lang="en-US" sz="41300" dirty="0"/>
              <a:t>  XP</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37</a:t>
            </a:fld>
            <a:endParaRPr lang="en-US" dirty="0"/>
          </a:p>
        </p:txBody>
      </p:sp>
    </p:spTree>
    <p:extLst>
      <p:ext uri="{BB962C8B-B14F-4D97-AF65-F5344CB8AC3E}">
        <p14:creationId xmlns:p14="http://schemas.microsoft.com/office/powerpoint/2010/main" val="35978664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8386" name="Rectangle 2"/>
          <p:cNvSpPr>
            <a:spLocks noGrp="1" noChangeArrowheads="1"/>
          </p:cNvSpPr>
          <p:nvPr>
            <p:ph type="title"/>
          </p:nvPr>
        </p:nvSpPr>
        <p:spPr>
          <a:xfrm>
            <a:off x="128954" y="238703"/>
            <a:ext cx="8229600" cy="616712"/>
          </a:xfrm>
        </p:spPr>
        <p:txBody>
          <a:bodyPr>
            <a:normAutofit fontScale="90000"/>
          </a:bodyPr>
          <a:lstStyle/>
          <a:p>
            <a:r>
              <a:rPr lang="en-US" dirty="0"/>
              <a:t>Extreme programming</a:t>
            </a:r>
          </a:p>
        </p:txBody>
      </p:sp>
      <p:sp>
        <p:nvSpPr>
          <p:cNvPr id="1168387" name="Rectangle 3"/>
          <p:cNvSpPr>
            <a:spLocks noGrp="1" noChangeArrowheads="1"/>
          </p:cNvSpPr>
          <p:nvPr>
            <p:ph idx="1"/>
          </p:nvPr>
        </p:nvSpPr>
        <p:spPr>
          <a:xfrm>
            <a:off x="562707" y="855415"/>
            <a:ext cx="10818055" cy="5604370"/>
          </a:xfrm>
          <a:solidFill>
            <a:schemeClr val="bg1"/>
          </a:solidFill>
        </p:spPr>
        <p:txBody>
          <a:bodyPr>
            <a:normAutofit/>
          </a:bodyPr>
          <a:lstStyle/>
          <a:p>
            <a:pPr>
              <a:lnSpc>
                <a:spcPct val="90000"/>
              </a:lnSpc>
            </a:pPr>
            <a:endParaRPr lang="en-US" sz="2800" dirty="0"/>
          </a:p>
          <a:p>
            <a:pPr>
              <a:lnSpc>
                <a:spcPct val="90000"/>
              </a:lnSpc>
            </a:pPr>
            <a:r>
              <a:rPr lang="en-US" sz="2800" dirty="0"/>
              <a:t>Perhaps the best-known and most widely used agile method.</a:t>
            </a:r>
          </a:p>
          <a:p>
            <a:pPr>
              <a:lnSpc>
                <a:spcPct val="90000"/>
              </a:lnSpc>
            </a:pPr>
            <a:r>
              <a:rPr lang="en-US" sz="2800" dirty="0">
                <a:solidFill>
                  <a:srgbClr val="FF0000"/>
                </a:solidFill>
              </a:rPr>
              <a:t>Extreme Programming (XP)</a:t>
            </a:r>
            <a:r>
              <a:rPr lang="en-US" sz="2800" dirty="0"/>
              <a:t> takes an ‘extreme’ approach to iterative development. </a:t>
            </a:r>
          </a:p>
          <a:p>
            <a:pPr lvl="1">
              <a:lnSpc>
                <a:spcPct val="90000"/>
              </a:lnSpc>
            </a:pPr>
            <a:r>
              <a:rPr lang="en-US" sz="2400" dirty="0"/>
              <a:t>New versions may be built </a:t>
            </a:r>
            <a:r>
              <a:rPr lang="en-US" sz="2400" dirty="0">
                <a:solidFill>
                  <a:srgbClr val="FF0000"/>
                </a:solidFill>
              </a:rPr>
              <a:t>several times per day</a:t>
            </a:r>
            <a:r>
              <a:rPr lang="en-US" sz="2400" dirty="0"/>
              <a:t>;</a:t>
            </a:r>
          </a:p>
          <a:p>
            <a:pPr lvl="1">
              <a:lnSpc>
                <a:spcPct val="90000"/>
              </a:lnSpc>
            </a:pPr>
            <a:r>
              <a:rPr lang="en-US" sz="2400" dirty="0"/>
              <a:t>Increments are delivered to customers </a:t>
            </a:r>
            <a:r>
              <a:rPr lang="en-US" sz="2400" dirty="0">
                <a:solidFill>
                  <a:srgbClr val="FF0000"/>
                </a:solidFill>
              </a:rPr>
              <a:t>every 2 weeks</a:t>
            </a:r>
            <a:r>
              <a:rPr lang="en-US" sz="2400" dirty="0"/>
              <a:t>;</a:t>
            </a:r>
          </a:p>
          <a:p>
            <a:pPr lvl="1">
              <a:lnSpc>
                <a:spcPct val="90000"/>
              </a:lnSpc>
            </a:pPr>
            <a:r>
              <a:rPr lang="en-US" sz="2400" dirty="0"/>
              <a:t>All tests must be run for every build and the build is only accepted if tests run successfully.</a:t>
            </a:r>
          </a:p>
        </p:txBody>
      </p:sp>
      <p:sp>
        <p:nvSpPr>
          <p:cNvPr id="5" name="Footer Placeholder 4"/>
          <p:cNvSpPr>
            <a:spLocks noGrp="1"/>
          </p:cNvSpPr>
          <p:nvPr>
            <p:ph type="ftr" sz="quarter" idx="11"/>
          </p:nvPr>
        </p:nvSpPr>
        <p:spPr/>
        <p:txBody>
          <a:bodyPr/>
          <a:lstStyle/>
          <a:p>
            <a:pPr>
              <a:defRPr/>
            </a:pPr>
            <a:r>
              <a:rPr lang="en-US"/>
              <a:t>System analysis</a:t>
            </a:r>
            <a:endParaRPr lang="en-US" dirty="0"/>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38</a:t>
            </a:fld>
            <a:endParaRPr lang="en-US"/>
          </a:p>
        </p:txBody>
      </p:sp>
    </p:spTree>
    <p:extLst>
      <p:ext uri="{BB962C8B-B14F-4D97-AF65-F5344CB8AC3E}">
        <p14:creationId xmlns:p14="http://schemas.microsoft.com/office/powerpoint/2010/main" val="2298474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9410" name="Rectangle 2"/>
          <p:cNvSpPr>
            <a:spLocks noGrp="1" noChangeArrowheads="1"/>
          </p:cNvSpPr>
          <p:nvPr>
            <p:ph type="title"/>
          </p:nvPr>
        </p:nvSpPr>
        <p:spPr>
          <a:xfrm>
            <a:off x="157089" y="234188"/>
            <a:ext cx="8229600" cy="756412"/>
          </a:xfrm>
        </p:spPr>
        <p:txBody>
          <a:bodyPr>
            <a:normAutofit/>
          </a:bodyPr>
          <a:lstStyle/>
          <a:p>
            <a:r>
              <a:rPr lang="en-US" dirty="0"/>
              <a:t>XP and Agile principles</a:t>
            </a:r>
          </a:p>
        </p:txBody>
      </p:sp>
      <p:sp>
        <p:nvSpPr>
          <p:cNvPr id="1169411" name="Rectangle 3"/>
          <p:cNvSpPr>
            <a:spLocks noGrp="1" noChangeArrowheads="1"/>
          </p:cNvSpPr>
          <p:nvPr>
            <p:ph idx="1"/>
          </p:nvPr>
        </p:nvSpPr>
        <p:spPr>
          <a:xfrm>
            <a:off x="618977" y="990599"/>
            <a:ext cx="10593505" cy="5469185"/>
          </a:xfrm>
          <a:solidFill>
            <a:schemeClr val="bg1"/>
          </a:solidFill>
        </p:spPr>
        <p:txBody>
          <a:bodyPr>
            <a:normAutofit/>
          </a:bodyPr>
          <a:lstStyle/>
          <a:p>
            <a:r>
              <a:rPr lang="en-US" sz="3200" dirty="0">
                <a:solidFill>
                  <a:srgbClr val="FF0000"/>
                </a:solidFill>
              </a:rPr>
              <a:t>Incremental development </a:t>
            </a:r>
            <a:r>
              <a:rPr lang="en-US" sz="3200" dirty="0"/>
              <a:t>is supported through small, frequent system releases.</a:t>
            </a:r>
          </a:p>
          <a:p>
            <a:r>
              <a:rPr lang="en-US" sz="3200" dirty="0">
                <a:solidFill>
                  <a:srgbClr val="FF0000"/>
                </a:solidFill>
              </a:rPr>
              <a:t>Customer involvement </a:t>
            </a:r>
            <a:r>
              <a:rPr lang="en-US" sz="3200" dirty="0"/>
              <a:t>means full-time customer engagement with the team.</a:t>
            </a:r>
          </a:p>
          <a:p>
            <a:r>
              <a:rPr lang="en-US" sz="3200" dirty="0"/>
              <a:t>People not process through </a:t>
            </a:r>
            <a:r>
              <a:rPr lang="en-US" sz="3200" dirty="0">
                <a:solidFill>
                  <a:srgbClr val="FF0000"/>
                </a:solidFill>
              </a:rPr>
              <a:t>pair programming</a:t>
            </a:r>
            <a:r>
              <a:rPr lang="en-US" sz="3200" dirty="0"/>
              <a:t>, collective ownership and a process that avoids long working hours.</a:t>
            </a:r>
          </a:p>
          <a:p>
            <a:r>
              <a:rPr lang="en-US" sz="3200" dirty="0"/>
              <a:t>Change supported through regular system releases.</a:t>
            </a:r>
          </a:p>
          <a:p>
            <a:r>
              <a:rPr lang="en-US" sz="3200" dirty="0">
                <a:solidFill>
                  <a:srgbClr val="FF0000"/>
                </a:solidFill>
              </a:rPr>
              <a:t>Maintaining simplicity </a:t>
            </a:r>
            <a:r>
              <a:rPr lang="en-US" sz="3200" dirty="0"/>
              <a:t>through constant refactoring of code.</a:t>
            </a:r>
          </a:p>
        </p:txBody>
      </p:sp>
      <p:sp>
        <p:nvSpPr>
          <p:cNvPr id="5" name="Footer Placeholder 4"/>
          <p:cNvSpPr>
            <a:spLocks noGrp="1"/>
          </p:cNvSpPr>
          <p:nvPr>
            <p:ph type="ftr" sz="quarter" idx="11"/>
          </p:nvPr>
        </p:nvSpPr>
        <p:spPr/>
        <p:txBody>
          <a:bodyPr/>
          <a:lstStyle/>
          <a:p>
            <a:pPr>
              <a:defRPr/>
            </a:pPr>
            <a:r>
              <a:rPr lang="en-US"/>
              <a:t>System analysis</a:t>
            </a:r>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39</a:t>
            </a:fld>
            <a:endParaRPr lang="en-US"/>
          </a:p>
        </p:txBody>
      </p:sp>
    </p:spTree>
    <p:extLst>
      <p:ext uri="{BB962C8B-B14F-4D97-AF65-F5344CB8AC3E}">
        <p14:creationId xmlns:p14="http://schemas.microsoft.com/office/powerpoint/2010/main" val="4279023908"/>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3123</TotalTime>
  <Words>2949</Words>
  <Application>Microsoft Office PowerPoint</Application>
  <PresentationFormat>Widescreen</PresentationFormat>
  <Paragraphs>297</Paragraphs>
  <Slides>39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ＭＳ Ｐゴシック</vt:lpstr>
      <vt:lpstr>Calibri</vt:lpstr>
      <vt:lpstr>Calibri Light</vt:lpstr>
      <vt:lpstr>Times New Roman</vt:lpstr>
      <vt:lpstr>Retrospect</vt:lpstr>
      <vt:lpstr>System Analysis</vt:lpstr>
      <vt:lpstr>Agile Development</vt:lpstr>
      <vt:lpstr>PowerPoint Presentation</vt:lpstr>
      <vt:lpstr>Typical Agile Development Methodology</vt:lpstr>
      <vt:lpstr>The Scrum</vt:lpstr>
      <vt:lpstr>Scrum has been used by: </vt:lpstr>
      <vt:lpstr>Scrum has been used for:</vt:lpstr>
      <vt:lpstr>Definition of Scrum</vt:lpstr>
      <vt:lpstr>The Scrum Team</vt:lpstr>
      <vt:lpstr>The Product Owner</vt:lpstr>
      <vt:lpstr>The Development Team</vt:lpstr>
      <vt:lpstr>Development Teams characteristics:</vt:lpstr>
      <vt:lpstr>Development Team Size</vt:lpstr>
      <vt:lpstr>PowerPoint Presentation</vt:lpstr>
      <vt:lpstr>The Scrum Master</vt:lpstr>
      <vt:lpstr>Scrum Master Service to the Product Owner</vt:lpstr>
      <vt:lpstr>Scrum Master Service to the Development Team</vt:lpstr>
      <vt:lpstr>Scrum Master Service to the Organization</vt:lpstr>
      <vt:lpstr>Scrum Events</vt:lpstr>
      <vt:lpstr>The Sprint</vt:lpstr>
      <vt:lpstr>PowerPoint Presentation</vt:lpstr>
      <vt:lpstr>Cancelling a Sprint</vt:lpstr>
      <vt:lpstr>Sprint Planning</vt:lpstr>
      <vt:lpstr>Sprint Goal</vt:lpstr>
      <vt:lpstr>Daily Scrum</vt:lpstr>
      <vt:lpstr>PowerPoint Presentation</vt:lpstr>
      <vt:lpstr>Sprint Review</vt:lpstr>
      <vt:lpstr>Sprint Review cont…</vt:lpstr>
      <vt:lpstr>Sprint Retrospective</vt:lpstr>
      <vt:lpstr>Scrum Artifacts</vt:lpstr>
      <vt:lpstr>Product Backlog</vt:lpstr>
      <vt:lpstr>Product Backlog</vt:lpstr>
      <vt:lpstr>Sprint Backlog</vt:lpstr>
      <vt:lpstr>Managing the sprint backlog</vt:lpstr>
      <vt:lpstr>Artifact Transparency</vt:lpstr>
      <vt:lpstr>Definition of “Done”</vt:lpstr>
      <vt:lpstr>PowerPoint Presentation</vt:lpstr>
      <vt:lpstr>Extreme programming</vt:lpstr>
      <vt:lpstr>XP and Agile principles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 Analysis</dc:title>
  <dc:creator>andrei.dragunov</dc:creator>
  <cp:lastModifiedBy>User</cp:lastModifiedBy>
  <cp:revision>77</cp:revision>
  <dcterms:created xsi:type="dcterms:W3CDTF">2016-09-12T13:12:04Z</dcterms:created>
  <dcterms:modified xsi:type="dcterms:W3CDTF">2021-09-08T06:43:32Z</dcterms:modified>
</cp:coreProperties>
</file>