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35"/>
  </p:notesMasterIdLst>
  <p:sldIdLst>
    <p:sldId id="256" r:id="rId2"/>
    <p:sldId id="257" r:id="rId3"/>
    <p:sldId id="300" r:id="rId4"/>
    <p:sldId id="302" r:id="rId5"/>
    <p:sldId id="290" r:id="rId6"/>
    <p:sldId id="261" r:id="rId7"/>
    <p:sldId id="292" r:id="rId8"/>
    <p:sldId id="298" r:id="rId9"/>
    <p:sldId id="293" r:id="rId10"/>
    <p:sldId id="297" r:id="rId11"/>
    <p:sldId id="262" r:id="rId12"/>
    <p:sldId id="263" r:id="rId13"/>
    <p:sldId id="264" r:id="rId14"/>
    <p:sldId id="266" r:id="rId15"/>
    <p:sldId id="265" r:id="rId16"/>
    <p:sldId id="267" r:id="rId17"/>
    <p:sldId id="268" r:id="rId18"/>
    <p:sldId id="269" r:id="rId19"/>
    <p:sldId id="307" r:id="rId20"/>
    <p:sldId id="303" r:id="rId21"/>
    <p:sldId id="304" r:id="rId22"/>
    <p:sldId id="305" r:id="rId23"/>
    <p:sldId id="306" r:id="rId24"/>
    <p:sldId id="270" r:id="rId25"/>
    <p:sldId id="271" r:id="rId26"/>
    <p:sldId id="272" r:id="rId27"/>
    <p:sldId id="273" r:id="rId28"/>
    <p:sldId id="274" r:id="rId29"/>
    <p:sldId id="275" r:id="rId30"/>
    <p:sldId id="308" r:id="rId31"/>
    <p:sldId id="309" r:id="rId32"/>
    <p:sldId id="276" r:id="rId33"/>
    <p:sldId id="291"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p:cViewPr varScale="1">
        <p:scale>
          <a:sx n="114" d="100"/>
          <a:sy n="114" d="100"/>
        </p:scale>
        <p:origin x="47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74E7F9-843D-4B77-B1A8-598CB19D6838}"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F0AE7DA0-AAFB-471A-8509-2D8AA91C6589}">
      <dgm:prSet phldrT="[Text]"/>
      <dgm:spPr>
        <a:solidFill>
          <a:schemeClr val="bg1"/>
        </a:solidFill>
        <a:ln>
          <a:solidFill>
            <a:schemeClr val="accent1"/>
          </a:solidFill>
        </a:ln>
      </dgm:spPr>
      <dgm:t>
        <a:bodyPr/>
        <a:lstStyle/>
        <a:p>
          <a:r>
            <a:rPr lang="en-US" dirty="0">
              <a:solidFill>
                <a:schemeClr val="tx1"/>
              </a:solidFill>
            </a:rPr>
            <a:t>Software processes</a:t>
          </a:r>
        </a:p>
      </dgm:t>
    </dgm:pt>
    <dgm:pt modelId="{CE3BCC1C-4B03-4681-9828-94E678207A8A}" type="parTrans" cxnId="{A06512AF-4622-4F10-8E82-41FF6F8E201D}">
      <dgm:prSet/>
      <dgm:spPr/>
      <dgm:t>
        <a:bodyPr/>
        <a:lstStyle/>
        <a:p>
          <a:endParaRPr lang="en-US"/>
        </a:p>
      </dgm:t>
    </dgm:pt>
    <dgm:pt modelId="{9E38ADE1-29CB-4214-8D26-4DB3E4E3A2CD}" type="sibTrans" cxnId="{A06512AF-4622-4F10-8E82-41FF6F8E201D}">
      <dgm:prSet/>
      <dgm:spPr/>
      <dgm:t>
        <a:bodyPr/>
        <a:lstStyle/>
        <a:p>
          <a:endParaRPr lang="en-US"/>
        </a:p>
      </dgm:t>
    </dgm:pt>
    <dgm:pt modelId="{EE07D81F-5690-4434-B265-7BF0252D8FDC}">
      <dgm:prSet phldrT="[Text]"/>
      <dgm:spPr>
        <a:solidFill>
          <a:schemeClr val="bg1"/>
        </a:solidFill>
        <a:ln>
          <a:solidFill>
            <a:schemeClr val="accent1"/>
          </a:solidFill>
        </a:ln>
      </dgm:spPr>
      <dgm:t>
        <a:bodyPr/>
        <a:lstStyle/>
        <a:p>
          <a:r>
            <a:rPr lang="en-US" dirty="0">
              <a:solidFill>
                <a:schemeClr val="tx1"/>
              </a:solidFill>
            </a:rPr>
            <a:t>Agile</a:t>
          </a:r>
        </a:p>
      </dgm:t>
    </dgm:pt>
    <dgm:pt modelId="{C37A60BC-12F9-4D52-94D9-A4E624CFEA21}" type="parTrans" cxnId="{590A0873-4168-429B-843B-A55EADA67512}">
      <dgm:prSet/>
      <dgm:spPr/>
      <dgm:t>
        <a:bodyPr/>
        <a:lstStyle/>
        <a:p>
          <a:endParaRPr lang="en-US"/>
        </a:p>
      </dgm:t>
    </dgm:pt>
    <dgm:pt modelId="{40009A5F-18AB-4C59-9973-EA2CB574D048}" type="sibTrans" cxnId="{590A0873-4168-429B-843B-A55EADA67512}">
      <dgm:prSet/>
      <dgm:spPr/>
      <dgm:t>
        <a:bodyPr/>
        <a:lstStyle/>
        <a:p>
          <a:endParaRPr lang="en-US"/>
        </a:p>
      </dgm:t>
    </dgm:pt>
    <dgm:pt modelId="{5D9DF082-48A7-44EF-9C61-628D2FD56CD9}">
      <dgm:prSet phldrT="[Text]"/>
      <dgm:spPr>
        <a:solidFill>
          <a:schemeClr val="bg1"/>
        </a:solidFill>
        <a:ln>
          <a:solidFill>
            <a:schemeClr val="accent1"/>
          </a:solidFill>
        </a:ln>
      </dgm:spPr>
      <dgm:t>
        <a:bodyPr/>
        <a:lstStyle/>
        <a:p>
          <a:r>
            <a:rPr lang="en-US" dirty="0">
              <a:solidFill>
                <a:schemeClr val="tx1"/>
              </a:solidFill>
            </a:rPr>
            <a:t>Plan-driven</a:t>
          </a:r>
        </a:p>
      </dgm:t>
    </dgm:pt>
    <dgm:pt modelId="{3C3D4894-D1BF-4727-9133-9853785020C5}" type="parTrans" cxnId="{FC0375C5-AF3B-49E7-A707-0C621CB8D567}">
      <dgm:prSet/>
      <dgm:spPr/>
      <dgm:t>
        <a:bodyPr/>
        <a:lstStyle/>
        <a:p>
          <a:endParaRPr lang="en-US"/>
        </a:p>
      </dgm:t>
    </dgm:pt>
    <dgm:pt modelId="{87846A8B-7442-4385-902C-969404801477}" type="sibTrans" cxnId="{FC0375C5-AF3B-49E7-A707-0C621CB8D567}">
      <dgm:prSet/>
      <dgm:spPr/>
      <dgm:t>
        <a:bodyPr/>
        <a:lstStyle/>
        <a:p>
          <a:endParaRPr lang="en-US"/>
        </a:p>
      </dgm:t>
    </dgm:pt>
    <dgm:pt modelId="{69DF35E9-0746-4010-86C3-FFD1973E58E0}" type="pres">
      <dgm:prSet presAssocID="{6C74E7F9-843D-4B77-B1A8-598CB19D6838}" presName="Name0" presStyleCnt="0">
        <dgm:presLayoutVars>
          <dgm:dir/>
          <dgm:resizeHandles val="exact"/>
        </dgm:presLayoutVars>
      </dgm:prSet>
      <dgm:spPr/>
    </dgm:pt>
    <dgm:pt modelId="{B4882DD1-6C85-45D0-A0C9-822833A62E9E}" type="pres">
      <dgm:prSet presAssocID="{F0AE7DA0-AAFB-471A-8509-2D8AA91C6589}" presName="node" presStyleLbl="node1" presStyleIdx="0" presStyleCnt="3" custRadScaleRad="162952" custRadScaleInc="744">
        <dgm:presLayoutVars>
          <dgm:bulletEnabled val="1"/>
        </dgm:presLayoutVars>
      </dgm:prSet>
      <dgm:spPr/>
    </dgm:pt>
    <dgm:pt modelId="{865DB0B3-1D54-4BC4-9C8B-55BE71670959}" type="pres">
      <dgm:prSet presAssocID="{9E38ADE1-29CB-4214-8D26-4DB3E4E3A2CD}" presName="sibTrans" presStyleLbl="sibTrans2D1" presStyleIdx="0" presStyleCnt="3"/>
      <dgm:spPr/>
    </dgm:pt>
    <dgm:pt modelId="{6025C1E7-1934-4D66-8519-6EA2E26CBB67}" type="pres">
      <dgm:prSet presAssocID="{9E38ADE1-29CB-4214-8D26-4DB3E4E3A2CD}" presName="connectorText" presStyleLbl="sibTrans2D1" presStyleIdx="0" presStyleCnt="3"/>
      <dgm:spPr/>
    </dgm:pt>
    <dgm:pt modelId="{42153BB1-1554-420D-887F-FD1213B8138E}" type="pres">
      <dgm:prSet presAssocID="{EE07D81F-5690-4434-B265-7BF0252D8FDC}" presName="node" presStyleLbl="node1" presStyleIdx="1" presStyleCnt="3" custRadScaleRad="103663" custRadScaleInc="-46166">
        <dgm:presLayoutVars>
          <dgm:bulletEnabled val="1"/>
        </dgm:presLayoutVars>
      </dgm:prSet>
      <dgm:spPr/>
    </dgm:pt>
    <dgm:pt modelId="{9CB3D1D0-C36A-4D3F-B0D2-E3446363BBFD}" type="pres">
      <dgm:prSet presAssocID="{40009A5F-18AB-4C59-9973-EA2CB574D048}" presName="sibTrans" presStyleLbl="sibTrans2D1" presStyleIdx="1" presStyleCnt="3" custFlipVert="0" custFlipHor="1" custScaleX="3742" custScaleY="11152" custLinFactX="82725" custLinFactY="-134559" custLinFactNeighborX="100000" custLinFactNeighborY="-200000"/>
      <dgm:spPr/>
    </dgm:pt>
    <dgm:pt modelId="{5E75B2CF-EB60-414D-B162-823C48D431BB}" type="pres">
      <dgm:prSet presAssocID="{40009A5F-18AB-4C59-9973-EA2CB574D048}" presName="connectorText" presStyleLbl="sibTrans2D1" presStyleIdx="1" presStyleCnt="3"/>
      <dgm:spPr/>
    </dgm:pt>
    <dgm:pt modelId="{F1B2DE09-3612-44CC-8F72-87E051DBDC80}" type="pres">
      <dgm:prSet presAssocID="{5D9DF082-48A7-44EF-9C61-628D2FD56CD9}" presName="node" presStyleLbl="node1" presStyleIdx="2" presStyleCnt="3" custRadScaleRad="118336" custRadScaleInc="43886">
        <dgm:presLayoutVars>
          <dgm:bulletEnabled val="1"/>
        </dgm:presLayoutVars>
      </dgm:prSet>
      <dgm:spPr/>
    </dgm:pt>
    <dgm:pt modelId="{B2019612-84CB-4956-BD09-A681005F686F}" type="pres">
      <dgm:prSet presAssocID="{87846A8B-7442-4385-902C-969404801477}" presName="sibTrans" presStyleLbl="sibTrans2D1" presStyleIdx="2" presStyleCnt="3"/>
      <dgm:spPr/>
    </dgm:pt>
    <dgm:pt modelId="{0856E3E4-BB38-445C-B721-BFBA19702B09}" type="pres">
      <dgm:prSet presAssocID="{87846A8B-7442-4385-902C-969404801477}" presName="connectorText" presStyleLbl="sibTrans2D1" presStyleIdx="2" presStyleCnt="3"/>
      <dgm:spPr/>
    </dgm:pt>
  </dgm:ptLst>
  <dgm:cxnLst>
    <dgm:cxn modelId="{1CCE7D00-5732-4ED4-950B-90AB927A36B9}" type="presOf" srcId="{6C74E7F9-843D-4B77-B1A8-598CB19D6838}" destId="{69DF35E9-0746-4010-86C3-FFD1973E58E0}" srcOrd="0" destOrd="0" presId="urn:microsoft.com/office/officeart/2005/8/layout/cycle7"/>
    <dgm:cxn modelId="{72691703-F5C0-4A45-A83A-ED068084D67C}" type="presOf" srcId="{EE07D81F-5690-4434-B265-7BF0252D8FDC}" destId="{42153BB1-1554-420D-887F-FD1213B8138E}" srcOrd="0" destOrd="0" presId="urn:microsoft.com/office/officeart/2005/8/layout/cycle7"/>
    <dgm:cxn modelId="{8DCB1A15-93F9-4A54-BF57-1C2D7BA70C12}" type="presOf" srcId="{5D9DF082-48A7-44EF-9C61-628D2FD56CD9}" destId="{F1B2DE09-3612-44CC-8F72-87E051DBDC80}" srcOrd="0" destOrd="0" presId="urn:microsoft.com/office/officeart/2005/8/layout/cycle7"/>
    <dgm:cxn modelId="{511E2F20-3A23-4929-B355-EA833AD05D15}" type="presOf" srcId="{87846A8B-7442-4385-902C-969404801477}" destId="{B2019612-84CB-4956-BD09-A681005F686F}" srcOrd="0" destOrd="0" presId="urn:microsoft.com/office/officeart/2005/8/layout/cycle7"/>
    <dgm:cxn modelId="{3F2D4025-E216-4BED-AA97-DFAF7DC7FFAA}" type="presOf" srcId="{40009A5F-18AB-4C59-9973-EA2CB574D048}" destId="{9CB3D1D0-C36A-4D3F-B0D2-E3446363BBFD}" srcOrd="0" destOrd="0" presId="urn:microsoft.com/office/officeart/2005/8/layout/cycle7"/>
    <dgm:cxn modelId="{590A0873-4168-429B-843B-A55EADA67512}" srcId="{6C74E7F9-843D-4B77-B1A8-598CB19D6838}" destId="{EE07D81F-5690-4434-B265-7BF0252D8FDC}" srcOrd="1" destOrd="0" parTransId="{C37A60BC-12F9-4D52-94D9-A4E624CFEA21}" sibTransId="{40009A5F-18AB-4C59-9973-EA2CB574D048}"/>
    <dgm:cxn modelId="{C4D01079-4186-45DD-B53F-81BA286D638C}" type="presOf" srcId="{F0AE7DA0-AAFB-471A-8509-2D8AA91C6589}" destId="{B4882DD1-6C85-45D0-A0C9-822833A62E9E}" srcOrd="0" destOrd="0" presId="urn:microsoft.com/office/officeart/2005/8/layout/cycle7"/>
    <dgm:cxn modelId="{10C3717E-468C-4DF8-A0B5-591E662C3868}" type="presOf" srcId="{9E38ADE1-29CB-4214-8D26-4DB3E4E3A2CD}" destId="{865DB0B3-1D54-4BC4-9C8B-55BE71670959}" srcOrd="0" destOrd="0" presId="urn:microsoft.com/office/officeart/2005/8/layout/cycle7"/>
    <dgm:cxn modelId="{37EC5194-0F9B-4679-81F8-B553720D6EB1}" type="presOf" srcId="{9E38ADE1-29CB-4214-8D26-4DB3E4E3A2CD}" destId="{6025C1E7-1934-4D66-8519-6EA2E26CBB67}" srcOrd="1" destOrd="0" presId="urn:microsoft.com/office/officeart/2005/8/layout/cycle7"/>
    <dgm:cxn modelId="{A06512AF-4622-4F10-8E82-41FF6F8E201D}" srcId="{6C74E7F9-843D-4B77-B1A8-598CB19D6838}" destId="{F0AE7DA0-AAFB-471A-8509-2D8AA91C6589}" srcOrd="0" destOrd="0" parTransId="{CE3BCC1C-4B03-4681-9828-94E678207A8A}" sibTransId="{9E38ADE1-29CB-4214-8D26-4DB3E4E3A2CD}"/>
    <dgm:cxn modelId="{FC0375C5-AF3B-49E7-A707-0C621CB8D567}" srcId="{6C74E7F9-843D-4B77-B1A8-598CB19D6838}" destId="{5D9DF082-48A7-44EF-9C61-628D2FD56CD9}" srcOrd="2" destOrd="0" parTransId="{3C3D4894-D1BF-4727-9133-9853785020C5}" sibTransId="{87846A8B-7442-4385-902C-969404801477}"/>
    <dgm:cxn modelId="{F0716ACE-7662-4D47-B687-FE77EBB82818}" type="presOf" srcId="{40009A5F-18AB-4C59-9973-EA2CB574D048}" destId="{5E75B2CF-EB60-414D-B162-823C48D431BB}" srcOrd="1" destOrd="0" presId="urn:microsoft.com/office/officeart/2005/8/layout/cycle7"/>
    <dgm:cxn modelId="{71E41BF8-BC65-4596-A255-6E17F9CF09DB}" type="presOf" srcId="{87846A8B-7442-4385-902C-969404801477}" destId="{0856E3E4-BB38-445C-B721-BFBA19702B09}" srcOrd="1" destOrd="0" presId="urn:microsoft.com/office/officeart/2005/8/layout/cycle7"/>
    <dgm:cxn modelId="{068D7117-735F-4656-B508-175EBA9FF2B4}" type="presParOf" srcId="{69DF35E9-0746-4010-86C3-FFD1973E58E0}" destId="{B4882DD1-6C85-45D0-A0C9-822833A62E9E}" srcOrd="0" destOrd="0" presId="urn:microsoft.com/office/officeart/2005/8/layout/cycle7"/>
    <dgm:cxn modelId="{7419FEE2-07FE-4A65-AA07-5828F7B2C4AA}" type="presParOf" srcId="{69DF35E9-0746-4010-86C3-FFD1973E58E0}" destId="{865DB0B3-1D54-4BC4-9C8B-55BE71670959}" srcOrd="1" destOrd="0" presId="urn:microsoft.com/office/officeart/2005/8/layout/cycle7"/>
    <dgm:cxn modelId="{8F7793F9-8DBD-41AD-A79D-B4A1FA6BDC44}" type="presParOf" srcId="{865DB0B3-1D54-4BC4-9C8B-55BE71670959}" destId="{6025C1E7-1934-4D66-8519-6EA2E26CBB67}" srcOrd="0" destOrd="0" presId="urn:microsoft.com/office/officeart/2005/8/layout/cycle7"/>
    <dgm:cxn modelId="{61842550-652A-41A9-948B-5AB584545010}" type="presParOf" srcId="{69DF35E9-0746-4010-86C3-FFD1973E58E0}" destId="{42153BB1-1554-420D-887F-FD1213B8138E}" srcOrd="2" destOrd="0" presId="urn:microsoft.com/office/officeart/2005/8/layout/cycle7"/>
    <dgm:cxn modelId="{244B7D62-B394-4978-A123-4F12C4AF78F8}" type="presParOf" srcId="{69DF35E9-0746-4010-86C3-FFD1973E58E0}" destId="{9CB3D1D0-C36A-4D3F-B0D2-E3446363BBFD}" srcOrd="3" destOrd="0" presId="urn:microsoft.com/office/officeart/2005/8/layout/cycle7"/>
    <dgm:cxn modelId="{33A25058-2519-4AE7-819F-DA4D4175DBE0}" type="presParOf" srcId="{9CB3D1D0-C36A-4D3F-B0D2-E3446363BBFD}" destId="{5E75B2CF-EB60-414D-B162-823C48D431BB}" srcOrd="0" destOrd="0" presId="urn:microsoft.com/office/officeart/2005/8/layout/cycle7"/>
    <dgm:cxn modelId="{B942342D-65AE-4D0F-BEA6-D790D964A652}" type="presParOf" srcId="{69DF35E9-0746-4010-86C3-FFD1973E58E0}" destId="{F1B2DE09-3612-44CC-8F72-87E051DBDC80}" srcOrd="4" destOrd="0" presId="urn:microsoft.com/office/officeart/2005/8/layout/cycle7"/>
    <dgm:cxn modelId="{C0E48117-9766-461D-B7DB-8E033E507D16}" type="presParOf" srcId="{69DF35E9-0746-4010-86C3-FFD1973E58E0}" destId="{B2019612-84CB-4956-BD09-A681005F686F}" srcOrd="5" destOrd="0" presId="urn:microsoft.com/office/officeart/2005/8/layout/cycle7"/>
    <dgm:cxn modelId="{55A3515B-BFE7-4676-9F8B-9466969DF898}" type="presParOf" srcId="{B2019612-84CB-4956-BD09-A681005F686F}" destId="{0856E3E4-BB38-445C-B721-BFBA19702B09}"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882DD1-6C85-45D0-A0C9-822833A62E9E}">
      <dsp:nvSpPr>
        <dsp:cNvPr id="0" name=""/>
        <dsp:cNvSpPr/>
      </dsp:nvSpPr>
      <dsp:spPr>
        <a:xfrm>
          <a:off x="3207914" y="0"/>
          <a:ext cx="2171104" cy="1085552"/>
        </a:xfrm>
        <a:prstGeom prst="roundRect">
          <a:avLst>
            <a:gd name="adj" fmla="val 10000"/>
          </a:avLst>
        </a:prstGeom>
        <a:solidFill>
          <a:schemeClr val="bg1"/>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Software processes</a:t>
          </a:r>
        </a:p>
      </dsp:txBody>
      <dsp:txXfrm>
        <a:off x="3239709" y="31795"/>
        <a:ext cx="2107514" cy="1021962"/>
      </dsp:txXfrm>
    </dsp:sp>
    <dsp:sp modelId="{865DB0B3-1D54-4BC4-9C8B-55BE71670959}">
      <dsp:nvSpPr>
        <dsp:cNvPr id="0" name=""/>
        <dsp:cNvSpPr/>
      </dsp:nvSpPr>
      <dsp:spPr>
        <a:xfrm rot="2731601">
          <a:off x="4751778" y="1430834"/>
          <a:ext cx="1200160" cy="37994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4865761" y="1506823"/>
        <a:ext cx="972194" cy="227965"/>
      </dsp:txXfrm>
    </dsp:sp>
    <dsp:sp modelId="{42153BB1-1554-420D-887F-FD1213B8138E}">
      <dsp:nvSpPr>
        <dsp:cNvPr id="0" name=""/>
        <dsp:cNvSpPr/>
      </dsp:nvSpPr>
      <dsp:spPr>
        <a:xfrm>
          <a:off x="5324697" y="2156060"/>
          <a:ext cx="2171104" cy="1085552"/>
        </a:xfrm>
        <a:prstGeom prst="roundRect">
          <a:avLst>
            <a:gd name="adj" fmla="val 10000"/>
          </a:avLst>
        </a:prstGeom>
        <a:solidFill>
          <a:schemeClr val="bg1"/>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Agile</a:t>
          </a:r>
        </a:p>
      </dsp:txBody>
      <dsp:txXfrm>
        <a:off x="5356492" y="2187855"/>
        <a:ext cx="2107514" cy="1021962"/>
      </dsp:txXfrm>
    </dsp:sp>
    <dsp:sp modelId="{9CB3D1D0-C36A-4D3F-B0D2-E3446363BBFD}">
      <dsp:nvSpPr>
        <dsp:cNvPr id="0" name=""/>
        <dsp:cNvSpPr/>
      </dsp:nvSpPr>
      <dsp:spPr>
        <a:xfrm rot="10852886" flipH="1">
          <a:off x="6287590" y="1441797"/>
          <a:ext cx="44909" cy="42371"/>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6300301" y="1450271"/>
        <a:ext cx="19487" cy="25423"/>
      </dsp:txXfrm>
    </dsp:sp>
    <dsp:sp modelId="{F1B2DE09-3612-44CC-8F72-87E051DBDC80}">
      <dsp:nvSpPr>
        <dsp:cNvPr id="0" name=""/>
        <dsp:cNvSpPr/>
      </dsp:nvSpPr>
      <dsp:spPr>
        <a:xfrm>
          <a:off x="738303" y="2226622"/>
          <a:ext cx="2171104" cy="1085552"/>
        </a:xfrm>
        <a:prstGeom prst="roundRect">
          <a:avLst>
            <a:gd name="adj" fmla="val 10000"/>
          </a:avLst>
        </a:prstGeom>
        <a:solidFill>
          <a:schemeClr val="bg1"/>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Plan-driven</a:t>
          </a:r>
        </a:p>
      </dsp:txBody>
      <dsp:txXfrm>
        <a:off x="770098" y="2258417"/>
        <a:ext cx="2107514" cy="1021962"/>
      </dsp:txXfrm>
    </dsp:sp>
    <dsp:sp modelId="{B2019612-84CB-4956-BD09-A681005F686F}">
      <dsp:nvSpPr>
        <dsp:cNvPr id="0" name=""/>
        <dsp:cNvSpPr/>
      </dsp:nvSpPr>
      <dsp:spPr>
        <a:xfrm rot="19077715">
          <a:off x="2458581" y="1466115"/>
          <a:ext cx="1200160" cy="37994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572564" y="1542104"/>
        <a:ext cx="972194" cy="227965"/>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9339D6-BB58-4E3D-B14A-E0C9C2CF7932}" type="datetimeFigureOut">
              <a:rPr lang="en-US" smtClean="0"/>
              <a:t>9/8/2021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CE549D-0F79-43B8-8255-6364BC2050C8}" type="slidenum">
              <a:rPr lang="en-US" smtClean="0"/>
              <a:t>‹#›</a:t>
            </a:fld>
            <a:endParaRPr lang="en-US"/>
          </a:p>
        </p:txBody>
      </p:sp>
    </p:spTree>
    <p:extLst>
      <p:ext uri="{BB962C8B-B14F-4D97-AF65-F5344CB8AC3E}">
        <p14:creationId xmlns:p14="http://schemas.microsoft.com/office/powerpoint/2010/main" val="2045782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CE549D-0F79-43B8-8255-6364BC2050C8}" type="slidenum">
              <a:rPr lang="en-US" smtClean="0"/>
              <a:t>1</a:t>
            </a:fld>
            <a:endParaRPr lang="en-US"/>
          </a:p>
        </p:txBody>
      </p:sp>
    </p:spTree>
    <p:extLst>
      <p:ext uri="{BB962C8B-B14F-4D97-AF65-F5344CB8AC3E}">
        <p14:creationId xmlns:p14="http://schemas.microsoft.com/office/powerpoint/2010/main" val="47054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pPr>
            <a:endParaRPr lang="en-US" altLang="en-US">
              <a:ea typeface="ＭＳ Ｐゴシック" panose="020B0600070205080204" pitchFamily="34" charset="-128"/>
            </a:endParaRP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06A2ABDD-B343-4F2B-B777-1AF903C20602}" type="slidenum">
              <a:rPr lang="en-US" altLang="en-US">
                <a:latin typeface="Calibri" panose="020F0502020204030204" pitchFamily="34" charset="0"/>
              </a:rPr>
              <a:pPr eaLnBrk="1" hangingPunct="1"/>
              <a:t>5</a:t>
            </a:fld>
            <a:endParaRPr lang="en-US" altLang="en-US">
              <a:latin typeface="Calibri" panose="020F0502020204030204" pitchFamily="34" charset="0"/>
            </a:endParaRPr>
          </a:p>
        </p:txBody>
      </p:sp>
    </p:spTree>
    <p:extLst>
      <p:ext uri="{BB962C8B-B14F-4D97-AF65-F5344CB8AC3E}">
        <p14:creationId xmlns:p14="http://schemas.microsoft.com/office/powerpoint/2010/main" val="1561845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83B52D-5C17-4FFE-A163-CDE785D5906D}" type="datetime1">
              <a:rPr lang="en-US" smtClean="0"/>
              <a:t>9/8/2021</a:t>
            </a:fld>
            <a:endParaRPr lang="en-US" dirty="0"/>
          </a:p>
        </p:txBody>
      </p:sp>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7742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1B8345-EBDC-4580-869B-EEB4A540C007}" type="datetime1">
              <a:rPr lang="en-US" smtClean="0"/>
              <a:t>9/8/2021</a:t>
            </a:fld>
            <a:endParaRPr lang="en-US" dirty="0"/>
          </a:p>
        </p:txBody>
      </p:sp>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595948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84944A-5F09-4CBA-BB8E-972508174E12}" type="datetime1">
              <a:rPr lang="en-US" smtClean="0"/>
              <a:t>9/8/2021</a:t>
            </a:fld>
            <a:endParaRPr lang="en-US" dirty="0"/>
          </a:p>
        </p:txBody>
      </p:sp>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7140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6CDF89-F738-47A0-806D-74DC064D0E69}" type="datetime1">
              <a:rPr lang="en-US" smtClean="0"/>
              <a:t>9/8/2021</a:t>
            </a:fld>
            <a:endParaRPr lang="en-US" dirty="0"/>
          </a:p>
        </p:txBody>
      </p:sp>
      <p:sp>
        <p:nvSpPr>
          <p:cNvPr id="6" name="Footer Placeholder 5"/>
          <p:cNvSpPr>
            <a:spLocks noGrp="1"/>
          </p:cNvSpPr>
          <p:nvPr>
            <p:ph type="ftr" sz="quarter" idx="11"/>
          </p:nvPr>
        </p:nvSpPr>
        <p:spPr/>
        <p:txBody>
          <a:bodyPr/>
          <a:lstStyle/>
          <a:p>
            <a:r>
              <a:rPr lang="en-US"/>
              <a:t>System analysis</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324733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B486B5-E456-431E-8F1B-56A6483B9023}" type="datetime1">
              <a:rPr lang="en-US" smtClean="0"/>
              <a:t>9/8/2021</a:t>
            </a:fld>
            <a:endParaRPr lang="en-US" dirty="0"/>
          </a:p>
        </p:txBody>
      </p:sp>
      <p:sp>
        <p:nvSpPr>
          <p:cNvPr id="8" name="Footer Placeholder 7"/>
          <p:cNvSpPr>
            <a:spLocks noGrp="1"/>
          </p:cNvSpPr>
          <p:nvPr>
            <p:ph type="ftr" sz="quarter" idx="11"/>
          </p:nvPr>
        </p:nvSpPr>
        <p:spPr/>
        <p:txBody>
          <a:bodyPr/>
          <a:lstStyle/>
          <a:p>
            <a:r>
              <a:rPr lang="en-US"/>
              <a:t>System analysis</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001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F23A85-EE89-4049-BB51-0E6065AE87B7}" type="datetime1">
              <a:rPr lang="en-US" smtClean="0"/>
              <a:t>9/8/2021</a:t>
            </a:fld>
            <a:endParaRPr lang="en-US" dirty="0"/>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7571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36CF88C-4AF8-4FC7-9673-D558311A2344}" type="datetime1">
              <a:rPr lang="en-US" smtClean="0"/>
              <a:t>9/8/2021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System analysis</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7834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FDF8834-BB97-443C-AAE7-C4E154FE9872}" type="datetime1">
              <a:rPr lang="en-US" smtClean="0"/>
              <a:t>9/8/2021</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System analysis</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19954A3-9DFD-4C44-94BA-B95130A3BA1C}" type="slidenum">
              <a:rPr lang="en-US" smtClean="0"/>
              <a:t>‹#›</a:t>
            </a:fld>
            <a:endParaRPr lang="en-US" dirty="0"/>
          </a:p>
        </p:txBody>
      </p:sp>
    </p:spTree>
    <p:extLst>
      <p:ext uri="{BB962C8B-B14F-4D97-AF65-F5344CB8AC3E}">
        <p14:creationId xmlns:p14="http://schemas.microsoft.com/office/powerpoint/2010/main" val="4003258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30E0E2-67FD-4FBD-AA91-67D622F99FD3}" type="datetime1">
              <a:rPr lang="en-US" smtClean="0"/>
              <a:t>9/8/2021</a:t>
            </a:fld>
            <a:endParaRPr lang="en-US" dirty="0"/>
          </a:p>
        </p:txBody>
      </p:sp>
      <p:sp>
        <p:nvSpPr>
          <p:cNvPr id="6" name="Footer Placeholder 5"/>
          <p:cNvSpPr>
            <a:spLocks noGrp="1"/>
          </p:cNvSpPr>
          <p:nvPr>
            <p:ph type="ftr" sz="quarter" idx="11"/>
          </p:nvPr>
        </p:nvSpPr>
        <p:spPr/>
        <p:txBody>
          <a:bodyPr/>
          <a:lstStyle/>
          <a:p>
            <a:r>
              <a:rPr lang="en-US"/>
              <a:t>System analysis</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3532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269504-0D80-40FE-AED7-7D450C14BD7D}" type="datetime1">
              <a:rPr lang="en-US" smtClean="0"/>
              <a:t>9/8/2021</a:t>
            </a:fld>
            <a:endParaRPr lang="en-US" dirty="0"/>
          </a:p>
        </p:txBody>
      </p:sp>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870824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BD8136-7628-4D2D-97C8-E3EFA9ED19CF}" type="datetime1">
              <a:rPr lang="en-US" smtClean="0"/>
              <a:t>9/8/2021</a:t>
            </a:fld>
            <a:endParaRPr lang="en-US" dirty="0"/>
          </a:p>
        </p:txBody>
      </p:sp>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517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304F1FC-746A-4042-9547-9B7D89906CB7}" type="datetime1">
              <a:rPr lang="en-US" smtClean="0"/>
              <a:t>9/8/2021</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System analysis</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476054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System Analysis</a:t>
            </a:r>
            <a:endParaRPr lang="en-US" dirty="0"/>
          </a:p>
        </p:txBody>
      </p:sp>
      <p:sp>
        <p:nvSpPr>
          <p:cNvPr id="3" name="Subtitle 2"/>
          <p:cNvSpPr>
            <a:spLocks noGrp="1"/>
          </p:cNvSpPr>
          <p:nvPr>
            <p:ph type="subTitle" idx="1"/>
          </p:nvPr>
        </p:nvSpPr>
        <p:spPr/>
        <p:txBody>
          <a:bodyPr/>
          <a:lstStyle/>
          <a:p>
            <a:r>
              <a:rPr lang="en-US" dirty="0"/>
              <a:t>Dr. </a:t>
            </a:r>
            <a:r>
              <a:rPr lang="en-US" dirty="0" err="1"/>
              <a:t>Dragunov</a:t>
            </a:r>
            <a:endParaRPr lang="en-US" dirty="0"/>
          </a:p>
        </p:txBody>
      </p:sp>
      <p:sp>
        <p:nvSpPr>
          <p:cNvPr id="4" name="Rectangle 3"/>
          <p:cNvSpPr/>
          <p:nvPr/>
        </p:nvSpPr>
        <p:spPr>
          <a:xfrm>
            <a:off x="8523065" y="5934780"/>
            <a:ext cx="3607975" cy="369332"/>
          </a:xfrm>
          <a:prstGeom prst="rect">
            <a:avLst/>
          </a:prstGeom>
        </p:spPr>
        <p:txBody>
          <a:bodyPr wrap="none">
            <a:spAutoFit/>
          </a:bodyPr>
          <a:lstStyle/>
          <a:p>
            <a:r>
              <a:rPr lang="en-US" altLang="en-US" dirty="0">
                <a:ea typeface="ＭＳ Ｐゴシック" panose="020B0600070205080204" pitchFamily="34" charset="-128"/>
              </a:rPr>
              <a:t>System development methodologies</a:t>
            </a:r>
          </a:p>
        </p:txBody>
      </p:sp>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4131659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b="1" dirty="0">
                <a:solidFill>
                  <a:srgbClr val="FF0000"/>
                </a:solidFill>
              </a:rPr>
              <a:t>SYSTEMS DEVELOPMENT METHODOLOGIES</a:t>
            </a:r>
            <a:endParaRPr lang="en-US" dirty="0">
              <a:solidFill>
                <a:srgbClr val="FF0000"/>
              </a:solidFill>
            </a:endParaRP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dirty="0"/>
              <a:t>A </a:t>
            </a:r>
            <a:r>
              <a:rPr lang="en-US" sz="2800" b="1" i="1" u="sng" dirty="0"/>
              <a:t>methodology</a:t>
            </a:r>
            <a:r>
              <a:rPr lang="en-US" sz="2800" i="1" dirty="0"/>
              <a:t> </a:t>
            </a:r>
            <a:r>
              <a:rPr lang="en-US" sz="2800" dirty="0"/>
              <a:t>is a formalized approach to implementing the SDLC (i.e., it is a list of steps and deliverables).</a:t>
            </a:r>
          </a:p>
          <a:p>
            <a:endParaRPr lang="en-US" sz="2800" dirty="0"/>
          </a:p>
          <a:p>
            <a:r>
              <a:rPr lang="en-US" sz="2800" dirty="0"/>
              <a:t>There are many different systems development methodologies, and each one is unique, based on the order and focus it places on each SDLC phase. Some methodologies are formal standards used by government agencies, whereas others have been developed by consulting firms to sell to clients.</a:t>
            </a:r>
          </a:p>
          <a:p>
            <a:r>
              <a:rPr lang="en-US" sz="2800" dirty="0"/>
              <a:t>There are many ways to categorize methodologies. One way is by looking at whether they focus on business processes or the data that support the business.</a:t>
            </a:r>
          </a:p>
        </p:txBody>
      </p:sp>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2462535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1676400" y="2209800"/>
          <a:ext cx="85344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506437" y="81726"/>
            <a:ext cx="10944665" cy="1815882"/>
          </a:xfrm>
          <a:prstGeom prst="rect">
            <a:avLst/>
          </a:prstGeom>
          <a:solidFill>
            <a:schemeClr val="bg1"/>
          </a:solidFill>
        </p:spPr>
        <p:txBody>
          <a:bodyPr wrap="square">
            <a:spAutoFit/>
          </a:bodyPr>
          <a:lstStyle/>
          <a:p>
            <a:r>
              <a:rPr lang="en-US" sz="2800" dirty="0"/>
              <a:t>Software processes can be improved by process standardization where the diversity in software processes across an organization is reduced. This leads to improved communication and a reduction in training time, and makes automated process support more economical.</a:t>
            </a:r>
          </a:p>
        </p:txBody>
      </p:sp>
      <p:sp>
        <p:nvSpPr>
          <p:cNvPr id="2" name="Footer Placeholder 1"/>
          <p:cNvSpPr>
            <a:spLocks noGrp="1"/>
          </p:cNvSpPr>
          <p:nvPr>
            <p:ph type="ftr" sz="quarter" idx="11"/>
          </p:nvPr>
        </p:nvSpPr>
        <p:spPr/>
        <p:txBody>
          <a:bodyPr/>
          <a:lstStyle/>
          <a:p>
            <a:r>
              <a:rPr lang="en-US"/>
              <a:t>System analysis</a:t>
            </a:r>
            <a:endParaRPr lang="en-US" dirty="0"/>
          </a:p>
        </p:txBody>
      </p:sp>
      <p:sp>
        <p:nvSpPr>
          <p:cNvPr id="3" name="Slide Number Placeholder 2"/>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810106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25" y="117902"/>
            <a:ext cx="8229600" cy="681367"/>
          </a:xfrm>
        </p:spPr>
        <p:txBody>
          <a:bodyPr>
            <a:normAutofit fontScale="90000"/>
          </a:bodyPr>
          <a:lstStyle/>
          <a:p>
            <a:r>
              <a:rPr lang="en-US" dirty="0">
                <a:solidFill>
                  <a:srgbClr val="FF0000"/>
                </a:solidFill>
              </a:rPr>
              <a:t>Plan-driven and agile processes</a:t>
            </a:r>
          </a:p>
        </p:txBody>
      </p:sp>
      <p:sp>
        <p:nvSpPr>
          <p:cNvPr id="3" name="Content Placeholder 2"/>
          <p:cNvSpPr>
            <a:spLocks noGrp="1"/>
          </p:cNvSpPr>
          <p:nvPr>
            <p:ph idx="1"/>
          </p:nvPr>
        </p:nvSpPr>
        <p:spPr>
          <a:xfrm>
            <a:off x="267285" y="799269"/>
            <a:ext cx="11211951" cy="5660516"/>
          </a:xfrm>
          <a:solidFill>
            <a:schemeClr val="bg1"/>
          </a:solidFill>
          <a:ln>
            <a:solidFill>
              <a:schemeClr val="bg1"/>
            </a:solidFill>
          </a:ln>
        </p:spPr>
        <p:txBody>
          <a:bodyPr>
            <a:normAutofit/>
          </a:bodyPr>
          <a:lstStyle/>
          <a:p>
            <a:r>
              <a:rPr lang="en-GB" sz="3200" b="1" dirty="0">
                <a:solidFill>
                  <a:schemeClr val="tx1"/>
                </a:solidFill>
              </a:rPr>
              <a:t>Plan-driven processes </a:t>
            </a:r>
            <a:r>
              <a:rPr lang="en-GB" sz="3200" dirty="0"/>
              <a:t>are processes where all of the process activities are planned in advance and progress is measured against this plan. </a:t>
            </a:r>
          </a:p>
          <a:p>
            <a:r>
              <a:rPr lang="en-GB" sz="3200" dirty="0"/>
              <a:t>In </a:t>
            </a:r>
            <a:r>
              <a:rPr lang="en-GB" sz="3200" b="1" dirty="0">
                <a:solidFill>
                  <a:schemeClr val="tx1"/>
                </a:solidFill>
              </a:rPr>
              <a:t>agile processes</a:t>
            </a:r>
            <a:r>
              <a:rPr lang="en-GB" sz="3200" dirty="0"/>
              <a:t>, planning is incremental and it is easier to change the process to reflect changing customer requirements. </a:t>
            </a:r>
          </a:p>
          <a:p>
            <a:r>
              <a:rPr lang="en-GB" sz="3200" dirty="0"/>
              <a:t>In practice, most practical processes include elements of both plan-driven and agile approaches. </a:t>
            </a:r>
          </a:p>
          <a:p>
            <a:r>
              <a:rPr lang="en-GB" sz="3200" b="1" dirty="0"/>
              <a:t>There are no right or wrong software processes.</a:t>
            </a:r>
            <a:endParaRPr lang="en-US" sz="3200" b="1" dirty="0"/>
          </a:p>
        </p:txBody>
      </p:sp>
      <p:sp>
        <p:nvSpPr>
          <p:cNvPr id="4" name="Slide Number Placeholder 3"/>
          <p:cNvSpPr>
            <a:spLocks noGrp="1"/>
          </p:cNvSpPr>
          <p:nvPr>
            <p:ph type="sldNum" sz="quarter" idx="12"/>
          </p:nvPr>
        </p:nvSpPr>
        <p:spPr/>
        <p:txBody>
          <a:bodyPr/>
          <a:lstStyle/>
          <a:p>
            <a:pPr>
              <a:defRPr/>
            </a:pPr>
            <a:fld id="{AFD720AD-0A16-4141-82CA-5619F80A2BC8}" type="slidenum">
              <a:rPr lang="en-US" smtClean="0"/>
              <a:pPr>
                <a:defRPr/>
              </a:pPr>
              <a:t>4</a:t>
            </a:fld>
            <a:endParaRPr lang="en-US"/>
          </a:p>
        </p:txBody>
      </p:sp>
      <p:sp>
        <p:nvSpPr>
          <p:cNvPr id="5" name="Footer Placeholder 4"/>
          <p:cNvSpPr>
            <a:spLocks noGrp="1"/>
          </p:cNvSpPr>
          <p:nvPr>
            <p:ph type="ftr" sz="quarter" idx="11"/>
          </p:nvPr>
        </p:nvSpPr>
        <p:spPr/>
        <p:txBody>
          <a:bodyPr/>
          <a:lstStyle/>
          <a:p>
            <a:r>
              <a:rPr lang="en-US"/>
              <a:t>System analysis</a:t>
            </a:r>
            <a:endParaRPr lang="en-US" dirty="0"/>
          </a:p>
        </p:txBody>
      </p:sp>
    </p:spTree>
    <p:extLst>
      <p:ext uri="{BB962C8B-B14F-4D97-AF65-F5344CB8AC3E}">
        <p14:creationId xmlns:p14="http://schemas.microsoft.com/office/powerpoint/2010/main" val="1593214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94343" y="164916"/>
            <a:ext cx="7917656" cy="805755"/>
          </a:xfrm>
        </p:spPr>
        <p:txBody>
          <a:bodyPr/>
          <a:lstStyle/>
          <a:p>
            <a:pPr eaLnBrk="1" hangingPunct="1"/>
            <a:r>
              <a:rPr lang="en-US" altLang="en-US" dirty="0">
                <a:solidFill>
                  <a:srgbClr val="FF0000"/>
                </a:solidFill>
                <a:ea typeface="ＭＳ Ｐゴシック" panose="020B0600070205080204" pitchFamily="34" charset="-128"/>
              </a:rPr>
              <a:t>Classes of Methodologies</a:t>
            </a:r>
          </a:p>
        </p:txBody>
      </p:sp>
      <p:sp>
        <p:nvSpPr>
          <p:cNvPr id="25603" name="Content Placeholder 2"/>
          <p:cNvSpPr>
            <a:spLocks noGrp="1"/>
          </p:cNvSpPr>
          <p:nvPr>
            <p:ph idx="1"/>
          </p:nvPr>
        </p:nvSpPr>
        <p:spPr>
          <a:xfrm>
            <a:off x="492370" y="970671"/>
            <a:ext cx="10930596" cy="5584874"/>
          </a:xfrm>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pPr eaLnBrk="1" hangingPunct="1">
              <a:lnSpc>
                <a:spcPct val="90000"/>
              </a:lnSpc>
            </a:pPr>
            <a:r>
              <a:rPr lang="en-US" altLang="en-US" sz="4000" dirty="0">
                <a:ea typeface="ＭＳ Ｐゴシック" panose="020B0600070205080204" pitchFamily="34" charset="-128"/>
              </a:rPr>
              <a:t>Structured Development</a:t>
            </a:r>
          </a:p>
          <a:p>
            <a:pPr lvl="1" eaLnBrk="1" hangingPunct="1">
              <a:lnSpc>
                <a:spcPct val="90000"/>
              </a:lnSpc>
            </a:pPr>
            <a:r>
              <a:rPr lang="en-US" altLang="en-US" sz="2400" dirty="0">
                <a:ea typeface="ＭＳ Ｐゴシック" panose="020B0600070205080204" pitchFamily="34" charset="-128"/>
              </a:rPr>
              <a:t>Waterfall Development</a:t>
            </a:r>
          </a:p>
          <a:p>
            <a:pPr lvl="1" eaLnBrk="1" hangingPunct="1">
              <a:lnSpc>
                <a:spcPct val="90000"/>
              </a:lnSpc>
            </a:pPr>
            <a:r>
              <a:rPr lang="en-US" altLang="en-US" sz="2400" dirty="0">
                <a:ea typeface="ＭＳ Ｐゴシック" panose="020B0600070205080204" pitchFamily="34" charset="-128"/>
              </a:rPr>
              <a:t>Parallel Development</a:t>
            </a:r>
          </a:p>
          <a:p>
            <a:r>
              <a:rPr lang="en-US" altLang="en-US" sz="4000" dirty="0">
                <a:ea typeface="ＭＳ Ｐゴシック" panose="020B0600070205080204" pitchFamily="34" charset="-128"/>
              </a:rPr>
              <a:t>Rapid Application Developmen</a:t>
            </a:r>
            <a:r>
              <a:rPr lang="en-US" altLang="en-US" sz="3600" dirty="0">
                <a:ea typeface="ＭＳ Ｐゴシック" panose="020B0600070205080204" pitchFamily="34" charset="-128"/>
              </a:rPr>
              <a:t>t</a:t>
            </a:r>
          </a:p>
          <a:p>
            <a:pPr lvl="1"/>
            <a:r>
              <a:rPr lang="en-US" altLang="en-US" sz="2400" dirty="0">
                <a:ea typeface="ＭＳ Ｐゴシック" panose="020B0600070205080204" pitchFamily="34" charset="-128"/>
              </a:rPr>
              <a:t>Phased</a:t>
            </a:r>
          </a:p>
          <a:p>
            <a:pPr lvl="1"/>
            <a:r>
              <a:rPr lang="en-US" altLang="en-US" sz="2400" dirty="0">
                <a:ea typeface="ＭＳ Ｐゴシック" panose="020B0600070205080204" pitchFamily="34" charset="-128"/>
              </a:rPr>
              <a:t>Prototyping</a:t>
            </a:r>
          </a:p>
          <a:p>
            <a:r>
              <a:rPr lang="en-US" altLang="en-US" sz="4000" dirty="0">
                <a:ea typeface="ＭＳ Ｐゴシック" panose="020B0600070205080204" pitchFamily="34" charset="-128"/>
              </a:rPr>
              <a:t>Agile Development</a:t>
            </a:r>
          </a:p>
          <a:p>
            <a:pPr lvl="1"/>
            <a:r>
              <a:rPr lang="en-US" altLang="en-US" sz="2400" dirty="0" err="1">
                <a:ea typeface="ＭＳ Ｐゴシック" panose="020B0600070205080204" pitchFamily="34" charset="-128"/>
              </a:rPr>
              <a:t>eXtreme</a:t>
            </a:r>
            <a:r>
              <a:rPr lang="en-US" altLang="en-US" sz="2400" dirty="0">
                <a:ea typeface="ＭＳ Ｐゴシック" panose="020B0600070205080204" pitchFamily="34" charset="-128"/>
              </a:rPr>
              <a:t> Programming</a:t>
            </a:r>
          </a:p>
          <a:p>
            <a:pPr lvl="1"/>
            <a:r>
              <a:rPr lang="en-US" altLang="en-US" sz="2400" dirty="0">
                <a:ea typeface="ＭＳ Ｐゴシック" panose="020B0600070205080204" pitchFamily="34" charset="-128"/>
              </a:rPr>
              <a:t>SCRUM</a:t>
            </a:r>
          </a:p>
          <a:p>
            <a:pPr eaLnBrk="1" hangingPunct="1">
              <a:lnSpc>
                <a:spcPct val="90000"/>
              </a:lnSpc>
            </a:pPr>
            <a:endParaRPr lang="en-US" altLang="en-US" sz="2800" dirty="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n-US"/>
              <a:t>System analysis</a:t>
            </a:r>
            <a:endParaRPr lang="en-US" dirty="0"/>
          </a:p>
        </p:txBody>
      </p:sp>
      <p:sp>
        <p:nvSpPr>
          <p:cNvPr id="3" name="Slide Number Placeholder 2"/>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4019170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b="1" dirty="0">
                <a:solidFill>
                  <a:srgbClr val="FF0000"/>
                </a:solidFill>
              </a:rPr>
              <a:t>Structured Design</a:t>
            </a:r>
            <a:endParaRPr lang="en-US" dirty="0">
              <a:solidFill>
                <a:srgbClr val="FF0000"/>
              </a:solidFill>
            </a:endParaRP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dirty="0"/>
              <a:t>The first category of systems development methodologies is called </a:t>
            </a:r>
            <a:r>
              <a:rPr lang="en-US" sz="2800" i="1" dirty="0"/>
              <a:t>structured design. </a:t>
            </a:r>
            <a:r>
              <a:rPr lang="en-US" sz="2800" dirty="0"/>
              <a:t>These methodologies became dominant in the 1980s, replacing the previous ad hoc and undisciplined approach. Structured design methodologies adopt a formal step-by-step approach to the SDLC that moves logically from one phase to the next. </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2570769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3895" y="861646"/>
            <a:ext cx="11296357" cy="5158154"/>
          </a:xfrm>
        </p:spPr>
        <p:txBody>
          <a:bodyPr/>
          <a:lstStyle/>
          <a:p>
            <a:r>
              <a:rPr lang="en-US" dirty="0"/>
              <a:t>The first published model of the software development process was derived from more general system engineering processes (Royce, 1970).</a:t>
            </a:r>
          </a:p>
        </p:txBody>
      </p:sp>
      <p:sp>
        <p:nvSpPr>
          <p:cNvPr id="3" name="Title 2"/>
          <p:cNvSpPr>
            <a:spLocks noGrp="1"/>
          </p:cNvSpPr>
          <p:nvPr>
            <p:ph type="title"/>
          </p:nvPr>
        </p:nvSpPr>
        <p:spPr>
          <a:xfrm>
            <a:off x="136323" y="10578"/>
            <a:ext cx="8229600" cy="851068"/>
          </a:xfrm>
        </p:spPr>
        <p:txBody>
          <a:bodyPr/>
          <a:lstStyle/>
          <a:p>
            <a:r>
              <a:rPr lang="en-US" b="0" dirty="0"/>
              <a:t>The waterfall model</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8615" y="1478280"/>
            <a:ext cx="8973680" cy="5135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1099176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27494" y="0"/>
            <a:ext cx="10832103" cy="6583680"/>
          </a:xfrm>
          <a:prstGeom prst="rect">
            <a:avLst/>
          </a:prstGeom>
        </p:spPr>
      </p:pic>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3714991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90843" y="337624"/>
            <a:ext cx="10789920" cy="6367975"/>
          </a:xfrm>
          <a:solidFill>
            <a:schemeClr val="bg1"/>
          </a:solidFill>
        </p:spPr>
        <p:txBody>
          <a:bodyPr>
            <a:normAutofit/>
          </a:bodyPr>
          <a:lstStyle/>
          <a:p>
            <a:r>
              <a:rPr lang="en-US" sz="3600" dirty="0"/>
              <a:t>Because of the cascade from one phase to another, this model is known as the ‘</a:t>
            </a:r>
            <a:r>
              <a:rPr lang="en-US" sz="3600" b="1" dirty="0"/>
              <a:t>waterfall model</a:t>
            </a:r>
            <a:r>
              <a:rPr lang="en-US" sz="3600" dirty="0"/>
              <a:t>’ or software life cycle. The waterfall model is an example of a plan-driven process—in principle, you must plan and schedule all of the process activities before starting work on them.</a:t>
            </a:r>
          </a:p>
        </p:txBody>
      </p:sp>
      <p:sp>
        <p:nvSpPr>
          <p:cNvPr id="3" name="Footer Placeholder 2"/>
          <p:cNvSpPr>
            <a:spLocks noGrp="1"/>
          </p:cNvSpPr>
          <p:nvPr>
            <p:ph type="ftr" sz="quarter" idx="11"/>
          </p:nvPr>
        </p:nvSpPr>
        <p:spPr/>
        <p:txBody>
          <a:bodyPr/>
          <a:lstStyle/>
          <a:p>
            <a:r>
              <a:rPr lang="en-US"/>
              <a:t>System analysis</a:t>
            </a:r>
            <a:endParaRPr lang="en-US" dirty="0"/>
          </a:p>
        </p:txBody>
      </p:sp>
      <p:sp>
        <p:nvSpPr>
          <p:cNvPr id="4" name="Slide Number Placeholder 3"/>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3458778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194603" y="129871"/>
            <a:ext cx="8229600" cy="709076"/>
          </a:xfrm>
        </p:spPr>
        <p:txBody>
          <a:bodyPr>
            <a:normAutofit fontScale="90000"/>
          </a:bodyPr>
          <a:lstStyle/>
          <a:p>
            <a:r>
              <a:rPr lang="en-GB" dirty="0">
                <a:solidFill>
                  <a:srgbClr val="FF0000"/>
                </a:solidFill>
              </a:rPr>
              <a:t>Waterfall model problems</a:t>
            </a:r>
          </a:p>
        </p:txBody>
      </p:sp>
      <p:sp>
        <p:nvSpPr>
          <p:cNvPr id="92163" name="Rectangle 3"/>
          <p:cNvSpPr>
            <a:spLocks noGrp="1" noChangeArrowheads="1"/>
          </p:cNvSpPr>
          <p:nvPr>
            <p:ph idx="1"/>
          </p:nvPr>
        </p:nvSpPr>
        <p:spPr>
          <a:xfrm>
            <a:off x="478302" y="838947"/>
            <a:ext cx="11029070" cy="5620838"/>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GB" sz="3200" b="1" dirty="0">
                <a:solidFill>
                  <a:schemeClr val="tx1"/>
                </a:solidFill>
              </a:rPr>
              <a:t>Inflexible</a:t>
            </a:r>
            <a:r>
              <a:rPr lang="en-GB" sz="3200" dirty="0"/>
              <a:t> partitioning of the project into distinct stages makes it difficult to respond to changing customer requirements.</a:t>
            </a:r>
          </a:p>
          <a:p>
            <a:pPr lvl="1"/>
            <a:r>
              <a:rPr lang="en-GB" sz="2800" dirty="0"/>
              <a:t>Therefore, this model is only appropriate when the requirements are well-understood and changes will be fairly limited during the design process. </a:t>
            </a:r>
          </a:p>
          <a:p>
            <a:pPr lvl="1"/>
            <a:r>
              <a:rPr lang="en-GB" sz="2800" dirty="0"/>
              <a:t>Few business systems have stable requirements.</a:t>
            </a:r>
          </a:p>
          <a:p>
            <a:r>
              <a:rPr lang="en-GB" sz="3200" dirty="0"/>
              <a:t>The waterfall model is </a:t>
            </a:r>
            <a:r>
              <a:rPr lang="en-GB" sz="3200" b="1" dirty="0">
                <a:solidFill>
                  <a:schemeClr val="tx1"/>
                </a:solidFill>
              </a:rPr>
              <a:t>mostly used for large systems engineering projects</a:t>
            </a:r>
            <a:r>
              <a:rPr lang="en-GB" sz="3200" dirty="0">
                <a:solidFill>
                  <a:srgbClr val="FF0000"/>
                </a:solidFill>
              </a:rPr>
              <a:t> </a:t>
            </a:r>
            <a:r>
              <a:rPr lang="en-GB" sz="3200" dirty="0"/>
              <a:t>where a system is developed at several sites.</a:t>
            </a:r>
          </a:p>
          <a:p>
            <a:pPr lvl="1"/>
            <a:r>
              <a:rPr lang="en-GB" sz="2800" dirty="0"/>
              <a:t>In those circumstances, the plan-driven nature of the waterfall model helps coordinate the work. </a:t>
            </a:r>
          </a:p>
        </p:txBody>
      </p:sp>
      <p:sp>
        <p:nvSpPr>
          <p:cNvPr id="6" name="Slide Number Placeholder 5"/>
          <p:cNvSpPr>
            <a:spLocks noGrp="1"/>
          </p:cNvSpPr>
          <p:nvPr>
            <p:ph type="sldNum" sz="quarter" idx="12"/>
          </p:nvPr>
        </p:nvSpPr>
        <p:spPr/>
        <p:txBody>
          <a:bodyPr/>
          <a:lstStyle/>
          <a:p>
            <a:pPr>
              <a:defRPr/>
            </a:pPr>
            <a:fld id="{AFD720AD-0A16-4141-82CA-5619F80A2BC8}" type="slidenum">
              <a:rPr lang="en-US" smtClean="0"/>
              <a:pPr>
                <a:defRPr/>
              </a:pPr>
              <a:t>10</a:t>
            </a:fld>
            <a:endParaRPr lang="en-US"/>
          </a:p>
        </p:txBody>
      </p:sp>
      <p:sp>
        <p:nvSpPr>
          <p:cNvPr id="2" name="Footer Placeholder 1"/>
          <p:cNvSpPr>
            <a:spLocks noGrp="1"/>
          </p:cNvSpPr>
          <p:nvPr>
            <p:ph type="ftr" sz="quarter" idx="11"/>
          </p:nvPr>
        </p:nvSpPr>
        <p:spPr/>
        <p:txBody>
          <a:bodyPr/>
          <a:lstStyle/>
          <a:p>
            <a:r>
              <a:rPr lang="en-US"/>
              <a:t>System analysis</a:t>
            </a:r>
            <a:endParaRPr lang="en-US" dirty="0"/>
          </a:p>
        </p:txBody>
      </p:sp>
    </p:spTree>
    <p:extLst>
      <p:ext uri="{BB962C8B-B14F-4D97-AF65-F5344CB8AC3E}">
        <p14:creationId xmlns:p14="http://schemas.microsoft.com/office/powerpoint/2010/main" val="2759607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solidFill>
                  <a:srgbClr val="FF0000"/>
                </a:solidFill>
              </a:rPr>
              <a:t>Parallel Development</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3200" b="1" i="1" dirty="0"/>
              <a:t>Parallel development </a:t>
            </a:r>
            <a:r>
              <a:rPr lang="en-US" sz="3200" dirty="0"/>
              <a:t>methodology attempts to address the problem of long delays between the analysis phase and the delivery of the system. Instead of doing design and implementation in sequence, it performs a general design for the whole system and then divides the project into a series of distinct subprojects that can be designed and implemented in parallel. Once all subprojects are complete, the separate pieces are integrated and the system is delivered</a:t>
            </a:r>
          </a:p>
          <a:p>
            <a:r>
              <a:rPr lang="en-US" sz="3200" dirty="0"/>
              <a:t>The primary advantage of this methodology is that it can reduce the time to deliver a system; thus, there is less chance of changes in the business environment causing rework.</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2774754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endParaRPr lang="en-US"/>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lstStyle/>
          <a:p>
            <a:endParaRPr lang="en-US" dirty="0"/>
          </a:p>
        </p:txBody>
      </p:sp>
      <p:pic>
        <p:nvPicPr>
          <p:cNvPr id="4" name="Picture 3"/>
          <p:cNvPicPr>
            <a:picLocks noChangeAspect="1"/>
          </p:cNvPicPr>
          <p:nvPr/>
        </p:nvPicPr>
        <p:blipFill>
          <a:blip r:embed="rId2"/>
          <a:stretch>
            <a:fillRect/>
          </a:stretch>
        </p:blipFill>
        <p:spPr>
          <a:xfrm>
            <a:off x="552858" y="0"/>
            <a:ext cx="10510535" cy="6858000"/>
          </a:xfrm>
          <a:prstGeom prst="rect">
            <a:avLst/>
          </a:prstGeom>
        </p:spPr>
      </p:pic>
      <p:sp>
        <p:nvSpPr>
          <p:cNvPr id="5" name="Rectangle 4"/>
          <p:cNvSpPr/>
          <p:nvPr/>
        </p:nvSpPr>
        <p:spPr>
          <a:xfrm>
            <a:off x="3471555" y="108970"/>
            <a:ext cx="8156207" cy="584775"/>
          </a:xfrm>
          <a:prstGeom prst="rect">
            <a:avLst/>
          </a:prstGeom>
        </p:spPr>
        <p:txBody>
          <a:bodyPr wrap="none">
            <a:spAutoFit/>
          </a:bodyPr>
          <a:lstStyle/>
          <a:p>
            <a:r>
              <a:rPr lang="en-US" sz="3200" dirty="0">
                <a:latin typeface="Optima-Medium"/>
              </a:rPr>
              <a:t>A Parallel Development-based Methodology</a:t>
            </a:r>
            <a:endParaRPr lang="en-US" sz="3200" dirty="0"/>
          </a:p>
        </p:txBody>
      </p:sp>
      <p:sp>
        <p:nvSpPr>
          <p:cNvPr id="6" name="Footer Placeholder 5"/>
          <p:cNvSpPr>
            <a:spLocks noGrp="1"/>
          </p:cNvSpPr>
          <p:nvPr>
            <p:ph type="ftr" sz="quarter" idx="11"/>
          </p:nvPr>
        </p:nvSpPr>
        <p:spPr/>
        <p:txBody>
          <a:bodyPr/>
          <a:lstStyle/>
          <a:p>
            <a:r>
              <a:rPr lang="en-US"/>
              <a:t>System analysis</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1733381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Rapid Application Development (RAD)</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dirty="0"/>
              <a:t>A second category of methodologies includes rapid application development (RAD)-based methodologies. These are a newer class of systems development methodologies that emerged in the 1990s. RAD-based methodologies attempt to address both weaknesses of structured design methodologies by adjusting the SDLC phases to get some part of the system developed quickly and into the hands of the users. In this way, the users can better understand the system and suggest revisions that bring the system closer to what is needed.</a:t>
            </a:r>
          </a:p>
          <a:p>
            <a:r>
              <a:rPr lang="en-US" sz="2800" dirty="0"/>
              <a:t>Most RAD-based methodologies recommend that analysts use special techniques and computer tools to speed up the analysis, design, and implementation phases, such as computer- aided software engineering (CASE) tools, joint application design (JAD) sessions, fourth-generation or visual programming languages that simplify and speed up programming (e.g., Visual Basic), and code generators that automatically produce programs from design specifications.</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1341822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A Phased Development-based Methodology</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2800" dirty="0"/>
              <a:t>A phased development-based methodology breaks an overall system into a series of versions that are developed sequentially. The analysis phase identifies the overall system concept, and the project team, users, and system sponsor then categorize the requirements into a series of versions. The most important and fundamental requirements are bundled into the first version of the system. The analysis phase then leads into design and implementation—but only with the set of requirements identified for version 1 Once version 1 is implemented, work begins on version 2. Additional analysis is performed based on the previously identified requirements and combined with new ideas and issues that arose from the users’ experience with version 1. Version 2 then is designed and implemented, and work immediately begins on the next version. This process continues until the system is complete or is no longer in use.</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2668786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endParaRPr lang="en-US"/>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lstStyle/>
          <a:p>
            <a:endParaRPr lang="en-US" dirty="0"/>
          </a:p>
        </p:txBody>
      </p:sp>
      <p:pic>
        <p:nvPicPr>
          <p:cNvPr id="4" name="Picture 3"/>
          <p:cNvPicPr>
            <a:picLocks noChangeAspect="1"/>
          </p:cNvPicPr>
          <p:nvPr/>
        </p:nvPicPr>
        <p:blipFill>
          <a:blip r:embed="rId2"/>
          <a:stretch>
            <a:fillRect/>
          </a:stretch>
        </p:blipFill>
        <p:spPr>
          <a:xfrm>
            <a:off x="1441378" y="-74270"/>
            <a:ext cx="8546684" cy="6932270"/>
          </a:xfrm>
          <a:prstGeom prst="rect">
            <a:avLst/>
          </a:prstGeom>
        </p:spPr>
      </p:pic>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1443822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Advantages</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3200" dirty="0"/>
              <a:t>Phased development–based methodologies have the advantage of </a:t>
            </a:r>
            <a:r>
              <a:rPr lang="en-US" sz="3200" b="1" dirty="0"/>
              <a:t>quickly getting a useful system into the hands of the users</a:t>
            </a:r>
            <a:r>
              <a:rPr lang="en-US" sz="3200" dirty="0"/>
              <a:t>. Although the system does not perform all the functions the users need at first, it does begin to provide business value sooner than if the system were delivered after completion, as is the case with the waterfall and parallel methodologies. Likewise, because users begin to work with the system sooner, they are more likely to identify important additional requirements sooner than with structured  design situations. </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1029642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Drawback</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3200" dirty="0"/>
              <a:t>The major drawback to phased development is that users begin to work with systems that are intentionally incomplete. It is critical to identify the most important and useful features and include them in the first version and to manage users’ expectations along the way.</a:t>
            </a:r>
          </a:p>
          <a:p>
            <a:endParaRPr lang="en-US" sz="3200" dirty="0"/>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3978241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Prototyping</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3200" dirty="0"/>
              <a:t>A prototyping-based methodology performs the analysis, design, and implementation phases concurrently, and all three phases are performed repeatedly in a cycle until the system is completed. With these methodologies, the basics of analysis and design are performed, and work immediately begins on a system prototype, a quick-and-dirty program that provides a minimal amount of features.</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1484453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39603" y="461302"/>
            <a:ext cx="11773754" cy="5123571"/>
          </a:xfrm>
          <a:prstGeom prst="rect">
            <a:avLst/>
          </a:prstGeom>
        </p:spPr>
      </p:pic>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4215408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8626" name="Rectangle 2"/>
          <p:cNvSpPr>
            <a:spLocks noGrp="1" noChangeArrowheads="1"/>
          </p:cNvSpPr>
          <p:nvPr>
            <p:ph type="title"/>
          </p:nvPr>
        </p:nvSpPr>
        <p:spPr>
          <a:xfrm>
            <a:off x="152400" y="129445"/>
            <a:ext cx="8229600" cy="736785"/>
          </a:xfrm>
        </p:spPr>
        <p:txBody>
          <a:bodyPr>
            <a:normAutofit/>
          </a:bodyPr>
          <a:lstStyle/>
          <a:p>
            <a:r>
              <a:rPr lang="en-US" dirty="0"/>
              <a:t>Prototyping</a:t>
            </a:r>
          </a:p>
        </p:txBody>
      </p:sp>
      <p:sp>
        <p:nvSpPr>
          <p:cNvPr id="1178627" name="Rectangle 3"/>
          <p:cNvSpPr>
            <a:spLocks noGrp="1" noChangeArrowheads="1"/>
          </p:cNvSpPr>
          <p:nvPr>
            <p:ph idx="1"/>
          </p:nvPr>
        </p:nvSpPr>
        <p:spPr>
          <a:xfrm>
            <a:off x="450166" y="970671"/>
            <a:ext cx="11141612" cy="5345723"/>
          </a:xfrm>
          <a:solidFill>
            <a:schemeClr val="bg1"/>
          </a:solidFill>
          <a:ln>
            <a:solidFill>
              <a:schemeClr val="bg1"/>
            </a:solidFill>
          </a:ln>
        </p:spPr>
        <p:txBody>
          <a:bodyPr>
            <a:normAutofit/>
          </a:bodyPr>
          <a:lstStyle/>
          <a:p>
            <a:r>
              <a:rPr lang="en-US" sz="3600" dirty="0"/>
              <a:t>A </a:t>
            </a:r>
            <a:r>
              <a:rPr lang="en-US" sz="3600" b="1" dirty="0">
                <a:solidFill>
                  <a:schemeClr val="tx1"/>
                </a:solidFill>
              </a:rPr>
              <a:t>prototype</a:t>
            </a:r>
            <a:r>
              <a:rPr lang="en-US" sz="3600" dirty="0"/>
              <a:t> is an initial version of a system used to demonstrate concepts and try out design options.</a:t>
            </a:r>
          </a:p>
          <a:p>
            <a:r>
              <a:rPr lang="en-US" sz="3600" dirty="0"/>
              <a:t>A prototype can be used in:</a:t>
            </a:r>
          </a:p>
          <a:p>
            <a:pPr lvl="1"/>
            <a:r>
              <a:rPr lang="en-US" sz="3200" dirty="0"/>
              <a:t>The </a:t>
            </a:r>
            <a:r>
              <a:rPr lang="en-US" sz="3200" b="1" dirty="0">
                <a:solidFill>
                  <a:schemeClr val="tx1"/>
                </a:solidFill>
              </a:rPr>
              <a:t>requirements engineering</a:t>
            </a:r>
            <a:r>
              <a:rPr lang="en-US" sz="3200" dirty="0">
                <a:solidFill>
                  <a:srgbClr val="FF0000"/>
                </a:solidFill>
              </a:rPr>
              <a:t> </a:t>
            </a:r>
            <a:r>
              <a:rPr lang="en-US" sz="3200" dirty="0"/>
              <a:t>process to help with requirements elicitation and validation;</a:t>
            </a:r>
          </a:p>
          <a:p>
            <a:pPr lvl="1"/>
            <a:r>
              <a:rPr lang="en-US" sz="3200" dirty="0"/>
              <a:t>In </a:t>
            </a:r>
            <a:r>
              <a:rPr lang="en-US" sz="3200" b="1" dirty="0">
                <a:solidFill>
                  <a:schemeClr val="tx1"/>
                </a:solidFill>
              </a:rPr>
              <a:t>design</a:t>
            </a:r>
            <a:r>
              <a:rPr lang="en-US" sz="3200" dirty="0"/>
              <a:t> processes to explore options and develop a UI design;</a:t>
            </a:r>
          </a:p>
          <a:p>
            <a:pPr lvl="1"/>
            <a:r>
              <a:rPr lang="en-US" sz="3200" dirty="0"/>
              <a:t>In the </a:t>
            </a:r>
            <a:r>
              <a:rPr lang="en-US" sz="3200" b="1" dirty="0">
                <a:solidFill>
                  <a:schemeClr val="tx1"/>
                </a:solidFill>
              </a:rPr>
              <a:t>testing</a:t>
            </a:r>
            <a:r>
              <a:rPr lang="en-US" sz="3200" dirty="0"/>
              <a:t> process to run back-to-back tests.</a:t>
            </a:r>
          </a:p>
        </p:txBody>
      </p:sp>
      <p:sp>
        <p:nvSpPr>
          <p:cNvPr id="7" name="Footer Placeholder 6"/>
          <p:cNvSpPr>
            <a:spLocks noGrp="1"/>
          </p:cNvSpPr>
          <p:nvPr>
            <p:ph type="ftr" sz="quarter" idx="11"/>
          </p:nvPr>
        </p:nvSpPr>
        <p:spPr/>
        <p:txBody>
          <a:bodyPr/>
          <a:lstStyle/>
          <a:p>
            <a:pPr>
              <a:defRPr/>
            </a:pPr>
            <a:r>
              <a:rPr lang="en-US"/>
              <a:t>System analysis</a:t>
            </a:r>
          </a:p>
        </p:txBody>
      </p:sp>
      <p:sp>
        <p:nvSpPr>
          <p:cNvPr id="6" name="Slide Number Placeholder 5"/>
          <p:cNvSpPr>
            <a:spLocks noGrp="1"/>
          </p:cNvSpPr>
          <p:nvPr>
            <p:ph type="sldNum" sz="quarter" idx="12"/>
          </p:nvPr>
        </p:nvSpPr>
        <p:spPr/>
        <p:txBody>
          <a:bodyPr/>
          <a:lstStyle/>
          <a:p>
            <a:pPr>
              <a:defRPr/>
            </a:pPr>
            <a:fld id="{AFD720AD-0A16-4141-82CA-5619F80A2BC8}" type="slidenum">
              <a:rPr lang="en-US" smtClean="0"/>
              <a:pPr>
                <a:defRPr/>
              </a:pPr>
              <a:t>20</a:t>
            </a:fld>
            <a:endParaRPr lang="en-US"/>
          </a:p>
        </p:txBody>
      </p:sp>
    </p:spTree>
    <p:extLst>
      <p:ext uri="{BB962C8B-B14F-4D97-AF65-F5344CB8AC3E}">
        <p14:creationId xmlns:p14="http://schemas.microsoft.com/office/powerpoint/2010/main" val="1173490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722" name="Rectangle 2"/>
          <p:cNvSpPr>
            <a:spLocks noGrp="1" noChangeArrowheads="1"/>
          </p:cNvSpPr>
          <p:nvPr>
            <p:ph type="title"/>
          </p:nvPr>
        </p:nvSpPr>
        <p:spPr>
          <a:xfrm>
            <a:off x="152400" y="183584"/>
            <a:ext cx="8229600" cy="736785"/>
          </a:xfrm>
        </p:spPr>
        <p:txBody>
          <a:bodyPr>
            <a:normAutofit/>
          </a:bodyPr>
          <a:lstStyle/>
          <a:p>
            <a:r>
              <a:rPr lang="en-US" dirty="0"/>
              <a:t>Benefits of prototyping</a:t>
            </a:r>
          </a:p>
        </p:txBody>
      </p:sp>
      <p:sp>
        <p:nvSpPr>
          <p:cNvPr id="1182723" name="Rectangle 3"/>
          <p:cNvSpPr>
            <a:spLocks noGrp="1" noChangeArrowheads="1"/>
          </p:cNvSpPr>
          <p:nvPr>
            <p:ph idx="1"/>
          </p:nvPr>
        </p:nvSpPr>
        <p:spPr>
          <a:xfrm>
            <a:off x="450166" y="920369"/>
            <a:ext cx="11015003" cy="4988061"/>
          </a:xfrm>
          <a:solidFill>
            <a:schemeClr val="bg1"/>
          </a:solidFill>
          <a:ln>
            <a:solidFill>
              <a:schemeClr val="bg1"/>
            </a:solidFill>
          </a:ln>
        </p:spPr>
        <p:txBody>
          <a:bodyPr>
            <a:normAutofit/>
          </a:bodyPr>
          <a:lstStyle/>
          <a:p>
            <a:endParaRPr lang="en-US" sz="3200" dirty="0"/>
          </a:p>
          <a:p>
            <a:r>
              <a:rPr lang="en-US" sz="3200" b="1" dirty="0">
                <a:solidFill>
                  <a:schemeClr val="tx1"/>
                </a:solidFill>
              </a:rPr>
              <a:t>Improved</a:t>
            </a:r>
            <a:r>
              <a:rPr lang="en-US" sz="3200" dirty="0"/>
              <a:t> system usability.</a:t>
            </a:r>
          </a:p>
          <a:p>
            <a:r>
              <a:rPr lang="en-US" sz="3200" dirty="0"/>
              <a:t>A closer match to </a:t>
            </a:r>
            <a:r>
              <a:rPr lang="en-US" sz="3200" dirty="0">
                <a:solidFill>
                  <a:schemeClr val="tx1"/>
                </a:solidFill>
              </a:rPr>
              <a:t>users’ real needs</a:t>
            </a:r>
            <a:r>
              <a:rPr lang="en-US" sz="3200" dirty="0"/>
              <a:t>.</a:t>
            </a:r>
          </a:p>
          <a:p>
            <a:r>
              <a:rPr lang="en-US" sz="3200" dirty="0"/>
              <a:t>Improved design </a:t>
            </a:r>
            <a:r>
              <a:rPr lang="en-US" sz="3200" dirty="0">
                <a:solidFill>
                  <a:schemeClr val="tx1"/>
                </a:solidFill>
              </a:rPr>
              <a:t>quality.</a:t>
            </a:r>
          </a:p>
          <a:p>
            <a:r>
              <a:rPr lang="en-US" sz="3200" dirty="0"/>
              <a:t>Improved </a:t>
            </a:r>
            <a:r>
              <a:rPr lang="en-US" sz="3200" dirty="0">
                <a:solidFill>
                  <a:schemeClr val="tx1"/>
                </a:solidFill>
              </a:rPr>
              <a:t>maintainability.</a:t>
            </a:r>
          </a:p>
          <a:p>
            <a:r>
              <a:rPr lang="en-US" sz="3200" dirty="0">
                <a:solidFill>
                  <a:schemeClr val="tx1"/>
                </a:solidFill>
              </a:rPr>
              <a:t>Reduced</a:t>
            </a:r>
            <a:r>
              <a:rPr lang="en-US" sz="3200" dirty="0"/>
              <a:t> development effort.</a:t>
            </a:r>
          </a:p>
        </p:txBody>
      </p:sp>
      <p:sp>
        <p:nvSpPr>
          <p:cNvPr id="7" name="Footer Placeholder 6"/>
          <p:cNvSpPr>
            <a:spLocks noGrp="1"/>
          </p:cNvSpPr>
          <p:nvPr>
            <p:ph type="ftr" sz="quarter" idx="11"/>
          </p:nvPr>
        </p:nvSpPr>
        <p:spPr/>
        <p:txBody>
          <a:bodyPr/>
          <a:lstStyle/>
          <a:p>
            <a:pPr>
              <a:defRPr/>
            </a:pPr>
            <a:r>
              <a:rPr lang="en-US"/>
              <a:t>System analysis</a:t>
            </a:r>
          </a:p>
        </p:txBody>
      </p:sp>
      <p:sp>
        <p:nvSpPr>
          <p:cNvPr id="6" name="Slide Number Placeholder 5"/>
          <p:cNvSpPr>
            <a:spLocks noGrp="1"/>
          </p:cNvSpPr>
          <p:nvPr>
            <p:ph type="sldNum" sz="quarter" idx="12"/>
          </p:nvPr>
        </p:nvSpPr>
        <p:spPr/>
        <p:txBody>
          <a:bodyPr/>
          <a:lstStyle/>
          <a:p>
            <a:pPr>
              <a:defRPr/>
            </a:pPr>
            <a:fld id="{AFD720AD-0A16-4141-82CA-5619F80A2BC8}" type="slidenum">
              <a:rPr lang="en-US" smtClean="0"/>
              <a:pPr>
                <a:defRPr/>
              </a:pPr>
              <a:t>21</a:t>
            </a:fld>
            <a:endParaRPr lang="en-US"/>
          </a:p>
        </p:txBody>
      </p:sp>
    </p:spTree>
    <p:extLst>
      <p:ext uri="{BB962C8B-B14F-4D97-AF65-F5344CB8AC3E}">
        <p14:creationId xmlns:p14="http://schemas.microsoft.com/office/powerpoint/2010/main" val="153701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normAutofit/>
          </a:bodyPr>
          <a:lstStyle/>
          <a:p>
            <a:r>
              <a:rPr lang="en-GB" sz="4400" dirty="0"/>
              <a:t>The process of prototype development</a:t>
            </a:r>
            <a:br>
              <a:rPr lang="en-GB" dirty="0"/>
            </a:br>
            <a:endParaRPr lang="en-US" dirty="0"/>
          </a:p>
        </p:txBody>
      </p:sp>
      <p:sp>
        <p:nvSpPr>
          <p:cNvPr id="8" name="Footer Placeholder 7"/>
          <p:cNvSpPr>
            <a:spLocks noGrp="1"/>
          </p:cNvSpPr>
          <p:nvPr>
            <p:ph type="ftr" sz="quarter" idx="11"/>
          </p:nvPr>
        </p:nvSpPr>
        <p:spPr/>
        <p:txBody>
          <a:bodyPr/>
          <a:lstStyle/>
          <a:p>
            <a:pPr>
              <a:defRPr/>
            </a:pPr>
            <a:r>
              <a:rPr lang="en-US"/>
              <a:t>System analysis</a:t>
            </a:r>
          </a:p>
        </p:txBody>
      </p:sp>
      <p:sp>
        <p:nvSpPr>
          <p:cNvPr id="7" name="Slide Number Placeholder 6"/>
          <p:cNvSpPr>
            <a:spLocks noGrp="1"/>
          </p:cNvSpPr>
          <p:nvPr>
            <p:ph type="sldNum" sz="quarter" idx="12"/>
          </p:nvPr>
        </p:nvSpPr>
        <p:spPr/>
        <p:txBody>
          <a:bodyPr/>
          <a:lstStyle/>
          <a:p>
            <a:pPr>
              <a:defRPr/>
            </a:pPr>
            <a:fld id="{AFD720AD-0A16-4141-82CA-5619F80A2BC8}" type="slidenum">
              <a:rPr lang="en-US" smtClean="0"/>
              <a:pPr>
                <a:defRPr/>
              </a:pPr>
              <a:t>22</a:t>
            </a:fld>
            <a:endParaRPr lang="en-US"/>
          </a:p>
        </p:txBody>
      </p:sp>
      <p:pic>
        <p:nvPicPr>
          <p:cNvPr id="4" name="Picture 3" descr="2.9 PrototypeProcess.eps"/>
          <p:cNvPicPr>
            <a:picLocks noChangeAspect="1"/>
          </p:cNvPicPr>
          <p:nvPr/>
        </p:nvPicPr>
        <p:blipFill>
          <a:blip r:embed="rId2">
            <a:extLst>
              <a:ext uri="{BEBA8EAE-BF5A-486C-A8C5-ECC9F3942E4B}">
                <a14:imgProps xmlns:a14="http://schemas.microsoft.com/office/drawing/2010/main">
                  <a14:imgLayer r:embed="rId3">
                    <a14:imgEffect>
                      <a14:brightnessContrast bright="-9000" contrast="9000"/>
                    </a14:imgEffect>
                  </a14:imgLayer>
                </a14:imgProps>
              </a:ext>
            </a:extLst>
          </a:blip>
          <a:stretch>
            <a:fillRect/>
          </a:stretch>
        </p:blipFill>
        <p:spPr>
          <a:xfrm>
            <a:off x="1290212" y="1737360"/>
            <a:ext cx="9499765" cy="2693963"/>
          </a:xfrm>
          <a:prstGeom prst="rect">
            <a:avLst/>
          </a:prstGeom>
        </p:spPr>
      </p:pic>
    </p:spTree>
    <p:extLst>
      <p:ext uri="{BB962C8B-B14F-4D97-AF65-F5344CB8AC3E}">
        <p14:creationId xmlns:p14="http://schemas.microsoft.com/office/powerpoint/2010/main" val="3456984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389" y="199784"/>
            <a:ext cx="8229600" cy="681367"/>
          </a:xfrm>
        </p:spPr>
        <p:txBody>
          <a:bodyPr>
            <a:normAutofit fontScale="90000"/>
          </a:bodyPr>
          <a:lstStyle/>
          <a:p>
            <a:r>
              <a:rPr lang="en-US" dirty="0"/>
              <a:t>Prototype development</a:t>
            </a:r>
          </a:p>
        </p:txBody>
      </p:sp>
      <p:sp>
        <p:nvSpPr>
          <p:cNvPr id="3" name="Content Placeholder 2"/>
          <p:cNvSpPr>
            <a:spLocks noGrp="1"/>
          </p:cNvSpPr>
          <p:nvPr>
            <p:ph idx="1"/>
          </p:nvPr>
        </p:nvSpPr>
        <p:spPr>
          <a:xfrm>
            <a:off x="675249" y="881152"/>
            <a:ext cx="10761785" cy="5578634"/>
          </a:xfrm>
          <a:solidFill>
            <a:schemeClr val="bg1"/>
          </a:solidFill>
        </p:spPr>
        <p:txBody>
          <a:bodyPr>
            <a:normAutofit/>
          </a:bodyPr>
          <a:lstStyle/>
          <a:p>
            <a:r>
              <a:rPr lang="en-US" sz="2800" dirty="0">
                <a:solidFill>
                  <a:schemeClr val="tx1"/>
                </a:solidFill>
              </a:rPr>
              <a:t>May be based on rapid prototyping languages or tools</a:t>
            </a:r>
          </a:p>
          <a:p>
            <a:r>
              <a:rPr lang="en-US" sz="2800" dirty="0">
                <a:solidFill>
                  <a:schemeClr val="tx1"/>
                </a:solidFill>
              </a:rPr>
              <a:t>May involve leaving out functionality</a:t>
            </a:r>
          </a:p>
          <a:p>
            <a:pPr lvl="1"/>
            <a:r>
              <a:rPr lang="en-US" sz="2400" dirty="0">
                <a:solidFill>
                  <a:schemeClr val="tx1"/>
                </a:solidFill>
              </a:rPr>
              <a:t>Prototype should focus on areas of the product that are not well-understood;</a:t>
            </a:r>
          </a:p>
          <a:p>
            <a:pPr lvl="1"/>
            <a:r>
              <a:rPr lang="en-US" sz="2400" dirty="0">
                <a:solidFill>
                  <a:schemeClr val="tx1"/>
                </a:solidFill>
              </a:rPr>
              <a:t>Error checking and recovery may not be included in the prototype;</a:t>
            </a:r>
          </a:p>
          <a:p>
            <a:pPr lvl="1"/>
            <a:r>
              <a:rPr lang="en-US" sz="2400" dirty="0">
                <a:solidFill>
                  <a:schemeClr val="tx1"/>
                </a:solidFill>
              </a:rPr>
              <a:t>Focus on functional rather than non-functional requirements such as reliability and security</a:t>
            </a:r>
          </a:p>
        </p:txBody>
      </p:sp>
      <p:sp>
        <p:nvSpPr>
          <p:cNvPr id="4" name="Footer Placeholder 3"/>
          <p:cNvSpPr>
            <a:spLocks noGrp="1"/>
          </p:cNvSpPr>
          <p:nvPr>
            <p:ph type="ftr" sz="quarter" idx="11"/>
          </p:nvPr>
        </p:nvSpPr>
        <p:spPr/>
        <p:txBody>
          <a:bodyPr/>
          <a:lstStyle/>
          <a:p>
            <a:pPr>
              <a:defRPr/>
            </a:pPr>
            <a:r>
              <a:rPr lang="en-US"/>
              <a:t>System analysis</a:t>
            </a:r>
          </a:p>
        </p:txBody>
      </p:sp>
      <p:sp>
        <p:nvSpPr>
          <p:cNvPr id="5" name="Slide Number Placeholder 4"/>
          <p:cNvSpPr>
            <a:spLocks noGrp="1"/>
          </p:cNvSpPr>
          <p:nvPr>
            <p:ph type="sldNum" sz="quarter" idx="12"/>
          </p:nvPr>
        </p:nvSpPr>
        <p:spPr/>
        <p:txBody>
          <a:bodyPr/>
          <a:lstStyle/>
          <a:p>
            <a:pPr>
              <a:defRPr/>
            </a:pPr>
            <a:fld id="{AFD720AD-0A16-4141-82CA-5619F80A2BC8}" type="slidenum">
              <a:rPr lang="en-US" smtClean="0"/>
              <a:pPr>
                <a:defRPr/>
              </a:pPr>
              <a:t>23</a:t>
            </a:fld>
            <a:endParaRPr lang="en-US"/>
          </a:p>
        </p:txBody>
      </p:sp>
    </p:spTree>
    <p:extLst>
      <p:ext uri="{BB962C8B-B14F-4D97-AF65-F5344CB8AC3E}">
        <p14:creationId xmlns:p14="http://schemas.microsoft.com/office/powerpoint/2010/main" val="2744482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solidFill>
                  <a:srgbClr val="FF0000"/>
                </a:solidFill>
              </a:rPr>
              <a:t>Throwaway prototyping</a:t>
            </a:r>
          </a:p>
        </p:txBody>
      </p:sp>
      <p:sp>
        <p:nvSpPr>
          <p:cNvPr id="3" name="Content Placeholder 2"/>
          <p:cNvSpPr>
            <a:spLocks noGrp="1"/>
          </p:cNvSpPr>
          <p:nvPr>
            <p:ph idx="1"/>
          </p:nvPr>
        </p:nvSpPr>
        <p:spPr>
          <a:xfrm>
            <a:off x="140677" y="956603"/>
            <a:ext cx="11929403" cy="5697415"/>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Autofit/>
          </a:bodyPr>
          <a:lstStyle/>
          <a:p>
            <a:r>
              <a:rPr lang="en-US" sz="3200" dirty="0"/>
              <a:t>Throwaway prototyping-based methodologies are similar to prototyping-based methodologies in that they include the development of prototypes; however, throwaway prototypes are done at a different point in the SDLC. These prototypes are used for a very different purpose than those previously discussed, and they have a very different appearance</a:t>
            </a:r>
          </a:p>
          <a:p>
            <a:r>
              <a:rPr lang="en-US" sz="3200" dirty="0"/>
              <a:t>Prototypes should be discarded after development as </a:t>
            </a:r>
            <a:r>
              <a:rPr lang="en-US" sz="3200" dirty="0">
                <a:solidFill>
                  <a:srgbClr val="FF0000"/>
                </a:solidFill>
              </a:rPr>
              <a:t>they are not a good </a:t>
            </a:r>
            <a:r>
              <a:rPr lang="en-US" sz="3200" dirty="0"/>
              <a:t>basis for a production system:</a:t>
            </a:r>
          </a:p>
          <a:p>
            <a:pPr lvl="1"/>
            <a:r>
              <a:rPr lang="en-US" sz="2800" dirty="0"/>
              <a:t>It may be impossible to tune the system to meet non-functional requirements;</a:t>
            </a:r>
          </a:p>
          <a:p>
            <a:pPr lvl="1"/>
            <a:r>
              <a:rPr lang="en-US" sz="2800" dirty="0"/>
              <a:t>Prototypes are normally undocumented;</a:t>
            </a:r>
          </a:p>
          <a:p>
            <a:pPr lvl="1"/>
            <a:r>
              <a:rPr lang="en-US" sz="2800" dirty="0"/>
              <a:t>The prototype structure is usually degraded through rapid change;</a:t>
            </a:r>
          </a:p>
          <a:p>
            <a:pPr lvl="1"/>
            <a:r>
              <a:rPr lang="en-US" sz="2800" dirty="0"/>
              <a:t>The prototype probably will not meet normal organizational quality standards.</a:t>
            </a:r>
          </a:p>
          <a:p>
            <a:endParaRPr lang="en-US" sz="3200" dirty="0"/>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2689497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1254154" cy="670000"/>
          </a:xfrm>
        </p:spPr>
        <p:txBody>
          <a:bodyPr>
            <a:normAutofit fontScale="90000"/>
          </a:bodyPr>
          <a:lstStyle/>
          <a:p>
            <a:r>
              <a:rPr lang="en-US" dirty="0"/>
              <a:t>A Throwaway Prototyping–based Methodology</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lstStyle/>
          <a:p>
            <a:endParaRPr lang="en-US" dirty="0"/>
          </a:p>
        </p:txBody>
      </p:sp>
      <p:pic>
        <p:nvPicPr>
          <p:cNvPr id="4" name="Picture 3"/>
          <p:cNvPicPr>
            <a:picLocks noChangeAspect="1"/>
          </p:cNvPicPr>
          <p:nvPr/>
        </p:nvPicPr>
        <p:blipFill>
          <a:blip r:embed="rId2"/>
          <a:stretch>
            <a:fillRect/>
          </a:stretch>
        </p:blipFill>
        <p:spPr>
          <a:xfrm>
            <a:off x="140677" y="773724"/>
            <a:ext cx="11806772" cy="5373858"/>
          </a:xfrm>
          <a:prstGeom prst="rect">
            <a:avLst/>
          </a:prstGeom>
        </p:spPr>
      </p:pic>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189404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solidFill>
                  <a:srgbClr val="FF0000"/>
                </a:solidFill>
              </a:rPr>
              <a:t>Agile Development</a:t>
            </a:r>
          </a:p>
        </p:txBody>
      </p:sp>
      <p:sp>
        <p:nvSpPr>
          <p:cNvPr id="3" name="Content Placeholder 2"/>
          <p:cNvSpPr>
            <a:spLocks noGrp="1"/>
          </p:cNvSpPr>
          <p:nvPr>
            <p:ph idx="1"/>
          </p:nvPr>
        </p:nvSpPr>
        <p:spPr>
          <a:xfrm>
            <a:off x="140677" y="773725"/>
            <a:ext cx="11929403" cy="5556738"/>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Autofit/>
          </a:bodyPr>
          <a:lstStyle/>
          <a:p>
            <a:r>
              <a:rPr lang="en-US" sz="3200" dirty="0"/>
              <a:t>A third category of systems development methodologies is still emerging today: </a:t>
            </a:r>
            <a:r>
              <a:rPr lang="en-US" sz="3200" i="1" dirty="0"/>
              <a:t>agile development. </a:t>
            </a:r>
            <a:r>
              <a:rPr lang="en-US" sz="3200" dirty="0"/>
              <a:t>All agile development methodologies are based on the agile manifesto and a set of twelve principles. </a:t>
            </a:r>
          </a:p>
          <a:p>
            <a:r>
              <a:rPr lang="en-US" sz="3200" b="1" dirty="0"/>
              <a:t>Agile manifesto </a:t>
            </a:r>
          </a:p>
          <a:p>
            <a:r>
              <a:rPr lang="en-US" sz="2800" i="1" dirty="0"/>
              <a:t>We are uncovering better ways of developing  software by doing it and helping others do it.  Through this work we have come to value:</a:t>
            </a:r>
            <a:endParaRPr lang="en-GB" sz="2800" dirty="0"/>
          </a:p>
          <a:p>
            <a:pPr lvl="1"/>
            <a:r>
              <a:rPr lang="en-US" sz="2400" i="1" dirty="0"/>
              <a:t>Individuals and interactions over processes and tools Working software over comprehensive documentation  </a:t>
            </a:r>
            <a:r>
              <a:rPr lang="en-US" sz="2400" i="1" dirty="0">
                <a:solidFill>
                  <a:srgbClr val="FF0000"/>
                </a:solidFill>
              </a:rPr>
              <a:t>Customer collaboration </a:t>
            </a:r>
            <a:r>
              <a:rPr lang="en-US" sz="2400" i="1" dirty="0"/>
              <a:t>over contract negotiation  Responding to change over following a plan </a:t>
            </a:r>
            <a:endParaRPr lang="en-GB" sz="2400" dirty="0"/>
          </a:p>
          <a:p>
            <a:r>
              <a:rPr lang="en-US" sz="2800" i="1" dirty="0"/>
              <a:t>That is, while there is value in the items on the right, we value the items on the left more.</a:t>
            </a:r>
            <a:endParaRPr lang="en-US" sz="2800" dirty="0"/>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2947201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677" y="140677"/>
            <a:ext cx="11929403" cy="6189785"/>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pPr>
              <a:buFont typeface="Wingdings" panose="05000000000000000000" pitchFamily="2" charset="2"/>
              <a:buChar char="§"/>
            </a:pPr>
            <a:r>
              <a:rPr lang="en-US" sz="2800" dirty="0"/>
              <a:t> Software is delivered early and continuously through the development process, satisfying the customer.</a:t>
            </a:r>
          </a:p>
          <a:p>
            <a:pPr>
              <a:buFont typeface="Wingdings" panose="05000000000000000000" pitchFamily="2" charset="2"/>
              <a:buChar char="§"/>
            </a:pPr>
            <a:r>
              <a:rPr lang="en-US" sz="2800" dirty="0"/>
              <a:t> Changing requirements are embraced regardless of when they occur in the development process.</a:t>
            </a:r>
          </a:p>
          <a:p>
            <a:pPr>
              <a:buFont typeface="Wingdings" panose="05000000000000000000" pitchFamily="2" charset="2"/>
              <a:buChar char="§"/>
            </a:pPr>
            <a:r>
              <a:rPr lang="en-US" sz="2800" dirty="0"/>
              <a:t>  Working software is delivered frequently to the customer.</a:t>
            </a:r>
          </a:p>
          <a:p>
            <a:pPr>
              <a:buFont typeface="Wingdings" panose="05000000000000000000" pitchFamily="2" charset="2"/>
              <a:buChar char="§"/>
            </a:pPr>
            <a:r>
              <a:rPr lang="en-US" sz="2800" dirty="0"/>
              <a:t> Customers and developers work together to solve the business problem.</a:t>
            </a:r>
          </a:p>
          <a:p>
            <a:pPr>
              <a:buFont typeface="Wingdings" panose="05000000000000000000" pitchFamily="2" charset="2"/>
              <a:buChar char="§"/>
            </a:pPr>
            <a:r>
              <a:rPr lang="en-US" sz="2800" dirty="0"/>
              <a:t> Motivated individuals create solutions; provide them the tools and environment they need and trust them to deliver.</a:t>
            </a:r>
          </a:p>
          <a:p>
            <a:pPr>
              <a:buFont typeface="Wingdings" panose="05000000000000000000" pitchFamily="2" charset="2"/>
              <a:buChar char="§"/>
            </a:pPr>
            <a:r>
              <a:rPr lang="en-US" sz="2800" dirty="0"/>
              <a:t> Face-to-face communication within the development team is the most efficient and effective method of gathering requirements.</a:t>
            </a:r>
          </a:p>
          <a:p>
            <a:endParaRPr lang="en-US" sz="2800" dirty="0"/>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2404014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677" y="140677"/>
            <a:ext cx="11929403" cy="6189785"/>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lstStyle/>
          <a:p>
            <a:pPr>
              <a:buFont typeface="Wingdings" panose="05000000000000000000" pitchFamily="2" charset="2"/>
              <a:buChar char="§"/>
            </a:pPr>
            <a:r>
              <a:rPr lang="en-US" sz="3200" dirty="0"/>
              <a:t> The primary measure of progress is working, executing software.</a:t>
            </a:r>
          </a:p>
          <a:p>
            <a:pPr>
              <a:buFont typeface="Wingdings" panose="05000000000000000000" pitchFamily="2" charset="2"/>
              <a:buChar char="§"/>
            </a:pPr>
            <a:r>
              <a:rPr lang="en-US" sz="3200" dirty="0"/>
              <a:t> Both customers and developers should work at a pace that is sustainable. That is, the level of work could be maintained indefinitely without any worker burnout.</a:t>
            </a:r>
          </a:p>
          <a:p>
            <a:pPr>
              <a:buFont typeface="Wingdings" panose="05000000000000000000" pitchFamily="2" charset="2"/>
              <a:buChar char="§"/>
            </a:pPr>
            <a:r>
              <a:rPr lang="en-US" sz="3200" dirty="0"/>
              <a:t> Agility is heightened through attention to both technical excellence and good design.</a:t>
            </a:r>
          </a:p>
          <a:p>
            <a:pPr>
              <a:buFont typeface="Wingdings" panose="05000000000000000000" pitchFamily="2" charset="2"/>
              <a:buChar char="§"/>
            </a:pPr>
            <a:r>
              <a:rPr lang="en-US" sz="3200" dirty="0"/>
              <a:t> Simplicity, the avoidance of unnecessary work, is essential.</a:t>
            </a:r>
          </a:p>
          <a:p>
            <a:pPr>
              <a:buFont typeface="Wingdings" panose="05000000000000000000" pitchFamily="2" charset="2"/>
              <a:buChar char="§"/>
            </a:pPr>
            <a:r>
              <a:rPr lang="en-US" sz="3200" dirty="0"/>
              <a:t> Self-organizing teams develop the best architectures, requirements, and designs.</a:t>
            </a:r>
          </a:p>
          <a:p>
            <a:pPr>
              <a:buFont typeface="Wingdings" panose="05000000000000000000" pitchFamily="2" charset="2"/>
              <a:buChar char="§"/>
            </a:pPr>
            <a:r>
              <a:rPr lang="en-US" sz="3200" dirty="0"/>
              <a:t> Development teams regularly reflect on how to improve their development processes.</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3990348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Typical Agile Development Methodology</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lstStyle/>
          <a:p>
            <a:endParaRPr lang="en-US" dirty="0"/>
          </a:p>
        </p:txBody>
      </p:sp>
      <p:pic>
        <p:nvPicPr>
          <p:cNvPr id="4" name="Picture 3"/>
          <p:cNvPicPr>
            <a:picLocks noChangeAspect="1"/>
          </p:cNvPicPr>
          <p:nvPr/>
        </p:nvPicPr>
        <p:blipFill>
          <a:blip r:embed="rId2"/>
          <a:stretch>
            <a:fillRect/>
          </a:stretch>
        </p:blipFill>
        <p:spPr>
          <a:xfrm>
            <a:off x="3029086" y="956602"/>
            <a:ext cx="5920069" cy="5373859"/>
          </a:xfrm>
          <a:prstGeom prst="rect">
            <a:avLst/>
          </a:prstGeom>
        </p:spPr>
      </p:pic>
      <p:sp>
        <p:nvSpPr>
          <p:cNvPr id="5" name="Footer Placeholder 4"/>
          <p:cNvSpPr>
            <a:spLocks noGrp="1"/>
          </p:cNvSpPr>
          <p:nvPr>
            <p:ph type="ftr" sz="quarter" idx="11"/>
          </p:nvPr>
        </p:nvSpPr>
        <p:spPr/>
        <p:txBody>
          <a:bodyPr/>
          <a:lstStyle/>
          <a:p>
            <a:r>
              <a:rPr lang="en-US"/>
              <a:t>System analysis</a:t>
            </a:r>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234835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386" name="Rectangle 2"/>
          <p:cNvSpPr>
            <a:spLocks noGrp="1" noChangeArrowheads="1"/>
          </p:cNvSpPr>
          <p:nvPr>
            <p:ph type="title"/>
          </p:nvPr>
        </p:nvSpPr>
        <p:spPr>
          <a:xfrm>
            <a:off x="128954" y="238703"/>
            <a:ext cx="8229600" cy="616712"/>
          </a:xfrm>
        </p:spPr>
        <p:txBody>
          <a:bodyPr>
            <a:normAutofit fontScale="90000"/>
          </a:bodyPr>
          <a:lstStyle/>
          <a:p>
            <a:r>
              <a:rPr lang="en-US" dirty="0"/>
              <a:t>Extreme programming</a:t>
            </a:r>
          </a:p>
        </p:txBody>
      </p:sp>
      <p:sp>
        <p:nvSpPr>
          <p:cNvPr id="1168387" name="Rectangle 3"/>
          <p:cNvSpPr>
            <a:spLocks noGrp="1" noChangeArrowheads="1"/>
          </p:cNvSpPr>
          <p:nvPr>
            <p:ph idx="1"/>
          </p:nvPr>
        </p:nvSpPr>
        <p:spPr>
          <a:xfrm>
            <a:off x="562707" y="855415"/>
            <a:ext cx="10818055" cy="5604370"/>
          </a:xfrm>
          <a:solidFill>
            <a:schemeClr val="bg1"/>
          </a:solidFill>
        </p:spPr>
        <p:txBody>
          <a:bodyPr>
            <a:normAutofit/>
          </a:bodyPr>
          <a:lstStyle/>
          <a:p>
            <a:pPr>
              <a:lnSpc>
                <a:spcPct val="90000"/>
              </a:lnSpc>
            </a:pPr>
            <a:endParaRPr lang="en-US" sz="2800" dirty="0"/>
          </a:p>
          <a:p>
            <a:pPr>
              <a:lnSpc>
                <a:spcPct val="90000"/>
              </a:lnSpc>
            </a:pPr>
            <a:r>
              <a:rPr lang="en-US" sz="2800" dirty="0"/>
              <a:t>Perhaps the best-known and most widely used agile method.</a:t>
            </a:r>
          </a:p>
          <a:p>
            <a:pPr>
              <a:lnSpc>
                <a:spcPct val="90000"/>
              </a:lnSpc>
            </a:pPr>
            <a:r>
              <a:rPr lang="en-US" sz="2800" dirty="0">
                <a:solidFill>
                  <a:srgbClr val="FF0000"/>
                </a:solidFill>
              </a:rPr>
              <a:t>Extreme Programming (XP)</a:t>
            </a:r>
            <a:r>
              <a:rPr lang="en-US" sz="2800" dirty="0"/>
              <a:t> takes an ‘extreme’ approach to iterative development. </a:t>
            </a:r>
          </a:p>
          <a:p>
            <a:pPr lvl="1">
              <a:lnSpc>
                <a:spcPct val="90000"/>
              </a:lnSpc>
            </a:pPr>
            <a:r>
              <a:rPr lang="en-US" sz="2400" dirty="0"/>
              <a:t>New versions may be built </a:t>
            </a:r>
            <a:r>
              <a:rPr lang="en-US" sz="2400" dirty="0">
                <a:solidFill>
                  <a:srgbClr val="FF0000"/>
                </a:solidFill>
              </a:rPr>
              <a:t>several times per day</a:t>
            </a:r>
            <a:r>
              <a:rPr lang="en-US" sz="2400" dirty="0"/>
              <a:t>;</a:t>
            </a:r>
          </a:p>
          <a:p>
            <a:pPr lvl="1">
              <a:lnSpc>
                <a:spcPct val="90000"/>
              </a:lnSpc>
            </a:pPr>
            <a:r>
              <a:rPr lang="en-US" sz="2400" dirty="0"/>
              <a:t>Increments are delivered to customers </a:t>
            </a:r>
            <a:r>
              <a:rPr lang="en-US" sz="2400" dirty="0">
                <a:solidFill>
                  <a:srgbClr val="FF0000"/>
                </a:solidFill>
              </a:rPr>
              <a:t>every 2 weeks</a:t>
            </a:r>
            <a:r>
              <a:rPr lang="en-US" sz="2400" dirty="0"/>
              <a:t>;</a:t>
            </a:r>
          </a:p>
          <a:p>
            <a:pPr lvl="1">
              <a:lnSpc>
                <a:spcPct val="90000"/>
              </a:lnSpc>
            </a:pPr>
            <a:r>
              <a:rPr lang="en-US" sz="2400" dirty="0"/>
              <a:t>All tests must be run for every build and the build is only accepted if tests run successfully.</a:t>
            </a:r>
          </a:p>
        </p:txBody>
      </p:sp>
      <p:sp>
        <p:nvSpPr>
          <p:cNvPr id="5" name="Footer Placeholder 4"/>
          <p:cNvSpPr>
            <a:spLocks noGrp="1"/>
          </p:cNvSpPr>
          <p:nvPr>
            <p:ph type="ftr" sz="quarter" idx="11"/>
          </p:nvPr>
        </p:nvSpPr>
        <p:spPr/>
        <p:txBody>
          <a:bodyPr/>
          <a:lstStyle/>
          <a:p>
            <a:pPr>
              <a:defRPr/>
            </a:pPr>
            <a:r>
              <a:rPr lang="en-US"/>
              <a:t>System analysis</a:t>
            </a:r>
            <a:endParaRPr lang="en-US" dirty="0"/>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30</a:t>
            </a:fld>
            <a:endParaRPr lang="en-US"/>
          </a:p>
        </p:txBody>
      </p:sp>
    </p:spTree>
    <p:extLst>
      <p:ext uri="{BB962C8B-B14F-4D97-AF65-F5344CB8AC3E}">
        <p14:creationId xmlns:p14="http://schemas.microsoft.com/office/powerpoint/2010/main" val="2298474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9410" name="Rectangle 2"/>
          <p:cNvSpPr>
            <a:spLocks noGrp="1" noChangeArrowheads="1"/>
          </p:cNvSpPr>
          <p:nvPr>
            <p:ph type="title"/>
          </p:nvPr>
        </p:nvSpPr>
        <p:spPr>
          <a:xfrm>
            <a:off x="157089" y="234188"/>
            <a:ext cx="8229600" cy="756412"/>
          </a:xfrm>
        </p:spPr>
        <p:txBody>
          <a:bodyPr>
            <a:normAutofit/>
          </a:bodyPr>
          <a:lstStyle/>
          <a:p>
            <a:r>
              <a:rPr lang="en-US" dirty="0"/>
              <a:t>XP and Agile principles</a:t>
            </a:r>
          </a:p>
        </p:txBody>
      </p:sp>
      <p:sp>
        <p:nvSpPr>
          <p:cNvPr id="1169411" name="Rectangle 3"/>
          <p:cNvSpPr>
            <a:spLocks noGrp="1" noChangeArrowheads="1"/>
          </p:cNvSpPr>
          <p:nvPr>
            <p:ph idx="1"/>
          </p:nvPr>
        </p:nvSpPr>
        <p:spPr>
          <a:xfrm>
            <a:off x="618977" y="990599"/>
            <a:ext cx="10593505" cy="5469185"/>
          </a:xfrm>
          <a:solidFill>
            <a:schemeClr val="bg1"/>
          </a:solidFill>
        </p:spPr>
        <p:txBody>
          <a:bodyPr>
            <a:normAutofit/>
          </a:bodyPr>
          <a:lstStyle/>
          <a:p>
            <a:r>
              <a:rPr lang="en-US" sz="3200" dirty="0">
                <a:solidFill>
                  <a:srgbClr val="FF0000"/>
                </a:solidFill>
              </a:rPr>
              <a:t>Incremental development </a:t>
            </a:r>
            <a:r>
              <a:rPr lang="en-US" sz="3200" dirty="0"/>
              <a:t>is supported through small, frequent system releases.</a:t>
            </a:r>
          </a:p>
          <a:p>
            <a:r>
              <a:rPr lang="en-US" sz="3200" dirty="0">
                <a:solidFill>
                  <a:srgbClr val="FF0000"/>
                </a:solidFill>
              </a:rPr>
              <a:t>Customer involvement </a:t>
            </a:r>
            <a:r>
              <a:rPr lang="en-US" sz="3200" dirty="0"/>
              <a:t>means full-time customer engagement with the team.</a:t>
            </a:r>
          </a:p>
          <a:p>
            <a:r>
              <a:rPr lang="en-US" sz="3200" dirty="0"/>
              <a:t>People not process through </a:t>
            </a:r>
            <a:r>
              <a:rPr lang="en-US" sz="3200" dirty="0">
                <a:solidFill>
                  <a:srgbClr val="FF0000"/>
                </a:solidFill>
              </a:rPr>
              <a:t>pair programming</a:t>
            </a:r>
            <a:r>
              <a:rPr lang="en-US" sz="3200" dirty="0"/>
              <a:t>, collective ownership and a process that avoids long working hours.</a:t>
            </a:r>
          </a:p>
          <a:p>
            <a:r>
              <a:rPr lang="en-US" sz="3200" dirty="0"/>
              <a:t>Change supported through regular system releases.</a:t>
            </a:r>
          </a:p>
          <a:p>
            <a:r>
              <a:rPr lang="en-US" sz="3200" dirty="0">
                <a:solidFill>
                  <a:srgbClr val="FF0000"/>
                </a:solidFill>
              </a:rPr>
              <a:t>Maintaining simplicity </a:t>
            </a:r>
            <a:r>
              <a:rPr lang="en-US" sz="3200" dirty="0"/>
              <a:t>through constant refactoring of code.</a:t>
            </a:r>
          </a:p>
        </p:txBody>
      </p:sp>
      <p:sp>
        <p:nvSpPr>
          <p:cNvPr id="5" name="Footer Placeholder 4"/>
          <p:cNvSpPr>
            <a:spLocks noGrp="1"/>
          </p:cNvSpPr>
          <p:nvPr>
            <p:ph type="ftr" sz="quarter" idx="11"/>
          </p:nvPr>
        </p:nvSpPr>
        <p:spPr/>
        <p:txBody>
          <a:bodyPr/>
          <a:lstStyle/>
          <a:p>
            <a:pPr>
              <a:defRPr/>
            </a:pPr>
            <a:r>
              <a:rPr lang="en-US"/>
              <a:t>System analysis</a:t>
            </a:r>
          </a:p>
        </p:txBody>
      </p:sp>
      <p:sp>
        <p:nvSpPr>
          <p:cNvPr id="4" name="Slide Number Placeholder 3"/>
          <p:cNvSpPr>
            <a:spLocks noGrp="1"/>
          </p:cNvSpPr>
          <p:nvPr>
            <p:ph type="sldNum" sz="quarter" idx="12"/>
          </p:nvPr>
        </p:nvSpPr>
        <p:spPr/>
        <p:txBody>
          <a:bodyPr/>
          <a:lstStyle/>
          <a:p>
            <a:pPr>
              <a:defRPr/>
            </a:pPr>
            <a:fld id="{EAB5BBF0-B782-3644-AFE1-10103AC25370}" type="slidenum">
              <a:rPr lang="en-US" smtClean="0"/>
              <a:pPr>
                <a:defRPr/>
              </a:pPr>
              <a:t>31</a:t>
            </a:fld>
            <a:endParaRPr lang="en-US"/>
          </a:p>
        </p:txBody>
      </p:sp>
    </p:spTree>
    <p:extLst>
      <p:ext uri="{BB962C8B-B14F-4D97-AF65-F5344CB8AC3E}">
        <p14:creationId xmlns:p14="http://schemas.microsoft.com/office/powerpoint/2010/main" val="42790239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03724"/>
            <a:ext cx="10058400" cy="670000"/>
          </a:xfrm>
        </p:spPr>
        <p:txBody>
          <a:bodyPr>
            <a:normAutofit fontScale="90000"/>
          </a:bodyPr>
          <a:lstStyle/>
          <a:p>
            <a:r>
              <a:rPr lang="en-US" dirty="0"/>
              <a:t>Scrum</a:t>
            </a:r>
          </a:p>
        </p:txBody>
      </p:sp>
      <p:sp>
        <p:nvSpPr>
          <p:cNvPr id="3" name="Content Placeholder 2"/>
          <p:cNvSpPr>
            <a:spLocks noGrp="1"/>
          </p:cNvSpPr>
          <p:nvPr>
            <p:ph idx="1"/>
          </p:nvPr>
        </p:nvSpPr>
        <p:spPr>
          <a:xfrm>
            <a:off x="140677" y="956603"/>
            <a:ext cx="11929403" cy="5373859"/>
          </a:xfr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a:normAutofit/>
          </a:bodyPr>
          <a:lstStyle/>
          <a:p>
            <a:r>
              <a:rPr lang="en-US" sz="3200" dirty="0"/>
              <a:t>Scrum is a term that is well known to rugby fans. In rugby, a scrum is used to restart a game. In a nutshell, the creators of the Scrum method believe that no matter how much you plan, as soon as the software begins to be developed, chaos breaks out and the plans go out the window. The best you can do is to react to where the proverbial rugby ball squirts out. You then sprint with the ball until the next scrum. In the case of the Scrum methodology, a sprint lasts thirty working days. At the end of the sprint, a system is delivered to the customer.</a:t>
            </a:r>
          </a:p>
        </p:txBody>
      </p:sp>
      <p:sp>
        <p:nvSpPr>
          <p:cNvPr id="4" name="Footer Placeholder 3"/>
          <p:cNvSpPr>
            <a:spLocks noGrp="1"/>
          </p:cNvSpPr>
          <p:nvPr>
            <p:ph type="ftr" sz="quarter" idx="11"/>
          </p:nvPr>
        </p:nvSpPr>
        <p:spPr/>
        <p:txBody>
          <a:bodyPr/>
          <a:lstStyle/>
          <a:p>
            <a:r>
              <a:rPr lang="en-US"/>
              <a:t>System analysis</a:t>
            </a:r>
            <a:endParaRPr lang="en-US" dirty="0"/>
          </a:p>
        </p:txBody>
      </p:sp>
      <p:sp>
        <p:nvSpPr>
          <p:cNvPr id="5" name="Slide Number Placeholder 4"/>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326917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54744" y="202196"/>
            <a:ext cx="10058400" cy="726271"/>
          </a:xfrm>
        </p:spPr>
        <p:txBody>
          <a:bodyPr/>
          <a:lstStyle/>
          <a:p>
            <a:r>
              <a:rPr lang="en-US" altLang="en-US" dirty="0">
                <a:ea typeface="ＭＳ Ｐゴシック" panose="020B0600070205080204" pitchFamily="34" charset="-128"/>
              </a:rPr>
              <a:t>Which Methodology to Use?</a:t>
            </a:r>
          </a:p>
        </p:txBody>
      </p:sp>
      <p:pic>
        <p:nvPicPr>
          <p:cNvPr id="26627" name="Content Placeholder 3" descr="Picture1.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055077" y="740693"/>
            <a:ext cx="9580098" cy="5762687"/>
          </a:xfrm>
        </p:spPr>
      </p:pic>
      <p:sp>
        <p:nvSpPr>
          <p:cNvPr id="2" name="Footer Placeholder 1"/>
          <p:cNvSpPr>
            <a:spLocks noGrp="1"/>
          </p:cNvSpPr>
          <p:nvPr>
            <p:ph type="ftr" sz="quarter" idx="11"/>
          </p:nvPr>
        </p:nvSpPr>
        <p:spPr/>
        <p:txBody>
          <a:bodyPr/>
          <a:lstStyle/>
          <a:p>
            <a:r>
              <a:rPr lang="en-US"/>
              <a:t>System analysis</a:t>
            </a:r>
            <a:endParaRPr lang="en-US" dirty="0"/>
          </a:p>
        </p:txBody>
      </p:sp>
      <p:sp>
        <p:nvSpPr>
          <p:cNvPr id="3" name="Slide Number Placeholder 2"/>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287815485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2485</TotalTime>
  <Words>1958</Words>
  <Application>Microsoft Office PowerPoint</Application>
  <PresentationFormat>Widescreen</PresentationFormat>
  <Paragraphs>184</Paragraphs>
  <Slides>33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ＭＳ Ｐゴシック</vt:lpstr>
      <vt:lpstr>Calibri</vt:lpstr>
      <vt:lpstr>Calibri Light</vt:lpstr>
      <vt:lpstr>Optima-Medium</vt:lpstr>
      <vt:lpstr>Wingdings</vt:lpstr>
      <vt:lpstr>Retrospect</vt:lpstr>
      <vt:lpstr>System Analysis</vt:lpstr>
      <vt:lpstr>SYSTEMS DEVELOPMENT METHODOLOGIES</vt:lpstr>
      <vt:lpstr>PowerPoint Presentation</vt:lpstr>
      <vt:lpstr>Plan-driven and agile processes</vt:lpstr>
      <vt:lpstr>Classes of Methodologies</vt:lpstr>
      <vt:lpstr>Structured Design</vt:lpstr>
      <vt:lpstr>The waterfall model</vt:lpstr>
      <vt:lpstr>PowerPoint Presentation</vt:lpstr>
      <vt:lpstr>PowerPoint Presentation</vt:lpstr>
      <vt:lpstr>Waterfall model problems</vt:lpstr>
      <vt:lpstr>Parallel Development</vt:lpstr>
      <vt:lpstr>PowerPoint Presentation</vt:lpstr>
      <vt:lpstr>Rapid Application Development (RAD)</vt:lpstr>
      <vt:lpstr>A Phased Development-based Methodology</vt:lpstr>
      <vt:lpstr>PowerPoint Presentation</vt:lpstr>
      <vt:lpstr>Advantages</vt:lpstr>
      <vt:lpstr>Drawback</vt:lpstr>
      <vt:lpstr>Prototyping</vt:lpstr>
      <vt:lpstr>PowerPoint Presentation</vt:lpstr>
      <vt:lpstr>Prototyping</vt:lpstr>
      <vt:lpstr>Benefits of prototyping</vt:lpstr>
      <vt:lpstr>The process of prototype development </vt:lpstr>
      <vt:lpstr>Prototype development</vt:lpstr>
      <vt:lpstr>Throwaway prototyping</vt:lpstr>
      <vt:lpstr>A Throwaway Prototyping–based Methodology</vt:lpstr>
      <vt:lpstr>Agile Development</vt:lpstr>
      <vt:lpstr>PowerPoint Presentation</vt:lpstr>
      <vt:lpstr>PowerPoint Presentation</vt:lpstr>
      <vt:lpstr>Typical Agile Development Methodology</vt:lpstr>
      <vt:lpstr>Extreme programming</vt:lpstr>
      <vt:lpstr>XP and Agile principles</vt:lpstr>
      <vt:lpstr>Scrum</vt:lpstr>
      <vt:lpstr>Which Methodology to Use?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 Analysis</dc:title>
  <dc:creator>andrei.dragunov</dc:creator>
  <cp:lastModifiedBy>User</cp:lastModifiedBy>
  <cp:revision>49</cp:revision>
  <dcterms:created xsi:type="dcterms:W3CDTF">2016-09-12T13:12:04Z</dcterms:created>
  <dcterms:modified xsi:type="dcterms:W3CDTF">2021-09-08T06:42:39Z</dcterms:modified>
</cp:coreProperties>
</file>