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9" r:id="rId5"/>
    <p:sldId id="260" r:id="rId6"/>
  </p:sldIdLst>
  <p:sldSz cx="6858000" cy="9906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AF"/>
    <a:srgbClr val="C00000"/>
    <a:srgbClr val="B6C8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70" autoAdjust="0"/>
    <p:restoredTop sz="94660"/>
  </p:normalViewPr>
  <p:slideViewPr>
    <p:cSldViewPr snapToGrid="0">
      <p:cViewPr>
        <p:scale>
          <a:sx n="100" d="100"/>
          <a:sy n="100" d="100"/>
        </p:scale>
        <p:origin x="-91" y="-256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6"/>
          </a:xfrm>
        </p:spPr>
        <p:txBody>
          <a:bodyPr anchor="b"/>
          <a:lstStyle>
            <a:lvl1pPr algn="ctr">
              <a:defRPr sz="8666"/>
            </a:lvl1pPr>
          </a:lstStyle>
          <a:p>
            <a:r>
              <a:rPr kumimoji="1" lang="ja-JP" altLang="en-US"/>
              <a:t>マスター タイトルの書式設定</a:t>
            </a:r>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3467"/>
            </a:lvl1pPr>
            <a:lvl2pPr marL="660380" indent="0" algn="ctr">
              <a:buNone/>
              <a:defRPr sz="2889"/>
            </a:lvl2pPr>
            <a:lvl3pPr marL="1320759" indent="0" algn="ctr">
              <a:buNone/>
              <a:defRPr sz="2600"/>
            </a:lvl3pPr>
            <a:lvl4pPr marL="1981139" indent="0" algn="ctr">
              <a:buNone/>
              <a:defRPr sz="2311"/>
            </a:lvl4pPr>
            <a:lvl5pPr marL="2641519" indent="0" algn="ctr">
              <a:buNone/>
              <a:defRPr sz="2311"/>
            </a:lvl5pPr>
            <a:lvl6pPr marL="3301898" indent="0" algn="ctr">
              <a:buNone/>
              <a:defRPr sz="2311"/>
            </a:lvl6pPr>
            <a:lvl7pPr marL="3962278" indent="0" algn="ctr">
              <a:buNone/>
              <a:defRPr sz="2311"/>
            </a:lvl7pPr>
            <a:lvl8pPr marL="4622658" indent="0" algn="ctr">
              <a:buNone/>
              <a:defRPr sz="2311"/>
            </a:lvl8pPr>
            <a:lvl9pPr marL="5283037" indent="0" algn="ctr">
              <a:buNone/>
              <a:defRPr sz="2311"/>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49106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051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2"/>
            <a:ext cx="5915025" cy="4120620"/>
          </a:xfrm>
        </p:spPr>
        <p:txBody>
          <a:bodyPr anchor="b"/>
          <a:lstStyle>
            <a:lvl1pPr>
              <a:defRPr sz="8666"/>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7916" y="6629225"/>
            <a:ext cx="5915025" cy="2166937"/>
          </a:xfrm>
        </p:spPr>
        <p:txBody>
          <a:bodyPr/>
          <a:lstStyle>
            <a:lvl1pPr marL="0" indent="0">
              <a:buNone/>
              <a:defRPr sz="3467">
                <a:solidFill>
                  <a:schemeClr val="tx1">
                    <a:tint val="75000"/>
                  </a:schemeClr>
                </a:solidFill>
              </a:defRPr>
            </a:lvl1pPr>
            <a:lvl2pPr marL="660380" indent="0">
              <a:buNone/>
              <a:defRPr sz="2889">
                <a:solidFill>
                  <a:schemeClr val="tx1">
                    <a:tint val="75000"/>
                  </a:schemeClr>
                </a:solidFill>
              </a:defRPr>
            </a:lvl2pPr>
            <a:lvl3pPr marL="1320759" indent="0">
              <a:buNone/>
              <a:defRPr sz="2600">
                <a:solidFill>
                  <a:schemeClr val="tx1">
                    <a:tint val="75000"/>
                  </a:schemeClr>
                </a:solidFill>
              </a:defRPr>
            </a:lvl3pPr>
            <a:lvl4pPr marL="1981139" indent="0">
              <a:buNone/>
              <a:defRPr sz="2311">
                <a:solidFill>
                  <a:schemeClr val="tx1">
                    <a:tint val="75000"/>
                  </a:schemeClr>
                </a:solidFill>
              </a:defRPr>
            </a:lvl4pPr>
            <a:lvl5pPr marL="2641519" indent="0">
              <a:buNone/>
              <a:defRPr sz="2311">
                <a:solidFill>
                  <a:schemeClr val="tx1">
                    <a:tint val="75000"/>
                  </a:schemeClr>
                </a:solidFill>
              </a:defRPr>
            </a:lvl5pPr>
            <a:lvl6pPr marL="3301898" indent="0">
              <a:buNone/>
              <a:defRPr sz="2311">
                <a:solidFill>
                  <a:schemeClr val="tx1">
                    <a:tint val="75000"/>
                  </a:schemeClr>
                </a:solidFill>
              </a:defRPr>
            </a:lvl6pPr>
            <a:lvl7pPr marL="3962278" indent="0">
              <a:buNone/>
              <a:defRPr sz="2311">
                <a:solidFill>
                  <a:schemeClr val="tx1">
                    <a:tint val="75000"/>
                  </a:schemeClr>
                </a:solidFill>
              </a:defRPr>
            </a:lvl7pPr>
            <a:lvl8pPr marL="4622658" indent="0">
              <a:buNone/>
              <a:defRPr sz="2311">
                <a:solidFill>
                  <a:schemeClr val="tx1">
                    <a:tint val="75000"/>
                  </a:schemeClr>
                </a:solidFill>
              </a:defRPr>
            </a:lvl8pPr>
            <a:lvl9pPr marL="5283037" indent="0">
              <a:buNone/>
              <a:defRPr sz="2311">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408390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1395402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2381" y="2428347"/>
            <a:ext cx="2901255"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3" y="2428347"/>
            <a:ext cx="2915543"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79788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53958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286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4622"/>
            </a:lvl1pPr>
          </a:lstStyle>
          <a:p>
            <a:r>
              <a:rPr kumimoji="1" lang="ja-JP" altLang="en-US"/>
              <a:t>マスター タイトルの書式設定</a:t>
            </a:r>
          </a:p>
        </p:txBody>
      </p:sp>
      <p:sp>
        <p:nvSpPr>
          <p:cNvPr id="3" name="コンテンツ プレースホルダー 2"/>
          <p:cNvSpPr>
            <a:spLocks noGrp="1"/>
          </p:cNvSpPr>
          <p:nvPr>
            <p:ph idx="1"/>
          </p:nvPr>
        </p:nvSpPr>
        <p:spPr>
          <a:xfrm>
            <a:off x="2915543" y="1426281"/>
            <a:ext cx="3471863" cy="7039681"/>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88451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4622"/>
            </a:lvl1pPr>
          </a:lstStyle>
          <a:p>
            <a:r>
              <a:rPr kumimoji="1" lang="ja-JP" altLang="en-US"/>
              <a:t>マスター タイトルの書式設定</a:t>
            </a:r>
          </a:p>
        </p:txBody>
      </p:sp>
      <p:sp>
        <p:nvSpPr>
          <p:cNvPr id="3" name="図プレースホルダー 2"/>
          <p:cNvSpPr>
            <a:spLocks noGrp="1"/>
          </p:cNvSpPr>
          <p:nvPr>
            <p:ph type="pic" idx="1"/>
          </p:nvPr>
        </p:nvSpPr>
        <p:spPr>
          <a:xfrm>
            <a:off x="2915543" y="1426281"/>
            <a:ext cx="3471863" cy="7039681"/>
          </a:xfrm>
        </p:spPr>
        <p:txBody>
          <a:bodyPr/>
          <a:lstStyle>
            <a:lvl1pPr marL="0" indent="0">
              <a:buNone/>
              <a:defRPr sz="4622"/>
            </a:lvl1pPr>
            <a:lvl2pPr marL="660380" indent="0">
              <a:buNone/>
              <a:defRPr sz="4044"/>
            </a:lvl2pPr>
            <a:lvl3pPr marL="1320759" indent="0">
              <a:buNone/>
              <a:defRPr sz="3467"/>
            </a:lvl3pPr>
            <a:lvl4pPr marL="1981139" indent="0">
              <a:buNone/>
              <a:defRPr sz="2889"/>
            </a:lvl4pPr>
            <a:lvl5pPr marL="2641519" indent="0">
              <a:buNone/>
              <a:defRPr sz="2889"/>
            </a:lvl5pPr>
            <a:lvl6pPr marL="3301898" indent="0">
              <a:buNone/>
              <a:defRPr sz="2889"/>
            </a:lvl6pPr>
            <a:lvl7pPr marL="3962278" indent="0">
              <a:buNone/>
              <a:defRPr sz="2889"/>
            </a:lvl7pPr>
            <a:lvl8pPr marL="4622658" indent="0">
              <a:buNone/>
              <a:defRPr sz="2889"/>
            </a:lvl8pPr>
            <a:lvl9pPr marL="5283037" indent="0">
              <a:buNone/>
              <a:defRPr sz="2889"/>
            </a:lvl9pPr>
          </a:lstStyle>
          <a:p>
            <a:endParaRPr kumimoji="1" lang="ja-JP" altLang="en-US"/>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18938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575747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50866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1733">
                <a:solidFill>
                  <a:schemeClr val="tx1">
                    <a:tint val="75000"/>
                  </a:schemeClr>
                </a:solidFill>
              </a:defRPr>
            </a:lvl1pPr>
          </a:lstStyle>
          <a:p>
            <a:fld id="{0E02A643-9BB0-4E02-80B2-2C0A5E5D738E}" type="datetimeFigureOut">
              <a:rPr kumimoji="1" lang="ja-JP" altLang="en-US" smtClean="0"/>
              <a:t>2022/3/10</a:t>
            </a:fld>
            <a:endParaRPr kumimoji="1" lang="ja-JP" altLang="en-US"/>
          </a:p>
        </p:txBody>
      </p:sp>
      <p:sp>
        <p:nvSpPr>
          <p:cNvPr id="5" name="フッター プレースホルダー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1733">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1733">
                <a:solidFill>
                  <a:schemeClr val="tx1">
                    <a:tint val="75000"/>
                  </a:schemeClr>
                </a:solidFill>
              </a:defRPr>
            </a:lvl1p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07289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6A5836FE-3135-4EA9-BCB3-7F1020D307A5}"/>
              </a:ext>
            </a:extLst>
          </p:cNvPr>
          <p:cNvSpPr txBox="1"/>
          <p:nvPr/>
        </p:nvSpPr>
        <p:spPr>
          <a:xfrm>
            <a:off x="4954169" y="411395"/>
            <a:ext cx="1308580" cy="261610"/>
          </a:xfrm>
          <a:prstGeom prst="rect">
            <a:avLst/>
          </a:prstGeom>
          <a:noFill/>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algn="r"/>
            <a:r>
              <a:rPr lang="ja-JP" sz="1100" dirty="0">
                <a:latin typeface="メイリオ"/>
                <a:ea typeface="メイリオ"/>
                <a:cs typeface="+mn-lt"/>
              </a:rPr>
              <a:t>202</a:t>
            </a:r>
            <a:r>
              <a:rPr lang="en-US" altLang="ja-JP" sz="1100" dirty="0">
                <a:latin typeface="メイリオ"/>
                <a:ea typeface="メイリオ"/>
                <a:cs typeface="+mn-lt"/>
              </a:rPr>
              <a:t>2</a:t>
            </a:r>
            <a:r>
              <a:rPr lang="ja-JP" sz="1100" dirty="0">
                <a:latin typeface="メイリオ"/>
                <a:ea typeface="メイリオ"/>
                <a:cs typeface="+mn-lt"/>
              </a:rPr>
              <a:t>年●月●日</a:t>
            </a:r>
            <a:endParaRPr lang="ja-JP" sz="1100" dirty="0">
              <a:latin typeface="メイリオ"/>
              <a:ea typeface="メイリオ"/>
              <a:cs typeface="Calibri"/>
            </a:endParaRPr>
          </a:p>
        </p:txBody>
      </p:sp>
      <p:sp>
        <p:nvSpPr>
          <p:cNvPr id="9" name="テキスト ボックス 8">
            <a:extLst>
              <a:ext uri="{FF2B5EF4-FFF2-40B4-BE49-F238E27FC236}">
                <a16:creationId xmlns:a16="http://schemas.microsoft.com/office/drawing/2014/main" id="{C166F0EB-930B-4AC9-B738-EA23455A97D6}"/>
              </a:ext>
            </a:extLst>
          </p:cNvPr>
          <p:cNvSpPr txBox="1"/>
          <p:nvPr/>
        </p:nvSpPr>
        <p:spPr>
          <a:xfrm>
            <a:off x="601254" y="365533"/>
            <a:ext cx="2463804" cy="23275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pPr>
            <a:r>
              <a:rPr lang="ja-JP" altLang="en-US" sz="1100" dirty="0">
                <a:latin typeface="メイリオ"/>
                <a:ea typeface="メイリオ"/>
                <a:cs typeface="+mn-lt"/>
              </a:rPr>
              <a:t>保護者の皆様へ</a:t>
            </a:r>
            <a:endParaRPr lang="ja-JP" altLang="en-US" sz="1100" dirty="0">
              <a:latin typeface="メイリオ"/>
              <a:ea typeface="メイリオ"/>
              <a:cs typeface="Calibri"/>
            </a:endParaRPr>
          </a:p>
        </p:txBody>
      </p:sp>
      <p:sp>
        <p:nvSpPr>
          <p:cNvPr id="10" name="テキスト ボックス 9">
            <a:extLst>
              <a:ext uri="{FF2B5EF4-FFF2-40B4-BE49-F238E27FC236}">
                <a16:creationId xmlns:a16="http://schemas.microsoft.com/office/drawing/2014/main" id="{56A2A72D-2623-4AB5-B0ED-C02D60C39144}"/>
              </a:ext>
            </a:extLst>
          </p:cNvPr>
          <p:cNvSpPr txBox="1"/>
          <p:nvPr/>
        </p:nvSpPr>
        <p:spPr>
          <a:xfrm>
            <a:off x="3507715" y="934212"/>
            <a:ext cx="2766361" cy="1086836"/>
          </a:xfrm>
          <a:prstGeom prst="rect">
            <a:avLst/>
          </a:prstGeom>
          <a:noFill/>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algn="r">
              <a:lnSpc>
                <a:spcPct val="150000"/>
              </a:lnSpc>
            </a:pPr>
            <a:r>
              <a:rPr lang="ja-JP" altLang="en-US" sz="1100" dirty="0">
                <a:latin typeface="メイリオ"/>
                <a:ea typeface="メイリオ"/>
                <a:cs typeface="+mn-lt"/>
              </a:rPr>
              <a:t>法人名●● </a:t>
            </a:r>
            <a:endParaRPr lang="en-US" altLang="ja-JP" sz="1100" dirty="0">
              <a:latin typeface="メイリオ"/>
              <a:ea typeface="メイリオ"/>
              <a:cs typeface="+mn-lt"/>
            </a:endParaRPr>
          </a:p>
          <a:p>
            <a:pPr algn="r">
              <a:lnSpc>
                <a:spcPct val="150000"/>
              </a:lnSpc>
            </a:pPr>
            <a:r>
              <a:rPr lang="ja-JP" altLang="en-US" sz="1100" dirty="0">
                <a:latin typeface="メイリオ"/>
                <a:ea typeface="メイリオ"/>
                <a:cs typeface="+mn-lt"/>
              </a:rPr>
              <a:t>施設名●●</a:t>
            </a:r>
            <a:endParaRPr lang="ja-JP" altLang="en-US" dirty="0">
              <a:latin typeface="メイリオ"/>
              <a:ea typeface="メイリオ"/>
            </a:endParaRPr>
          </a:p>
          <a:p>
            <a:pPr algn="r">
              <a:lnSpc>
                <a:spcPct val="150000"/>
              </a:lnSpc>
            </a:pPr>
            <a:r>
              <a:rPr lang="ja-JP" altLang="en-US" sz="1100" dirty="0">
                <a:latin typeface="メイリオ"/>
                <a:ea typeface="メイリオ"/>
                <a:cs typeface="+mn-lt"/>
              </a:rPr>
              <a:t>　●●●●</a:t>
            </a:r>
            <a:endParaRPr lang="ja-JP" altLang="en-US" dirty="0">
              <a:latin typeface="メイリオ"/>
              <a:ea typeface="メイリオ"/>
            </a:endParaRPr>
          </a:p>
          <a:p>
            <a:pPr algn="r">
              <a:lnSpc>
                <a:spcPct val="150000"/>
              </a:lnSpc>
            </a:pPr>
            <a:endParaRPr lang="ja-JP" sz="1100" dirty="0">
              <a:latin typeface="メイリオ"/>
              <a:ea typeface="メイリオ"/>
              <a:cs typeface="Calibri"/>
            </a:endParaRPr>
          </a:p>
        </p:txBody>
      </p:sp>
      <p:sp>
        <p:nvSpPr>
          <p:cNvPr id="11" name="テキスト ボックス 10">
            <a:extLst>
              <a:ext uri="{FF2B5EF4-FFF2-40B4-BE49-F238E27FC236}">
                <a16:creationId xmlns:a16="http://schemas.microsoft.com/office/drawing/2014/main" id="{12D093DF-0191-4DFA-92D7-8E28264C547C}"/>
              </a:ext>
            </a:extLst>
          </p:cNvPr>
          <p:cNvSpPr txBox="1"/>
          <p:nvPr/>
        </p:nvSpPr>
        <p:spPr>
          <a:xfrm>
            <a:off x="602820" y="1878950"/>
            <a:ext cx="5663591" cy="230832"/>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algn="ctr"/>
            <a:r>
              <a:rPr lang="ja-JP" altLang="en-US" sz="1200" b="1" u="sng" dirty="0">
                <a:latin typeface="メイリオ"/>
                <a:ea typeface="メイリオ"/>
                <a:cs typeface="+mn-lt"/>
              </a:rPr>
              <a:t>●月からの実費徴収費目</a:t>
            </a:r>
            <a:r>
              <a:rPr lang="ja-JP" sz="1200" b="1" u="sng" dirty="0">
                <a:latin typeface="メイリオ"/>
                <a:ea typeface="メイリオ"/>
                <a:cs typeface="+mn-lt"/>
              </a:rPr>
              <a:t>のご請求・お支払い方法変更のお知らせ</a:t>
            </a:r>
            <a:endParaRPr lang="ja-JP" sz="1200" b="1" u="sng" dirty="0">
              <a:latin typeface="メイリオ"/>
              <a:ea typeface="メイリオ"/>
              <a:cs typeface="Calibri"/>
            </a:endParaRPr>
          </a:p>
        </p:txBody>
      </p:sp>
      <p:sp>
        <p:nvSpPr>
          <p:cNvPr id="13" name="テキスト ボックス 12">
            <a:extLst>
              <a:ext uri="{FF2B5EF4-FFF2-40B4-BE49-F238E27FC236}">
                <a16:creationId xmlns:a16="http://schemas.microsoft.com/office/drawing/2014/main" id="{A8A73DDF-1AF4-45E5-906E-BEA3E019792B}"/>
              </a:ext>
            </a:extLst>
          </p:cNvPr>
          <p:cNvSpPr txBox="1"/>
          <p:nvPr/>
        </p:nvSpPr>
        <p:spPr>
          <a:xfrm>
            <a:off x="601254" y="2230855"/>
            <a:ext cx="5663592" cy="480323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pPr>
            <a:r>
              <a:rPr lang="ja-JP" sz="1100" dirty="0">
                <a:latin typeface="Meiryo"/>
                <a:ea typeface="Meiryo"/>
                <a:cs typeface="+mn-lt"/>
              </a:rPr>
              <a:t>　平素より格段のご厚情を賜り、誠にありがとうございます。</a:t>
            </a:r>
            <a:endParaRPr lang="ja-JP" sz="1100" dirty="0">
              <a:latin typeface="Meiryo"/>
              <a:ea typeface="Meiryo"/>
            </a:endParaRPr>
          </a:p>
          <a:p>
            <a:pPr>
              <a:lnSpc>
                <a:spcPct val="150000"/>
              </a:lnSpc>
            </a:pPr>
            <a:r>
              <a:rPr lang="ja-JP" altLang="en-US" sz="1100" dirty="0">
                <a:latin typeface="Meiryo"/>
                <a:ea typeface="Meiryo"/>
                <a:cs typeface="+mn-lt"/>
              </a:rPr>
              <a:t>本日は、</a:t>
            </a:r>
            <a:r>
              <a:rPr lang="ja-JP" sz="1100" dirty="0">
                <a:latin typeface="Meiryo"/>
                <a:ea typeface="Meiryo"/>
                <a:cs typeface="+mn-lt"/>
              </a:rPr>
              <a:t>毎月の延長保育料・雑費など、保護者の皆様から直接園にお支払い頂く各種ご請求のお支払い方法について</a:t>
            </a:r>
            <a:r>
              <a:rPr lang="ja-JP" altLang="en-US" sz="1100" dirty="0">
                <a:latin typeface="Meiryo"/>
                <a:ea typeface="Meiryo"/>
                <a:cs typeface="+mn-lt"/>
              </a:rPr>
              <a:t>●月より変更があるため、事前周知させて頂きたくご連絡致しました。</a:t>
            </a:r>
            <a:endParaRPr lang="en-US" altLang="ja-JP" sz="1100" dirty="0">
              <a:latin typeface="Meiryo"/>
              <a:ea typeface="Meiryo"/>
              <a:cs typeface="+mn-lt"/>
            </a:endParaRPr>
          </a:p>
          <a:p>
            <a:pPr>
              <a:lnSpc>
                <a:spcPct val="150000"/>
              </a:lnSpc>
            </a:pPr>
            <a:r>
              <a:rPr lang="ja-JP" altLang="en-US" sz="1100" dirty="0">
                <a:latin typeface="Meiryo"/>
                <a:ea typeface="Meiryo"/>
                <a:cs typeface="+mn-lt"/>
              </a:rPr>
              <a:t>　これまで</a:t>
            </a:r>
            <a:r>
              <a:rPr lang="ja-JP" sz="1100" dirty="0">
                <a:latin typeface="Meiryo"/>
                <a:ea typeface="Meiryo"/>
                <a:cs typeface="+mn-lt"/>
              </a:rPr>
              <a:t>は現金</a:t>
            </a:r>
            <a:r>
              <a:rPr lang="ja-JP" altLang="en-US" sz="1100" dirty="0">
                <a:latin typeface="Meiryo"/>
                <a:ea typeface="Meiryo"/>
                <a:cs typeface="+mn-lt"/>
              </a:rPr>
              <a:t>による</a:t>
            </a:r>
            <a:r>
              <a:rPr lang="ja-JP" sz="1100" dirty="0">
                <a:latin typeface="Meiryo"/>
                <a:ea typeface="Meiryo"/>
                <a:cs typeface="+mn-lt"/>
              </a:rPr>
              <a:t>集金を行っておりましたが、新型コロナウイルスの感染予防のため、</a:t>
            </a:r>
            <a:r>
              <a:rPr lang="ja-JP" altLang="en-US" sz="1100" dirty="0">
                <a:latin typeface="Meiryo"/>
                <a:ea typeface="Meiryo"/>
                <a:cs typeface="+mn-lt"/>
              </a:rPr>
              <a:t>また保護者の皆様と園側双方の対応負担を削減するため、</a:t>
            </a:r>
            <a:r>
              <a:rPr lang="ja-JP" sz="1100" dirty="0">
                <a:latin typeface="Meiryo"/>
                <a:ea typeface="Meiryo"/>
                <a:cs typeface="+mn-lt"/>
              </a:rPr>
              <a:t>園において現金の取り扱いを</a:t>
            </a:r>
            <a:r>
              <a:rPr lang="ja-JP" altLang="en-US" sz="1100" dirty="0">
                <a:latin typeface="Meiryo"/>
                <a:ea typeface="Meiryo"/>
                <a:cs typeface="+mn-lt"/>
              </a:rPr>
              <a:t>一切</a:t>
            </a:r>
            <a:r>
              <a:rPr lang="ja-JP" sz="1100" dirty="0">
                <a:latin typeface="Meiryo"/>
                <a:ea typeface="Meiryo"/>
                <a:cs typeface="+mn-lt"/>
              </a:rPr>
              <a:t>止めることと致しました。</a:t>
            </a:r>
            <a:r>
              <a:rPr lang="ja-JP" altLang="en-US" sz="1100" dirty="0">
                <a:latin typeface="Meiryo"/>
                <a:ea typeface="Meiryo"/>
                <a:cs typeface="+mn-lt"/>
              </a:rPr>
              <a:t>今回の業務効率化を通じて</a:t>
            </a:r>
            <a:r>
              <a:rPr lang="ja-JP" sz="1100" dirty="0">
                <a:latin typeface="Meiryo"/>
                <a:ea typeface="Meiryo"/>
                <a:cs typeface="+mn-lt"/>
              </a:rPr>
              <a:t>より良い園運営に繋げて参りたい所存です。</a:t>
            </a:r>
            <a:endParaRPr lang="ja-JP" altLang="en-US" sz="1100" dirty="0">
              <a:latin typeface="Meiryo"/>
              <a:ea typeface="Meiryo"/>
              <a:cs typeface="+mn-lt"/>
            </a:endParaRPr>
          </a:p>
          <a:p>
            <a:pPr>
              <a:lnSpc>
                <a:spcPct val="150000"/>
              </a:lnSpc>
            </a:pPr>
            <a:r>
              <a:rPr lang="ja-JP" sz="1100" dirty="0">
                <a:latin typeface="Meiryo"/>
                <a:ea typeface="Meiryo"/>
                <a:cs typeface="+mn-lt"/>
              </a:rPr>
              <a:t>　当園は多くの</a:t>
            </a:r>
            <a:r>
              <a:rPr lang="ja-JP" altLang="en-US" sz="1100" dirty="0">
                <a:latin typeface="Meiryo"/>
                <a:ea typeface="Meiryo"/>
                <a:cs typeface="+mn-lt"/>
              </a:rPr>
              <a:t>施設</a:t>
            </a:r>
            <a:r>
              <a:rPr lang="ja-JP" sz="1100" dirty="0">
                <a:latin typeface="Meiryo"/>
                <a:ea typeface="Meiryo"/>
                <a:cs typeface="+mn-lt"/>
              </a:rPr>
              <a:t>で利用されている</a:t>
            </a:r>
            <a:r>
              <a:rPr lang="ja-JP" sz="1100" b="1" dirty="0">
                <a:latin typeface="Meiryo"/>
                <a:ea typeface="Meiryo"/>
                <a:cs typeface="+mn-lt"/>
              </a:rPr>
              <a:t>enpay(エンペイ)</a:t>
            </a:r>
            <a:r>
              <a:rPr lang="ja-JP" sz="1100" dirty="0">
                <a:latin typeface="Meiryo"/>
                <a:ea typeface="Meiryo"/>
                <a:cs typeface="+mn-lt"/>
              </a:rPr>
              <a:t>という、LINEを活用したキャッシュレス決済サービスを導入</a:t>
            </a:r>
            <a:r>
              <a:rPr lang="ja-JP" altLang="en-US" sz="1100" dirty="0">
                <a:latin typeface="Meiryo"/>
                <a:ea typeface="Meiryo"/>
                <a:cs typeface="+mn-lt"/>
              </a:rPr>
              <a:t>致します</a:t>
            </a:r>
            <a:r>
              <a:rPr lang="ja-JP" sz="1100" dirty="0">
                <a:latin typeface="Meiryo"/>
                <a:ea typeface="Meiryo"/>
                <a:cs typeface="+mn-lt"/>
              </a:rPr>
              <a:t>。</a:t>
            </a:r>
            <a:endParaRPr lang="en-US" altLang="ja-JP" sz="1100" dirty="0">
              <a:latin typeface="Meiryo"/>
              <a:ea typeface="Meiryo"/>
              <a:cs typeface="+mn-lt"/>
            </a:endParaRPr>
          </a:p>
          <a:p>
            <a:pPr>
              <a:lnSpc>
                <a:spcPct val="150000"/>
              </a:lnSpc>
            </a:pPr>
            <a:r>
              <a:rPr lang="ja-JP" altLang="en-US" sz="1100" dirty="0">
                <a:latin typeface="Meiryo"/>
                <a:ea typeface="Meiryo"/>
                <a:cs typeface="+mn-lt"/>
              </a:rPr>
              <a:t>保護者</a:t>
            </a:r>
            <a:r>
              <a:rPr lang="ja-JP" sz="1100" dirty="0">
                <a:latin typeface="Meiryo"/>
                <a:ea typeface="Meiryo"/>
                <a:cs typeface="+mn-lt"/>
              </a:rPr>
              <a:t>の皆様には、毎月のご請求に関してこちらのサービスを利用してお支払い頂きます。</a:t>
            </a:r>
            <a:r>
              <a:rPr lang="ja-JP" altLang="en-US" sz="1100" dirty="0">
                <a:latin typeface="Meiryo"/>
                <a:ea typeface="Meiryo"/>
                <a:cs typeface="+mn-lt"/>
              </a:rPr>
              <a:t>詳しい登録手続きについては別途ご案内致しますので、</a:t>
            </a:r>
            <a:r>
              <a:rPr lang="ja-JP" sz="1100" dirty="0">
                <a:latin typeface="Meiryo"/>
                <a:ea typeface="Meiryo"/>
                <a:cs typeface="+mn-lt"/>
              </a:rPr>
              <a:t>お手数ですが</a:t>
            </a:r>
            <a:r>
              <a:rPr lang="ja-JP" altLang="en-US" sz="1100" dirty="0">
                <a:latin typeface="Meiryo"/>
                <a:ea typeface="Meiryo"/>
                <a:cs typeface="+mn-lt"/>
              </a:rPr>
              <a:t>何卒ご理解の程宜しくお願い致します。</a:t>
            </a:r>
            <a:endParaRPr lang="ja-JP" sz="1100" dirty="0">
              <a:latin typeface="Meiryo"/>
              <a:ea typeface="Meiryo"/>
            </a:endParaRPr>
          </a:p>
          <a:p>
            <a:pPr>
              <a:lnSpc>
                <a:spcPct val="150000"/>
              </a:lnSpc>
            </a:pPr>
            <a:r>
              <a:rPr lang="ja-JP" altLang="en-US" sz="1100" dirty="0">
                <a:latin typeface="Meiryo"/>
                <a:ea typeface="Meiryo"/>
                <a:cs typeface="+mn-lt"/>
              </a:rPr>
              <a:t>　</a:t>
            </a:r>
            <a:r>
              <a:rPr lang="ja-JP" sz="1100" dirty="0">
                <a:latin typeface="Meiryo"/>
                <a:ea typeface="Meiryo"/>
                <a:cs typeface="+mn-lt"/>
              </a:rPr>
              <a:t>「enpay」を利用することで、</a:t>
            </a:r>
            <a:r>
              <a:rPr lang="ja-JP" altLang="en-US" sz="1100" dirty="0">
                <a:latin typeface="Meiryo"/>
                <a:ea typeface="Meiryo"/>
                <a:cs typeface="+mn-lt"/>
              </a:rPr>
              <a:t>毎月施設から皆様の</a:t>
            </a:r>
            <a:r>
              <a:rPr lang="ja-JP" sz="1100" dirty="0">
                <a:latin typeface="Meiryo"/>
                <a:ea typeface="Meiryo"/>
                <a:cs typeface="+mn-lt"/>
              </a:rPr>
              <a:t>LINEに請求メッセージ</a:t>
            </a:r>
            <a:r>
              <a:rPr lang="ja-JP" altLang="en-US" sz="1100" dirty="0">
                <a:latin typeface="Meiryo"/>
                <a:ea typeface="Meiryo"/>
                <a:cs typeface="+mn-lt"/>
              </a:rPr>
              <a:t>が</a:t>
            </a:r>
            <a:r>
              <a:rPr lang="ja-JP" sz="1100" dirty="0">
                <a:latin typeface="Meiryo"/>
                <a:ea typeface="Meiryo"/>
                <a:cs typeface="+mn-lt"/>
              </a:rPr>
              <a:t>届きます。メッセージ内</a:t>
            </a:r>
            <a:r>
              <a:rPr lang="ja-JP" altLang="en-US" sz="1100" dirty="0">
                <a:latin typeface="Meiryo"/>
                <a:ea typeface="Meiryo"/>
                <a:cs typeface="+mn-lt"/>
              </a:rPr>
              <a:t>に請求金額や明細が記載されており、</a:t>
            </a:r>
            <a:r>
              <a:rPr lang="ja-JP" sz="1100" b="1" dirty="0">
                <a:latin typeface="Meiryo"/>
                <a:ea typeface="Meiryo"/>
                <a:cs typeface="+mn-lt"/>
              </a:rPr>
              <a:t>クレジットカード</a:t>
            </a:r>
            <a:r>
              <a:rPr lang="ja-JP" altLang="en-US" sz="1100" b="1" dirty="0">
                <a:latin typeface="Meiryo"/>
                <a:ea typeface="Meiryo"/>
                <a:cs typeface="+mn-lt"/>
              </a:rPr>
              <a:t>や</a:t>
            </a:r>
            <a:r>
              <a:rPr lang="en-US" altLang="ja-JP" sz="1100" b="1" dirty="0">
                <a:latin typeface="Meiryo"/>
                <a:ea typeface="Meiryo"/>
                <a:cs typeface="+mn-lt"/>
              </a:rPr>
              <a:t>LINE Pay</a:t>
            </a:r>
            <a:r>
              <a:rPr lang="ja-JP" altLang="en-US" sz="1100" b="1" dirty="0">
                <a:latin typeface="Meiryo"/>
                <a:ea typeface="Meiryo"/>
                <a:cs typeface="+mn-lt"/>
              </a:rPr>
              <a:t>、</a:t>
            </a:r>
            <a:r>
              <a:rPr lang="en-US" altLang="ja-JP" sz="1100" b="1" dirty="0">
                <a:latin typeface="Meiryo"/>
                <a:ea typeface="Meiryo"/>
                <a:cs typeface="+mn-lt"/>
              </a:rPr>
              <a:t>PayPay</a:t>
            </a:r>
            <a:r>
              <a:rPr lang="ja-JP" sz="1100" dirty="0">
                <a:latin typeface="Meiryo"/>
                <a:ea typeface="Meiryo"/>
                <a:cs typeface="+mn-lt"/>
              </a:rPr>
              <a:t>にてお支払い頂くことが可能です(ポイントも貯まります)。</a:t>
            </a:r>
            <a:br>
              <a:rPr lang="ja-JP" altLang="en-US" sz="1100" dirty="0">
                <a:latin typeface="Meiryo"/>
                <a:ea typeface="Meiryo"/>
                <a:cs typeface="+mn-lt"/>
              </a:rPr>
            </a:br>
            <a:r>
              <a:rPr lang="ja-JP" altLang="en-US" sz="1100" dirty="0">
                <a:latin typeface="Meiryo"/>
                <a:ea typeface="Meiryo"/>
                <a:cs typeface="+mn-lt"/>
              </a:rPr>
              <a:t>　</a:t>
            </a:r>
            <a:r>
              <a:rPr lang="ja-JP" sz="1100" dirty="0">
                <a:latin typeface="Meiryo"/>
                <a:ea typeface="Meiryo"/>
                <a:cs typeface="+mn-lt"/>
              </a:rPr>
              <a:t>また現金でのお支払いをご希望の場合は、</a:t>
            </a:r>
            <a:r>
              <a:rPr lang="ja-JP" sz="1100" b="1" dirty="0">
                <a:latin typeface="Meiryo"/>
                <a:ea typeface="Meiryo"/>
                <a:cs typeface="+mn-lt"/>
              </a:rPr>
              <a:t>コンビニエンスストア(ローソン・ファミリーマート・ミニストップ</a:t>
            </a:r>
            <a:r>
              <a:rPr lang="ja-JP" altLang="en-US" sz="1100" b="1" dirty="0">
                <a:latin typeface="Meiryo"/>
                <a:ea typeface="Meiryo"/>
                <a:cs typeface="+mn-lt"/>
              </a:rPr>
              <a:t>・セイコーマート</a:t>
            </a:r>
            <a:r>
              <a:rPr lang="ja-JP" sz="1100" b="1" dirty="0">
                <a:latin typeface="Meiryo"/>
                <a:ea typeface="Meiryo"/>
                <a:cs typeface="+mn-lt"/>
              </a:rPr>
              <a:t>)</a:t>
            </a:r>
            <a:r>
              <a:rPr lang="ja-JP" sz="1100" dirty="0">
                <a:latin typeface="Meiryo"/>
                <a:ea typeface="Meiryo"/>
                <a:cs typeface="+mn-lt"/>
              </a:rPr>
              <a:t>でお支払い</a:t>
            </a:r>
            <a:r>
              <a:rPr lang="ja-JP" altLang="en-US" sz="1100" dirty="0">
                <a:latin typeface="Meiryo"/>
                <a:ea typeface="Meiryo"/>
                <a:cs typeface="+mn-lt"/>
              </a:rPr>
              <a:t>いただ</a:t>
            </a:r>
            <a:r>
              <a:rPr lang="ja-JP" sz="1100" dirty="0">
                <a:latin typeface="Meiryo"/>
                <a:ea typeface="Meiryo"/>
                <a:cs typeface="+mn-lt"/>
              </a:rPr>
              <a:t>けます。</a:t>
            </a:r>
            <a:endParaRPr lang="ja-JP" sz="1100" dirty="0">
              <a:latin typeface="Meiryo"/>
              <a:ea typeface="Meiryo"/>
            </a:endParaRPr>
          </a:p>
          <a:p>
            <a:pPr>
              <a:lnSpc>
                <a:spcPct val="150000"/>
              </a:lnSpc>
            </a:pPr>
            <a:endParaRPr lang="ja-JP" altLang="en-US" sz="1100" dirty="0">
              <a:latin typeface="Meiryo"/>
              <a:ea typeface="Meiryo"/>
              <a:cs typeface="Calibri"/>
            </a:endParaRPr>
          </a:p>
        </p:txBody>
      </p:sp>
      <p:sp>
        <p:nvSpPr>
          <p:cNvPr id="14" name="四角形: 角を丸くする 13">
            <a:extLst>
              <a:ext uri="{FF2B5EF4-FFF2-40B4-BE49-F238E27FC236}">
                <a16:creationId xmlns:a16="http://schemas.microsoft.com/office/drawing/2014/main" id="{BB078135-9F55-4138-8756-EF8F95F9717F}"/>
              </a:ext>
            </a:extLst>
          </p:cNvPr>
          <p:cNvSpPr/>
          <p:nvPr/>
        </p:nvSpPr>
        <p:spPr>
          <a:xfrm>
            <a:off x="494841" y="7015751"/>
            <a:ext cx="5857898" cy="1197333"/>
          </a:xfrm>
          <a:prstGeom prst="roundRect">
            <a:avLst/>
          </a:prstGeom>
        </p:spPr>
        <p:style>
          <a:lnRef idx="2">
            <a:schemeClr val="dk1"/>
          </a:lnRef>
          <a:fillRef idx="1">
            <a:schemeClr val="lt1"/>
          </a:fillRef>
          <a:effectRef idx="0">
            <a:schemeClr val="dk1"/>
          </a:effectRef>
          <a:fontRef idx="minor">
            <a:schemeClr val="dk1"/>
          </a:fontRef>
        </p:style>
        <p:txBody>
          <a:bodyPr lIns="0" tIns="0" rIns="0" bIns="0" rtlCol="0" anchor="ctr"/>
          <a:lstStyle/>
          <a:p>
            <a:pPr algn="ctr"/>
            <a:endParaRPr lang="ja-JP" altLang="en-US"/>
          </a:p>
        </p:txBody>
      </p:sp>
      <p:sp>
        <p:nvSpPr>
          <p:cNvPr id="19" name="テキスト ボックス 18">
            <a:extLst>
              <a:ext uri="{FF2B5EF4-FFF2-40B4-BE49-F238E27FC236}">
                <a16:creationId xmlns:a16="http://schemas.microsoft.com/office/drawing/2014/main" id="{082AAD5C-0526-4742-BE0B-6352A0613A0B}"/>
              </a:ext>
            </a:extLst>
          </p:cNvPr>
          <p:cNvSpPr txBox="1"/>
          <p:nvPr/>
        </p:nvSpPr>
        <p:spPr>
          <a:xfrm>
            <a:off x="2779566" y="6875462"/>
            <a:ext cx="1292118" cy="230832"/>
          </a:xfrm>
          <a:prstGeom prst="rect">
            <a:avLst/>
          </a:prstGeom>
          <a:solidFill>
            <a:schemeClr val="bg1"/>
          </a:solid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algn="ctr"/>
            <a:r>
              <a:rPr lang="ja-JP" altLang="en-US" sz="1200" b="1">
                <a:latin typeface="メイリオ"/>
                <a:ea typeface="メイリオ"/>
                <a:cs typeface="Calibri"/>
              </a:rPr>
              <a:t>お支払い方法</a:t>
            </a:r>
            <a:endParaRPr lang="ja-JP" sz="1200" b="1">
              <a:latin typeface="メイリオ"/>
              <a:ea typeface="メイリオ"/>
              <a:cs typeface="Calibri"/>
            </a:endParaRPr>
          </a:p>
        </p:txBody>
      </p:sp>
      <p:sp>
        <p:nvSpPr>
          <p:cNvPr id="15" name="テキスト ボックス 14">
            <a:extLst>
              <a:ext uri="{FF2B5EF4-FFF2-40B4-BE49-F238E27FC236}">
                <a16:creationId xmlns:a16="http://schemas.microsoft.com/office/drawing/2014/main" id="{5CDC788D-7B0D-2043-91AD-AB48256666CB}"/>
              </a:ext>
            </a:extLst>
          </p:cNvPr>
          <p:cNvSpPr txBox="1"/>
          <p:nvPr/>
        </p:nvSpPr>
        <p:spPr>
          <a:xfrm>
            <a:off x="601870" y="8286397"/>
            <a:ext cx="5681928" cy="137633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25000"/>
              </a:lnSpc>
            </a:pPr>
            <a:r>
              <a:rPr lang="en-US" altLang="ja-JP" sz="900" dirty="0">
                <a:latin typeface="Meiryo"/>
                <a:ea typeface="+mn-lt"/>
                <a:cs typeface="+mn-lt"/>
              </a:rPr>
              <a:t>※</a:t>
            </a:r>
            <a:r>
              <a:rPr lang="ja-JP" altLang="en-US" sz="900" dirty="0">
                <a:latin typeface="メイリオ" panose="020B0604030504040204" pitchFamily="50" charset="-128"/>
                <a:ea typeface="メイリオ" panose="020B0604030504040204" pitchFamily="50" charset="-128"/>
                <a:cs typeface="+mn-lt"/>
              </a:rPr>
              <a:t>もし</a:t>
            </a:r>
            <a:r>
              <a:rPr lang="en-US" altLang="ja-JP" sz="900" dirty="0">
                <a:latin typeface="Meiryo"/>
                <a:ea typeface="+mn-lt"/>
                <a:cs typeface="+mn-lt"/>
              </a:rPr>
              <a:t>LINE</a:t>
            </a:r>
            <a:r>
              <a:rPr lang="ja-JP" sz="900" dirty="0">
                <a:latin typeface="Meiryo"/>
                <a:ea typeface="Meiryo"/>
                <a:cs typeface="+mn-lt"/>
              </a:rPr>
              <a:t>をご</a:t>
            </a:r>
            <a:r>
              <a:rPr lang="ja-JP" altLang="en-US" sz="900" dirty="0">
                <a:latin typeface="Meiryo"/>
                <a:ea typeface="Meiryo"/>
                <a:cs typeface="+mn-lt"/>
              </a:rPr>
              <a:t>家庭内</a:t>
            </a:r>
            <a:r>
              <a:rPr lang="ja-JP" sz="900" dirty="0">
                <a:latin typeface="Meiryo"/>
                <a:ea typeface="Meiryo"/>
                <a:cs typeface="+mn-lt"/>
              </a:rPr>
              <a:t>でご利用されてい</a:t>
            </a:r>
            <a:r>
              <a:rPr lang="ja-JP" altLang="en-US" sz="900" dirty="0">
                <a:latin typeface="Meiryo"/>
                <a:ea typeface="Meiryo"/>
                <a:cs typeface="+mn-lt"/>
              </a:rPr>
              <a:t>な</a:t>
            </a:r>
            <a:r>
              <a:rPr lang="ja-JP" sz="900" dirty="0">
                <a:latin typeface="Meiryo"/>
                <a:ea typeface="Meiryo"/>
                <a:cs typeface="+mn-lt"/>
              </a:rPr>
              <a:t>い</a:t>
            </a:r>
            <a:r>
              <a:rPr lang="ja-JP" altLang="en-US" sz="900" dirty="0">
                <a:latin typeface="Meiryo"/>
                <a:ea typeface="Meiryo"/>
                <a:cs typeface="+mn-lt"/>
              </a:rPr>
              <a:t>場合には請求書</a:t>
            </a:r>
            <a:r>
              <a:rPr lang="ja-JP" sz="900" dirty="0">
                <a:latin typeface="Meiryo"/>
                <a:ea typeface="Meiryo"/>
                <a:cs typeface="+mn-lt"/>
              </a:rPr>
              <a:t>を</a:t>
            </a:r>
            <a:r>
              <a:rPr lang="ja-JP" altLang="en-US" sz="900" dirty="0">
                <a:latin typeface="Meiryo"/>
                <a:ea typeface="Meiryo"/>
                <a:cs typeface="+mn-lt"/>
              </a:rPr>
              <a:t>お渡</a:t>
            </a:r>
            <a:r>
              <a:rPr lang="ja-JP" sz="900" dirty="0">
                <a:latin typeface="Meiryo"/>
                <a:ea typeface="Meiryo"/>
                <a:cs typeface="+mn-lt"/>
              </a:rPr>
              <a:t>ししま</a:t>
            </a:r>
            <a:r>
              <a:rPr lang="ja-JP" altLang="en-US" sz="900" dirty="0">
                <a:latin typeface="Meiryo"/>
                <a:ea typeface="Meiryo"/>
                <a:cs typeface="+mn-lt"/>
              </a:rPr>
              <a:t>す</a:t>
            </a:r>
            <a:r>
              <a:rPr lang="ja-JP" sz="900" dirty="0">
                <a:latin typeface="Meiryo"/>
                <a:ea typeface="Meiryo"/>
                <a:cs typeface="+mn-lt"/>
              </a:rPr>
              <a:t>。請求</a:t>
            </a:r>
            <a:r>
              <a:rPr lang="ja-JP" altLang="en-US" sz="900" dirty="0">
                <a:latin typeface="Meiryo"/>
                <a:ea typeface="Meiryo"/>
                <a:cs typeface="+mn-lt"/>
              </a:rPr>
              <a:t>書</a:t>
            </a:r>
            <a:r>
              <a:rPr lang="ja-JP" sz="900" dirty="0">
                <a:latin typeface="Meiryo"/>
                <a:ea typeface="Meiryo"/>
                <a:cs typeface="+mn-lt"/>
              </a:rPr>
              <a:t>に</a:t>
            </a:r>
            <a:r>
              <a:rPr lang="ja-JP" altLang="en-US" sz="900" dirty="0">
                <a:latin typeface="Meiryo"/>
                <a:ea typeface="Meiryo"/>
                <a:cs typeface="+mn-lt"/>
              </a:rPr>
              <a:t>記載</a:t>
            </a:r>
            <a:r>
              <a:rPr lang="ja-JP" sz="900" dirty="0">
                <a:latin typeface="Meiryo"/>
                <a:ea typeface="Meiryo"/>
                <a:cs typeface="+mn-lt"/>
              </a:rPr>
              <a:t>の</a:t>
            </a:r>
            <a:r>
              <a:rPr lang="en-US" altLang="ja-JP" sz="900" dirty="0">
                <a:latin typeface="Meiryo"/>
                <a:ea typeface="+mn-lt"/>
                <a:cs typeface="+mn-lt"/>
              </a:rPr>
              <a:t>QR</a:t>
            </a:r>
            <a:r>
              <a:rPr lang="ja-JP" altLang="en-US" sz="900" dirty="0">
                <a:latin typeface="Meiryo"/>
                <a:ea typeface="Meiryo"/>
                <a:cs typeface="+mn-lt"/>
              </a:rPr>
              <a:t>コ</a:t>
            </a:r>
            <a:r>
              <a:rPr lang="ja-JP" sz="900" dirty="0">
                <a:latin typeface="Meiryo"/>
                <a:ea typeface="Meiryo"/>
                <a:cs typeface="+mn-lt"/>
              </a:rPr>
              <a:t>ー</a:t>
            </a:r>
            <a:r>
              <a:rPr lang="ja-JP" altLang="en-US" sz="900" dirty="0">
                <a:latin typeface="Meiryo"/>
                <a:ea typeface="Meiryo"/>
                <a:cs typeface="+mn-lt"/>
              </a:rPr>
              <a:t>ドや</a:t>
            </a:r>
            <a:r>
              <a:rPr lang="en-US" altLang="ja-JP" sz="900" dirty="0">
                <a:latin typeface="Meiryo"/>
                <a:ea typeface="Meiryo"/>
                <a:cs typeface="+mn-lt"/>
              </a:rPr>
              <a:t>PC</a:t>
            </a:r>
          </a:p>
          <a:p>
            <a:pPr>
              <a:lnSpc>
                <a:spcPct val="125000"/>
              </a:lnSpc>
            </a:pPr>
            <a:r>
              <a:rPr lang="ja-JP" altLang="en-US" sz="900" dirty="0">
                <a:latin typeface="Meiryo"/>
                <a:ea typeface="Meiryo"/>
                <a:cs typeface="+mn-lt"/>
              </a:rPr>
              <a:t>の</a:t>
            </a:r>
            <a:r>
              <a:rPr lang="en-US" altLang="ja-JP" sz="900" dirty="0">
                <a:latin typeface="Meiryo"/>
                <a:ea typeface="Meiryo"/>
                <a:cs typeface="+mn-lt"/>
              </a:rPr>
              <a:t>URL</a:t>
            </a:r>
            <a:r>
              <a:rPr lang="ja-JP" altLang="en-US" sz="900" dirty="0">
                <a:latin typeface="Meiryo"/>
                <a:ea typeface="Meiryo"/>
                <a:cs typeface="+mn-lt"/>
              </a:rPr>
              <a:t>から同じく</a:t>
            </a:r>
            <a:r>
              <a:rPr lang="ja-JP" sz="900" dirty="0">
                <a:latin typeface="Meiryo"/>
                <a:ea typeface="Meiryo"/>
                <a:cs typeface="+mn-lt"/>
              </a:rPr>
              <a:t>クレジットカード</a:t>
            </a:r>
            <a:r>
              <a:rPr lang="ja-JP" altLang="en-US" sz="900" dirty="0">
                <a:latin typeface="Meiryo"/>
                <a:ea typeface="Meiryo"/>
                <a:cs typeface="+mn-lt"/>
              </a:rPr>
              <a:t>、コンビニ</a:t>
            </a:r>
            <a:r>
              <a:rPr lang="ja-JP" sz="900" dirty="0">
                <a:latin typeface="Meiryo"/>
                <a:ea typeface="Meiryo"/>
                <a:cs typeface="+mn-lt"/>
              </a:rPr>
              <a:t>支払いが</a:t>
            </a:r>
            <a:r>
              <a:rPr lang="ja-JP" altLang="en-US" sz="900" dirty="0">
                <a:latin typeface="Meiryo"/>
                <a:ea typeface="Meiryo"/>
                <a:cs typeface="+mn-lt"/>
              </a:rPr>
              <a:t>ご利用いただけ</a:t>
            </a:r>
            <a:r>
              <a:rPr lang="ja-JP" sz="900" dirty="0">
                <a:latin typeface="Meiryo"/>
                <a:ea typeface="Meiryo"/>
                <a:cs typeface="+mn-lt"/>
              </a:rPr>
              <a:t>ます。</a:t>
            </a:r>
            <a:r>
              <a:rPr lang="en-US" altLang="ja-JP" sz="900" dirty="0">
                <a:latin typeface="Meiryo"/>
                <a:ea typeface="Meiryo"/>
                <a:cs typeface="+mn-lt"/>
              </a:rPr>
              <a:t>LINE</a:t>
            </a:r>
            <a:r>
              <a:rPr lang="ja-JP" altLang="en-US" sz="900" dirty="0">
                <a:latin typeface="Meiryo"/>
                <a:ea typeface="Meiryo"/>
                <a:cs typeface="+mn-lt"/>
              </a:rPr>
              <a:t>をご利用されていない方は、事前に施設スタッフまでお申し出ください。また、</a:t>
            </a:r>
            <a:r>
              <a:rPr lang="en-US" altLang="ja-JP" sz="900" dirty="0">
                <a:latin typeface="Meiryo"/>
                <a:ea typeface="+mn-lt"/>
                <a:cs typeface="+mn-lt"/>
              </a:rPr>
              <a:t>LINE</a:t>
            </a:r>
            <a:r>
              <a:rPr lang="ja-JP" altLang="en-US" sz="900" dirty="0">
                <a:latin typeface="Meiryo"/>
                <a:ea typeface="Meiryo"/>
                <a:cs typeface="+mn-lt"/>
              </a:rPr>
              <a:t>を活用し</a:t>
            </a:r>
            <a:r>
              <a:rPr lang="ja-JP" sz="900" dirty="0">
                <a:latin typeface="Meiryo"/>
                <a:ea typeface="Meiryo"/>
                <a:cs typeface="+mn-lt"/>
              </a:rPr>
              <a:t>た</a:t>
            </a:r>
            <a:r>
              <a:rPr lang="ja-JP" altLang="en-US" sz="900" dirty="0">
                <a:latin typeface="Meiryo"/>
                <a:ea typeface="Meiryo"/>
                <a:cs typeface="+mn-lt"/>
              </a:rPr>
              <a:t>決済サービス</a:t>
            </a:r>
            <a:r>
              <a:rPr lang="ja-JP" sz="900" dirty="0">
                <a:latin typeface="Meiryo"/>
                <a:ea typeface="Meiryo"/>
                <a:cs typeface="+mn-lt"/>
              </a:rPr>
              <a:t>で</a:t>
            </a:r>
            <a:r>
              <a:rPr lang="ja-JP" altLang="en-US" sz="900" dirty="0">
                <a:latin typeface="Meiryo"/>
                <a:ea typeface="Meiryo"/>
                <a:cs typeface="+mn-lt"/>
              </a:rPr>
              <a:t>すが、皆様</a:t>
            </a:r>
            <a:r>
              <a:rPr lang="ja-JP" sz="900" dirty="0">
                <a:latin typeface="Meiryo"/>
                <a:ea typeface="Meiryo"/>
                <a:cs typeface="+mn-lt"/>
              </a:rPr>
              <a:t>の</a:t>
            </a:r>
            <a:r>
              <a:rPr lang="en-US" altLang="ja-JP" sz="900" dirty="0">
                <a:latin typeface="Meiryo"/>
                <a:ea typeface="+mn-lt"/>
                <a:cs typeface="+mn-lt"/>
              </a:rPr>
              <a:t>LINE</a:t>
            </a:r>
            <a:r>
              <a:rPr lang="ja-JP" altLang="en-US" sz="900" dirty="0">
                <a:latin typeface="Meiryo"/>
                <a:ea typeface="Meiryo"/>
                <a:cs typeface="+mn-lt"/>
              </a:rPr>
              <a:t>アカウ</a:t>
            </a:r>
            <a:r>
              <a:rPr lang="ja-JP" sz="900" dirty="0">
                <a:latin typeface="Meiryo"/>
                <a:ea typeface="Meiryo"/>
                <a:cs typeface="+mn-lt"/>
              </a:rPr>
              <a:t>ント</a:t>
            </a:r>
            <a:r>
              <a:rPr lang="ja-JP" altLang="en-US" sz="900" dirty="0">
                <a:latin typeface="Meiryo"/>
                <a:ea typeface="Meiryo"/>
                <a:cs typeface="+mn-lt"/>
              </a:rPr>
              <a:t>（</a:t>
            </a:r>
            <a:r>
              <a:rPr lang="en-US" altLang="ja-JP" sz="900" dirty="0">
                <a:latin typeface="Meiryo"/>
                <a:ea typeface="+mn-lt"/>
                <a:cs typeface="+mn-lt"/>
              </a:rPr>
              <a:t>ID</a:t>
            </a:r>
            <a:r>
              <a:rPr lang="ja-JP" altLang="en-US" sz="900" dirty="0">
                <a:latin typeface="Meiryo"/>
                <a:ea typeface="Meiryo"/>
                <a:cs typeface="+mn-lt"/>
              </a:rPr>
              <a:t>や</a:t>
            </a:r>
            <a:r>
              <a:rPr lang="ja-JP" sz="900" dirty="0">
                <a:latin typeface="Meiryo"/>
                <a:ea typeface="Meiryo"/>
                <a:cs typeface="+mn-lt"/>
              </a:rPr>
              <a:t>ア</a:t>
            </a:r>
            <a:r>
              <a:rPr lang="ja-JP" altLang="en-US" sz="900" dirty="0">
                <a:latin typeface="Meiryo"/>
                <a:ea typeface="Meiryo"/>
                <a:cs typeface="+mn-lt"/>
              </a:rPr>
              <a:t>イコ</a:t>
            </a:r>
            <a:r>
              <a:rPr lang="ja-JP" sz="900" dirty="0">
                <a:latin typeface="Meiryo"/>
                <a:ea typeface="Meiryo"/>
                <a:cs typeface="+mn-lt"/>
              </a:rPr>
              <a:t>ン</a:t>
            </a:r>
            <a:r>
              <a:rPr lang="ja-JP" altLang="en-US" sz="900" dirty="0">
                <a:latin typeface="Meiryo"/>
                <a:ea typeface="Meiryo"/>
                <a:cs typeface="+mn-lt"/>
              </a:rPr>
              <a:t>等）は施設側や運営会社（株式会社エンペイ）側では一切把握出来ませんの</a:t>
            </a:r>
            <a:r>
              <a:rPr lang="ja-JP" sz="900" dirty="0">
                <a:latin typeface="Meiryo"/>
                <a:ea typeface="Meiryo"/>
                <a:cs typeface="+mn-lt"/>
              </a:rPr>
              <a:t>で</a:t>
            </a:r>
            <a:r>
              <a:rPr lang="ja-JP" altLang="en-US" sz="900" dirty="0">
                <a:latin typeface="Meiryo"/>
                <a:ea typeface="Meiryo"/>
                <a:cs typeface="+mn-lt"/>
              </a:rPr>
              <a:t>ご安心くださ</a:t>
            </a:r>
            <a:r>
              <a:rPr lang="ja-JP" sz="900" dirty="0">
                <a:latin typeface="Meiryo"/>
                <a:ea typeface="Meiryo"/>
                <a:cs typeface="+mn-lt"/>
              </a:rPr>
              <a:t>い。</a:t>
            </a:r>
            <a:endParaRPr lang="en-US" altLang="ja-JP" sz="900" dirty="0">
              <a:latin typeface="Meiryo"/>
              <a:ea typeface="Meiryo"/>
              <a:cs typeface="+mn-lt"/>
            </a:endParaRPr>
          </a:p>
          <a:p>
            <a:pPr>
              <a:lnSpc>
                <a:spcPct val="125000"/>
              </a:lnSpc>
            </a:pPr>
            <a:endParaRPr lang="en-US" altLang="ja-JP" sz="900" dirty="0">
              <a:latin typeface="Meiryo"/>
              <a:ea typeface="Meiryo"/>
              <a:cs typeface="+mn-lt"/>
            </a:endParaRPr>
          </a:p>
          <a:p>
            <a:pPr>
              <a:lnSpc>
                <a:spcPct val="125000"/>
              </a:lnSpc>
            </a:pPr>
            <a:r>
              <a:rPr lang="en-US" altLang="ja-JP" sz="900" dirty="0">
                <a:latin typeface="Meiryo"/>
                <a:ea typeface="Meiryo"/>
                <a:cs typeface="+mn-lt"/>
              </a:rPr>
              <a:t>※</a:t>
            </a:r>
            <a:r>
              <a:rPr lang="ja-JP" altLang="en-US" sz="900" dirty="0">
                <a:latin typeface="Meiryo"/>
                <a:ea typeface="Meiryo"/>
                <a:cs typeface="+mn-lt"/>
              </a:rPr>
              <a:t>エンペイに関する情報は右記のサービス公式サイトよりご確認いただけます。</a:t>
            </a:r>
            <a:endParaRPr lang="ja-JP" sz="900" dirty="0">
              <a:latin typeface="Meiryo"/>
              <a:ea typeface="Meiryo"/>
              <a:cs typeface="+mn-lt"/>
            </a:endParaRPr>
          </a:p>
          <a:p>
            <a:pPr>
              <a:lnSpc>
                <a:spcPct val="125000"/>
              </a:lnSpc>
            </a:pPr>
            <a:endParaRPr lang="ja-JP" sz="900" dirty="0">
              <a:latin typeface="Meiryo"/>
              <a:ea typeface="Meiryo"/>
              <a:cs typeface="Calibri"/>
            </a:endParaRPr>
          </a:p>
        </p:txBody>
      </p:sp>
      <p:grpSp>
        <p:nvGrpSpPr>
          <p:cNvPr id="16" name="グループ化 15">
            <a:extLst>
              <a:ext uri="{FF2B5EF4-FFF2-40B4-BE49-F238E27FC236}">
                <a16:creationId xmlns:a16="http://schemas.microsoft.com/office/drawing/2014/main" id="{25A0F018-D3DC-754E-A80B-B81F1055A507}"/>
              </a:ext>
            </a:extLst>
          </p:cNvPr>
          <p:cNvGrpSpPr/>
          <p:nvPr/>
        </p:nvGrpSpPr>
        <p:grpSpPr>
          <a:xfrm>
            <a:off x="4765016" y="8974547"/>
            <a:ext cx="1491114" cy="829214"/>
            <a:chOff x="4145338" y="9089463"/>
            <a:chExt cx="1491114" cy="829214"/>
          </a:xfrm>
        </p:grpSpPr>
        <p:pic>
          <p:nvPicPr>
            <p:cNvPr id="17" name="図 16" descr="QR コード&#10;&#10;自動的に生成された説明">
              <a:extLst>
                <a:ext uri="{FF2B5EF4-FFF2-40B4-BE49-F238E27FC236}">
                  <a16:creationId xmlns:a16="http://schemas.microsoft.com/office/drawing/2014/main" id="{3F23EF58-E755-F145-AE14-8A92A16EB9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039" y="9089463"/>
              <a:ext cx="685222" cy="685222"/>
            </a:xfrm>
            <a:prstGeom prst="rect">
              <a:avLst/>
            </a:prstGeom>
          </p:spPr>
        </p:pic>
        <p:sp>
          <p:nvSpPr>
            <p:cNvPr id="18" name="テキスト ボックス 17">
              <a:extLst>
                <a:ext uri="{FF2B5EF4-FFF2-40B4-BE49-F238E27FC236}">
                  <a16:creationId xmlns:a16="http://schemas.microsoft.com/office/drawing/2014/main" id="{E2F983B7-72C1-E943-BDD0-FFA1CB2E7C60}"/>
                </a:ext>
              </a:extLst>
            </p:cNvPr>
            <p:cNvSpPr txBox="1"/>
            <p:nvPr/>
          </p:nvSpPr>
          <p:spPr>
            <a:xfrm>
              <a:off x="4145338" y="9687845"/>
              <a:ext cx="1491114" cy="230832"/>
            </a:xfrm>
            <a:prstGeom prst="rect">
              <a:avLst/>
            </a:prstGeom>
            <a:noFill/>
          </p:spPr>
          <p:txBody>
            <a:bodyPr wrap="none" rtlCol="0">
              <a:spAutoFit/>
            </a:bodyPr>
            <a:lstStyle/>
            <a:p>
              <a:pPr algn="ctr"/>
              <a:r>
                <a:rPr lang="en" altLang="ja-JP" sz="900" dirty="0">
                  <a:latin typeface="Yu Gothic" panose="020B0400000000000000" pitchFamily="34" charset="-128"/>
                  <a:ea typeface="Yu Gothic" panose="020B0400000000000000" pitchFamily="34" charset="-128"/>
                </a:rPr>
                <a:t>https://</a:t>
              </a:r>
              <a:r>
                <a:rPr lang="en" altLang="ja-JP" sz="900" dirty="0" err="1">
                  <a:latin typeface="Yu Gothic" panose="020B0400000000000000" pitchFamily="34" charset="-128"/>
                  <a:ea typeface="Yu Gothic" panose="020B0400000000000000" pitchFamily="34" charset="-128"/>
                </a:rPr>
                <a:t>enpay.co.jp</a:t>
              </a:r>
              <a:r>
                <a:rPr lang="en" altLang="ja-JP" sz="900" dirty="0">
                  <a:latin typeface="Yu Gothic" panose="020B0400000000000000" pitchFamily="34" charset="-128"/>
                  <a:ea typeface="Yu Gothic" panose="020B0400000000000000" pitchFamily="34" charset="-128"/>
                </a:rPr>
                <a:t>/top/</a:t>
              </a:r>
              <a:endParaRPr kumimoji="1" lang="ja-JP" altLang="en-US" sz="900">
                <a:latin typeface="Yu Gothic" panose="020B0400000000000000" pitchFamily="34" charset="-128"/>
                <a:ea typeface="Yu Gothic" panose="020B0400000000000000" pitchFamily="34" charset="-128"/>
              </a:endParaRPr>
            </a:p>
          </p:txBody>
        </p:sp>
      </p:grpSp>
      <p:pic>
        <p:nvPicPr>
          <p:cNvPr id="21" name="図 20" descr="グラフィカル ユーザー インターフェイス, テキスト, アプリケーション&#10;&#10;自動的に生成された説明">
            <a:extLst>
              <a:ext uri="{FF2B5EF4-FFF2-40B4-BE49-F238E27FC236}">
                <a16:creationId xmlns:a16="http://schemas.microsoft.com/office/drawing/2014/main" id="{47DC7662-00E1-434D-9898-AA7D50DECC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775" y="7111177"/>
            <a:ext cx="5764117" cy="915873"/>
          </a:xfrm>
          <a:prstGeom prst="rect">
            <a:avLst/>
          </a:prstGeom>
        </p:spPr>
      </p:pic>
      <p:grpSp>
        <p:nvGrpSpPr>
          <p:cNvPr id="24" name="グループ化 23">
            <a:extLst>
              <a:ext uri="{FF2B5EF4-FFF2-40B4-BE49-F238E27FC236}">
                <a16:creationId xmlns:a16="http://schemas.microsoft.com/office/drawing/2014/main" id="{255D4B4F-8E4A-4962-B2A9-5455AB0DA491}"/>
              </a:ext>
            </a:extLst>
          </p:cNvPr>
          <p:cNvGrpSpPr/>
          <p:nvPr/>
        </p:nvGrpSpPr>
        <p:grpSpPr>
          <a:xfrm>
            <a:off x="675625" y="7197583"/>
            <a:ext cx="1066307" cy="734887"/>
            <a:chOff x="501135" y="4909132"/>
            <a:chExt cx="1616542" cy="1047045"/>
          </a:xfrm>
        </p:grpSpPr>
        <p:sp>
          <p:nvSpPr>
            <p:cNvPr id="25" name="四角形: 角を丸くする 13">
              <a:extLst>
                <a:ext uri="{FF2B5EF4-FFF2-40B4-BE49-F238E27FC236}">
                  <a16:creationId xmlns:a16="http://schemas.microsoft.com/office/drawing/2014/main" id="{5DAF8AAD-1E7D-4156-B7F9-9DC42AC9893B}"/>
                </a:ext>
              </a:extLst>
            </p:cNvPr>
            <p:cNvSpPr/>
            <p:nvPr/>
          </p:nvSpPr>
          <p:spPr>
            <a:xfrm>
              <a:off x="501135" y="4909132"/>
              <a:ext cx="1616542" cy="1047045"/>
            </a:xfrm>
            <a:prstGeom prst="roundRect">
              <a:avLst>
                <a:gd name="adj" fmla="val 7504"/>
              </a:avLst>
            </a:prstGeom>
            <a:ln w="12700">
              <a:solidFill>
                <a:schemeClr val="bg2">
                  <a:lumMod val="75000"/>
                  <a:alpha val="57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p>
              <a:pPr algn="ctr"/>
              <a:endParaRPr lang="ja-JP" altLang="en-US" sz="1000" b="1" dirty="0">
                <a:solidFill>
                  <a:srgbClr val="0765B6"/>
                </a:solidFill>
                <a:latin typeface="+mn-ea"/>
                <a:cs typeface="Calibri"/>
              </a:endParaRPr>
            </a:p>
            <a:p>
              <a:pPr algn="ctr"/>
              <a:endParaRPr lang="ja-JP" altLang="en-US" sz="1000" dirty="0"/>
            </a:p>
          </p:txBody>
        </p:sp>
        <p:pic>
          <p:nvPicPr>
            <p:cNvPr id="26" name="図 25" descr="ロゴ&#10;&#10;自動的に生成された説明">
              <a:extLst>
                <a:ext uri="{FF2B5EF4-FFF2-40B4-BE49-F238E27FC236}">
                  <a16:creationId xmlns:a16="http://schemas.microsoft.com/office/drawing/2014/main" id="{C85381A5-DAAD-4A33-9A07-DFFAA8781B2F}"/>
                </a:ext>
              </a:extLst>
            </p:cNvPr>
            <p:cNvPicPr>
              <a:picLocks noChangeAspect="1"/>
            </p:cNvPicPr>
            <p:nvPr/>
          </p:nvPicPr>
          <p:blipFill>
            <a:blip r:embed="rId4"/>
            <a:stretch>
              <a:fillRect/>
            </a:stretch>
          </p:blipFill>
          <p:spPr>
            <a:xfrm>
              <a:off x="1490756" y="5423161"/>
              <a:ext cx="580776" cy="521514"/>
            </a:xfrm>
            <a:prstGeom prst="rect">
              <a:avLst/>
            </a:prstGeom>
          </p:spPr>
        </p:pic>
      </p:grpSp>
      <p:pic>
        <p:nvPicPr>
          <p:cNvPr id="27" name="図 26" descr="アイコン&#10;&#10;中程度の精度で自動的に生成された説明">
            <a:extLst>
              <a:ext uri="{FF2B5EF4-FFF2-40B4-BE49-F238E27FC236}">
                <a16:creationId xmlns:a16="http://schemas.microsoft.com/office/drawing/2014/main" id="{CABBDE2E-07E8-4937-8DEF-B668108D37F7}"/>
              </a:ext>
            </a:extLst>
          </p:cNvPr>
          <p:cNvPicPr>
            <a:picLocks noChangeAspect="1"/>
          </p:cNvPicPr>
          <p:nvPr/>
        </p:nvPicPr>
        <p:blipFill>
          <a:blip r:embed="rId5"/>
          <a:stretch>
            <a:fillRect/>
          </a:stretch>
        </p:blipFill>
        <p:spPr>
          <a:xfrm>
            <a:off x="724295" y="7644769"/>
            <a:ext cx="555437" cy="226132"/>
          </a:xfrm>
          <a:prstGeom prst="rect">
            <a:avLst/>
          </a:prstGeom>
        </p:spPr>
      </p:pic>
      <p:pic>
        <p:nvPicPr>
          <p:cNvPr id="28" name="Picture 4">
            <a:extLst>
              <a:ext uri="{FF2B5EF4-FFF2-40B4-BE49-F238E27FC236}">
                <a16:creationId xmlns:a16="http://schemas.microsoft.com/office/drawing/2014/main" id="{8DE27C88-CF6C-415B-8B1E-C4138AD030E6}"/>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64280" y="7236645"/>
            <a:ext cx="321718" cy="321718"/>
          </a:xfrm>
          <a:prstGeom prst="rect">
            <a:avLst/>
          </a:prstGeom>
          <a:noFill/>
          <a:extLst>
            <a:ext uri="{909E8E84-426E-40DD-AFC4-6F175D3DCCD1}">
              <a14:hiddenFill xmlns:a14="http://schemas.microsoft.com/office/drawing/2010/main">
                <a:solidFill>
                  <a:srgbClr val="FFFFFF"/>
                </a:solidFill>
              </a14:hiddenFill>
            </a:ext>
          </a:extLst>
        </p:spPr>
      </p:pic>
      <p:sp>
        <p:nvSpPr>
          <p:cNvPr id="29" name="テキスト ボックス 28">
            <a:extLst>
              <a:ext uri="{FF2B5EF4-FFF2-40B4-BE49-F238E27FC236}">
                <a16:creationId xmlns:a16="http://schemas.microsoft.com/office/drawing/2014/main" id="{E8613A1B-491A-4C62-9E5F-4E15711CEE4A}"/>
              </a:ext>
            </a:extLst>
          </p:cNvPr>
          <p:cNvSpPr txBox="1"/>
          <p:nvPr/>
        </p:nvSpPr>
        <p:spPr>
          <a:xfrm>
            <a:off x="985998" y="7287189"/>
            <a:ext cx="2532704" cy="260199"/>
          </a:xfrm>
          <a:prstGeom prst="rect">
            <a:avLst/>
          </a:prstGeom>
          <a:noFill/>
        </p:spPr>
        <p:txBody>
          <a:bodyPr wrap="square" lIns="0" tIns="0" rIns="0" bIns="0" rtlCol="0">
            <a:spAutoFit/>
          </a:bodyPr>
          <a:lstStyle/>
          <a:p>
            <a:pPr>
              <a:lnSpc>
                <a:spcPct val="130000"/>
              </a:lnSpc>
            </a:pPr>
            <a:r>
              <a:rPr lang="ja-JP" altLang="en-US" sz="700" b="1" dirty="0">
                <a:solidFill>
                  <a:srgbClr val="0765B6"/>
                </a:solidFill>
                <a:latin typeface="HGSｺﾞｼｯｸE" panose="020B0900000000000000" pitchFamily="50" charset="-128"/>
                <a:ea typeface="HGSｺﾞｼｯｸE" panose="020B0900000000000000" pitchFamily="50" charset="-128"/>
                <a:cs typeface="Calibri"/>
              </a:rPr>
              <a:t>キャッシュレス</a:t>
            </a:r>
            <a:endParaRPr lang="en-US" altLang="ja-JP" sz="700" b="1" dirty="0">
              <a:solidFill>
                <a:srgbClr val="0765B6"/>
              </a:solidFill>
              <a:latin typeface="HGSｺﾞｼｯｸE" panose="020B0900000000000000" pitchFamily="50" charset="-128"/>
              <a:ea typeface="HGSｺﾞｼｯｸE" panose="020B0900000000000000" pitchFamily="50" charset="-128"/>
              <a:cs typeface="Calibri"/>
            </a:endParaRPr>
          </a:p>
          <a:p>
            <a:pPr>
              <a:lnSpc>
                <a:spcPct val="130000"/>
              </a:lnSpc>
            </a:pPr>
            <a:r>
              <a:rPr lang="ja-JP" altLang="en-US" sz="700" b="1" dirty="0">
                <a:solidFill>
                  <a:srgbClr val="0765B6"/>
                </a:solidFill>
                <a:latin typeface="HGSｺﾞｼｯｸE" panose="020B0900000000000000" pitchFamily="50" charset="-128"/>
                <a:ea typeface="HGSｺﾞｼｯｸE" panose="020B0900000000000000" pitchFamily="50" charset="-128"/>
                <a:cs typeface="Calibri"/>
              </a:rPr>
              <a:t>決済</a:t>
            </a:r>
          </a:p>
        </p:txBody>
      </p:sp>
    </p:spTree>
    <p:extLst>
      <p:ext uri="{BB962C8B-B14F-4D97-AF65-F5344CB8AC3E}">
        <p14:creationId xmlns:p14="http://schemas.microsoft.com/office/powerpoint/2010/main" val="2128380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A612DDBC-A7E7-499D-BFA0-2A565F12D630}"/>
              </a:ext>
            </a:extLst>
          </p:cNvPr>
          <p:cNvSpPr/>
          <p:nvPr/>
        </p:nvSpPr>
        <p:spPr>
          <a:xfrm>
            <a:off x="683461" y="178968"/>
            <a:ext cx="5663991" cy="511120"/>
          </a:xfrm>
          <a:prstGeom prst="rect">
            <a:avLst/>
          </a:prstGeom>
          <a:solidFill>
            <a:srgbClr val="0062A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ja-JP" dirty="0">
                <a:latin typeface="Meiryo"/>
                <a:ea typeface="Meiryo"/>
                <a:cs typeface="+mn-lt"/>
              </a:rPr>
              <a:t>LINE</a:t>
            </a:r>
            <a:r>
              <a:rPr lang="ja-JP" altLang="en-US" dirty="0">
                <a:latin typeface="Meiryo"/>
                <a:ea typeface="Meiryo"/>
                <a:cs typeface="+mn-lt"/>
              </a:rPr>
              <a:t>登録方法</a:t>
            </a:r>
            <a:r>
              <a:rPr lang="ja-JP" dirty="0">
                <a:latin typeface="Meiryo"/>
                <a:ea typeface="Meiryo"/>
                <a:cs typeface="+mn-lt"/>
              </a:rPr>
              <a:t>  </a:t>
            </a:r>
            <a:r>
              <a:rPr lang="ja-JP" sz="1000" dirty="0">
                <a:latin typeface="Meiryo"/>
                <a:ea typeface="Meiryo"/>
                <a:cs typeface="+mn-lt"/>
              </a:rPr>
              <a:t>※1分程度で終了</a:t>
            </a:r>
            <a:r>
              <a:rPr lang="ja-JP" altLang="en-US" sz="1000" dirty="0">
                <a:latin typeface="Meiryo"/>
                <a:ea typeface="Meiryo"/>
                <a:cs typeface="+mn-lt"/>
              </a:rPr>
              <a:t>します！</a:t>
            </a:r>
            <a:endParaRPr lang="ja-JP" sz="1000" dirty="0">
              <a:latin typeface="Meiryo"/>
              <a:ea typeface="Meiryo"/>
            </a:endParaRPr>
          </a:p>
        </p:txBody>
      </p:sp>
      <p:grpSp>
        <p:nvGrpSpPr>
          <p:cNvPr id="15" name="グループ化 14">
            <a:extLst>
              <a:ext uri="{FF2B5EF4-FFF2-40B4-BE49-F238E27FC236}">
                <a16:creationId xmlns:a16="http://schemas.microsoft.com/office/drawing/2014/main" id="{29C0BBD7-9606-4B91-AD6E-031DF072A3AA}"/>
              </a:ext>
            </a:extLst>
          </p:cNvPr>
          <p:cNvGrpSpPr/>
          <p:nvPr/>
        </p:nvGrpSpPr>
        <p:grpSpPr>
          <a:xfrm>
            <a:off x="257379" y="3026446"/>
            <a:ext cx="5003762" cy="431695"/>
            <a:chOff x="602520" y="1345848"/>
            <a:chExt cx="5003762" cy="431695"/>
          </a:xfrm>
        </p:grpSpPr>
        <p:sp>
          <p:nvSpPr>
            <p:cNvPr id="11" name="テキスト ボックス 10">
              <a:extLst>
                <a:ext uri="{FF2B5EF4-FFF2-40B4-BE49-F238E27FC236}">
                  <a16:creationId xmlns:a16="http://schemas.microsoft.com/office/drawing/2014/main" id="{12D093DF-0191-4DFA-92D7-8E28264C547C}"/>
                </a:ext>
              </a:extLst>
            </p:cNvPr>
            <p:cNvSpPr txBox="1"/>
            <p:nvPr/>
          </p:nvSpPr>
          <p:spPr>
            <a:xfrm>
              <a:off x="1143757" y="1392822"/>
              <a:ext cx="4462525" cy="384721"/>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r>
                <a:rPr lang="ja-JP" altLang="en-US" sz="1100" b="1" dirty="0">
                  <a:latin typeface="Meiryo"/>
                  <a:ea typeface="Meiryo"/>
                  <a:cs typeface="+mn-lt"/>
                </a:rPr>
                <a:t>スマートフォンで</a:t>
              </a:r>
              <a:r>
                <a:rPr lang="en-US" altLang="ja-JP" sz="1100" b="1" dirty="0">
                  <a:latin typeface="Meiryo"/>
                  <a:ea typeface="+mn-lt"/>
                  <a:cs typeface="+mn-lt"/>
                </a:rPr>
                <a:t>LINE</a:t>
              </a:r>
              <a:r>
                <a:rPr lang="ja-JP" altLang="en-US" sz="1100" b="1" dirty="0">
                  <a:latin typeface="Meiryo"/>
                  <a:ea typeface="Meiryo"/>
                  <a:cs typeface="+mn-lt"/>
                </a:rPr>
                <a:t>アプリをインストール、</a:t>
              </a:r>
              <a:br>
                <a:rPr lang="ja-JP" altLang="en-US" sz="1100" b="1" dirty="0">
                  <a:latin typeface="Meiryo"/>
                  <a:ea typeface="Meiryo"/>
                  <a:cs typeface="+mn-lt"/>
                </a:rPr>
              </a:br>
              <a:r>
                <a:rPr lang="ja-JP" altLang="en-US" sz="1100" b="1" dirty="0">
                  <a:latin typeface="Meiryo"/>
                  <a:ea typeface="Meiryo"/>
                  <a:cs typeface="+mn-lt"/>
                </a:rPr>
                <a:t>または起動してくださ</a:t>
              </a:r>
              <a:r>
                <a:rPr lang="ja-JP" sz="1100" b="1" dirty="0">
                  <a:latin typeface="Meiryo"/>
                  <a:ea typeface="Meiryo"/>
                  <a:cs typeface="+mn-lt"/>
                </a:rPr>
                <a:t>い</a:t>
              </a:r>
              <a:r>
                <a:rPr lang="ja-JP" altLang="en-US" sz="1100" b="1" dirty="0">
                  <a:latin typeface="Meiryo"/>
                  <a:ea typeface="Meiryo"/>
                  <a:cs typeface="+mn-lt"/>
                </a:rPr>
                <a:t>。</a:t>
              </a:r>
              <a:endParaRPr lang="ja-JP" sz="1100" b="1" dirty="0">
                <a:latin typeface="Meiryo"/>
                <a:ea typeface="Meiryo"/>
              </a:endParaRPr>
            </a:p>
          </p:txBody>
        </p:sp>
        <p:sp>
          <p:nvSpPr>
            <p:cNvPr id="8" name="楕円 7">
              <a:extLst>
                <a:ext uri="{FF2B5EF4-FFF2-40B4-BE49-F238E27FC236}">
                  <a16:creationId xmlns:a16="http://schemas.microsoft.com/office/drawing/2014/main" id="{A5258EC9-E8AC-4AAF-B415-E17425EEED2D}"/>
                </a:ext>
              </a:extLst>
            </p:cNvPr>
            <p:cNvSpPr/>
            <p:nvPr/>
          </p:nvSpPr>
          <p:spPr>
            <a:xfrm>
              <a:off x="602520" y="134584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b="1" dirty="0">
                  <a:latin typeface="Calibri"/>
                  <a:ea typeface="Meiryo"/>
                  <a:cs typeface="Calibri"/>
                </a:rPr>
                <a:t>1</a:t>
              </a:r>
            </a:p>
          </p:txBody>
        </p:sp>
      </p:grpSp>
      <p:grpSp>
        <p:nvGrpSpPr>
          <p:cNvPr id="29" name="グループ化 28">
            <a:extLst>
              <a:ext uri="{FF2B5EF4-FFF2-40B4-BE49-F238E27FC236}">
                <a16:creationId xmlns:a16="http://schemas.microsoft.com/office/drawing/2014/main" id="{647DD395-F60E-4C5E-B937-62A3C0D5C714}"/>
              </a:ext>
            </a:extLst>
          </p:cNvPr>
          <p:cNvGrpSpPr/>
          <p:nvPr/>
        </p:nvGrpSpPr>
        <p:grpSpPr>
          <a:xfrm>
            <a:off x="259124" y="3840837"/>
            <a:ext cx="3298431" cy="554805"/>
            <a:chOff x="602520" y="1345848"/>
            <a:chExt cx="3298431" cy="554805"/>
          </a:xfrm>
        </p:grpSpPr>
        <p:sp>
          <p:nvSpPr>
            <p:cNvPr id="30" name="テキスト ボックス 29">
              <a:extLst>
                <a:ext uri="{FF2B5EF4-FFF2-40B4-BE49-F238E27FC236}">
                  <a16:creationId xmlns:a16="http://schemas.microsoft.com/office/drawing/2014/main" id="{1EB043F5-97FE-4BCD-99E6-833FCB0C3B99}"/>
                </a:ext>
              </a:extLst>
            </p:cNvPr>
            <p:cNvSpPr txBox="1"/>
            <p:nvPr/>
          </p:nvSpPr>
          <p:spPr>
            <a:xfrm>
              <a:off x="1143757" y="1392822"/>
              <a:ext cx="2757194" cy="50783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latin typeface="Meiryo"/>
                  <a:ea typeface="Meiryo"/>
                  <a:cs typeface="+mn-lt"/>
                </a:rPr>
                <a:t>施設</a:t>
              </a:r>
              <a:r>
                <a:rPr lang="ja-JP" sz="1100" b="1" dirty="0">
                  <a:latin typeface="Meiryo"/>
                  <a:ea typeface="Meiryo"/>
                  <a:cs typeface="+mn-lt"/>
                </a:rPr>
                <a:t>から</a:t>
              </a:r>
              <a:r>
                <a:rPr lang="ja-JP" altLang="en-US" sz="1100" b="1" dirty="0">
                  <a:latin typeface="Meiryo"/>
                  <a:ea typeface="Meiryo"/>
                  <a:cs typeface="+mn-lt"/>
                </a:rPr>
                <a:t>配布された用紙</a:t>
              </a:r>
              <a:r>
                <a:rPr lang="ja-JP" sz="1100" b="1" dirty="0">
                  <a:latin typeface="Meiryo"/>
                  <a:ea typeface="Meiryo"/>
                  <a:cs typeface="+mn-lt"/>
                </a:rPr>
                <a:t>に記載の</a:t>
              </a:r>
              <a:r>
                <a:rPr lang="ja-JP" sz="1100" b="1" dirty="0">
                  <a:solidFill>
                    <a:srgbClr val="FF0000"/>
                  </a:solidFill>
                  <a:latin typeface="Meiryo"/>
                  <a:ea typeface="Meiryo"/>
                  <a:cs typeface="+mn-lt"/>
                </a:rPr>
                <a:t>QRコード</a:t>
              </a:r>
              <a:r>
                <a:rPr lang="ja-JP" sz="1100" b="1" dirty="0">
                  <a:latin typeface="Meiryo"/>
                  <a:ea typeface="Meiryo"/>
                  <a:cs typeface="+mn-lt"/>
                </a:rPr>
                <a:t>をLINEで</a:t>
              </a:r>
              <a:r>
                <a:rPr lang="ja-JP" altLang="en-US" sz="1100" b="1" dirty="0">
                  <a:latin typeface="Meiryo"/>
                  <a:ea typeface="Meiryo"/>
                  <a:cs typeface="+mn-lt"/>
                </a:rPr>
                <a:t>読み込み</a:t>
              </a:r>
              <a:r>
                <a:rPr lang="ja-JP" sz="1100" b="1" dirty="0">
                  <a:latin typeface="Meiryo"/>
                  <a:ea typeface="Meiryo"/>
                  <a:cs typeface="+mn-lt"/>
                </a:rPr>
                <a:t>、enpay（エンペイ</a:t>
              </a:r>
              <a:r>
                <a:rPr lang="ja-JP" altLang="en-US" sz="1100" b="1" dirty="0">
                  <a:latin typeface="Meiryo"/>
                  <a:ea typeface="Meiryo"/>
                  <a:cs typeface="+mn-lt"/>
                </a:rPr>
                <a:t>）</a:t>
              </a:r>
              <a:r>
                <a:rPr lang="ja-JP" sz="1100" b="1" dirty="0">
                  <a:latin typeface="Meiryo"/>
                  <a:ea typeface="Meiryo"/>
                  <a:cs typeface="+mn-lt"/>
                </a:rPr>
                <a:t>を</a:t>
              </a:r>
              <a:r>
                <a:rPr lang="ja-JP" sz="1100" b="1" dirty="0">
                  <a:solidFill>
                    <a:srgbClr val="FF0000"/>
                  </a:solidFill>
                  <a:latin typeface="Meiryo"/>
                  <a:ea typeface="Meiryo"/>
                  <a:cs typeface="+mn-lt"/>
                </a:rPr>
                <a:t>友だち</a:t>
              </a:r>
              <a:r>
                <a:rPr lang="ja-JP" altLang="en-US" sz="1100" b="1" dirty="0">
                  <a:solidFill>
                    <a:srgbClr val="FF0000"/>
                  </a:solidFill>
                  <a:latin typeface="Meiryo"/>
                  <a:ea typeface="Meiryo"/>
                  <a:cs typeface="+mn-lt"/>
                </a:rPr>
                <a:t>追加</a:t>
              </a:r>
              <a:r>
                <a:rPr lang="ja-JP" sz="1100" b="1" dirty="0">
                  <a:latin typeface="Meiryo"/>
                  <a:ea typeface="Meiryo"/>
                  <a:cs typeface="+mn-lt"/>
                </a:rPr>
                <a:t>してください。</a:t>
              </a:r>
            </a:p>
          </p:txBody>
        </p:sp>
        <p:sp>
          <p:nvSpPr>
            <p:cNvPr id="31" name="楕円 30">
              <a:extLst>
                <a:ext uri="{FF2B5EF4-FFF2-40B4-BE49-F238E27FC236}">
                  <a16:creationId xmlns:a16="http://schemas.microsoft.com/office/drawing/2014/main" id="{C8A8C404-2930-48DC-A17C-7BD5A6C85808}"/>
                </a:ext>
              </a:extLst>
            </p:cNvPr>
            <p:cNvSpPr/>
            <p:nvPr/>
          </p:nvSpPr>
          <p:spPr>
            <a:xfrm>
              <a:off x="602520" y="134584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b="1" dirty="0">
                  <a:latin typeface="Calibri"/>
                  <a:ea typeface="Meiryo"/>
                  <a:cs typeface="Calibri"/>
                </a:rPr>
                <a:t>2</a:t>
              </a:r>
            </a:p>
          </p:txBody>
        </p:sp>
      </p:grpSp>
      <p:grpSp>
        <p:nvGrpSpPr>
          <p:cNvPr id="34" name="グループ化 33">
            <a:extLst>
              <a:ext uri="{FF2B5EF4-FFF2-40B4-BE49-F238E27FC236}">
                <a16:creationId xmlns:a16="http://schemas.microsoft.com/office/drawing/2014/main" id="{8EBE4FE3-6B11-4766-8853-E511D70569EA}"/>
              </a:ext>
            </a:extLst>
          </p:cNvPr>
          <p:cNvGrpSpPr/>
          <p:nvPr/>
        </p:nvGrpSpPr>
        <p:grpSpPr>
          <a:xfrm>
            <a:off x="260502" y="6565733"/>
            <a:ext cx="3151736" cy="724082"/>
            <a:chOff x="602520" y="1345848"/>
            <a:chExt cx="3151736" cy="724082"/>
          </a:xfrm>
        </p:grpSpPr>
        <p:sp>
          <p:nvSpPr>
            <p:cNvPr id="35" name="テキスト ボックス 34">
              <a:extLst>
                <a:ext uri="{FF2B5EF4-FFF2-40B4-BE49-F238E27FC236}">
                  <a16:creationId xmlns:a16="http://schemas.microsoft.com/office/drawing/2014/main" id="{35C8B2EF-9243-45FB-9830-FC42288033C1}"/>
                </a:ext>
              </a:extLst>
            </p:cNvPr>
            <p:cNvSpPr txBox="1"/>
            <p:nvPr/>
          </p:nvSpPr>
          <p:spPr>
            <a:xfrm>
              <a:off x="1143757" y="1392822"/>
              <a:ext cx="2610499" cy="6771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solidFill>
                    <a:srgbClr val="0070C0"/>
                  </a:solidFill>
                  <a:latin typeface="Meiryo"/>
                  <a:ea typeface="Meiryo"/>
                  <a:cs typeface="+mn-lt"/>
                </a:rPr>
                <a:t>「続いて、</a:t>
              </a:r>
              <a:r>
                <a:rPr lang="en-US" altLang="ja-JP" sz="1100" b="1" dirty="0">
                  <a:solidFill>
                    <a:srgbClr val="0070C0"/>
                  </a:solidFill>
                  <a:latin typeface="Meiryo"/>
                  <a:ea typeface="Meiryo"/>
                  <a:cs typeface="+mn-lt"/>
                </a:rPr>
                <a:t>【</a:t>
              </a:r>
              <a:r>
                <a:rPr lang="ja-JP" altLang="en-US" sz="1100" b="1" dirty="0">
                  <a:solidFill>
                    <a:srgbClr val="0070C0"/>
                  </a:solidFill>
                  <a:latin typeface="Meiryo"/>
                  <a:ea typeface="Meiryo"/>
                  <a:cs typeface="+mn-lt"/>
                </a:rPr>
                <a:t>パスワード</a:t>
              </a:r>
              <a:r>
                <a:rPr lang="en-US" altLang="ja-JP" sz="1100" b="1" dirty="0">
                  <a:solidFill>
                    <a:srgbClr val="0070C0"/>
                  </a:solidFill>
                  <a:latin typeface="Meiryo"/>
                  <a:ea typeface="Meiryo"/>
                  <a:cs typeface="+mn-lt"/>
                </a:rPr>
                <a:t>】</a:t>
              </a:r>
              <a:r>
                <a:rPr lang="ja-JP" altLang="en-US" sz="1100" b="1" dirty="0">
                  <a:solidFill>
                    <a:srgbClr val="0070C0"/>
                  </a:solidFill>
                  <a:latin typeface="Meiryo"/>
                  <a:ea typeface="Meiryo"/>
                  <a:cs typeface="+mn-lt"/>
                </a:rPr>
                <a:t>をご入力ください」</a:t>
              </a:r>
              <a:r>
                <a:rPr lang="ja-JP" altLang="en-US" sz="1100" b="1" dirty="0">
                  <a:latin typeface="Meiryo"/>
                  <a:ea typeface="Meiryo"/>
                  <a:cs typeface="+mn-lt"/>
                </a:rPr>
                <a:t>というメッセージが届くので、</a:t>
              </a:r>
              <a:endParaRPr lang="en-US" altLang="ja-JP" sz="1100" b="1" dirty="0">
                <a:latin typeface="Meiryo"/>
                <a:ea typeface="Meiryo"/>
                <a:cs typeface="+mn-lt"/>
              </a:endParaRPr>
            </a:p>
            <a:p>
              <a:r>
                <a:rPr lang="ja-JP" altLang="en-US" sz="1100" b="1" dirty="0">
                  <a:latin typeface="Meiryo"/>
                  <a:ea typeface="Meiryo"/>
                  <a:cs typeface="+mn-lt"/>
                </a:rPr>
                <a:t>③と同様に</a:t>
              </a:r>
              <a:r>
                <a:rPr lang="ja-JP" altLang="en-US" sz="1100" b="1" dirty="0">
                  <a:solidFill>
                    <a:srgbClr val="FF0000"/>
                  </a:solidFill>
                  <a:latin typeface="Meiryo"/>
                  <a:ea typeface="Meiryo"/>
                  <a:cs typeface="+mn-lt"/>
                </a:rPr>
                <a:t>パスワード（</a:t>
              </a:r>
              <a:r>
                <a:rPr lang="en-US" altLang="ja-JP" sz="1100" b="1" dirty="0">
                  <a:solidFill>
                    <a:srgbClr val="FF0000"/>
                  </a:solidFill>
                  <a:latin typeface="Meiryo"/>
                  <a:ea typeface="Meiryo"/>
                  <a:cs typeface="+mn-lt"/>
                </a:rPr>
                <a:t>8</a:t>
              </a:r>
              <a:r>
                <a:rPr lang="ja-JP" altLang="en-US" sz="1100" b="1" dirty="0">
                  <a:solidFill>
                    <a:srgbClr val="FF0000"/>
                  </a:solidFill>
                  <a:latin typeface="Meiryo"/>
                  <a:ea typeface="Meiryo"/>
                  <a:cs typeface="+mn-lt"/>
                </a:rPr>
                <a:t>桁の数字）</a:t>
              </a:r>
              <a:r>
                <a:rPr lang="ja-JP" altLang="en-US" sz="1100" b="1" dirty="0">
                  <a:latin typeface="Meiryo"/>
                  <a:ea typeface="Meiryo"/>
                  <a:cs typeface="+mn-lt"/>
                </a:rPr>
                <a:t>を入力し送信してください。</a:t>
              </a:r>
              <a:endParaRPr lang="ja-JP" sz="1100" b="1" dirty="0">
                <a:latin typeface="Meiryo"/>
                <a:ea typeface="Meiryo"/>
                <a:cs typeface="+mn-lt"/>
              </a:endParaRPr>
            </a:p>
          </p:txBody>
        </p:sp>
        <p:sp>
          <p:nvSpPr>
            <p:cNvPr id="36" name="楕円 35">
              <a:extLst>
                <a:ext uri="{FF2B5EF4-FFF2-40B4-BE49-F238E27FC236}">
                  <a16:creationId xmlns:a16="http://schemas.microsoft.com/office/drawing/2014/main" id="{D684C57E-0A55-4F1F-9093-E68A568EB951}"/>
                </a:ext>
              </a:extLst>
            </p:cNvPr>
            <p:cNvSpPr/>
            <p:nvPr/>
          </p:nvSpPr>
          <p:spPr>
            <a:xfrm>
              <a:off x="602520" y="134584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ja-JP" b="1" dirty="0">
                  <a:latin typeface="Calibri"/>
                  <a:ea typeface="Meiryo"/>
                  <a:cs typeface="Calibri"/>
                </a:rPr>
                <a:t>4</a:t>
              </a:r>
              <a:endParaRPr lang="ja-JP" altLang="en-US" b="1" dirty="0">
                <a:latin typeface="Calibri"/>
                <a:ea typeface="Meiryo"/>
                <a:cs typeface="Calibri"/>
              </a:endParaRPr>
            </a:p>
          </p:txBody>
        </p:sp>
      </p:grpSp>
      <p:grpSp>
        <p:nvGrpSpPr>
          <p:cNvPr id="37" name="グループ化 36">
            <a:extLst>
              <a:ext uri="{FF2B5EF4-FFF2-40B4-BE49-F238E27FC236}">
                <a16:creationId xmlns:a16="http://schemas.microsoft.com/office/drawing/2014/main" id="{8B8E98C7-0A1D-4CA0-A6B7-0146CDCC3BA9}"/>
              </a:ext>
            </a:extLst>
          </p:cNvPr>
          <p:cNvGrpSpPr/>
          <p:nvPr/>
        </p:nvGrpSpPr>
        <p:grpSpPr>
          <a:xfrm>
            <a:off x="252260" y="7660885"/>
            <a:ext cx="3159978" cy="1870395"/>
            <a:chOff x="602520" y="1345848"/>
            <a:chExt cx="3159978" cy="1870395"/>
          </a:xfrm>
        </p:grpSpPr>
        <p:sp>
          <p:nvSpPr>
            <p:cNvPr id="38" name="テキスト ボックス 37">
              <a:extLst>
                <a:ext uri="{FF2B5EF4-FFF2-40B4-BE49-F238E27FC236}">
                  <a16:creationId xmlns:a16="http://schemas.microsoft.com/office/drawing/2014/main" id="{0880A3AC-BC32-4A44-BFBE-1864AA87F2B3}"/>
                </a:ext>
              </a:extLst>
            </p:cNvPr>
            <p:cNvSpPr txBox="1"/>
            <p:nvPr/>
          </p:nvSpPr>
          <p:spPr>
            <a:xfrm>
              <a:off x="1151999" y="1415750"/>
              <a:ext cx="2610499" cy="180049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latin typeface="Meiryo"/>
                  <a:ea typeface="Meiryo"/>
                  <a:cs typeface="+mn-lt"/>
                </a:rPr>
                <a:t>お名前の確認で、</a:t>
              </a:r>
              <a:r>
                <a:rPr lang="ja-JP" altLang="en-US" sz="1100" b="1" dirty="0">
                  <a:solidFill>
                    <a:srgbClr val="0062AF"/>
                  </a:solidFill>
                  <a:latin typeface="Meiryo"/>
                  <a:ea typeface="Meiryo"/>
                  <a:cs typeface="+mn-lt"/>
                </a:rPr>
                <a:t>「〇〇〇〇さんですね？」</a:t>
              </a:r>
              <a:r>
                <a:rPr lang="ja-JP" altLang="en-US" sz="1100" b="1" dirty="0">
                  <a:latin typeface="Meiryo"/>
                  <a:ea typeface="Meiryo"/>
                  <a:cs typeface="+mn-lt"/>
                </a:rPr>
                <a:t>というメッセージが届くので、お名前が正しければ、</a:t>
              </a:r>
              <a:r>
                <a:rPr lang="ja-JP" altLang="en-US" sz="1100" b="1" dirty="0">
                  <a:solidFill>
                    <a:srgbClr val="FF0000"/>
                  </a:solidFill>
                  <a:latin typeface="Meiryo"/>
                  <a:ea typeface="Meiryo"/>
                  <a:cs typeface="+mn-lt"/>
                </a:rPr>
                <a:t>「はい」</a:t>
              </a:r>
              <a:r>
                <a:rPr lang="ja-JP" altLang="en-US" sz="1100" b="1" dirty="0">
                  <a:latin typeface="Meiryo"/>
                  <a:ea typeface="Meiryo"/>
                  <a:cs typeface="+mn-lt"/>
                </a:rPr>
                <a:t>をタップしてください。</a:t>
              </a:r>
              <a:endParaRPr lang="en-US" altLang="ja-JP" sz="1100" b="1" dirty="0">
                <a:latin typeface="Meiryo"/>
                <a:ea typeface="Meiryo"/>
                <a:cs typeface="+mn-lt"/>
              </a:endParaRPr>
            </a:p>
            <a:p>
              <a:r>
                <a:rPr lang="ja-JP" altLang="en-US" sz="1100" b="1" dirty="0">
                  <a:solidFill>
                    <a:srgbClr val="0062AF"/>
                  </a:solidFill>
                  <a:latin typeface="Meiryo"/>
                  <a:ea typeface="Meiryo"/>
                  <a:cs typeface="+mn-lt"/>
                </a:rPr>
                <a:t>「登録が完了しました」</a:t>
              </a:r>
              <a:r>
                <a:rPr lang="ja-JP" altLang="en-US" sz="1100" b="1" dirty="0">
                  <a:latin typeface="Meiryo"/>
                  <a:ea typeface="Meiryo"/>
                  <a:cs typeface="+mn-lt"/>
                </a:rPr>
                <a:t>というメッセージが届き、</a:t>
              </a:r>
              <a:r>
                <a:rPr lang="en-US" altLang="ja-JP" sz="1100" b="1" dirty="0">
                  <a:latin typeface="Meiryo"/>
                  <a:ea typeface="Meiryo"/>
                  <a:cs typeface="+mn-lt"/>
                </a:rPr>
                <a:t>LINE</a:t>
              </a:r>
              <a:r>
                <a:rPr lang="ja-JP" altLang="en-US" sz="1100" b="1" dirty="0">
                  <a:latin typeface="Meiryo"/>
                  <a:ea typeface="Meiryo"/>
                  <a:cs typeface="+mn-lt"/>
                </a:rPr>
                <a:t>登録完了です。</a:t>
              </a:r>
              <a:endParaRPr lang="en-US" altLang="ja-JP" sz="1100" b="1" dirty="0">
                <a:latin typeface="Meiryo"/>
                <a:ea typeface="Meiryo"/>
                <a:cs typeface="+mn-lt"/>
              </a:endParaRPr>
            </a:p>
            <a:p>
              <a:endParaRPr lang="en-US" altLang="ja-JP" sz="1100" dirty="0">
                <a:latin typeface="Meiryo"/>
                <a:ea typeface="Meiryo"/>
                <a:cs typeface="+mn-lt"/>
              </a:endParaRPr>
            </a:p>
            <a:p>
              <a:r>
                <a:rPr lang="en-US" altLang="ja-JP" sz="1000" u="sng" dirty="0">
                  <a:latin typeface="Meiryo"/>
                  <a:ea typeface="Meiryo"/>
                  <a:cs typeface="+mn-lt"/>
                </a:rPr>
                <a:t>※</a:t>
              </a:r>
              <a:r>
                <a:rPr lang="ja-JP" altLang="en-US" sz="1000" b="1" u="sng" dirty="0">
                  <a:solidFill>
                    <a:srgbClr val="00B050"/>
                  </a:solidFill>
                  <a:latin typeface="Meiryo"/>
                  <a:ea typeface="Meiryo"/>
                  <a:cs typeface="+mn-lt"/>
                </a:rPr>
                <a:t>「いいえ」</a:t>
              </a:r>
              <a:r>
                <a:rPr lang="ja-JP" altLang="en-US" sz="1000" u="sng" dirty="0">
                  <a:latin typeface="Meiryo"/>
                  <a:ea typeface="Meiryo"/>
                  <a:cs typeface="+mn-lt"/>
                </a:rPr>
                <a:t>を間違ってタップしてしまった場合：</a:t>
              </a:r>
              <a:endParaRPr lang="en-US" altLang="ja-JP" sz="1000" u="sng" dirty="0">
                <a:latin typeface="Meiryo"/>
                <a:ea typeface="Meiryo"/>
                <a:cs typeface="+mn-lt"/>
              </a:endParaRPr>
            </a:p>
            <a:p>
              <a:r>
                <a:rPr lang="ja-JP" altLang="en-US" sz="1000" dirty="0">
                  <a:latin typeface="Meiryo"/>
                  <a:ea typeface="Meiryo"/>
                  <a:cs typeface="+mn-lt"/>
                </a:rPr>
                <a:t>「メニューをひらく」→「施設を登録」より、同じ手順にて再度登録作業を行ってください。</a:t>
              </a:r>
              <a:endParaRPr lang="en-US" altLang="ja-JP" sz="1000" dirty="0">
                <a:latin typeface="Meiryo"/>
                <a:ea typeface="Meiryo"/>
                <a:cs typeface="+mn-lt"/>
              </a:endParaRPr>
            </a:p>
          </p:txBody>
        </p:sp>
        <p:sp>
          <p:nvSpPr>
            <p:cNvPr id="39" name="楕円 38">
              <a:extLst>
                <a:ext uri="{FF2B5EF4-FFF2-40B4-BE49-F238E27FC236}">
                  <a16:creationId xmlns:a16="http://schemas.microsoft.com/office/drawing/2014/main" id="{C50A4845-7C9C-4ECA-97B8-DF2F64FE1B4D}"/>
                </a:ext>
              </a:extLst>
            </p:cNvPr>
            <p:cNvSpPr/>
            <p:nvPr/>
          </p:nvSpPr>
          <p:spPr>
            <a:xfrm>
              <a:off x="602520" y="134584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ja-JP" b="1" dirty="0">
                  <a:latin typeface="Calibri"/>
                  <a:ea typeface="Meiryo"/>
                  <a:cs typeface="Calibri"/>
                </a:rPr>
                <a:t>5</a:t>
              </a:r>
              <a:endParaRPr lang="ja-JP" altLang="en-US" b="1" dirty="0">
                <a:latin typeface="Calibri"/>
                <a:ea typeface="Meiryo"/>
                <a:cs typeface="Calibri"/>
              </a:endParaRPr>
            </a:p>
          </p:txBody>
        </p:sp>
      </p:grpSp>
      <p:sp>
        <p:nvSpPr>
          <p:cNvPr id="42" name="テキスト ボックス 41">
            <a:extLst>
              <a:ext uri="{FF2B5EF4-FFF2-40B4-BE49-F238E27FC236}">
                <a16:creationId xmlns:a16="http://schemas.microsoft.com/office/drawing/2014/main" id="{164B87AB-8DAD-4CD7-A103-10E2BBD963C3}"/>
              </a:ext>
            </a:extLst>
          </p:cNvPr>
          <p:cNvSpPr txBox="1"/>
          <p:nvPr/>
        </p:nvSpPr>
        <p:spPr>
          <a:xfrm>
            <a:off x="810843" y="3417564"/>
            <a:ext cx="3218317" cy="1692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pPr>
            <a:r>
              <a:rPr lang="en-US" altLang="ja-JP" sz="800" dirty="0">
                <a:latin typeface="メイリオ"/>
                <a:ea typeface="メイリオ"/>
                <a:cs typeface="+mn-lt"/>
              </a:rPr>
              <a:t>※</a:t>
            </a:r>
            <a:r>
              <a:rPr lang="ja-JP" sz="800" dirty="0">
                <a:latin typeface="メイリオ"/>
                <a:ea typeface="メイリオ"/>
                <a:cs typeface="+mn-lt"/>
              </a:rPr>
              <a:t>既にインストー</a:t>
            </a:r>
            <a:r>
              <a:rPr lang="ja-JP" altLang="en-US" sz="800" dirty="0">
                <a:latin typeface="メイリオ"/>
                <a:ea typeface="メイリオ"/>
                <a:cs typeface="+mn-lt"/>
              </a:rPr>
              <a:t>ル済み</a:t>
            </a:r>
            <a:r>
              <a:rPr lang="ja-JP" sz="800" dirty="0">
                <a:latin typeface="メイリオ"/>
                <a:ea typeface="メイリオ"/>
                <a:cs typeface="+mn-lt"/>
              </a:rPr>
              <a:t>の方は</a:t>
            </a:r>
            <a:r>
              <a:rPr lang="ja-JP" altLang="en-US" sz="800" dirty="0">
                <a:latin typeface="メイリオ"/>
                <a:ea typeface="メイリオ"/>
                <a:cs typeface="+mn-lt"/>
              </a:rPr>
              <a:t>、インストールの</a:t>
            </a:r>
            <a:r>
              <a:rPr lang="ja-JP" sz="800" dirty="0">
                <a:latin typeface="メイリオ"/>
                <a:ea typeface="メイリオ"/>
                <a:cs typeface="+mn-lt"/>
              </a:rPr>
              <a:t>必要</a:t>
            </a:r>
            <a:r>
              <a:rPr lang="ja-JP" altLang="en-US" sz="800" dirty="0">
                <a:latin typeface="メイリオ"/>
                <a:ea typeface="メイリオ"/>
                <a:cs typeface="+mn-lt"/>
              </a:rPr>
              <a:t>は</a:t>
            </a:r>
            <a:r>
              <a:rPr lang="ja-JP" sz="800" dirty="0">
                <a:latin typeface="メイリオ"/>
                <a:ea typeface="メイリオ"/>
                <a:cs typeface="+mn-lt"/>
              </a:rPr>
              <a:t>ございま</a:t>
            </a:r>
            <a:r>
              <a:rPr lang="ja-JP" altLang="en-US" sz="800" dirty="0">
                <a:latin typeface="メイリオ"/>
                <a:ea typeface="メイリオ"/>
                <a:cs typeface="+mn-lt"/>
              </a:rPr>
              <a:t>せん</a:t>
            </a:r>
            <a:r>
              <a:rPr lang="ja-JP" sz="800" dirty="0">
                <a:latin typeface="メイリオ"/>
                <a:ea typeface="メイリオ"/>
                <a:cs typeface="+mn-lt"/>
              </a:rPr>
              <a:t>。</a:t>
            </a:r>
          </a:p>
        </p:txBody>
      </p:sp>
      <p:sp>
        <p:nvSpPr>
          <p:cNvPr id="43" name="テキスト ボックス 42">
            <a:extLst>
              <a:ext uri="{FF2B5EF4-FFF2-40B4-BE49-F238E27FC236}">
                <a16:creationId xmlns:a16="http://schemas.microsoft.com/office/drawing/2014/main" id="{503B7E62-1EB9-4B92-954D-6AE6067018D5}"/>
              </a:ext>
            </a:extLst>
          </p:cNvPr>
          <p:cNvSpPr txBox="1"/>
          <p:nvPr/>
        </p:nvSpPr>
        <p:spPr>
          <a:xfrm>
            <a:off x="798616" y="4495125"/>
            <a:ext cx="2912223" cy="24622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ltLang="ja-JP" sz="800" dirty="0">
                <a:latin typeface="Meiryo"/>
                <a:ea typeface="+mn-lt"/>
                <a:cs typeface="+mn-lt"/>
              </a:rPr>
              <a:t>※</a:t>
            </a:r>
            <a:r>
              <a:rPr lang="ja-JP" altLang="en-US" sz="800" dirty="0">
                <a:latin typeface="Meiryo"/>
                <a:ea typeface="Meiryo"/>
                <a:cs typeface="+mn-lt"/>
              </a:rPr>
              <a:t>友達追加すると、</a:t>
            </a:r>
            <a:r>
              <a:rPr lang="en-US" altLang="ja-JP" sz="800" dirty="0">
                <a:latin typeface="Meiryo"/>
                <a:ea typeface="Meiryo"/>
                <a:cs typeface="+mn-lt"/>
              </a:rPr>
              <a:t>LINE</a:t>
            </a:r>
            <a:r>
              <a:rPr lang="ja-JP" sz="800" dirty="0">
                <a:latin typeface="Meiryo"/>
                <a:ea typeface="Meiryo"/>
                <a:cs typeface="+mn-lt"/>
              </a:rPr>
              <a:t>トーク一覧に右記の</a:t>
            </a:r>
            <a:r>
              <a:rPr lang="en-US" altLang="ja-JP" sz="800" dirty="0">
                <a:latin typeface="Meiryo"/>
                <a:ea typeface="Meiryo"/>
                <a:cs typeface="+mn-lt"/>
              </a:rPr>
              <a:t>enpay</a:t>
            </a:r>
            <a:r>
              <a:rPr lang="ja-JP" altLang="en-US" sz="800" dirty="0">
                <a:latin typeface="Meiryo"/>
                <a:ea typeface="Meiryo"/>
                <a:cs typeface="+mn-lt"/>
              </a:rPr>
              <a:t>のアイコンが表示され</a:t>
            </a:r>
            <a:r>
              <a:rPr lang="ja-JP" sz="800" dirty="0">
                <a:latin typeface="Meiryo"/>
                <a:ea typeface="Meiryo"/>
                <a:cs typeface="+mn-lt"/>
              </a:rPr>
              <a:t>ます。</a:t>
            </a:r>
            <a:endParaRPr lang="ja-JP" dirty="0"/>
          </a:p>
        </p:txBody>
      </p:sp>
      <p:pic>
        <p:nvPicPr>
          <p:cNvPr id="45" name="図 45" descr="アイコン&#10;&#10;説明は自動で生成されたものです">
            <a:extLst>
              <a:ext uri="{FF2B5EF4-FFF2-40B4-BE49-F238E27FC236}">
                <a16:creationId xmlns:a16="http://schemas.microsoft.com/office/drawing/2014/main" id="{028C7727-6763-4483-BFBF-E012D1B32B84}"/>
              </a:ext>
            </a:extLst>
          </p:cNvPr>
          <p:cNvPicPr>
            <a:picLocks noChangeAspect="1"/>
          </p:cNvPicPr>
          <p:nvPr/>
        </p:nvPicPr>
        <p:blipFill>
          <a:blip r:embed="rId2"/>
          <a:stretch>
            <a:fillRect/>
          </a:stretch>
        </p:blipFill>
        <p:spPr>
          <a:xfrm>
            <a:off x="4271837" y="3024050"/>
            <a:ext cx="552224" cy="543278"/>
          </a:xfrm>
          <a:prstGeom prst="rect">
            <a:avLst/>
          </a:prstGeom>
        </p:spPr>
      </p:pic>
      <p:grpSp>
        <p:nvGrpSpPr>
          <p:cNvPr id="4" name="グループ化 3">
            <a:extLst>
              <a:ext uri="{FF2B5EF4-FFF2-40B4-BE49-F238E27FC236}">
                <a16:creationId xmlns:a16="http://schemas.microsoft.com/office/drawing/2014/main" id="{D333DC8B-4F16-48A2-BDB0-DF4260E2AF1A}"/>
              </a:ext>
            </a:extLst>
          </p:cNvPr>
          <p:cNvGrpSpPr/>
          <p:nvPr/>
        </p:nvGrpSpPr>
        <p:grpSpPr>
          <a:xfrm>
            <a:off x="4484122" y="713365"/>
            <a:ext cx="1975779" cy="2389068"/>
            <a:chOff x="4484122" y="713365"/>
            <a:chExt cx="1975779" cy="2389068"/>
          </a:xfrm>
        </p:grpSpPr>
        <p:grpSp>
          <p:nvGrpSpPr>
            <p:cNvPr id="33" name="グループ化 32">
              <a:extLst>
                <a:ext uri="{FF2B5EF4-FFF2-40B4-BE49-F238E27FC236}">
                  <a16:creationId xmlns:a16="http://schemas.microsoft.com/office/drawing/2014/main" id="{55FBE115-E2A3-444E-AB0E-FA91192C6ECA}"/>
                </a:ext>
              </a:extLst>
            </p:cNvPr>
            <p:cNvGrpSpPr/>
            <p:nvPr/>
          </p:nvGrpSpPr>
          <p:grpSpPr>
            <a:xfrm>
              <a:off x="4484122" y="713365"/>
              <a:ext cx="1630680" cy="2240280"/>
              <a:chOff x="0" y="0"/>
              <a:chExt cx="2541270" cy="3543300"/>
            </a:xfrm>
          </p:grpSpPr>
          <p:pic>
            <p:nvPicPr>
              <p:cNvPr id="44" name="図 43">
                <a:extLst>
                  <a:ext uri="{FF2B5EF4-FFF2-40B4-BE49-F238E27FC236}">
                    <a16:creationId xmlns:a16="http://schemas.microsoft.com/office/drawing/2014/main" id="{ECF92ED1-F943-4984-9771-0C02373D30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541270" cy="3543300"/>
              </a:xfrm>
              <a:prstGeom prst="rect">
                <a:avLst/>
              </a:prstGeom>
            </p:spPr>
          </p:pic>
          <p:sp>
            <p:nvSpPr>
              <p:cNvPr id="49" name="正方形/長方形 48">
                <a:extLst>
                  <a:ext uri="{FF2B5EF4-FFF2-40B4-BE49-F238E27FC236}">
                    <a16:creationId xmlns:a16="http://schemas.microsoft.com/office/drawing/2014/main" id="{8C91853E-897F-4D4B-B85F-582FA51CFDA7}"/>
                  </a:ext>
                </a:extLst>
              </p:cNvPr>
              <p:cNvSpPr/>
              <p:nvPr/>
            </p:nvSpPr>
            <p:spPr>
              <a:xfrm>
                <a:off x="331470" y="1291590"/>
                <a:ext cx="1908810" cy="6362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sp>
          <p:nvSpPr>
            <p:cNvPr id="41" name="テキスト ボックス 1">
              <a:extLst>
                <a:ext uri="{FF2B5EF4-FFF2-40B4-BE49-F238E27FC236}">
                  <a16:creationId xmlns:a16="http://schemas.microsoft.com/office/drawing/2014/main" id="{8CFDF9BD-E48B-407D-A497-C1E8E3BB42D6}"/>
                </a:ext>
              </a:extLst>
            </p:cNvPr>
            <p:cNvSpPr txBox="1"/>
            <p:nvPr/>
          </p:nvSpPr>
          <p:spPr>
            <a:xfrm>
              <a:off x="5225461" y="2553793"/>
              <a:ext cx="1234440" cy="548640"/>
            </a:xfrm>
            <a:prstGeom prst="rect">
              <a:avLst/>
            </a:prstGeom>
            <a:noFill/>
          </p:spPr>
          <p:txBody>
            <a:bodyPr wrap="square" rtlCol="0">
              <a:noAutofit/>
            </a:bodyPr>
            <a:lstStyle/>
            <a:p>
              <a:pPr algn="ctr"/>
              <a:r>
                <a:rPr lang="en-US" sz="1200" b="1" kern="1200" dirty="0">
                  <a:solidFill>
                    <a:srgbClr val="C00000"/>
                  </a:solidFill>
                  <a:effectLst/>
                  <a:latin typeface="メイリオ" panose="020B0604030504040204" pitchFamily="50" charset="-128"/>
                  <a:ea typeface="游明朝" panose="02020400000000000000" pitchFamily="18" charset="-128"/>
                  <a:cs typeface="Times New Roman" panose="02020603050405020304" pitchFamily="18" charset="0"/>
                </a:rPr>
                <a:t>sample</a:t>
              </a:r>
              <a:endParaRPr 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54" name="テキスト ボックス 53">
            <a:extLst>
              <a:ext uri="{FF2B5EF4-FFF2-40B4-BE49-F238E27FC236}">
                <a16:creationId xmlns:a16="http://schemas.microsoft.com/office/drawing/2014/main" id="{B8B2185F-5339-4474-8221-59549575DDC0}"/>
              </a:ext>
            </a:extLst>
          </p:cNvPr>
          <p:cNvSpPr txBox="1"/>
          <p:nvPr/>
        </p:nvSpPr>
        <p:spPr>
          <a:xfrm>
            <a:off x="846981" y="1416966"/>
            <a:ext cx="3341237" cy="1146468"/>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r>
              <a:rPr lang="ja-JP" altLang="en-US" sz="1400" b="1" dirty="0">
                <a:latin typeface="Meiryo"/>
                <a:ea typeface="Meiryo"/>
                <a:cs typeface="+mn-lt"/>
              </a:rPr>
              <a:t>施設から配布された「ご登録設定情報」の用紙をお手元にご用意ください。</a:t>
            </a:r>
            <a:endParaRPr lang="en-US" altLang="ja-JP" sz="1400" b="1" dirty="0">
              <a:latin typeface="Meiryo"/>
              <a:ea typeface="Meiryo"/>
              <a:cs typeface="+mn-lt"/>
            </a:endParaRPr>
          </a:p>
          <a:p>
            <a:endParaRPr lang="en-US" altLang="ja-JP" sz="1200" b="1" dirty="0">
              <a:latin typeface="Meiryo"/>
              <a:ea typeface="Meiryo"/>
              <a:cs typeface="+mn-lt"/>
            </a:endParaRPr>
          </a:p>
          <a:p>
            <a:r>
              <a:rPr lang="en-US" altLang="ja-JP" sz="1050" b="1" dirty="0">
                <a:latin typeface="Meiryo"/>
                <a:ea typeface="Meiryo"/>
                <a:cs typeface="+mn-lt"/>
              </a:rPr>
              <a:t>※</a:t>
            </a:r>
            <a:r>
              <a:rPr lang="ja-JP" altLang="en-US" sz="1050" b="1" u="sng" dirty="0">
                <a:latin typeface="Meiryo"/>
                <a:ea typeface="Meiryo"/>
                <a:cs typeface="+mn-lt"/>
              </a:rPr>
              <a:t>ご兄弟が同じ施設に通っている場合も、</a:t>
            </a:r>
            <a:r>
              <a:rPr lang="en-US" altLang="ja-JP" sz="1050" b="1" u="sng" dirty="0">
                <a:latin typeface="Meiryo"/>
                <a:ea typeface="Meiryo"/>
                <a:cs typeface="+mn-lt"/>
              </a:rPr>
              <a:t>LINE</a:t>
            </a:r>
            <a:r>
              <a:rPr lang="ja-JP" altLang="en-US" sz="1050" b="1" u="sng" dirty="0">
                <a:latin typeface="Meiryo"/>
                <a:ea typeface="Meiryo"/>
                <a:cs typeface="+mn-lt"/>
              </a:rPr>
              <a:t>登録は１回のみとなります。</a:t>
            </a:r>
            <a:r>
              <a:rPr lang="ja-JP" altLang="en-US" sz="1050" b="1" dirty="0">
                <a:latin typeface="Meiryo"/>
                <a:ea typeface="Meiryo"/>
                <a:cs typeface="+mn-lt"/>
              </a:rPr>
              <a:t>もし２枚配布されている場合は、施設へお問合せください。</a:t>
            </a:r>
            <a:endParaRPr lang="en-US" altLang="ja-JP" sz="1050" b="1" dirty="0">
              <a:latin typeface="Meiryo"/>
              <a:ea typeface="Meiryo"/>
              <a:cs typeface="+mn-lt"/>
            </a:endParaRPr>
          </a:p>
        </p:txBody>
      </p:sp>
      <p:grpSp>
        <p:nvGrpSpPr>
          <p:cNvPr id="6" name="グループ化 5">
            <a:extLst>
              <a:ext uri="{FF2B5EF4-FFF2-40B4-BE49-F238E27FC236}">
                <a16:creationId xmlns:a16="http://schemas.microsoft.com/office/drawing/2014/main" id="{00FCD3B4-BA87-4F56-B3FE-7A695500B17D}"/>
              </a:ext>
            </a:extLst>
          </p:cNvPr>
          <p:cNvGrpSpPr/>
          <p:nvPr/>
        </p:nvGrpSpPr>
        <p:grpSpPr>
          <a:xfrm>
            <a:off x="3589621" y="3831988"/>
            <a:ext cx="1234440" cy="696686"/>
            <a:chOff x="3845106" y="4306215"/>
            <a:chExt cx="1234440" cy="696686"/>
          </a:xfrm>
        </p:grpSpPr>
        <p:pic>
          <p:nvPicPr>
            <p:cNvPr id="46" name="図 46" descr="QR コード&#10;&#10;説明は自動で生成されたものです">
              <a:extLst>
                <a:ext uri="{FF2B5EF4-FFF2-40B4-BE49-F238E27FC236}">
                  <a16:creationId xmlns:a16="http://schemas.microsoft.com/office/drawing/2014/main" id="{97E6EDB9-CFE4-44A8-9616-6B45C123225C}"/>
                </a:ext>
              </a:extLst>
            </p:cNvPr>
            <p:cNvPicPr>
              <a:picLocks noChangeAspect="1"/>
            </p:cNvPicPr>
            <p:nvPr/>
          </p:nvPicPr>
          <p:blipFill>
            <a:blip r:embed="rId4"/>
            <a:stretch>
              <a:fillRect/>
            </a:stretch>
          </p:blipFill>
          <p:spPr>
            <a:xfrm>
              <a:off x="4085857" y="4306215"/>
              <a:ext cx="661192" cy="670753"/>
            </a:xfrm>
            <a:prstGeom prst="rect">
              <a:avLst/>
            </a:prstGeom>
          </p:spPr>
        </p:pic>
        <p:sp>
          <p:nvSpPr>
            <p:cNvPr id="55" name="テキスト ボックス 1">
              <a:extLst>
                <a:ext uri="{FF2B5EF4-FFF2-40B4-BE49-F238E27FC236}">
                  <a16:creationId xmlns:a16="http://schemas.microsoft.com/office/drawing/2014/main" id="{E113A76A-22F6-4667-AA20-7CEB927DE4A5}"/>
                </a:ext>
              </a:extLst>
            </p:cNvPr>
            <p:cNvSpPr txBox="1"/>
            <p:nvPr/>
          </p:nvSpPr>
          <p:spPr>
            <a:xfrm>
              <a:off x="3845106" y="4454261"/>
              <a:ext cx="1234440" cy="548640"/>
            </a:xfrm>
            <a:prstGeom prst="rect">
              <a:avLst/>
            </a:prstGeom>
            <a:noFill/>
          </p:spPr>
          <p:txBody>
            <a:bodyPr wrap="square" rtlCol="0">
              <a:noAutofit/>
            </a:bodyPr>
            <a:lstStyle/>
            <a:p>
              <a:pPr algn="ctr"/>
              <a:r>
                <a:rPr lang="en-US" sz="2000" b="1" kern="1200" dirty="0">
                  <a:solidFill>
                    <a:srgbClr val="C00000"/>
                  </a:solidFill>
                  <a:effectLst/>
                  <a:latin typeface="メイリオ" panose="020B0604030504040204" pitchFamily="50" charset="-128"/>
                  <a:ea typeface="游明朝" panose="02020400000000000000" pitchFamily="18" charset="-128"/>
                  <a:cs typeface="Times New Roman" panose="02020603050405020304" pitchFamily="18" charset="0"/>
                </a:rPr>
                <a:t>sample</a:t>
              </a:r>
              <a:endParaRPr 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56" name="二等辺三角形 55">
            <a:extLst>
              <a:ext uri="{FF2B5EF4-FFF2-40B4-BE49-F238E27FC236}">
                <a16:creationId xmlns:a16="http://schemas.microsoft.com/office/drawing/2014/main" id="{14FCE772-1D6D-4670-99EF-26EC028DEDF8}"/>
              </a:ext>
            </a:extLst>
          </p:cNvPr>
          <p:cNvSpPr/>
          <p:nvPr/>
        </p:nvSpPr>
        <p:spPr>
          <a:xfrm rot="16200000" flipV="1">
            <a:off x="4896869" y="4174270"/>
            <a:ext cx="185377" cy="140722"/>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grpSp>
        <p:nvGrpSpPr>
          <p:cNvPr id="9" name="グループ化 8">
            <a:extLst>
              <a:ext uri="{FF2B5EF4-FFF2-40B4-BE49-F238E27FC236}">
                <a16:creationId xmlns:a16="http://schemas.microsoft.com/office/drawing/2014/main" id="{900AB6B5-24B3-4174-981A-972A357E23C7}"/>
              </a:ext>
            </a:extLst>
          </p:cNvPr>
          <p:cNvGrpSpPr/>
          <p:nvPr/>
        </p:nvGrpSpPr>
        <p:grpSpPr>
          <a:xfrm>
            <a:off x="5299462" y="3647482"/>
            <a:ext cx="1348806" cy="1168411"/>
            <a:chOff x="5320463" y="4123174"/>
            <a:chExt cx="1348806" cy="1168411"/>
          </a:xfrm>
        </p:grpSpPr>
        <p:pic>
          <p:nvPicPr>
            <p:cNvPr id="47" name="図 47" descr="グラフィカル ユーザー インターフェイス, アプリケーション&#10;&#10;説明は自動で生成されたものです">
              <a:extLst>
                <a:ext uri="{FF2B5EF4-FFF2-40B4-BE49-F238E27FC236}">
                  <a16:creationId xmlns:a16="http://schemas.microsoft.com/office/drawing/2014/main" id="{8F3FCBCF-0871-44E7-B90C-C1EFD1919DCC}"/>
                </a:ext>
              </a:extLst>
            </p:cNvPr>
            <p:cNvPicPr>
              <a:picLocks noChangeAspect="1"/>
            </p:cNvPicPr>
            <p:nvPr/>
          </p:nvPicPr>
          <p:blipFill>
            <a:blip r:embed="rId5"/>
            <a:stretch>
              <a:fillRect/>
            </a:stretch>
          </p:blipFill>
          <p:spPr>
            <a:xfrm>
              <a:off x="5320463" y="4123174"/>
              <a:ext cx="1348806" cy="1168411"/>
            </a:xfrm>
            <a:prstGeom prst="rect">
              <a:avLst/>
            </a:prstGeom>
          </p:spPr>
        </p:pic>
        <p:sp>
          <p:nvSpPr>
            <p:cNvPr id="58" name="正方形/長方形 57">
              <a:extLst>
                <a:ext uri="{FF2B5EF4-FFF2-40B4-BE49-F238E27FC236}">
                  <a16:creationId xmlns:a16="http://schemas.microsoft.com/office/drawing/2014/main" id="{FED06A27-DF55-40F2-B1BB-9890A29B50BC}"/>
                </a:ext>
              </a:extLst>
            </p:cNvPr>
            <p:cNvSpPr/>
            <p:nvPr/>
          </p:nvSpPr>
          <p:spPr>
            <a:xfrm>
              <a:off x="5653553" y="4945637"/>
              <a:ext cx="682625" cy="21907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sp>
        <p:nvSpPr>
          <p:cNvPr id="59" name="楕円 58">
            <a:extLst>
              <a:ext uri="{FF2B5EF4-FFF2-40B4-BE49-F238E27FC236}">
                <a16:creationId xmlns:a16="http://schemas.microsoft.com/office/drawing/2014/main" id="{EFAD432A-E664-4A8B-87BB-D62438AEDFEF}"/>
              </a:ext>
            </a:extLst>
          </p:cNvPr>
          <p:cNvSpPr/>
          <p:nvPr/>
        </p:nvSpPr>
        <p:spPr>
          <a:xfrm>
            <a:off x="257379" y="5047041"/>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b="1" dirty="0">
                <a:latin typeface="Calibri"/>
                <a:ea typeface="Meiryo"/>
                <a:cs typeface="Calibri"/>
              </a:rPr>
              <a:t>3</a:t>
            </a:r>
          </a:p>
        </p:txBody>
      </p:sp>
      <p:sp>
        <p:nvSpPr>
          <p:cNvPr id="60" name="テキスト ボックス 59">
            <a:extLst>
              <a:ext uri="{FF2B5EF4-FFF2-40B4-BE49-F238E27FC236}">
                <a16:creationId xmlns:a16="http://schemas.microsoft.com/office/drawing/2014/main" id="{407D10A7-31E7-4DB7-86A0-655093F6B1FA}"/>
              </a:ext>
            </a:extLst>
          </p:cNvPr>
          <p:cNvSpPr txBox="1"/>
          <p:nvPr/>
        </p:nvSpPr>
        <p:spPr>
          <a:xfrm>
            <a:off x="830937" y="5083919"/>
            <a:ext cx="2610499" cy="84638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solidFill>
                  <a:srgbClr val="0070C0"/>
                </a:solidFill>
                <a:latin typeface="Meiryo"/>
                <a:ea typeface="Meiryo"/>
                <a:cs typeface="+mn-lt"/>
              </a:rPr>
              <a:t>「</a:t>
            </a:r>
            <a:r>
              <a:rPr lang="en-US" altLang="ja-JP" sz="1100" b="1" dirty="0">
                <a:solidFill>
                  <a:srgbClr val="0070C0"/>
                </a:solidFill>
                <a:latin typeface="Meiryo"/>
                <a:ea typeface="Meiryo"/>
                <a:cs typeface="+mn-lt"/>
              </a:rPr>
              <a:t>【ID】</a:t>
            </a:r>
            <a:r>
              <a:rPr lang="ja-JP" altLang="en-US" sz="1100" b="1" dirty="0">
                <a:solidFill>
                  <a:srgbClr val="0070C0"/>
                </a:solidFill>
                <a:latin typeface="Meiryo"/>
                <a:ea typeface="Meiryo"/>
                <a:cs typeface="+mn-lt"/>
              </a:rPr>
              <a:t>をご入力ください」</a:t>
            </a:r>
            <a:r>
              <a:rPr lang="ja-JP" altLang="en-US" sz="1100" b="1" dirty="0">
                <a:latin typeface="Meiryo"/>
                <a:ea typeface="Meiryo"/>
                <a:cs typeface="+mn-lt"/>
              </a:rPr>
              <a:t>というメッセージが届くので、トーク画面左下の</a:t>
            </a:r>
            <a:r>
              <a:rPr lang="ja-JP" altLang="en-US" sz="1100" b="1" dirty="0">
                <a:solidFill>
                  <a:srgbClr val="FF0000"/>
                </a:solidFill>
                <a:latin typeface="Meiryo"/>
                <a:ea typeface="Meiryo"/>
                <a:cs typeface="+mn-lt"/>
              </a:rPr>
              <a:t>キーボードマーク</a:t>
            </a:r>
            <a:r>
              <a:rPr lang="ja-JP" altLang="en-US" sz="1100" b="1" dirty="0">
                <a:latin typeface="Meiryo"/>
                <a:ea typeface="Meiryo"/>
                <a:cs typeface="+mn-lt"/>
              </a:rPr>
              <a:t>をタップし、</a:t>
            </a:r>
            <a:endParaRPr lang="en-US" altLang="ja-JP" sz="1100" b="1" dirty="0">
              <a:latin typeface="Meiryo"/>
              <a:ea typeface="Meiryo"/>
              <a:cs typeface="+mn-lt"/>
            </a:endParaRPr>
          </a:p>
          <a:p>
            <a:r>
              <a:rPr lang="ja-JP" altLang="en-US" sz="1100" b="1" dirty="0">
                <a:latin typeface="Meiryo"/>
                <a:ea typeface="Meiryo"/>
                <a:cs typeface="+mn-lt"/>
              </a:rPr>
              <a:t>文字入力欄に</a:t>
            </a:r>
            <a:r>
              <a:rPr lang="en-US" altLang="ja-JP" sz="1100" b="1" dirty="0">
                <a:solidFill>
                  <a:srgbClr val="FF0000"/>
                </a:solidFill>
                <a:latin typeface="Meiryo"/>
                <a:ea typeface="Meiryo"/>
                <a:cs typeface="+mn-lt"/>
              </a:rPr>
              <a:t>ID</a:t>
            </a:r>
            <a:r>
              <a:rPr lang="ja-JP" altLang="en-US" sz="1100" b="1" dirty="0">
                <a:solidFill>
                  <a:srgbClr val="FF0000"/>
                </a:solidFill>
                <a:latin typeface="Meiryo"/>
                <a:ea typeface="Meiryo"/>
                <a:cs typeface="+mn-lt"/>
              </a:rPr>
              <a:t>（</a:t>
            </a:r>
            <a:r>
              <a:rPr lang="en-US" altLang="ja-JP" sz="1100" b="1" dirty="0">
                <a:solidFill>
                  <a:srgbClr val="FF0000"/>
                </a:solidFill>
                <a:latin typeface="Meiryo"/>
                <a:ea typeface="Meiryo"/>
                <a:cs typeface="+mn-lt"/>
              </a:rPr>
              <a:t>8</a:t>
            </a:r>
            <a:r>
              <a:rPr lang="ja-JP" altLang="en-US" sz="1100" b="1" dirty="0">
                <a:solidFill>
                  <a:srgbClr val="FF0000"/>
                </a:solidFill>
                <a:latin typeface="Meiryo"/>
                <a:ea typeface="Meiryo"/>
                <a:cs typeface="+mn-lt"/>
              </a:rPr>
              <a:t>桁の数字）</a:t>
            </a:r>
            <a:r>
              <a:rPr lang="ja-JP" altLang="en-US" sz="1100" b="1" dirty="0">
                <a:latin typeface="Meiryo"/>
                <a:ea typeface="Meiryo"/>
                <a:cs typeface="+mn-lt"/>
              </a:rPr>
              <a:t>を入力し、</a:t>
            </a:r>
            <a:endParaRPr lang="en-US" altLang="ja-JP" sz="1100" b="1" dirty="0">
              <a:latin typeface="Meiryo"/>
              <a:ea typeface="Meiryo"/>
              <a:cs typeface="+mn-lt"/>
            </a:endParaRPr>
          </a:p>
          <a:p>
            <a:r>
              <a:rPr lang="ja-JP" altLang="en-US" sz="1100" b="1" dirty="0">
                <a:latin typeface="Meiryo"/>
                <a:ea typeface="Meiryo"/>
                <a:cs typeface="+mn-lt"/>
              </a:rPr>
              <a:t>送信してください。</a:t>
            </a:r>
            <a:endParaRPr lang="en-US" altLang="ja-JP" sz="1100" b="1" dirty="0">
              <a:latin typeface="Meiryo"/>
              <a:ea typeface="Meiryo"/>
              <a:cs typeface="+mn-lt"/>
            </a:endParaRPr>
          </a:p>
        </p:txBody>
      </p:sp>
      <p:grpSp>
        <p:nvGrpSpPr>
          <p:cNvPr id="61" name="グループ化 60">
            <a:extLst>
              <a:ext uri="{FF2B5EF4-FFF2-40B4-BE49-F238E27FC236}">
                <a16:creationId xmlns:a16="http://schemas.microsoft.com/office/drawing/2014/main" id="{64C625BF-B908-47FD-A187-7B94B1F1523B}"/>
              </a:ext>
            </a:extLst>
          </p:cNvPr>
          <p:cNvGrpSpPr/>
          <p:nvPr/>
        </p:nvGrpSpPr>
        <p:grpSpPr>
          <a:xfrm>
            <a:off x="3492309" y="5106509"/>
            <a:ext cx="1473835" cy="883920"/>
            <a:chOff x="0" y="0"/>
            <a:chExt cx="3505201" cy="2133600"/>
          </a:xfrm>
        </p:grpSpPr>
        <p:grpSp>
          <p:nvGrpSpPr>
            <p:cNvPr id="62" name="グループ化 61">
              <a:extLst>
                <a:ext uri="{FF2B5EF4-FFF2-40B4-BE49-F238E27FC236}">
                  <a16:creationId xmlns:a16="http://schemas.microsoft.com/office/drawing/2014/main" id="{F148B16D-012E-4F13-AA86-D6AA2E9F2C47}"/>
                </a:ext>
              </a:extLst>
            </p:cNvPr>
            <p:cNvGrpSpPr/>
            <p:nvPr/>
          </p:nvGrpSpPr>
          <p:grpSpPr>
            <a:xfrm>
              <a:off x="0" y="0"/>
              <a:ext cx="3505201" cy="2133600"/>
              <a:chOff x="0" y="0"/>
              <a:chExt cx="4994610" cy="3155616"/>
            </a:xfrm>
          </p:grpSpPr>
          <p:pic>
            <p:nvPicPr>
              <p:cNvPr id="64" name="図 63">
                <a:extLst>
                  <a:ext uri="{FF2B5EF4-FFF2-40B4-BE49-F238E27FC236}">
                    <a16:creationId xmlns:a16="http://schemas.microsoft.com/office/drawing/2014/main" id="{62725E68-5079-40DF-B9F5-EA9E0FD9B1BF}"/>
                  </a:ext>
                </a:extLst>
              </p:cNvPr>
              <p:cNvPicPr>
                <a:picLocks noChangeAspect="1"/>
              </p:cNvPicPr>
              <p:nvPr/>
            </p:nvPicPr>
            <p:blipFill>
              <a:blip r:embed="rId6"/>
              <a:stretch>
                <a:fillRect/>
              </a:stretch>
            </p:blipFill>
            <p:spPr>
              <a:xfrm>
                <a:off x="13855" y="0"/>
                <a:ext cx="4980755" cy="2507672"/>
              </a:xfrm>
              <a:prstGeom prst="rect">
                <a:avLst/>
              </a:prstGeom>
            </p:spPr>
          </p:pic>
          <p:pic>
            <p:nvPicPr>
              <p:cNvPr id="65" name="図 64">
                <a:extLst>
                  <a:ext uri="{FF2B5EF4-FFF2-40B4-BE49-F238E27FC236}">
                    <a16:creationId xmlns:a16="http://schemas.microsoft.com/office/drawing/2014/main" id="{A6C6F5CF-0A59-42B4-918C-4F8CE74D021F}"/>
                  </a:ext>
                </a:extLst>
              </p:cNvPr>
              <p:cNvPicPr>
                <a:picLocks noChangeAspect="1"/>
              </p:cNvPicPr>
              <p:nvPr/>
            </p:nvPicPr>
            <p:blipFill>
              <a:blip r:embed="rId7"/>
              <a:stretch>
                <a:fillRect/>
              </a:stretch>
            </p:blipFill>
            <p:spPr>
              <a:xfrm>
                <a:off x="0" y="2493817"/>
                <a:ext cx="4987637" cy="661799"/>
              </a:xfrm>
              <a:prstGeom prst="rect">
                <a:avLst/>
              </a:prstGeom>
            </p:spPr>
          </p:pic>
        </p:grpSp>
        <p:sp>
          <p:nvSpPr>
            <p:cNvPr id="63" name="正方形/長方形 62">
              <a:extLst>
                <a:ext uri="{FF2B5EF4-FFF2-40B4-BE49-F238E27FC236}">
                  <a16:creationId xmlns:a16="http://schemas.microsoft.com/office/drawing/2014/main" id="{377ABF06-7B9B-405C-85D9-3EEEFBDBFD3B}"/>
                </a:ext>
              </a:extLst>
            </p:cNvPr>
            <p:cNvSpPr/>
            <p:nvPr/>
          </p:nvSpPr>
          <p:spPr>
            <a:xfrm>
              <a:off x="0" y="1717962"/>
              <a:ext cx="484909" cy="41563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endParaRPr lang="ja-JP" altLang="en-US"/>
            </a:p>
          </p:txBody>
        </p:sp>
      </p:grpSp>
      <p:grpSp>
        <p:nvGrpSpPr>
          <p:cNvPr id="66" name="グループ化 65">
            <a:extLst>
              <a:ext uri="{FF2B5EF4-FFF2-40B4-BE49-F238E27FC236}">
                <a16:creationId xmlns:a16="http://schemas.microsoft.com/office/drawing/2014/main" id="{2EE447B6-36AB-48BE-A15E-E5536B11654D}"/>
              </a:ext>
            </a:extLst>
          </p:cNvPr>
          <p:cNvGrpSpPr/>
          <p:nvPr/>
        </p:nvGrpSpPr>
        <p:grpSpPr>
          <a:xfrm>
            <a:off x="5299462" y="5106509"/>
            <a:ext cx="1469746" cy="1226207"/>
            <a:chOff x="0" y="0"/>
            <a:chExt cx="3431930" cy="2507673"/>
          </a:xfrm>
        </p:grpSpPr>
        <p:pic>
          <p:nvPicPr>
            <p:cNvPr id="68" name="図 67">
              <a:extLst>
                <a:ext uri="{FF2B5EF4-FFF2-40B4-BE49-F238E27FC236}">
                  <a16:creationId xmlns:a16="http://schemas.microsoft.com/office/drawing/2014/main" id="{1A6A75D8-D065-4BF4-9E6F-4EBD46ABFD78}"/>
                </a:ext>
              </a:extLst>
            </p:cNvPr>
            <p:cNvPicPr>
              <a:picLocks noChangeAspect="1"/>
            </p:cNvPicPr>
            <p:nvPr/>
          </p:nvPicPr>
          <p:blipFill>
            <a:blip r:embed="rId8"/>
            <a:stretch>
              <a:fillRect/>
            </a:stretch>
          </p:blipFill>
          <p:spPr>
            <a:xfrm>
              <a:off x="0" y="0"/>
              <a:ext cx="3431930" cy="2507673"/>
            </a:xfrm>
            <a:prstGeom prst="rect">
              <a:avLst/>
            </a:prstGeom>
          </p:spPr>
        </p:pic>
        <p:sp>
          <p:nvSpPr>
            <p:cNvPr id="69" name="正方形/長方形 68">
              <a:extLst>
                <a:ext uri="{FF2B5EF4-FFF2-40B4-BE49-F238E27FC236}">
                  <a16:creationId xmlns:a16="http://schemas.microsoft.com/office/drawing/2014/main" id="{3891AF1B-0A3A-4ED3-B1AC-C5C1F1096A02}"/>
                </a:ext>
              </a:extLst>
            </p:cNvPr>
            <p:cNvSpPr/>
            <p:nvPr/>
          </p:nvSpPr>
          <p:spPr>
            <a:xfrm>
              <a:off x="775855" y="2078182"/>
              <a:ext cx="2632364" cy="42949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endParaRPr lang="ja-JP" altLang="en-US" dirty="0"/>
            </a:p>
          </p:txBody>
        </p:sp>
      </p:grpSp>
      <p:sp>
        <p:nvSpPr>
          <p:cNvPr id="70" name="二等辺三角形 69">
            <a:extLst>
              <a:ext uri="{FF2B5EF4-FFF2-40B4-BE49-F238E27FC236}">
                <a16:creationId xmlns:a16="http://schemas.microsoft.com/office/drawing/2014/main" id="{F21FBE56-AD86-4E7B-A0B0-8FF44EDBB014}"/>
              </a:ext>
            </a:extLst>
          </p:cNvPr>
          <p:cNvSpPr/>
          <p:nvPr/>
        </p:nvSpPr>
        <p:spPr>
          <a:xfrm rot="16200000" flipV="1">
            <a:off x="5061744" y="5729436"/>
            <a:ext cx="185379" cy="133936"/>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grpSp>
        <p:nvGrpSpPr>
          <p:cNvPr id="71" name="グループ化 70">
            <a:extLst>
              <a:ext uri="{FF2B5EF4-FFF2-40B4-BE49-F238E27FC236}">
                <a16:creationId xmlns:a16="http://schemas.microsoft.com/office/drawing/2014/main" id="{6D511E6C-332D-4C62-8FF1-AE9FE7D9AB1F}"/>
              </a:ext>
            </a:extLst>
          </p:cNvPr>
          <p:cNvGrpSpPr/>
          <p:nvPr/>
        </p:nvGrpSpPr>
        <p:grpSpPr>
          <a:xfrm>
            <a:off x="3508333" y="6616899"/>
            <a:ext cx="1803061" cy="538867"/>
            <a:chOff x="0" y="0"/>
            <a:chExt cx="4591049" cy="1371600"/>
          </a:xfrm>
        </p:grpSpPr>
        <p:pic>
          <p:nvPicPr>
            <p:cNvPr id="72" name="図 71">
              <a:extLst>
                <a:ext uri="{FF2B5EF4-FFF2-40B4-BE49-F238E27FC236}">
                  <a16:creationId xmlns:a16="http://schemas.microsoft.com/office/drawing/2014/main" id="{1D5334A8-F510-40C8-A8F3-A60B9B0E9308}"/>
                </a:ext>
              </a:extLst>
            </p:cNvPr>
            <p:cNvPicPr>
              <a:picLocks noChangeAspect="1"/>
            </p:cNvPicPr>
            <p:nvPr/>
          </p:nvPicPr>
          <p:blipFill>
            <a:blip r:embed="rId9"/>
            <a:stretch>
              <a:fillRect/>
            </a:stretch>
          </p:blipFill>
          <p:spPr>
            <a:xfrm>
              <a:off x="0" y="0"/>
              <a:ext cx="4572638" cy="1362265"/>
            </a:xfrm>
            <a:prstGeom prst="rect">
              <a:avLst/>
            </a:prstGeom>
          </p:spPr>
        </p:pic>
        <p:sp>
          <p:nvSpPr>
            <p:cNvPr id="73" name="正方形/長方形 72">
              <a:extLst>
                <a:ext uri="{FF2B5EF4-FFF2-40B4-BE49-F238E27FC236}">
                  <a16:creationId xmlns:a16="http://schemas.microsoft.com/office/drawing/2014/main" id="{0688FA20-057C-4B61-8ED9-FE5D3E15CF48}"/>
                </a:ext>
              </a:extLst>
            </p:cNvPr>
            <p:cNvSpPr/>
            <p:nvPr/>
          </p:nvSpPr>
          <p:spPr>
            <a:xfrm flipH="1">
              <a:off x="1085849" y="781050"/>
              <a:ext cx="3505200" cy="59055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rgbClr val="FF0000"/>
                </a:solidFill>
              </a:endParaRPr>
            </a:p>
          </p:txBody>
        </p:sp>
      </p:grpSp>
      <p:grpSp>
        <p:nvGrpSpPr>
          <p:cNvPr id="74" name="グループ化 73">
            <a:extLst>
              <a:ext uri="{FF2B5EF4-FFF2-40B4-BE49-F238E27FC236}">
                <a16:creationId xmlns:a16="http://schemas.microsoft.com/office/drawing/2014/main" id="{1DB120C3-E5CF-42C6-B7E9-E717AB5E4AE6}"/>
              </a:ext>
            </a:extLst>
          </p:cNvPr>
          <p:cNvGrpSpPr/>
          <p:nvPr/>
        </p:nvGrpSpPr>
        <p:grpSpPr>
          <a:xfrm>
            <a:off x="3617718" y="7717843"/>
            <a:ext cx="1469747" cy="1813437"/>
            <a:chOff x="0" y="0"/>
            <a:chExt cx="1470660" cy="1809115"/>
          </a:xfrm>
        </p:grpSpPr>
        <p:pic>
          <p:nvPicPr>
            <p:cNvPr id="75" name="図 74"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6FEC1371-14BF-4551-854C-C559C6802D8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1470660" cy="1809115"/>
            </a:xfrm>
            <a:prstGeom prst="rect">
              <a:avLst/>
            </a:prstGeom>
          </p:spPr>
        </p:pic>
        <p:sp>
          <p:nvSpPr>
            <p:cNvPr id="76" name="正方形/長方形 75">
              <a:extLst>
                <a:ext uri="{FF2B5EF4-FFF2-40B4-BE49-F238E27FC236}">
                  <a16:creationId xmlns:a16="http://schemas.microsoft.com/office/drawing/2014/main" id="{EE9FAF7B-9ED6-4097-A427-EDFA0728FB4F}"/>
                </a:ext>
              </a:extLst>
            </p:cNvPr>
            <p:cNvSpPr/>
            <p:nvPr/>
          </p:nvSpPr>
          <p:spPr>
            <a:xfrm>
              <a:off x="133350" y="1360170"/>
              <a:ext cx="521970" cy="27051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endParaRPr lang="ja-JP" altLang="en-US"/>
            </a:p>
          </p:txBody>
        </p:sp>
      </p:grpSp>
      <p:sp>
        <p:nvSpPr>
          <p:cNvPr id="77" name="二等辺三角形 76">
            <a:extLst>
              <a:ext uri="{FF2B5EF4-FFF2-40B4-BE49-F238E27FC236}">
                <a16:creationId xmlns:a16="http://schemas.microsoft.com/office/drawing/2014/main" id="{64872F1A-0705-412B-BD52-BB3A3F627FB0}"/>
              </a:ext>
            </a:extLst>
          </p:cNvPr>
          <p:cNvSpPr/>
          <p:nvPr/>
        </p:nvSpPr>
        <p:spPr>
          <a:xfrm rot="16200000" flipV="1">
            <a:off x="5195680" y="8511320"/>
            <a:ext cx="185379" cy="133936"/>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pic>
        <p:nvPicPr>
          <p:cNvPr id="14" name="図 13">
            <a:extLst>
              <a:ext uri="{FF2B5EF4-FFF2-40B4-BE49-F238E27FC236}">
                <a16:creationId xmlns:a16="http://schemas.microsoft.com/office/drawing/2014/main" id="{9D87FC5A-3DA3-47EA-BD26-1BFF0A3CA4F5}"/>
              </a:ext>
            </a:extLst>
          </p:cNvPr>
          <p:cNvPicPr>
            <a:picLocks noChangeAspect="1"/>
          </p:cNvPicPr>
          <p:nvPr/>
        </p:nvPicPr>
        <p:blipFill>
          <a:blip r:embed="rId11"/>
          <a:stretch>
            <a:fillRect/>
          </a:stretch>
        </p:blipFill>
        <p:spPr>
          <a:xfrm>
            <a:off x="5426875" y="8347077"/>
            <a:ext cx="1275880" cy="462422"/>
          </a:xfrm>
          <a:prstGeom prst="rect">
            <a:avLst/>
          </a:prstGeom>
        </p:spPr>
      </p:pic>
    </p:spTree>
    <p:extLst>
      <p:ext uri="{BB962C8B-B14F-4D97-AF65-F5344CB8AC3E}">
        <p14:creationId xmlns:p14="http://schemas.microsoft.com/office/powerpoint/2010/main" val="1445796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A612DDBC-A7E7-499D-BFA0-2A565F12D630}"/>
              </a:ext>
            </a:extLst>
          </p:cNvPr>
          <p:cNvSpPr/>
          <p:nvPr/>
        </p:nvSpPr>
        <p:spPr>
          <a:xfrm>
            <a:off x="683461" y="178968"/>
            <a:ext cx="5663991" cy="511120"/>
          </a:xfrm>
          <a:prstGeom prst="rect">
            <a:avLst/>
          </a:prstGeom>
          <a:solidFill>
            <a:srgbClr val="0062A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dirty="0">
                <a:latin typeface="Meiryo"/>
                <a:ea typeface="Meiryo"/>
                <a:cs typeface="+mn-lt"/>
              </a:rPr>
              <a:t>家族招待の方法</a:t>
            </a:r>
            <a:endParaRPr lang="ja-JP" sz="1000" dirty="0">
              <a:latin typeface="Meiryo"/>
              <a:ea typeface="Meiryo"/>
            </a:endParaRPr>
          </a:p>
        </p:txBody>
      </p:sp>
      <p:grpSp>
        <p:nvGrpSpPr>
          <p:cNvPr id="15" name="グループ化 14">
            <a:extLst>
              <a:ext uri="{FF2B5EF4-FFF2-40B4-BE49-F238E27FC236}">
                <a16:creationId xmlns:a16="http://schemas.microsoft.com/office/drawing/2014/main" id="{29C0BBD7-9606-4B91-AD6E-031DF072A3AA}"/>
              </a:ext>
            </a:extLst>
          </p:cNvPr>
          <p:cNvGrpSpPr/>
          <p:nvPr/>
        </p:nvGrpSpPr>
        <p:grpSpPr>
          <a:xfrm>
            <a:off x="295700" y="3292804"/>
            <a:ext cx="2971548" cy="1108803"/>
            <a:chOff x="602520" y="1345848"/>
            <a:chExt cx="2971548" cy="1108803"/>
          </a:xfrm>
        </p:grpSpPr>
        <p:sp>
          <p:nvSpPr>
            <p:cNvPr id="11" name="テキスト ボックス 10">
              <a:extLst>
                <a:ext uri="{FF2B5EF4-FFF2-40B4-BE49-F238E27FC236}">
                  <a16:creationId xmlns:a16="http://schemas.microsoft.com/office/drawing/2014/main" id="{12D093DF-0191-4DFA-92D7-8E28264C547C}"/>
                </a:ext>
              </a:extLst>
            </p:cNvPr>
            <p:cNvSpPr txBox="1"/>
            <p:nvPr/>
          </p:nvSpPr>
          <p:spPr>
            <a:xfrm>
              <a:off x="1143758" y="1392822"/>
              <a:ext cx="2430310" cy="1061829"/>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r>
                <a:rPr lang="ja-JP" altLang="en-US" sz="1100" b="1" dirty="0">
                  <a:solidFill>
                    <a:srgbClr val="00B050"/>
                  </a:solidFill>
                  <a:latin typeface="Meiryo"/>
                  <a:ea typeface="Meiryo"/>
                  <a:cs typeface="+mn-lt"/>
                </a:rPr>
                <a:t>１人目</a:t>
              </a:r>
              <a:r>
                <a:rPr lang="ja-JP" altLang="en-US" sz="1100" b="1" dirty="0">
                  <a:latin typeface="Meiryo"/>
                  <a:ea typeface="Meiryo"/>
                  <a:cs typeface="+mn-lt"/>
                </a:rPr>
                <a:t>（最初に</a:t>
              </a:r>
              <a:r>
                <a:rPr lang="en-US" altLang="ja-JP" sz="1100" b="1" dirty="0">
                  <a:latin typeface="Meiryo"/>
                  <a:ea typeface="Meiryo"/>
                  <a:cs typeface="+mn-lt"/>
                </a:rPr>
                <a:t>LINE</a:t>
              </a:r>
              <a:r>
                <a:rPr lang="ja-JP" altLang="en-US" sz="1100" b="1" dirty="0">
                  <a:latin typeface="Meiryo"/>
                  <a:ea typeface="Meiryo"/>
                  <a:cs typeface="+mn-lt"/>
                </a:rPr>
                <a:t>登録をされた保護者）の</a:t>
              </a:r>
              <a:r>
                <a:rPr lang="en-US" altLang="ja-JP" sz="1100" b="1" dirty="0">
                  <a:latin typeface="Meiryo"/>
                  <a:ea typeface="Meiryo"/>
                  <a:cs typeface="+mn-lt"/>
                </a:rPr>
                <a:t>enpay</a:t>
              </a:r>
              <a:r>
                <a:rPr lang="ja-JP" altLang="en-US" sz="1100" b="1" dirty="0">
                  <a:latin typeface="Meiryo"/>
                  <a:ea typeface="Meiryo"/>
                  <a:cs typeface="+mn-lt"/>
                </a:rPr>
                <a:t>トーク画面にて、「メニューをひらく」→</a:t>
              </a:r>
              <a:r>
                <a:rPr lang="ja-JP" altLang="en-US" sz="1100" b="1" dirty="0">
                  <a:solidFill>
                    <a:srgbClr val="FF0000"/>
                  </a:solidFill>
                  <a:latin typeface="Meiryo"/>
                  <a:ea typeface="Meiryo"/>
                  <a:cs typeface="+mn-lt"/>
                </a:rPr>
                <a:t>「施設一覧」</a:t>
              </a:r>
              <a:r>
                <a:rPr lang="ja-JP" altLang="en-US" sz="1100" b="1" dirty="0">
                  <a:latin typeface="Meiryo"/>
                  <a:ea typeface="Meiryo"/>
                  <a:cs typeface="+mn-lt"/>
                </a:rPr>
                <a:t>をタップしてください。</a:t>
              </a:r>
              <a:endParaRPr lang="en-US" altLang="ja-JP" sz="1100" b="1" dirty="0">
                <a:latin typeface="Meiryo"/>
                <a:ea typeface="Meiryo"/>
                <a:cs typeface="+mn-lt"/>
              </a:endParaRPr>
            </a:p>
            <a:p>
              <a:r>
                <a:rPr lang="ja-JP" altLang="en-US" sz="1100" b="1" dirty="0">
                  <a:latin typeface="Meiryo"/>
                  <a:ea typeface="Meiryo"/>
                </a:rPr>
                <a:t>その後届いたメッセージ内容の</a:t>
              </a:r>
              <a:r>
                <a:rPr lang="ja-JP" altLang="en-US" sz="1100" b="1" dirty="0">
                  <a:solidFill>
                    <a:srgbClr val="FF0000"/>
                  </a:solidFill>
                  <a:latin typeface="Meiryo"/>
                  <a:ea typeface="Meiryo"/>
                </a:rPr>
                <a:t>「家族を招待する」</a:t>
              </a:r>
              <a:r>
                <a:rPr lang="ja-JP" altLang="en-US" sz="1100" b="1" dirty="0">
                  <a:latin typeface="Meiryo"/>
                  <a:ea typeface="Meiryo"/>
                </a:rPr>
                <a:t>をタップしてください。</a:t>
              </a:r>
              <a:endParaRPr lang="ja-JP" sz="1100" b="1" dirty="0">
                <a:latin typeface="Meiryo"/>
                <a:ea typeface="Meiryo"/>
              </a:endParaRPr>
            </a:p>
          </p:txBody>
        </p:sp>
        <p:sp>
          <p:nvSpPr>
            <p:cNvPr id="8" name="楕円 7">
              <a:extLst>
                <a:ext uri="{FF2B5EF4-FFF2-40B4-BE49-F238E27FC236}">
                  <a16:creationId xmlns:a16="http://schemas.microsoft.com/office/drawing/2014/main" id="{A5258EC9-E8AC-4AAF-B415-E17425EEED2D}"/>
                </a:ext>
              </a:extLst>
            </p:cNvPr>
            <p:cNvSpPr/>
            <p:nvPr/>
          </p:nvSpPr>
          <p:spPr>
            <a:xfrm>
              <a:off x="602520" y="134584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b="1" dirty="0">
                  <a:latin typeface="Calibri"/>
                  <a:ea typeface="Meiryo"/>
                  <a:cs typeface="Calibri"/>
                </a:rPr>
                <a:t>1</a:t>
              </a:r>
            </a:p>
          </p:txBody>
        </p:sp>
      </p:grpSp>
      <p:grpSp>
        <p:nvGrpSpPr>
          <p:cNvPr id="29" name="グループ化 28">
            <a:extLst>
              <a:ext uri="{FF2B5EF4-FFF2-40B4-BE49-F238E27FC236}">
                <a16:creationId xmlns:a16="http://schemas.microsoft.com/office/drawing/2014/main" id="{647DD395-F60E-4C5E-B937-62A3C0D5C714}"/>
              </a:ext>
            </a:extLst>
          </p:cNvPr>
          <p:cNvGrpSpPr/>
          <p:nvPr/>
        </p:nvGrpSpPr>
        <p:grpSpPr>
          <a:xfrm>
            <a:off x="289699" y="5112339"/>
            <a:ext cx="4339675" cy="412750"/>
            <a:chOff x="602520" y="1345848"/>
            <a:chExt cx="4339675" cy="412750"/>
          </a:xfrm>
        </p:grpSpPr>
        <p:sp>
          <p:nvSpPr>
            <p:cNvPr id="30" name="テキスト ボックス 29">
              <a:extLst>
                <a:ext uri="{FF2B5EF4-FFF2-40B4-BE49-F238E27FC236}">
                  <a16:creationId xmlns:a16="http://schemas.microsoft.com/office/drawing/2014/main" id="{1EB043F5-97FE-4BCD-99E6-833FCB0C3B99}"/>
                </a:ext>
              </a:extLst>
            </p:cNvPr>
            <p:cNvSpPr txBox="1"/>
            <p:nvPr/>
          </p:nvSpPr>
          <p:spPr>
            <a:xfrm>
              <a:off x="1143756" y="1392822"/>
              <a:ext cx="3798439" cy="33855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latin typeface="Meiryo"/>
                  <a:ea typeface="Meiryo"/>
                  <a:cs typeface="+mn-lt"/>
                </a:rPr>
                <a:t>すると、１人目の携帯に、</a:t>
              </a:r>
              <a:r>
                <a:rPr lang="ja-JP" altLang="en-US" sz="1100" b="1" dirty="0">
                  <a:solidFill>
                    <a:srgbClr val="0070C0"/>
                  </a:solidFill>
                  <a:latin typeface="Meiryo"/>
                  <a:ea typeface="Meiryo"/>
                  <a:cs typeface="+mn-lt"/>
                </a:rPr>
                <a:t>「ご家族の招待について」</a:t>
              </a:r>
              <a:r>
                <a:rPr lang="ja-JP" altLang="en-US" sz="1100" b="1" dirty="0">
                  <a:latin typeface="Meiryo"/>
                  <a:ea typeface="Meiryo"/>
                  <a:cs typeface="+mn-lt"/>
                </a:rPr>
                <a:t>という画面が表示され、</a:t>
              </a:r>
              <a:r>
                <a:rPr lang="ja-JP" altLang="en-US" sz="1100" b="1" dirty="0">
                  <a:solidFill>
                    <a:srgbClr val="FF0000"/>
                  </a:solidFill>
                  <a:latin typeface="Meiryo"/>
                  <a:ea typeface="Meiryo"/>
                  <a:cs typeface="+mn-lt"/>
                </a:rPr>
                <a:t>招待コードと</a:t>
              </a:r>
              <a:r>
                <a:rPr lang="en-US" altLang="ja-JP" sz="1100" b="1" dirty="0">
                  <a:solidFill>
                    <a:srgbClr val="FF0000"/>
                  </a:solidFill>
                  <a:latin typeface="Meiryo"/>
                  <a:ea typeface="Meiryo"/>
                  <a:cs typeface="+mn-lt"/>
                </a:rPr>
                <a:t>QR</a:t>
              </a:r>
              <a:r>
                <a:rPr lang="ja-JP" altLang="en-US" sz="1100" b="1" dirty="0">
                  <a:solidFill>
                    <a:srgbClr val="FF0000"/>
                  </a:solidFill>
                  <a:latin typeface="Meiryo"/>
                  <a:ea typeface="Meiryo"/>
                  <a:cs typeface="+mn-lt"/>
                </a:rPr>
                <a:t>コード</a:t>
              </a:r>
              <a:r>
                <a:rPr lang="ja-JP" altLang="en-US" sz="1100" b="1" dirty="0">
                  <a:latin typeface="Meiryo"/>
                  <a:ea typeface="Meiryo"/>
                  <a:cs typeface="+mn-lt"/>
                </a:rPr>
                <a:t>が表示されます。</a:t>
              </a:r>
              <a:endParaRPr lang="ja-JP" sz="1100" b="1" dirty="0">
                <a:latin typeface="Meiryo"/>
                <a:ea typeface="Meiryo"/>
                <a:cs typeface="+mn-lt"/>
              </a:endParaRPr>
            </a:p>
          </p:txBody>
        </p:sp>
        <p:sp>
          <p:nvSpPr>
            <p:cNvPr id="31" name="楕円 30">
              <a:extLst>
                <a:ext uri="{FF2B5EF4-FFF2-40B4-BE49-F238E27FC236}">
                  <a16:creationId xmlns:a16="http://schemas.microsoft.com/office/drawing/2014/main" id="{C8A8C404-2930-48DC-A17C-7BD5A6C85808}"/>
                </a:ext>
              </a:extLst>
            </p:cNvPr>
            <p:cNvSpPr/>
            <p:nvPr/>
          </p:nvSpPr>
          <p:spPr>
            <a:xfrm>
              <a:off x="602520" y="134584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b="1" dirty="0">
                  <a:latin typeface="Calibri"/>
                  <a:ea typeface="Meiryo"/>
                  <a:cs typeface="Calibri"/>
                </a:rPr>
                <a:t>2</a:t>
              </a:r>
            </a:p>
          </p:txBody>
        </p:sp>
      </p:grpSp>
      <p:grpSp>
        <p:nvGrpSpPr>
          <p:cNvPr id="34" name="グループ化 33">
            <a:extLst>
              <a:ext uri="{FF2B5EF4-FFF2-40B4-BE49-F238E27FC236}">
                <a16:creationId xmlns:a16="http://schemas.microsoft.com/office/drawing/2014/main" id="{8EBE4FE3-6B11-4766-8853-E511D70569EA}"/>
              </a:ext>
            </a:extLst>
          </p:cNvPr>
          <p:cNvGrpSpPr/>
          <p:nvPr/>
        </p:nvGrpSpPr>
        <p:grpSpPr>
          <a:xfrm>
            <a:off x="289700" y="7693153"/>
            <a:ext cx="4525211" cy="724082"/>
            <a:chOff x="602520" y="1345848"/>
            <a:chExt cx="4525211" cy="724082"/>
          </a:xfrm>
        </p:grpSpPr>
        <p:sp>
          <p:nvSpPr>
            <p:cNvPr id="35" name="テキスト ボックス 34">
              <a:extLst>
                <a:ext uri="{FF2B5EF4-FFF2-40B4-BE49-F238E27FC236}">
                  <a16:creationId xmlns:a16="http://schemas.microsoft.com/office/drawing/2014/main" id="{35C8B2EF-9243-45FB-9830-FC42288033C1}"/>
                </a:ext>
              </a:extLst>
            </p:cNvPr>
            <p:cNvSpPr txBox="1"/>
            <p:nvPr/>
          </p:nvSpPr>
          <p:spPr>
            <a:xfrm>
              <a:off x="1143757" y="1392822"/>
              <a:ext cx="3983974" cy="6771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latin typeface="Meiryo"/>
                  <a:ea typeface="Meiryo"/>
                  <a:cs typeface="+mn-lt"/>
                </a:rPr>
                <a:t>すると、</a:t>
              </a:r>
              <a:r>
                <a:rPr lang="ja-JP" altLang="en-US" sz="1100" b="1" dirty="0">
                  <a:solidFill>
                    <a:srgbClr val="00B050"/>
                  </a:solidFill>
                  <a:latin typeface="Meiryo"/>
                  <a:ea typeface="Meiryo"/>
                  <a:cs typeface="+mn-lt"/>
                </a:rPr>
                <a:t>１人目</a:t>
              </a:r>
              <a:r>
                <a:rPr lang="ja-JP" altLang="en-US" sz="1100" b="1" dirty="0">
                  <a:latin typeface="Meiryo"/>
                  <a:ea typeface="Meiryo"/>
                  <a:cs typeface="+mn-lt"/>
                </a:rPr>
                <a:t>の保護者のお名前で、</a:t>
              </a:r>
              <a:r>
                <a:rPr lang="ja-JP" altLang="en-US" sz="1100" b="1" dirty="0">
                  <a:solidFill>
                    <a:srgbClr val="0062AF"/>
                  </a:solidFill>
                  <a:latin typeface="Meiryo"/>
                  <a:ea typeface="Meiryo"/>
                  <a:cs typeface="+mn-lt"/>
                </a:rPr>
                <a:t>「〇〇〇〇さんですね？」</a:t>
              </a:r>
              <a:r>
                <a:rPr lang="ja-JP" altLang="en-US" sz="1100" b="1" dirty="0">
                  <a:latin typeface="Meiryo"/>
                  <a:ea typeface="Meiryo"/>
                  <a:cs typeface="+mn-lt"/>
                </a:rPr>
                <a:t>というメッセージが届くので、</a:t>
              </a:r>
              <a:r>
                <a:rPr lang="ja-JP" altLang="en-US" sz="1100" b="1" dirty="0">
                  <a:solidFill>
                    <a:srgbClr val="00B050"/>
                  </a:solidFill>
                  <a:latin typeface="Meiryo"/>
                  <a:ea typeface="Meiryo"/>
                  <a:cs typeface="+mn-lt"/>
                </a:rPr>
                <a:t>２人目</a:t>
              </a:r>
              <a:r>
                <a:rPr lang="ja-JP" altLang="en-US" sz="1100" b="1" dirty="0">
                  <a:latin typeface="Meiryo"/>
                  <a:ea typeface="Meiryo"/>
                  <a:cs typeface="+mn-lt"/>
                </a:rPr>
                <a:t>の携帯で</a:t>
              </a:r>
              <a:r>
                <a:rPr lang="ja-JP" altLang="en-US" sz="1100" b="1" dirty="0">
                  <a:solidFill>
                    <a:srgbClr val="FF0000"/>
                  </a:solidFill>
                  <a:latin typeface="Meiryo"/>
                  <a:ea typeface="Meiryo"/>
                  <a:cs typeface="+mn-lt"/>
                </a:rPr>
                <a:t>「はい」</a:t>
              </a:r>
              <a:r>
                <a:rPr lang="ja-JP" altLang="en-US" sz="1100" b="1" dirty="0">
                  <a:latin typeface="Meiryo"/>
                  <a:ea typeface="Meiryo"/>
                  <a:cs typeface="+mn-lt"/>
                </a:rPr>
                <a:t>をタップしてください。</a:t>
              </a:r>
              <a:endParaRPr lang="en-US" altLang="ja-JP" sz="1100" b="1" dirty="0">
                <a:latin typeface="Meiryo"/>
                <a:ea typeface="Meiryo"/>
                <a:cs typeface="+mn-lt"/>
              </a:endParaRPr>
            </a:p>
            <a:p>
              <a:r>
                <a:rPr lang="ja-JP" altLang="en-US" sz="1100" b="1" dirty="0">
                  <a:latin typeface="Meiryo"/>
                  <a:ea typeface="Meiryo"/>
                  <a:cs typeface="+mn-lt"/>
                </a:rPr>
                <a:t>こちらで、２人目の</a:t>
              </a:r>
              <a:r>
                <a:rPr lang="en-US" altLang="ja-JP" sz="1100" b="1" dirty="0">
                  <a:latin typeface="Meiryo"/>
                  <a:ea typeface="Meiryo"/>
                  <a:cs typeface="+mn-lt"/>
                </a:rPr>
                <a:t>LINE</a:t>
              </a:r>
              <a:r>
                <a:rPr lang="ja-JP" altLang="en-US" sz="1100" b="1" dirty="0">
                  <a:latin typeface="Meiryo"/>
                  <a:ea typeface="Meiryo"/>
                  <a:cs typeface="+mn-lt"/>
                </a:rPr>
                <a:t>登録も完了です。</a:t>
              </a:r>
              <a:endParaRPr lang="ja-JP" sz="1100" b="1" dirty="0">
                <a:latin typeface="Meiryo"/>
                <a:ea typeface="Meiryo"/>
                <a:cs typeface="+mn-lt"/>
              </a:endParaRPr>
            </a:p>
          </p:txBody>
        </p:sp>
        <p:sp>
          <p:nvSpPr>
            <p:cNvPr id="36" name="楕円 35">
              <a:extLst>
                <a:ext uri="{FF2B5EF4-FFF2-40B4-BE49-F238E27FC236}">
                  <a16:creationId xmlns:a16="http://schemas.microsoft.com/office/drawing/2014/main" id="{D684C57E-0A55-4F1F-9093-E68A568EB951}"/>
                </a:ext>
              </a:extLst>
            </p:cNvPr>
            <p:cNvSpPr/>
            <p:nvPr/>
          </p:nvSpPr>
          <p:spPr>
            <a:xfrm>
              <a:off x="602520" y="134584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ja-JP" b="1" dirty="0">
                  <a:latin typeface="Calibri"/>
                  <a:ea typeface="Meiryo"/>
                  <a:cs typeface="Calibri"/>
                </a:rPr>
                <a:t>4</a:t>
              </a:r>
              <a:endParaRPr lang="ja-JP" altLang="en-US" b="1" dirty="0">
                <a:latin typeface="Calibri"/>
                <a:ea typeface="Meiryo"/>
                <a:cs typeface="Calibri"/>
              </a:endParaRPr>
            </a:p>
          </p:txBody>
        </p:sp>
      </p:grpSp>
      <p:sp>
        <p:nvSpPr>
          <p:cNvPr id="38" name="テキスト ボックス 37">
            <a:extLst>
              <a:ext uri="{FF2B5EF4-FFF2-40B4-BE49-F238E27FC236}">
                <a16:creationId xmlns:a16="http://schemas.microsoft.com/office/drawing/2014/main" id="{0880A3AC-BC32-4A44-BFBE-1864AA87F2B3}"/>
              </a:ext>
            </a:extLst>
          </p:cNvPr>
          <p:cNvSpPr txBox="1"/>
          <p:nvPr/>
        </p:nvSpPr>
        <p:spPr>
          <a:xfrm>
            <a:off x="392495" y="8722465"/>
            <a:ext cx="6067406" cy="21544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ltLang="ja-JP" sz="1400" b="1" dirty="0">
                <a:solidFill>
                  <a:srgbClr val="FF0000"/>
                </a:solidFill>
                <a:latin typeface="Meiryo"/>
                <a:ea typeface="Meiryo"/>
                <a:cs typeface="+mn-lt"/>
              </a:rPr>
              <a:t>※※</a:t>
            </a:r>
            <a:r>
              <a:rPr lang="ja-JP" altLang="en-US" sz="1400" b="1" dirty="0">
                <a:solidFill>
                  <a:srgbClr val="FF0000"/>
                </a:solidFill>
                <a:latin typeface="Meiryo"/>
                <a:ea typeface="Meiryo"/>
                <a:cs typeface="+mn-lt"/>
              </a:rPr>
              <a:t>複数の保護者様が</a:t>
            </a:r>
            <a:r>
              <a:rPr lang="en-US" altLang="ja-JP" sz="1400" b="1" dirty="0">
                <a:solidFill>
                  <a:srgbClr val="FF0000"/>
                </a:solidFill>
                <a:latin typeface="Meiryo"/>
                <a:ea typeface="Meiryo"/>
                <a:cs typeface="+mn-lt"/>
              </a:rPr>
              <a:t>LINE</a:t>
            </a:r>
            <a:r>
              <a:rPr lang="ja-JP" altLang="en-US" sz="1400" b="1" dirty="0">
                <a:solidFill>
                  <a:srgbClr val="FF0000"/>
                </a:solidFill>
                <a:latin typeface="Meiryo"/>
                <a:ea typeface="Meiryo"/>
                <a:cs typeface="+mn-lt"/>
              </a:rPr>
              <a:t>登録をされた場合のお支払いについて</a:t>
            </a:r>
            <a:r>
              <a:rPr lang="en-US" altLang="ja-JP" sz="1400" b="1" dirty="0">
                <a:solidFill>
                  <a:srgbClr val="FF0000"/>
                </a:solidFill>
                <a:latin typeface="Meiryo"/>
                <a:ea typeface="Meiryo"/>
                <a:cs typeface="+mn-lt"/>
              </a:rPr>
              <a:t>※※</a:t>
            </a:r>
            <a:endParaRPr lang="ja-JP" altLang="en-US" sz="1400" b="1" dirty="0">
              <a:solidFill>
                <a:srgbClr val="FF0000"/>
              </a:solidFill>
              <a:latin typeface="Meiryo"/>
              <a:ea typeface="Meiryo"/>
              <a:cs typeface="+mn-lt"/>
            </a:endParaRPr>
          </a:p>
        </p:txBody>
      </p:sp>
      <p:grpSp>
        <p:nvGrpSpPr>
          <p:cNvPr id="4" name="グループ化 3">
            <a:extLst>
              <a:ext uri="{FF2B5EF4-FFF2-40B4-BE49-F238E27FC236}">
                <a16:creationId xmlns:a16="http://schemas.microsoft.com/office/drawing/2014/main" id="{D333DC8B-4F16-48A2-BDB0-DF4260E2AF1A}"/>
              </a:ext>
            </a:extLst>
          </p:cNvPr>
          <p:cNvGrpSpPr/>
          <p:nvPr/>
        </p:nvGrpSpPr>
        <p:grpSpPr>
          <a:xfrm>
            <a:off x="4484122" y="713365"/>
            <a:ext cx="1975779" cy="2389068"/>
            <a:chOff x="4484122" y="713365"/>
            <a:chExt cx="1975779" cy="2389068"/>
          </a:xfrm>
        </p:grpSpPr>
        <p:grpSp>
          <p:nvGrpSpPr>
            <p:cNvPr id="33" name="グループ化 32">
              <a:extLst>
                <a:ext uri="{FF2B5EF4-FFF2-40B4-BE49-F238E27FC236}">
                  <a16:creationId xmlns:a16="http://schemas.microsoft.com/office/drawing/2014/main" id="{55FBE115-E2A3-444E-AB0E-FA91192C6ECA}"/>
                </a:ext>
              </a:extLst>
            </p:cNvPr>
            <p:cNvGrpSpPr/>
            <p:nvPr/>
          </p:nvGrpSpPr>
          <p:grpSpPr>
            <a:xfrm>
              <a:off x="4484122" y="713365"/>
              <a:ext cx="1630680" cy="2240280"/>
              <a:chOff x="0" y="0"/>
              <a:chExt cx="2541270" cy="3543300"/>
            </a:xfrm>
          </p:grpSpPr>
          <p:pic>
            <p:nvPicPr>
              <p:cNvPr id="44" name="図 43">
                <a:extLst>
                  <a:ext uri="{FF2B5EF4-FFF2-40B4-BE49-F238E27FC236}">
                    <a16:creationId xmlns:a16="http://schemas.microsoft.com/office/drawing/2014/main" id="{ECF92ED1-F943-4984-9771-0C02373D30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541270" cy="3543300"/>
              </a:xfrm>
              <a:prstGeom prst="rect">
                <a:avLst/>
              </a:prstGeom>
            </p:spPr>
          </p:pic>
          <p:sp>
            <p:nvSpPr>
              <p:cNvPr id="49" name="正方形/長方形 48">
                <a:extLst>
                  <a:ext uri="{FF2B5EF4-FFF2-40B4-BE49-F238E27FC236}">
                    <a16:creationId xmlns:a16="http://schemas.microsoft.com/office/drawing/2014/main" id="{8C91853E-897F-4D4B-B85F-582FA51CFDA7}"/>
                  </a:ext>
                </a:extLst>
              </p:cNvPr>
              <p:cNvSpPr/>
              <p:nvPr/>
            </p:nvSpPr>
            <p:spPr>
              <a:xfrm>
                <a:off x="331470" y="1291590"/>
                <a:ext cx="1908810" cy="6362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sp>
          <p:nvSpPr>
            <p:cNvPr id="41" name="テキスト ボックス 1">
              <a:extLst>
                <a:ext uri="{FF2B5EF4-FFF2-40B4-BE49-F238E27FC236}">
                  <a16:creationId xmlns:a16="http://schemas.microsoft.com/office/drawing/2014/main" id="{8CFDF9BD-E48B-407D-A497-C1E8E3BB42D6}"/>
                </a:ext>
              </a:extLst>
            </p:cNvPr>
            <p:cNvSpPr txBox="1"/>
            <p:nvPr/>
          </p:nvSpPr>
          <p:spPr>
            <a:xfrm>
              <a:off x="5225461" y="2553793"/>
              <a:ext cx="1234440" cy="548640"/>
            </a:xfrm>
            <a:prstGeom prst="rect">
              <a:avLst/>
            </a:prstGeom>
            <a:noFill/>
          </p:spPr>
          <p:txBody>
            <a:bodyPr wrap="square" rtlCol="0">
              <a:noAutofit/>
            </a:bodyPr>
            <a:lstStyle/>
            <a:p>
              <a:pPr algn="ctr"/>
              <a:r>
                <a:rPr lang="en-US" sz="1200" b="1" kern="1200" dirty="0">
                  <a:solidFill>
                    <a:srgbClr val="C00000"/>
                  </a:solidFill>
                  <a:effectLst/>
                  <a:latin typeface="メイリオ" panose="020B0604030504040204" pitchFamily="50" charset="-128"/>
                  <a:ea typeface="游明朝" panose="02020400000000000000" pitchFamily="18" charset="-128"/>
                  <a:cs typeface="Times New Roman" panose="02020603050405020304" pitchFamily="18" charset="0"/>
                </a:rPr>
                <a:t>sample</a:t>
              </a:r>
              <a:endParaRPr 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54" name="テキスト ボックス 53">
            <a:extLst>
              <a:ext uri="{FF2B5EF4-FFF2-40B4-BE49-F238E27FC236}">
                <a16:creationId xmlns:a16="http://schemas.microsoft.com/office/drawing/2014/main" id="{B8B2185F-5339-4474-8221-59549575DDC0}"/>
              </a:ext>
            </a:extLst>
          </p:cNvPr>
          <p:cNvSpPr txBox="1"/>
          <p:nvPr/>
        </p:nvSpPr>
        <p:spPr>
          <a:xfrm>
            <a:off x="846981" y="1416966"/>
            <a:ext cx="3341237" cy="784830"/>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r>
              <a:rPr lang="ja-JP" altLang="en-US" sz="1200" b="1" dirty="0">
                <a:latin typeface="Meiryo"/>
                <a:ea typeface="Meiryo"/>
                <a:cs typeface="+mn-lt"/>
              </a:rPr>
              <a:t>施設から配布された「ご登録設定情報」に記載の、</a:t>
            </a:r>
            <a:r>
              <a:rPr lang="en-US" altLang="ja-JP" sz="1200" b="1" dirty="0">
                <a:latin typeface="Meiryo"/>
                <a:ea typeface="Meiryo"/>
                <a:cs typeface="+mn-lt"/>
              </a:rPr>
              <a:t>ID</a:t>
            </a:r>
            <a:r>
              <a:rPr lang="ja-JP" altLang="en-US" sz="1200" b="1" dirty="0">
                <a:latin typeface="Meiryo"/>
                <a:ea typeface="Meiryo"/>
                <a:cs typeface="+mn-lt"/>
              </a:rPr>
              <a:t>とパスワードを用いて、ご家庭内で複数の保護者様が</a:t>
            </a:r>
            <a:r>
              <a:rPr lang="en-US" altLang="ja-JP" sz="1200" b="1" dirty="0">
                <a:latin typeface="Meiryo"/>
                <a:ea typeface="Meiryo"/>
                <a:cs typeface="+mn-lt"/>
              </a:rPr>
              <a:t>LINE</a:t>
            </a:r>
            <a:r>
              <a:rPr lang="ja-JP" altLang="en-US" sz="1200" b="1" dirty="0">
                <a:latin typeface="Meiryo"/>
                <a:ea typeface="Meiryo"/>
                <a:cs typeface="+mn-lt"/>
              </a:rPr>
              <a:t>登録していただくことができます。</a:t>
            </a:r>
            <a:endParaRPr lang="ja-JP" b="1" dirty="0">
              <a:latin typeface="Meiryo"/>
              <a:ea typeface="Meiryo"/>
            </a:endParaRPr>
          </a:p>
        </p:txBody>
      </p:sp>
      <p:sp>
        <p:nvSpPr>
          <p:cNvPr id="59" name="楕円 58">
            <a:extLst>
              <a:ext uri="{FF2B5EF4-FFF2-40B4-BE49-F238E27FC236}">
                <a16:creationId xmlns:a16="http://schemas.microsoft.com/office/drawing/2014/main" id="{EFAD432A-E664-4A8B-87BB-D62438AEDFEF}"/>
              </a:ext>
            </a:extLst>
          </p:cNvPr>
          <p:cNvSpPr/>
          <p:nvPr/>
        </p:nvSpPr>
        <p:spPr>
          <a:xfrm>
            <a:off x="289700" y="6117472"/>
            <a:ext cx="420314"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b="1" dirty="0">
                <a:latin typeface="Calibri"/>
                <a:ea typeface="Meiryo"/>
                <a:cs typeface="Calibri"/>
              </a:rPr>
              <a:t>3</a:t>
            </a:r>
          </a:p>
        </p:txBody>
      </p:sp>
      <p:sp>
        <p:nvSpPr>
          <p:cNvPr id="60" name="テキスト ボックス 59">
            <a:extLst>
              <a:ext uri="{FF2B5EF4-FFF2-40B4-BE49-F238E27FC236}">
                <a16:creationId xmlns:a16="http://schemas.microsoft.com/office/drawing/2014/main" id="{407D10A7-31E7-4DB7-86A0-655093F6B1FA}"/>
              </a:ext>
            </a:extLst>
          </p:cNvPr>
          <p:cNvSpPr txBox="1"/>
          <p:nvPr/>
        </p:nvSpPr>
        <p:spPr>
          <a:xfrm>
            <a:off x="842984" y="6166072"/>
            <a:ext cx="3853835" cy="50783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latin typeface="Meiryo"/>
                <a:ea typeface="Meiryo"/>
                <a:cs typeface="+mn-lt"/>
              </a:rPr>
              <a:t>次に、</a:t>
            </a:r>
            <a:r>
              <a:rPr lang="ja-JP" altLang="en-US" sz="1100" b="1" dirty="0">
                <a:solidFill>
                  <a:srgbClr val="00B050"/>
                </a:solidFill>
                <a:latin typeface="Meiryo"/>
                <a:ea typeface="Meiryo"/>
                <a:cs typeface="+mn-lt"/>
              </a:rPr>
              <a:t>２人目</a:t>
            </a:r>
            <a:r>
              <a:rPr lang="ja-JP" altLang="en-US" sz="1100" b="1" dirty="0">
                <a:latin typeface="Meiryo"/>
                <a:ea typeface="Meiryo"/>
                <a:cs typeface="+mn-lt"/>
              </a:rPr>
              <a:t>（次に</a:t>
            </a:r>
            <a:r>
              <a:rPr lang="en-US" altLang="ja-JP" sz="1100" b="1" dirty="0">
                <a:latin typeface="Meiryo"/>
                <a:ea typeface="Meiryo"/>
                <a:cs typeface="+mn-lt"/>
              </a:rPr>
              <a:t>LINE</a:t>
            </a:r>
            <a:r>
              <a:rPr lang="ja-JP" altLang="en-US" sz="1100" b="1" dirty="0">
                <a:latin typeface="Meiryo"/>
                <a:ea typeface="Meiryo"/>
                <a:cs typeface="+mn-lt"/>
              </a:rPr>
              <a:t>登録をされる保護者）の携帯で</a:t>
            </a:r>
            <a:r>
              <a:rPr lang="en-US" altLang="ja-JP" sz="1100" b="1" dirty="0">
                <a:latin typeface="Meiryo"/>
                <a:ea typeface="Meiryo"/>
                <a:cs typeface="+mn-lt"/>
              </a:rPr>
              <a:t>LINE</a:t>
            </a:r>
            <a:r>
              <a:rPr lang="ja-JP" altLang="en-US" sz="1100" b="1" dirty="0">
                <a:latin typeface="Meiryo"/>
                <a:ea typeface="Meiryo"/>
                <a:cs typeface="+mn-lt"/>
              </a:rPr>
              <a:t>を開き、</a:t>
            </a:r>
            <a:r>
              <a:rPr lang="ja-JP" altLang="en-US" sz="1100" b="1" dirty="0">
                <a:solidFill>
                  <a:srgbClr val="00B050"/>
                </a:solidFill>
                <a:latin typeface="Meiryo"/>
                <a:ea typeface="Meiryo"/>
                <a:cs typeface="+mn-lt"/>
              </a:rPr>
              <a:t>１人目</a:t>
            </a:r>
            <a:r>
              <a:rPr lang="ja-JP" altLang="en-US" sz="1100" b="1" dirty="0">
                <a:latin typeface="Meiryo"/>
                <a:ea typeface="Meiryo"/>
                <a:cs typeface="+mn-lt"/>
              </a:rPr>
              <a:t>の携帯に表示された</a:t>
            </a:r>
            <a:r>
              <a:rPr lang="en-US" altLang="ja-JP" sz="1100" b="1" dirty="0">
                <a:solidFill>
                  <a:srgbClr val="FF0000"/>
                </a:solidFill>
                <a:latin typeface="Meiryo"/>
                <a:ea typeface="Meiryo"/>
                <a:cs typeface="+mn-lt"/>
              </a:rPr>
              <a:t>QR</a:t>
            </a:r>
            <a:r>
              <a:rPr lang="ja-JP" altLang="en-US" sz="1100" b="1" dirty="0">
                <a:solidFill>
                  <a:srgbClr val="FF0000"/>
                </a:solidFill>
                <a:latin typeface="Meiryo"/>
                <a:ea typeface="Meiryo"/>
                <a:cs typeface="+mn-lt"/>
              </a:rPr>
              <a:t>コード</a:t>
            </a:r>
            <a:r>
              <a:rPr lang="ja-JP" altLang="en-US" sz="1100" b="1" dirty="0">
                <a:latin typeface="Meiryo"/>
                <a:ea typeface="Meiryo"/>
                <a:cs typeface="+mn-lt"/>
              </a:rPr>
              <a:t>を読み取り、</a:t>
            </a:r>
            <a:r>
              <a:rPr lang="en-US" altLang="ja-JP" sz="1100" b="1" dirty="0">
                <a:latin typeface="Meiryo"/>
                <a:ea typeface="Meiryo"/>
                <a:cs typeface="+mn-lt"/>
              </a:rPr>
              <a:t>enpay</a:t>
            </a:r>
            <a:r>
              <a:rPr lang="ja-JP" altLang="en-US" sz="1100" b="1" dirty="0">
                <a:latin typeface="Meiryo"/>
                <a:ea typeface="Meiryo"/>
                <a:cs typeface="+mn-lt"/>
              </a:rPr>
              <a:t>を友だち追加してください。</a:t>
            </a:r>
            <a:endParaRPr lang="en-US" altLang="ja-JP" sz="1100" b="1" dirty="0">
              <a:latin typeface="Meiryo"/>
              <a:ea typeface="Meiryo"/>
              <a:cs typeface="+mn-lt"/>
            </a:endParaRPr>
          </a:p>
        </p:txBody>
      </p:sp>
      <p:sp>
        <p:nvSpPr>
          <p:cNvPr id="70" name="二等辺三角形 69">
            <a:extLst>
              <a:ext uri="{FF2B5EF4-FFF2-40B4-BE49-F238E27FC236}">
                <a16:creationId xmlns:a16="http://schemas.microsoft.com/office/drawing/2014/main" id="{F21FBE56-AD86-4E7B-A0B0-8FF44EDBB014}"/>
              </a:ext>
            </a:extLst>
          </p:cNvPr>
          <p:cNvSpPr/>
          <p:nvPr/>
        </p:nvSpPr>
        <p:spPr>
          <a:xfrm rot="16200000" flipV="1">
            <a:off x="4998834" y="6946489"/>
            <a:ext cx="185379" cy="133936"/>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grpSp>
        <p:nvGrpSpPr>
          <p:cNvPr id="48" name="グループ化 47">
            <a:extLst>
              <a:ext uri="{FF2B5EF4-FFF2-40B4-BE49-F238E27FC236}">
                <a16:creationId xmlns:a16="http://schemas.microsoft.com/office/drawing/2014/main" id="{A0706E7A-AF80-44BC-A5E9-B771A8766680}"/>
              </a:ext>
            </a:extLst>
          </p:cNvPr>
          <p:cNvGrpSpPr/>
          <p:nvPr/>
        </p:nvGrpSpPr>
        <p:grpSpPr>
          <a:xfrm>
            <a:off x="3453483" y="3227363"/>
            <a:ext cx="1469748" cy="1227201"/>
            <a:chOff x="0" y="0"/>
            <a:chExt cx="4629150" cy="3637856"/>
          </a:xfrm>
        </p:grpSpPr>
        <p:pic>
          <p:nvPicPr>
            <p:cNvPr id="50" name="図 49">
              <a:extLst>
                <a:ext uri="{FF2B5EF4-FFF2-40B4-BE49-F238E27FC236}">
                  <a16:creationId xmlns:a16="http://schemas.microsoft.com/office/drawing/2014/main" id="{462CAC19-7CA0-46C1-A669-68D1CDC8B53A}"/>
                </a:ext>
              </a:extLst>
            </p:cNvPr>
            <p:cNvPicPr>
              <a:picLocks noChangeAspect="1"/>
            </p:cNvPicPr>
            <p:nvPr/>
          </p:nvPicPr>
          <p:blipFill>
            <a:blip r:embed="rId3"/>
            <a:stretch>
              <a:fillRect/>
            </a:stretch>
          </p:blipFill>
          <p:spPr>
            <a:xfrm>
              <a:off x="0" y="0"/>
              <a:ext cx="4572638" cy="3600953"/>
            </a:xfrm>
            <a:prstGeom prst="rect">
              <a:avLst/>
            </a:prstGeom>
            <a:ln w="12700">
              <a:noFill/>
            </a:ln>
          </p:spPr>
        </p:pic>
        <p:sp>
          <p:nvSpPr>
            <p:cNvPr id="51" name="正方形/長方形 50">
              <a:extLst>
                <a:ext uri="{FF2B5EF4-FFF2-40B4-BE49-F238E27FC236}">
                  <a16:creationId xmlns:a16="http://schemas.microsoft.com/office/drawing/2014/main" id="{02271DE1-097F-41D6-95FA-B205566C6261}"/>
                </a:ext>
              </a:extLst>
            </p:cNvPr>
            <p:cNvSpPr/>
            <p:nvPr/>
          </p:nvSpPr>
          <p:spPr>
            <a:xfrm flipH="1">
              <a:off x="3048000" y="0"/>
              <a:ext cx="1581150" cy="148590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rgbClr val="FF0000"/>
                </a:solidFill>
              </a:endParaRPr>
            </a:p>
          </p:txBody>
        </p:sp>
        <p:sp>
          <p:nvSpPr>
            <p:cNvPr id="52" name="正方形/長方形 51">
              <a:extLst>
                <a:ext uri="{FF2B5EF4-FFF2-40B4-BE49-F238E27FC236}">
                  <a16:creationId xmlns:a16="http://schemas.microsoft.com/office/drawing/2014/main" id="{43F819C8-CED2-4EC0-B1F4-0532E74E2748}"/>
                </a:ext>
              </a:extLst>
            </p:cNvPr>
            <p:cNvSpPr/>
            <p:nvPr/>
          </p:nvSpPr>
          <p:spPr>
            <a:xfrm flipH="1">
              <a:off x="1428750" y="3105150"/>
              <a:ext cx="2045969" cy="53270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rgbClr val="FF0000"/>
                </a:solidFill>
              </a:endParaRPr>
            </a:p>
          </p:txBody>
        </p:sp>
      </p:grpSp>
      <p:grpSp>
        <p:nvGrpSpPr>
          <p:cNvPr id="53" name="グループ化 52">
            <a:extLst>
              <a:ext uri="{FF2B5EF4-FFF2-40B4-BE49-F238E27FC236}">
                <a16:creationId xmlns:a16="http://schemas.microsoft.com/office/drawing/2014/main" id="{18B54F7B-668F-430A-AEBA-8C1B2B47A29C}"/>
              </a:ext>
            </a:extLst>
          </p:cNvPr>
          <p:cNvGrpSpPr/>
          <p:nvPr/>
        </p:nvGrpSpPr>
        <p:grpSpPr>
          <a:xfrm>
            <a:off x="5332559" y="3090733"/>
            <a:ext cx="1324175" cy="2009755"/>
            <a:chOff x="0" y="0"/>
            <a:chExt cx="4900882" cy="7144508"/>
          </a:xfrm>
        </p:grpSpPr>
        <p:pic>
          <p:nvPicPr>
            <p:cNvPr id="57" name="図 56">
              <a:extLst>
                <a:ext uri="{FF2B5EF4-FFF2-40B4-BE49-F238E27FC236}">
                  <a16:creationId xmlns:a16="http://schemas.microsoft.com/office/drawing/2014/main" id="{16DB25F4-A975-433B-BE86-ECDC11250253}"/>
                </a:ext>
              </a:extLst>
            </p:cNvPr>
            <p:cNvPicPr>
              <a:picLocks noChangeAspect="1"/>
            </p:cNvPicPr>
            <p:nvPr/>
          </p:nvPicPr>
          <p:blipFill>
            <a:blip r:embed="rId4"/>
            <a:stretch>
              <a:fillRect/>
            </a:stretch>
          </p:blipFill>
          <p:spPr>
            <a:xfrm>
              <a:off x="0" y="0"/>
              <a:ext cx="4900882" cy="7144508"/>
            </a:xfrm>
            <a:prstGeom prst="rect">
              <a:avLst/>
            </a:prstGeom>
          </p:spPr>
        </p:pic>
        <p:sp>
          <p:nvSpPr>
            <p:cNvPr id="67" name="正方形/長方形 66">
              <a:extLst>
                <a:ext uri="{FF2B5EF4-FFF2-40B4-BE49-F238E27FC236}">
                  <a16:creationId xmlns:a16="http://schemas.microsoft.com/office/drawing/2014/main" id="{10845A18-4966-4AD7-A498-599B6DEF9478}"/>
                </a:ext>
              </a:extLst>
            </p:cNvPr>
            <p:cNvSpPr/>
            <p:nvPr/>
          </p:nvSpPr>
          <p:spPr>
            <a:xfrm flipH="1">
              <a:off x="266699" y="4038600"/>
              <a:ext cx="4362451" cy="89535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dirty="0">
                <a:solidFill>
                  <a:srgbClr val="FF0000"/>
                </a:solidFill>
              </a:endParaRPr>
            </a:p>
          </p:txBody>
        </p:sp>
      </p:grpSp>
      <p:sp>
        <p:nvSpPr>
          <p:cNvPr id="77" name="二等辺三角形 76">
            <a:extLst>
              <a:ext uri="{FF2B5EF4-FFF2-40B4-BE49-F238E27FC236}">
                <a16:creationId xmlns:a16="http://schemas.microsoft.com/office/drawing/2014/main" id="{0C4CDB46-4A83-4761-B0DA-E6866D86D612}"/>
              </a:ext>
            </a:extLst>
          </p:cNvPr>
          <p:cNvSpPr/>
          <p:nvPr/>
        </p:nvSpPr>
        <p:spPr>
          <a:xfrm rot="16200000" flipV="1">
            <a:off x="5065803" y="3995118"/>
            <a:ext cx="185379" cy="133936"/>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grpSp>
        <p:nvGrpSpPr>
          <p:cNvPr id="78" name="グループ化 77">
            <a:extLst>
              <a:ext uri="{FF2B5EF4-FFF2-40B4-BE49-F238E27FC236}">
                <a16:creationId xmlns:a16="http://schemas.microsoft.com/office/drawing/2014/main" id="{61E2700F-9252-4272-A234-A4328C007A52}"/>
              </a:ext>
            </a:extLst>
          </p:cNvPr>
          <p:cNvGrpSpPr/>
          <p:nvPr/>
        </p:nvGrpSpPr>
        <p:grpSpPr>
          <a:xfrm>
            <a:off x="5011248" y="5267558"/>
            <a:ext cx="1629727" cy="3255933"/>
            <a:chOff x="0" y="0"/>
            <a:chExt cx="4496420" cy="9756564"/>
          </a:xfrm>
        </p:grpSpPr>
        <p:pic>
          <p:nvPicPr>
            <p:cNvPr id="79" name="図 78">
              <a:extLst>
                <a:ext uri="{FF2B5EF4-FFF2-40B4-BE49-F238E27FC236}">
                  <a16:creationId xmlns:a16="http://schemas.microsoft.com/office/drawing/2014/main" id="{14AFBCEF-B09D-4025-AAD8-33E2ADEDCCBC}"/>
                </a:ext>
              </a:extLst>
            </p:cNvPr>
            <p:cNvPicPr>
              <a:picLocks noChangeAspect="1"/>
            </p:cNvPicPr>
            <p:nvPr/>
          </p:nvPicPr>
          <p:blipFill>
            <a:blip r:embed="rId5"/>
            <a:stretch>
              <a:fillRect/>
            </a:stretch>
          </p:blipFill>
          <p:spPr>
            <a:xfrm>
              <a:off x="57150" y="0"/>
              <a:ext cx="4439270" cy="4191585"/>
            </a:xfrm>
            <a:prstGeom prst="rect">
              <a:avLst/>
            </a:prstGeom>
          </p:spPr>
        </p:pic>
        <p:pic>
          <p:nvPicPr>
            <p:cNvPr id="80" name="図 79">
              <a:extLst>
                <a:ext uri="{FF2B5EF4-FFF2-40B4-BE49-F238E27FC236}">
                  <a16:creationId xmlns:a16="http://schemas.microsoft.com/office/drawing/2014/main" id="{BD40F2C5-2743-4E05-8428-F97804A4BFD5}"/>
                </a:ext>
              </a:extLst>
            </p:cNvPr>
            <p:cNvPicPr>
              <a:picLocks noChangeAspect="1"/>
            </p:cNvPicPr>
            <p:nvPr/>
          </p:nvPicPr>
          <p:blipFill>
            <a:blip r:embed="rId6"/>
            <a:stretch>
              <a:fillRect/>
            </a:stretch>
          </p:blipFill>
          <p:spPr>
            <a:xfrm>
              <a:off x="0" y="3790950"/>
              <a:ext cx="4457700" cy="5965614"/>
            </a:xfrm>
            <a:prstGeom prst="rect">
              <a:avLst/>
            </a:prstGeom>
          </p:spPr>
        </p:pic>
      </p:grpSp>
      <p:sp>
        <p:nvSpPr>
          <p:cNvPr id="81" name="テキスト ボックス 80">
            <a:extLst>
              <a:ext uri="{FF2B5EF4-FFF2-40B4-BE49-F238E27FC236}">
                <a16:creationId xmlns:a16="http://schemas.microsoft.com/office/drawing/2014/main" id="{3B668B28-AAD1-42C3-8178-27209B3BBB0E}"/>
              </a:ext>
            </a:extLst>
          </p:cNvPr>
          <p:cNvSpPr txBox="1"/>
          <p:nvPr/>
        </p:nvSpPr>
        <p:spPr>
          <a:xfrm>
            <a:off x="830935" y="6766676"/>
            <a:ext cx="3798439" cy="50783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solidFill>
                  <a:srgbClr val="0062AF"/>
                </a:solidFill>
                <a:latin typeface="Meiryo"/>
                <a:ea typeface="Meiryo"/>
                <a:cs typeface="+mn-lt"/>
              </a:rPr>
              <a:t>「招待コードをご入力ください」</a:t>
            </a:r>
            <a:r>
              <a:rPr lang="ja-JP" altLang="en-US" sz="1100" b="1" dirty="0">
                <a:latin typeface="Meiryo"/>
                <a:ea typeface="Meiryo"/>
                <a:cs typeface="+mn-lt"/>
              </a:rPr>
              <a:t>とメッセージが届きますので、</a:t>
            </a:r>
            <a:r>
              <a:rPr lang="ja-JP" altLang="en-US" sz="1100" b="1" dirty="0">
                <a:solidFill>
                  <a:srgbClr val="00B050"/>
                </a:solidFill>
                <a:latin typeface="Meiryo"/>
                <a:ea typeface="Meiryo"/>
                <a:cs typeface="+mn-lt"/>
              </a:rPr>
              <a:t>１人目</a:t>
            </a:r>
            <a:r>
              <a:rPr lang="ja-JP" altLang="en-US" sz="1100" b="1" dirty="0">
                <a:latin typeface="Meiryo"/>
                <a:ea typeface="Meiryo"/>
                <a:cs typeface="+mn-lt"/>
              </a:rPr>
              <a:t>の携帯に表示された</a:t>
            </a:r>
            <a:r>
              <a:rPr lang="ja-JP" altLang="en-US" sz="1100" b="1" dirty="0">
                <a:solidFill>
                  <a:srgbClr val="FF0000"/>
                </a:solidFill>
                <a:latin typeface="Meiryo"/>
                <a:ea typeface="Meiryo"/>
                <a:cs typeface="+mn-lt"/>
              </a:rPr>
              <a:t>招待コード（８桁の数字）</a:t>
            </a:r>
            <a:r>
              <a:rPr lang="ja-JP" altLang="en-US" sz="1100" b="1" dirty="0">
                <a:latin typeface="Meiryo"/>
                <a:ea typeface="Meiryo"/>
                <a:cs typeface="+mn-lt"/>
              </a:rPr>
              <a:t>を入力し、送信してください。</a:t>
            </a:r>
            <a:endParaRPr lang="en-US" altLang="ja-JP" sz="1100" b="1" dirty="0">
              <a:latin typeface="Meiryo"/>
              <a:ea typeface="Meiryo"/>
              <a:cs typeface="+mn-lt"/>
            </a:endParaRPr>
          </a:p>
        </p:txBody>
      </p:sp>
      <p:sp>
        <p:nvSpPr>
          <p:cNvPr id="82" name="正方形/長方形 81">
            <a:extLst>
              <a:ext uri="{FF2B5EF4-FFF2-40B4-BE49-F238E27FC236}">
                <a16:creationId xmlns:a16="http://schemas.microsoft.com/office/drawing/2014/main" id="{DEB48139-71BB-4602-8D7D-7892094B02A4}"/>
              </a:ext>
            </a:extLst>
          </p:cNvPr>
          <p:cNvSpPr/>
          <p:nvPr/>
        </p:nvSpPr>
        <p:spPr>
          <a:xfrm flipH="1">
            <a:off x="5342782" y="6577583"/>
            <a:ext cx="936098" cy="34318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rgbClr val="FF0000"/>
              </a:solidFill>
            </a:endParaRPr>
          </a:p>
        </p:txBody>
      </p:sp>
      <p:sp>
        <p:nvSpPr>
          <p:cNvPr id="83" name="正方形/長方形 82">
            <a:extLst>
              <a:ext uri="{FF2B5EF4-FFF2-40B4-BE49-F238E27FC236}">
                <a16:creationId xmlns:a16="http://schemas.microsoft.com/office/drawing/2014/main" id="{F4B121CA-7C03-4A3A-B0EE-F53927D20DC9}"/>
              </a:ext>
            </a:extLst>
          </p:cNvPr>
          <p:cNvSpPr/>
          <p:nvPr/>
        </p:nvSpPr>
        <p:spPr>
          <a:xfrm flipH="1">
            <a:off x="5342782" y="7656137"/>
            <a:ext cx="936098" cy="79291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rgbClr val="FF0000"/>
              </a:solidFill>
            </a:endParaRPr>
          </a:p>
        </p:txBody>
      </p:sp>
      <p:cxnSp>
        <p:nvCxnSpPr>
          <p:cNvPr id="84" name="直線矢印コネクタ 83">
            <a:extLst>
              <a:ext uri="{FF2B5EF4-FFF2-40B4-BE49-F238E27FC236}">
                <a16:creationId xmlns:a16="http://schemas.microsoft.com/office/drawing/2014/main" id="{833F8BE8-33AF-45A9-9F51-6296A5859268}"/>
              </a:ext>
            </a:extLst>
          </p:cNvPr>
          <p:cNvCxnSpPr>
            <a:cxnSpLocks/>
            <a:stCxn id="30" idx="3"/>
          </p:cNvCxnSpPr>
          <p:nvPr/>
        </p:nvCxnSpPr>
        <p:spPr>
          <a:xfrm>
            <a:off x="4629374" y="5328590"/>
            <a:ext cx="395181" cy="2333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5" name="テキスト ボックス 84">
            <a:extLst>
              <a:ext uri="{FF2B5EF4-FFF2-40B4-BE49-F238E27FC236}">
                <a16:creationId xmlns:a16="http://schemas.microsoft.com/office/drawing/2014/main" id="{4C109D7E-4F27-4956-9745-727B3126908E}"/>
              </a:ext>
            </a:extLst>
          </p:cNvPr>
          <p:cNvSpPr txBox="1"/>
          <p:nvPr/>
        </p:nvSpPr>
        <p:spPr>
          <a:xfrm>
            <a:off x="392495" y="9002027"/>
            <a:ext cx="6067406" cy="50783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dirty="0">
                <a:latin typeface="Meiryo"/>
                <a:ea typeface="Meiryo"/>
                <a:cs typeface="+mn-lt"/>
              </a:rPr>
              <a:t>請求通知は</a:t>
            </a:r>
            <a:r>
              <a:rPr lang="en-US" altLang="ja-JP" sz="1100" dirty="0">
                <a:latin typeface="Meiryo"/>
                <a:ea typeface="Meiryo"/>
                <a:cs typeface="+mn-lt"/>
              </a:rPr>
              <a:t>LINE</a:t>
            </a:r>
            <a:r>
              <a:rPr lang="ja-JP" altLang="en-US" sz="1100" dirty="0">
                <a:latin typeface="Meiryo"/>
                <a:ea typeface="Meiryo"/>
                <a:cs typeface="+mn-lt"/>
              </a:rPr>
              <a:t>登録をされた全ての保護者様に届きますが、どちらか一方の保護者様がお支払いを完了されると、もう片方の保護者様の請求通知はブロックがかかり、お支払いができない仕様となっております。</a:t>
            </a:r>
            <a:r>
              <a:rPr lang="ja-JP" altLang="en-US" sz="1100" b="1" dirty="0">
                <a:latin typeface="Meiryo"/>
                <a:ea typeface="Meiryo"/>
                <a:cs typeface="+mn-lt"/>
              </a:rPr>
              <a:t>二重払いは起こりません</a:t>
            </a:r>
            <a:r>
              <a:rPr lang="ja-JP" altLang="en-US" sz="1100" dirty="0">
                <a:latin typeface="Meiryo"/>
                <a:ea typeface="Meiryo"/>
                <a:cs typeface="+mn-lt"/>
              </a:rPr>
              <a:t>ので、ご安心くださいませ。</a:t>
            </a:r>
          </a:p>
        </p:txBody>
      </p:sp>
      <p:sp>
        <p:nvSpPr>
          <p:cNvPr id="40" name="テキスト ボックス 39">
            <a:extLst>
              <a:ext uri="{FF2B5EF4-FFF2-40B4-BE49-F238E27FC236}">
                <a16:creationId xmlns:a16="http://schemas.microsoft.com/office/drawing/2014/main" id="{817762F4-142E-44F2-9A66-349D9BF5EB42}"/>
              </a:ext>
            </a:extLst>
          </p:cNvPr>
          <p:cNvSpPr txBox="1"/>
          <p:nvPr/>
        </p:nvSpPr>
        <p:spPr>
          <a:xfrm>
            <a:off x="842984" y="7322650"/>
            <a:ext cx="3853835" cy="12311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ltLang="ja-JP" sz="800" dirty="0">
                <a:latin typeface="Meiryo"/>
                <a:ea typeface="+mn-lt"/>
                <a:cs typeface="+mn-lt"/>
              </a:rPr>
              <a:t>※</a:t>
            </a:r>
            <a:r>
              <a:rPr lang="ja-JP" altLang="en-US" sz="800" dirty="0">
                <a:latin typeface="Meiryo"/>
                <a:ea typeface="+mn-lt"/>
                <a:cs typeface="+mn-lt"/>
              </a:rPr>
              <a:t>招待コードはセキュリティの観点上、５分程で無効となるのでご注意ください。</a:t>
            </a:r>
            <a:endParaRPr lang="ja-JP" dirty="0"/>
          </a:p>
        </p:txBody>
      </p:sp>
      <p:cxnSp>
        <p:nvCxnSpPr>
          <p:cNvPr id="39" name="直線矢印コネクタ 38">
            <a:extLst>
              <a:ext uri="{FF2B5EF4-FFF2-40B4-BE49-F238E27FC236}">
                <a16:creationId xmlns:a16="http://schemas.microsoft.com/office/drawing/2014/main" id="{4C9BF810-E924-4A30-9EC6-832ACC22A64D}"/>
              </a:ext>
            </a:extLst>
          </p:cNvPr>
          <p:cNvCxnSpPr>
            <a:cxnSpLocks/>
          </p:cNvCxnSpPr>
          <p:nvPr/>
        </p:nvCxnSpPr>
        <p:spPr>
          <a:xfrm flipV="1">
            <a:off x="4231905" y="3749110"/>
            <a:ext cx="323717" cy="5133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381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FEB1A740-7AA5-494A-A072-2CDA44C75B58}"/>
              </a:ext>
            </a:extLst>
          </p:cNvPr>
          <p:cNvSpPr txBox="1"/>
          <p:nvPr/>
        </p:nvSpPr>
        <p:spPr>
          <a:xfrm>
            <a:off x="288956" y="2070134"/>
            <a:ext cx="4526273" cy="307777"/>
          </a:xfrm>
          <a:prstGeom prst="rect">
            <a:avLst/>
          </a:prstGeom>
          <a:noFill/>
        </p:spPr>
        <p:txBody>
          <a:bodyPr wrap="square" rtlCol="0">
            <a:spAutoFit/>
          </a:bodyPr>
          <a:lstStyle/>
          <a:p>
            <a:r>
              <a:rPr lang="ja-JP" altLang="en-US" sz="1400" b="1" dirty="0">
                <a:solidFill>
                  <a:srgbClr val="0062AF"/>
                </a:solidFill>
                <a:latin typeface="メイリオ" panose="020B0604030504040204" pitchFamily="50" charset="-128"/>
                <a:ea typeface="メイリオ" panose="020B0604030504040204" pitchFamily="50" charset="-128"/>
              </a:rPr>
              <a:t>＜</a:t>
            </a:r>
            <a:r>
              <a:rPr kumimoji="1" lang="ja-JP" altLang="en-US" sz="1400" b="1" dirty="0">
                <a:solidFill>
                  <a:srgbClr val="0062AF"/>
                </a:solidFill>
                <a:latin typeface="メイリオ" panose="020B0604030504040204" pitchFamily="50" charset="-128"/>
                <a:ea typeface="メイリオ" panose="020B0604030504040204" pitchFamily="50" charset="-128"/>
              </a:rPr>
              <a:t>以前の</a:t>
            </a:r>
            <a:r>
              <a:rPr kumimoji="1" lang="en-US" altLang="ja-JP" sz="1400" b="1" dirty="0">
                <a:solidFill>
                  <a:srgbClr val="0062AF"/>
                </a:solidFill>
                <a:latin typeface="メイリオ" panose="020B0604030504040204" pitchFamily="50" charset="-128"/>
                <a:ea typeface="メイリオ" panose="020B0604030504040204" pitchFamily="50" charset="-128"/>
              </a:rPr>
              <a:t>LINE</a:t>
            </a:r>
            <a:r>
              <a:rPr kumimoji="1" lang="ja-JP" altLang="en-US" sz="1400" b="1" dirty="0">
                <a:solidFill>
                  <a:srgbClr val="0062AF"/>
                </a:solidFill>
                <a:latin typeface="メイリオ" panose="020B0604030504040204" pitchFamily="50" charset="-128"/>
                <a:ea typeface="メイリオ" panose="020B0604030504040204" pitchFamily="50" charset="-128"/>
              </a:rPr>
              <a:t>アカウントにログイン可能な場合＞</a:t>
            </a:r>
            <a:endParaRPr kumimoji="1" lang="en-US" altLang="ja-JP" sz="1400" b="1" dirty="0">
              <a:solidFill>
                <a:srgbClr val="0062AF"/>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0C61A09B-71C6-3248-B343-6B5CC86473BE}"/>
              </a:ext>
            </a:extLst>
          </p:cNvPr>
          <p:cNvSpPr txBox="1"/>
          <p:nvPr/>
        </p:nvSpPr>
        <p:spPr>
          <a:xfrm>
            <a:off x="1049741" y="2527629"/>
            <a:ext cx="3341872" cy="430887"/>
          </a:xfrm>
          <a:prstGeom prst="rect">
            <a:avLst/>
          </a:prstGeom>
          <a:noFill/>
        </p:spPr>
        <p:txBody>
          <a:bodyPr wrap="square" rtlCol="0">
            <a:spAutoFit/>
          </a:bodyPr>
          <a:lstStyle/>
          <a:p>
            <a:r>
              <a:rPr kumimoji="1" lang="en-US" altLang="ja-JP" sz="1100" b="1" dirty="0">
                <a:latin typeface="Meiryo" panose="020B0604030504040204" pitchFamily="34" charset="-128"/>
                <a:ea typeface="Meiryo" panose="020B0604030504040204" pitchFamily="34" charset="-128"/>
              </a:rPr>
              <a:t>LINE</a:t>
            </a:r>
            <a:r>
              <a:rPr kumimoji="1" lang="ja-JP" altLang="en-US" sz="1100" b="1" dirty="0">
                <a:latin typeface="Meiryo" panose="020B0604030504040204" pitchFamily="34" charset="-128"/>
                <a:ea typeface="Meiryo" panose="020B0604030504040204" pitchFamily="34" charset="-128"/>
              </a:rPr>
              <a:t>トーク画面の下部</a:t>
            </a:r>
            <a:endParaRPr kumimoji="1" lang="en-US" altLang="ja-JP" sz="1100" b="1" dirty="0">
              <a:latin typeface="Meiryo" panose="020B0604030504040204" pitchFamily="34" charset="-128"/>
              <a:ea typeface="Meiryo" panose="020B0604030504040204" pitchFamily="34" charset="-128"/>
            </a:endParaRPr>
          </a:p>
          <a:p>
            <a:r>
              <a:rPr kumimoji="1" lang="ja-JP" altLang="en-US" sz="1100" b="1" dirty="0">
                <a:latin typeface="Meiryo" panose="020B0604030504040204" pitchFamily="34" charset="-128"/>
                <a:ea typeface="Meiryo" panose="020B0604030504040204" pitchFamily="34" charset="-128"/>
              </a:rPr>
              <a:t>「メニューをひらく」から</a:t>
            </a:r>
            <a:r>
              <a:rPr kumimoji="1" lang="ja-JP" altLang="en-US" sz="1100" b="1" dirty="0">
                <a:solidFill>
                  <a:srgbClr val="FF0000"/>
                </a:solidFill>
                <a:latin typeface="Meiryo" panose="020B0604030504040204" pitchFamily="34" charset="-128"/>
                <a:ea typeface="Meiryo" panose="020B0604030504040204" pitchFamily="34" charset="-128"/>
              </a:rPr>
              <a:t>「施設一覧」</a:t>
            </a:r>
            <a:r>
              <a:rPr kumimoji="1" lang="ja-JP" altLang="en-US" sz="1100" b="1" dirty="0">
                <a:latin typeface="Meiryo" panose="020B0604030504040204" pitchFamily="34" charset="-128"/>
                <a:ea typeface="Meiryo" panose="020B0604030504040204" pitchFamily="34" charset="-128"/>
              </a:rPr>
              <a:t>をタップ</a:t>
            </a:r>
          </a:p>
        </p:txBody>
      </p:sp>
      <p:sp>
        <p:nvSpPr>
          <p:cNvPr id="21" name="テキスト ボックス 20">
            <a:extLst>
              <a:ext uri="{FF2B5EF4-FFF2-40B4-BE49-F238E27FC236}">
                <a16:creationId xmlns:a16="http://schemas.microsoft.com/office/drawing/2014/main" id="{13CD2189-C32E-F547-8858-9EC743D484E8}"/>
              </a:ext>
            </a:extLst>
          </p:cNvPr>
          <p:cNvSpPr txBox="1"/>
          <p:nvPr/>
        </p:nvSpPr>
        <p:spPr>
          <a:xfrm>
            <a:off x="1049741" y="4473983"/>
            <a:ext cx="3193622" cy="430887"/>
          </a:xfrm>
          <a:prstGeom prst="rect">
            <a:avLst/>
          </a:prstGeom>
          <a:noFill/>
        </p:spPr>
        <p:txBody>
          <a:bodyPr wrap="square" rtlCol="0">
            <a:spAutoFit/>
          </a:bodyPr>
          <a:lstStyle/>
          <a:p>
            <a:r>
              <a:rPr kumimoji="1" lang="ja-JP" altLang="en-US" sz="1100" b="1" dirty="0">
                <a:latin typeface="Meiryo" panose="020B0604030504040204" pitchFamily="34" charset="-128"/>
                <a:ea typeface="Meiryo" panose="020B0604030504040204" pitchFamily="34" charset="-128"/>
              </a:rPr>
              <a:t>表示された</a:t>
            </a:r>
            <a:r>
              <a:rPr kumimoji="1" lang="en-US" altLang="ja-JP" sz="1100" b="1" dirty="0">
                <a:latin typeface="Meiryo" panose="020B0604030504040204" pitchFamily="34" charset="-128"/>
                <a:ea typeface="Meiryo" panose="020B0604030504040204" pitchFamily="34" charset="-128"/>
              </a:rPr>
              <a:t>3</a:t>
            </a:r>
            <a:r>
              <a:rPr kumimoji="1" lang="ja-JP" altLang="en-US" sz="1100" b="1" dirty="0">
                <a:latin typeface="Meiryo" panose="020B0604030504040204" pitchFamily="34" charset="-128"/>
                <a:ea typeface="Meiryo" panose="020B0604030504040204" pitchFamily="34" charset="-128"/>
              </a:rPr>
              <a:t>つの項目のうち、</a:t>
            </a:r>
            <a:r>
              <a:rPr kumimoji="1" lang="ja-JP" altLang="en-US" sz="1100" b="1" dirty="0">
                <a:solidFill>
                  <a:srgbClr val="FF0000"/>
                </a:solidFill>
                <a:latin typeface="Meiryo" panose="020B0604030504040204" pitchFamily="34" charset="-128"/>
                <a:ea typeface="Meiryo" panose="020B0604030504040204" pitchFamily="34" charset="-128"/>
              </a:rPr>
              <a:t>「削除する」</a:t>
            </a:r>
            <a:r>
              <a:rPr kumimoji="1" lang="ja-JP" altLang="en-US" sz="1100" b="1" dirty="0">
                <a:latin typeface="Meiryo" panose="020B0604030504040204" pitchFamily="34" charset="-128"/>
                <a:ea typeface="Meiryo" panose="020B0604030504040204" pitchFamily="34" charset="-128"/>
              </a:rPr>
              <a:t>をタップ</a:t>
            </a:r>
            <a:endParaRPr kumimoji="1" lang="en-US" altLang="ja-JP" sz="1100" b="1" dirty="0">
              <a:latin typeface="Meiryo" panose="020B0604030504040204" pitchFamily="34" charset="-128"/>
              <a:ea typeface="Meiryo" panose="020B0604030504040204" pitchFamily="34" charset="-128"/>
            </a:endParaRPr>
          </a:p>
        </p:txBody>
      </p:sp>
      <p:sp>
        <p:nvSpPr>
          <p:cNvPr id="26" name="テキスト ボックス 25">
            <a:extLst>
              <a:ext uri="{FF2B5EF4-FFF2-40B4-BE49-F238E27FC236}">
                <a16:creationId xmlns:a16="http://schemas.microsoft.com/office/drawing/2014/main" id="{54B6EE4D-2C6C-434A-961B-3B085E9338E0}"/>
              </a:ext>
            </a:extLst>
          </p:cNvPr>
          <p:cNvSpPr txBox="1"/>
          <p:nvPr/>
        </p:nvSpPr>
        <p:spPr>
          <a:xfrm>
            <a:off x="1049741" y="6183000"/>
            <a:ext cx="3400339" cy="600164"/>
          </a:xfrm>
          <a:prstGeom prst="rect">
            <a:avLst/>
          </a:prstGeom>
          <a:noFill/>
        </p:spPr>
        <p:txBody>
          <a:bodyPr wrap="square" rtlCol="0">
            <a:spAutoFit/>
          </a:bodyPr>
          <a:lstStyle/>
          <a:p>
            <a:r>
              <a:rPr kumimoji="1" lang="ja-JP" altLang="en-US" sz="1100" b="1" dirty="0">
                <a:latin typeface="Meiryo" panose="020B0604030504040204" pitchFamily="34" charset="-128"/>
                <a:ea typeface="Meiryo" panose="020B0604030504040204" pitchFamily="34" charset="-128"/>
              </a:rPr>
              <a:t>新しい</a:t>
            </a:r>
            <a:r>
              <a:rPr kumimoji="1" lang="en-US" altLang="ja-JP" sz="1100" b="1" dirty="0">
                <a:latin typeface="Meiryo" panose="020B0604030504040204" pitchFamily="34" charset="-128"/>
                <a:ea typeface="Meiryo" panose="020B0604030504040204" pitchFamily="34" charset="-128"/>
              </a:rPr>
              <a:t>LINE</a:t>
            </a:r>
            <a:r>
              <a:rPr kumimoji="1" lang="ja-JP" altLang="en-US" sz="1100" b="1" dirty="0">
                <a:latin typeface="Meiryo" panose="020B0604030504040204" pitchFamily="34" charset="-128"/>
                <a:ea typeface="Meiryo" panose="020B0604030504040204" pitchFamily="34" charset="-128"/>
              </a:rPr>
              <a:t>アカウントにて、施設より以前配布された「ご登録設定情報」記載の</a:t>
            </a:r>
            <a:r>
              <a:rPr kumimoji="1" lang="en-US" altLang="ja-JP" sz="1100" b="1" dirty="0">
                <a:solidFill>
                  <a:srgbClr val="FF0000"/>
                </a:solidFill>
                <a:latin typeface="Meiryo" panose="020B0604030504040204" pitchFamily="34" charset="-128"/>
                <a:ea typeface="Meiryo" panose="020B0604030504040204" pitchFamily="34" charset="-128"/>
              </a:rPr>
              <a:t>ID</a:t>
            </a:r>
            <a:r>
              <a:rPr kumimoji="1" lang="ja-JP" altLang="en-US" sz="1100" b="1" dirty="0">
                <a:solidFill>
                  <a:srgbClr val="FF0000"/>
                </a:solidFill>
                <a:latin typeface="Meiryo" panose="020B0604030504040204" pitchFamily="34" charset="-128"/>
                <a:ea typeface="Meiryo" panose="020B0604030504040204" pitchFamily="34" charset="-128"/>
              </a:rPr>
              <a:t>・パスワード</a:t>
            </a:r>
            <a:r>
              <a:rPr kumimoji="1" lang="ja-JP" altLang="en-US" sz="1100" b="1" dirty="0">
                <a:latin typeface="Meiryo" panose="020B0604030504040204" pitchFamily="34" charset="-128"/>
                <a:ea typeface="Meiryo" panose="020B0604030504040204" pitchFamily="34" charset="-128"/>
              </a:rPr>
              <a:t>を用いて、再登録を行ってください。</a:t>
            </a:r>
            <a:endParaRPr kumimoji="1" lang="en-US" altLang="ja-JP" sz="1100" b="1" dirty="0">
              <a:latin typeface="Meiryo" panose="020B0604030504040204" pitchFamily="34" charset="-128"/>
              <a:ea typeface="Meiryo" panose="020B0604030504040204" pitchFamily="34" charset="-128"/>
            </a:endParaRPr>
          </a:p>
        </p:txBody>
      </p:sp>
      <p:sp>
        <p:nvSpPr>
          <p:cNvPr id="29" name="テキスト ボックス 28">
            <a:extLst>
              <a:ext uri="{FF2B5EF4-FFF2-40B4-BE49-F238E27FC236}">
                <a16:creationId xmlns:a16="http://schemas.microsoft.com/office/drawing/2014/main" id="{CD6B45B4-9F79-C443-8055-E42C7348180E}"/>
              </a:ext>
            </a:extLst>
          </p:cNvPr>
          <p:cNvSpPr txBox="1"/>
          <p:nvPr/>
        </p:nvSpPr>
        <p:spPr>
          <a:xfrm>
            <a:off x="399025" y="8933873"/>
            <a:ext cx="6157768" cy="430887"/>
          </a:xfrm>
          <a:prstGeom prst="rect">
            <a:avLst/>
          </a:prstGeom>
          <a:noFill/>
        </p:spPr>
        <p:txBody>
          <a:bodyPr wrap="square" rtlCol="0">
            <a:spAutoFit/>
          </a:bodyPr>
          <a:lstStyle/>
          <a:p>
            <a:r>
              <a:rPr kumimoji="1" lang="ja-JP" altLang="en-US" sz="1100" b="1" dirty="0">
                <a:latin typeface="メイリオ" panose="020B0604030504040204" pitchFamily="50" charset="-128"/>
                <a:ea typeface="メイリオ" panose="020B0604030504040204" pitchFamily="50" charset="-128"/>
              </a:rPr>
              <a:t>通っている施設へ、</a:t>
            </a:r>
            <a:r>
              <a:rPr kumimoji="1" lang="en-US" altLang="ja-JP" sz="1100" b="1" dirty="0">
                <a:latin typeface="メイリオ" panose="020B0604030504040204" pitchFamily="50" charset="-128"/>
                <a:ea typeface="メイリオ" panose="020B0604030504040204" pitchFamily="50" charset="-128"/>
              </a:rPr>
              <a:t>LINE</a:t>
            </a:r>
            <a:r>
              <a:rPr kumimoji="1" lang="ja-JP" altLang="en-US" sz="1100" b="1" dirty="0">
                <a:latin typeface="メイリオ" panose="020B0604030504040204" pitchFamily="50" charset="-128"/>
                <a:ea typeface="メイリオ" panose="020B0604030504040204" pitchFamily="50" charset="-128"/>
              </a:rPr>
              <a:t>登録解除を依頼してください。</a:t>
            </a:r>
            <a:endParaRPr kumimoji="1" lang="en-US" altLang="ja-JP" sz="1100" b="1"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施設側にて登録解除を行ったのち、新しい</a:t>
            </a:r>
            <a:r>
              <a:rPr lang="en-US" altLang="ja-JP" sz="1100" dirty="0">
                <a:latin typeface="メイリオ" panose="020B0604030504040204" pitchFamily="50" charset="-128"/>
                <a:ea typeface="メイリオ" panose="020B0604030504040204" pitchFamily="50" charset="-128"/>
              </a:rPr>
              <a:t>LINE</a:t>
            </a:r>
            <a:r>
              <a:rPr lang="ja-JP" altLang="en-US" sz="1100" dirty="0">
                <a:latin typeface="メイリオ" panose="020B0604030504040204" pitchFamily="50" charset="-128"/>
                <a:ea typeface="メイリオ" panose="020B0604030504040204" pitchFamily="50" charset="-128"/>
              </a:rPr>
              <a:t>アカウントで再登録を行ってください。</a:t>
            </a:r>
            <a:endParaRPr kumimoji="1" lang="ja-JP" altLang="en-US" sz="1100" dirty="0">
              <a:latin typeface="メイリオ" panose="020B0604030504040204" pitchFamily="50" charset="-128"/>
              <a:ea typeface="メイリオ" panose="020B0604030504040204" pitchFamily="50" charset="-128"/>
            </a:endParaRPr>
          </a:p>
        </p:txBody>
      </p:sp>
      <p:sp>
        <p:nvSpPr>
          <p:cNvPr id="25" name="正方形/長方形 24">
            <a:extLst>
              <a:ext uri="{FF2B5EF4-FFF2-40B4-BE49-F238E27FC236}">
                <a16:creationId xmlns:a16="http://schemas.microsoft.com/office/drawing/2014/main" id="{A81A0677-D5F3-45E4-ADFC-FEA047FDEE2B}"/>
              </a:ext>
            </a:extLst>
          </p:cNvPr>
          <p:cNvSpPr/>
          <p:nvPr/>
        </p:nvSpPr>
        <p:spPr>
          <a:xfrm>
            <a:off x="636589" y="297728"/>
            <a:ext cx="5663991" cy="511120"/>
          </a:xfrm>
          <a:prstGeom prst="rect">
            <a:avLst/>
          </a:prstGeom>
          <a:solidFill>
            <a:srgbClr val="0062A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ja-JP" dirty="0">
                <a:latin typeface="Meiryo"/>
                <a:ea typeface="Meiryo"/>
                <a:cs typeface="+mn-lt"/>
              </a:rPr>
              <a:t>※LINE</a:t>
            </a:r>
            <a:r>
              <a:rPr lang="ja-JP" altLang="en-US" dirty="0">
                <a:latin typeface="Meiryo"/>
                <a:ea typeface="Meiryo"/>
                <a:cs typeface="+mn-lt"/>
              </a:rPr>
              <a:t>登録解除の方法</a:t>
            </a:r>
            <a:endParaRPr lang="ja-JP" sz="1000" dirty="0">
              <a:latin typeface="Meiryo"/>
              <a:ea typeface="Meiryo"/>
            </a:endParaRPr>
          </a:p>
        </p:txBody>
      </p:sp>
      <p:sp>
        <p:nvSpPr>
          <p:cNvPr id="31" name="テキスト ボックス 30">
            <a:extLst>
              <a:ext uri="{FF2B5EF4-FFF2-40B4-BE49-F238E27FC236}">
                <a16:creationId xmlns:a16="http://schemas.microsoft.com/office/drawing/2014/main" id="{BE0F50BD-0FCB-4AA0-B961-ADF1E4E59E5A}"/>
              </a:ext>
            </a:extLst>
          </p:cNvPr>
          <p:cNvSpPr txBox="1"/>
          <p:nvPr/>
        </p:nvSpPr>
        <p:spPr>
          <a:xfrm>
            <a:off x="597854" y="941973"/>
            <a:ext cx="5738460" cy="769441"/>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今後、すでにご登録済の</a:t>
            </a:r>
            <a:r>
              <a:rPr kumimoji="1" lang="en-US" altLang="ja-JP" sz="1100" dirty="0">
                <a:latin typeface="メイリオ" panose="020B0604030504040204" pitchFamily="50" charset="-128"/>
                <a:ea typeface="メイリオ" panose="020B0604030504040204" pitchFamily="50" charset="-128"/>
              </a:rPr>
              <a:t>LINE</a:t>
            </a:r>
            <a:r>
              <a:rPr kumimoji="1" lang="ja-JP" altLang="en-US" sz="1100" dirty="0">
                <a:latin typeface="メイリオ" panose="020B0604030504040204" pitchFamily="50" charset="-128"/>
                <a:ea typeface="メイリオ" panose="020B0604030504040204" pitchFamily="50" charset="-128"/>
              </a:rPr>
              <a:t>アカウントから、新しい</a:t>
            </a:r>
            <a:r>
              <a:rPr kumimoji="1" lang="en-US" altLang="ja-JP" sz="1100" dirty="0">
                <a:latin typeface="メイリオ" panose="020B0604030504040204" pitchFamily="50" charset="-128"/>
                <a:ea typeface="メイリオ" panose="020B0604030504040204" pitchFamily="50" charset="-128"/>
              </a:rPr>
              <a:t>LINE</a:t>
            </a:r>
            <a:r>
              <a:rPr kumimoji="1" lang="ja-JP" altLang="en-US" sz="1100" dirty="0">
                <a:latin typeface="メイリオ" panose="020B0604030504040204" pitchFamily="50" charset="-128"/>
                <a:ea typeface="メイリオ" panose="020B0604030504040204" pitchFamily="50" charset="-128"/>
              </a:rPr>
              <a:t>アカウントに引き継いで</a:t>
            </a:r>
            <a:r>
              <a:rPr kumimoji="1" lang="en-US" altLang="ja-JP" sz="1100" dirty="0">
                <a:latin typeface="メイリオ" panose="020B0604030504040204" pitchFamily="50" charset="-128"/>
                <a:ea typeface="メイリオ" panose="020B0604030504040204" pitchFamily="50" charset="-128"/>
              </a:rPr>
              <a:t>enpay</a:t>
            </a:r>
            <a:r>
              <a:rPr kumimoji="1" lang="ja-JP" altLang="en-US" sz="1100" dirty="0">
                <a:latin typeface="メイリオ" panose="020B0604030504040204" pitchFamily="50" charset="-128"/>
                <a:ea typeface="メイリオ" panose="020B0604030504040204" pitchFamily="50" charset="-128"/>
              </a:rPr>
              <a:t>をご利用いただく場合、</a:t>
            </a:r>
            <a:r>
              <a:rPr kumimoji="1" lang="ja-JP" altLang="en-US" sz="1100" b="1" dirty="0">
                <a:latin typeface="メイリオ" panose="020B0604030504040204" pitchFamily="50" charset="-128"/>
                <a:ea typeface="メイリオ" panose="020B0604030504040204" pitchFamily="50" charset="-128"/>
              </a:rPr>
              <a:t>旧アカウントでの</a:t>
            </a:r>
            <a:r>
              <a:rPr kumimoji="1" lang="en-US" altLang="ja-JP" sz="1100" b="1" dirty="0">
                <a:latin typeface="メイリオ" panose="020B0604030504040204" pitchFamily="50" charset="-128"/>
                <a:ea typeface="メイリオ" panose="020B0604030504040204" pitchFamily="50" charset="-128"/>
              </a:rPr>
              <a:t>LINE</a:t>
            </a:r>
            <a:r>
              <a:rPr kumimoji="1" lang="ja-JP" altLang="en-US" sz="1100" b="1" dirty="0">
                <a:latin typeface="メイリオ" panose="020B0604030504040204" pitchFamily="50" charset="-128"/>
                <a:ea typeface="メイリオ" panose="020B0604030504040204" pitchFamily="50" charset="-128"/>
              </a:rPr>
              <a:t>登録を解除し、新しいアカウントにて再度登録していただく必要がございます。</a:t>
            </a:r>
            <a:endParaRPr kumimoji="1" lang="en-US" altLang="ja-JP" sz="1100" b="1"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携帯の機種を変更された場合、携帯が故障した場合など）</a:t>
            </a:r>
            <a:endParaRPr lang="en-US" altLang="ja-JP" sz="11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ED45C35C-92EF-4647-952A-5D04255CAFA7}"/>
              </a:ext>
            </a:extLst>
          </p:cNvPr>
          <p:cNvSpPr txBox="1"/>
          <p:nvPr/>
        </p:nvSpPr>
        <p:spPr>
          <a:xfrm>
            <a:off x="597854" y="1738641"/>
            <a:ext cx="3645509" cy="261610"/>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下記手順にそって、ご対応をお願いいたします。</a:t>
            </a:r>
            <a:endParaRPr kumimoji="1" lang="en-US" altLang="ja-JP" sz="1100" dirty="0">
              <a:latin typeface="メイリオ" panose="020B0604030504040204" pitchFamily="50" charset="-128"/>
              <a:ea typeface="メイリオ" panose="020B0604030504040204" pitchFamily="50" charset="-128"/>
            </a:endParaRPr>
          </a:p>
        </p:txBody>
      </p:sp>
      <p:sp>
        <p:nvSpPr>
          <p:cNvPr id="35" name="楕円 34">
            <a:extLst>
              <a:ext uri="{FF2B5EF4-FFF2-40B4-BE49-F238E27FC236}">
                <a16:creationId xmlns:a16="http://schemas.microsoft.com/office/drawing/2014/main" id="{D62F49B1-57E1-481B-B5BB-9997BB076270}"/>
              </a:ext>
            </a:extLst>
          </p:cNvPr>
          <p:cNvSpPr/>
          <p:nvPr/>
        </p:nvSpPr>
        <p:spPr>
          <a:xfrm>
            <a:off x="508568" y="2497013"/>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b="1" dirty="0">
                <a:latin typeface="Calibri"/>
                <a:ea typeface="Meiryo"/>
                <a:cs typeface="Calibri"/>
              </a:rPr>
              <a:t>1</a:t>
            </a:r>
          </a:p>
        </p:txBody>
      </p:sp>
      <p:grpSp>
        <p:nvGrpSpPr>
          <p:cNvPr id="4" name="グループ化 3">
            <a:extLst>
              <a:ext uri="{FF2B5EF4-FFF2-40B4-BE49-F238E27FC236}">
                <a16:creationId xmlns:a16="http://schemas.microsoft.com/office/drawing/2014/main" id="{AE9286C0-AD0C-416C-B902-465E452D0A2F}"/>
              </a:ext>
            </a:extLst>
          </p:cNvPr>
          <p:cNvGrpSpPr/>
          <p:nvPr/>
        </p:nvGrpSpPr>
        <p:grpSpPr>
          <a:xfrm>
            <a:off x="4561041" y="2439962"/>
            <a:ext cx="1541443" cy="1295422"/>
            <a:chOff x="4583901" y="2497013"/>
            <a:chExt cx="1541443" cy="1295422"/>
          </a:xfrm>
        </p:grpSpPr>
        <p:grpSp>
          <p:nvGrpSpPr>
            <p:cNvPr id="36" name="グループ化 35">
              <a:extLst>
                <a:ext uri="{FF2B5EF4-FFF2-40B4-BE49-F238E27FC236}">
                  <a16:creationId xmlns:a16="http://schemas.microsoft.com/office/drawing/2014/main" id="{A0706E7A-AF80-44BC-A5E9-B771A8766680}"/>
                </a:ext>
              </a:extLst>
            </p:cNvPr>
            <p:cNvGrpSpPr/>
            <p:nvPr/>
          </p:nvGrpSpPr>
          <p:grpSpPr>
            <a:xfrm>
              <a:off x="4583901" y="2497013"/>
              <a:ext cx="1541443" cy="1295422"/>
              <a:chOff x="0" y="0"/>
              <a:chExt cx="4629150" cy="3637856"/>
            </a:xfrm>
          </p:grpSpPr>
          <p:pic>
            <p:nvPicPr>
              <p:cNvPr id="37" name="図 36">
                <a:extLst>
                  <a:ext uri="{FF2B5EF4-FFF2-40B4-BE49-F238E27FC236}">
                    <a16:creationId xmlns:a16="http://schemas.microsoft.com/office/drawing/2014/main" id="{462CAC19-7CA0-46C1-A669-68D1CDC8B53A}"/>
                  </a:ext>
                </a:extLst>
              </p:cNvPr>
              <p:cNvPicPr>
                <a:picLocks noChangeAspect="1"/>
              </p:cNvPicPr>
              <p:nvPr/>
            </p:nvPicPr>
            <p:blipFill>
              <a:blip r:embed="rId2"/>
              <a:stretch>
                <a:fillRect/>
              </a:stretch>
            </p:blipFill>
            <p:spPr>
              <a:xfrm>
                <a:off x="0" y="0"/>
                <a:ext cx="4572638" cy="3600953"/>
              </a:xfrm>
              <a:prstGeom prst="rect">
                <a:avLst/>
              </a:prstGeom>
            </p:spPr>
          </p:pic>
          <p:sp>
            <p:nvSpPr>
              <p:cNvPr id="38" name="正方形/長方形 37">
                <a:extLst>
                  <a:ext uri="{FF2B5EF4-FFF2-40B4-BE49-F238E27FC236}">
                    <a16:creationId xmlns:a16="http://schemas.microsoft.com/office/drawing/2014/main" id="{02271DE1-097F-41D6-95FA-B205566C6261}"/>
                  </a:ext>
                </a:extLst>
              </p:cNvPr>
              <p:cNvSpPr/>
              <p:nvPr/>
            </p:nvSpPr>
            <p:spPr>
              <a:xfrm flipH="1">
                <a:off x="3048000" y="0"/>
                <a:ext cx="1581150" cy="14859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sp>
            <p:nvSpPr>
              <p:cNvPr id="39" name="正方形/長方形 38">
                <a:extLst>
                  <a:ext uri="{FF2B5EF4-FFF2-40B4-BE49-F238E27FC236}">
                    <a16:creationId xmlns:a16="http://schemas.microsoft.com/office/drawing/2014/main" id="{43F819C8-CED2-4EC0-B1F4-0532E74E2748}"/>
                  </a:ext>
                </a:extLst>
              </p:cNvPr>
              <p:cNvSpPr/>
              <p:nvPr/>
            </p:nvSpPr>
            <p:spPr>
              <a:xfrm flipH="1">
                <a:off x="1428750" y="3105150"/>
                <a:ext cx="2045969" cy="53270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cxnSp>
          <p:nvCxnSpPr>
            <p:cNvPr id="40" name="直線矢印コネクタ 39">
              <a:extLst>
                <a:ext uri="{FF2B5EF4-FFF2-40B4-BE49-F238E27FC236}">
                  <a16:creationId xmlns:a16="http://schemas.microsoft.com/office/drawing/2014/main" id="{B1B4A23D-B84D-4BF3-8573-46532558B920}"/>
                </a:ext>
              </a:extLst>
            </p:cNvPr>
            <p:cNvCxnSpPr>
              <a:cxnSpLocks/>
            </p:cNvCxnSpPr>
            <p:nvPr/>
          </p:nvCxnSpPr>
          <p:spPr>
            <a:xfrm flipV="1">
              <a:off x="5400294" y="3042915"/>
              <a:ext cx="411420" cy="54570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楕円 40">
            <a:extLst>
              <a:ext uri="{FF2B5EF4-FFF2-40B4-BE49-F238E27FC236}">
                <a16:creationId xmlns:a16="http://schemas.microsoft.com/office/drawing/2014/main" id="{5EB89C0A-FE8E-4CE1-87B1-CDDD1B6D6E23}"/>
              </a:ext>
            </a:extLst>
          </p:cNvPr>
          <p:cNvSpPr/>
          <p:nvPr/>
        </p:nvSpPr>
        <p:spPr>
          <a:xfrm>
            <a:off x="502927" y="439580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b="1" dirty="0">
                <a:latin typeface="Calibri"/>
                <a:ea typeface="Meiryo"/>
                <a:cs typeface="Calibri"/>
              </a:rPr>
              <a:t>2</a:t>
            </a:r>
          </a:p>
        </p:txBody>
      </p:sp>
      <p:grpSp>
        <p:nvGrpSpPr>
          <p:cNvPr id="42" name="グループ化 41">
            <a:extLst>
              <a:ext uri="{FF2B5EF4-FFF2-40B4-BE49-F238E27FC236}">
                <a16:creationId xmlns:a16="http://schemas.microsoft.com/office/drawing/2014/main" id="{19040C39-2B3D-4A9E-9933-3D2DDD96953E}"/>
              </a:ext>
            </a:extLst>
          </p:cNvPr>
          <p:cNvGrpSpPr/>
          <p:nvPr/>
        </p:nvGrpSpPr>
        <p:grpSpPr>
          <a:xfrm>
            <a:off x="4561041" y="3891383"/>
            <a:ext cx="1592580" cy="2270760"/>
            <a:chOff x="0" y="0"/>
            <a:chExt cx="4900882" cy="7144508"/>
          </a:xfrm>
        </p:grpSpPr>
        <p:pic>
          <p:nvPicPr>
            <p:cNvPr id="43" name="図 42">
              <a:extLst>
                <a:ext uri="{FF2B5EF4-FFF2-40B4-BE49-F238E27FC236}">
                  <a16:creationId xmlns:a16="http://schemas.microsoft.com/office/drawing/2014/main" id="{E75C4924-7C72-404E-A738-99F73C3EE5F7}"/>
                </a:ext>
              </a:extLst>
            </p:cNvPr>
            <p:cNvPicPr>
              <a:picLocks noChangeAspect="1"/>
            </p:cNvPicPr>
            <p:nvPr/>
          </p:nvPicPr>
          <p:blipFill>
            <a:blip r:embed="rId3"/>
            <a:stretch>
              <a:fillRect/>
            </a:stretch>
          </p:blipFill>
          <p:spPr>
            <a:xfrm>
              <a:off x="0" y="0"/>
              <a:ext cx="4900882" cy="7144508"/>
            </a:xfrm>
            <a:prstGeom prst="rect">
              <a:avLst/>
            </a:prstGeom>
          </p:spPr>
        </p:pic>
        <p:sp>
          <p:nvSpPr>
            <p:cNvPr id="44" name="正方形/長方形 43">
              <a:extLst>
                <a:ext uri="{FF2B5EF4-FFF2-40B4-BE49-F238E27FC236}">
                  <a16:creationId xmlns:a16="http://schemas.microsoft.com/office/drawing/2014/main" id="{CA7CADBD-164B-4ACD-992A-702F0EC9C13E}"/>
                </a:ext>
              </a:extLst>
            </p:cNvPr>
            <p:cNvSpPr/>
            <p:nvPr/>
          </p:nvSpPr>
          <p:spPr>
            <a:xfrm flipH="1">
              <a:off x="266699" y="4857750"/>
              <a:ext cx="4362451" cy="8953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sp>
        <p:nvSpPr>
          <p:cNvPr id="45" name="楕円 44">
            <a:extLst>
              <a:ext uri="{FF2B5EF4-FFF2-40B4-BE49-F238E27FC236}">
                <a16:creationId xmlns:a16="http://schemas.microsoft.com/office/drawing/2014/main" id="{4BD84FF0-27A6-4E71-A26E-CE46A3A9E6E8}"/>
              </a:ext>
            </a:extLst>
          </p:cNvPr>
          <p:cNvSpPr/>
          <p:nvPr/>
        </p:nvSpPr>
        <p:spPr>
          <a:xfrm>
            <a:off x="502927" y="6208280"/>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ja-JP" b="1" dirty="0">
                <a:latin typeface="Calibri"/>
                <a:ea typeface="Meiryo"/>
                <a:cs typeface="Calibri"/>
              </a:rPr>
              <a:t>3</a:t>
            </a:r>
            <a:endParaRPr lang="ja-JP" altLang="en-US" b="1" dirty="0">
              <a:latin typeface="Calibri"/>
              <a:ea typeface="Meiryo"/>
              <a:cs typeface="Calibri"/>
            </a:endParaRPr>
          </a:p>
        </p:txBody>
      </p:sp>
      <p:grpSp>
        <p:nvGrpSpPr>
          <p:cNvPr id="46" name="グループ化 45">
            <a:extLst>
              <a:ext uri="{FF2B5EF4-FFF2-40B4-BE49-F238E27FC236}">
                <a16:creationId xmlns:a16="http://schemas.microsoft.com/office/drawing/2014/main" id="{FF4F3AF5-8BA6-4E82-A8F4-E087849CCCE0}"/>
              </a:ext>
            </a:extLst>
          </p:cNvPr>
          <p:cNvGrpSpPr/>
          <p:nvPr/>
        </p:nvGrpSpPr>
        <p:grpSpPr>
          <a:xfrm>
            <a:off x="4561041" y="6208280"/>
            <a:ext cx="1995752" cy="2408152"/>
            <a:chOff x="0" y="0"/>
            <a:chExt cx="1995752" cy="2408152"/>
          </a:xfrm>
        </p:grpSpPr>
        <p:grpSp>
          <p:nvGrpSpPr>
            <p:cNvPr id="47" name="グループ化 46">
              <a:extLst>
                <a:ext uri="{FF2B5EF4-FFF2-40B4-BE49-F238E27FC236}">
                  <a16:creationId xmlns:a16="http://schemas.microsoft.com/office/drawing/2014/main" id="{604A91BB-7F28-4326-A819-494833DFD9F8}"/>
                </a:ext>
              </a:extLst>
            </p:cNvPr>
            <p:cNvGrpSpPr/>
            <p:nvPr/>
          </p:nvGrpSpPr>
          <p:grpSpPr>
            <a:xfrm>
              <a:off x="0" y="0"/>
              <a:ext cx="1630680" cy="2240280"/>
              <a:chOff x="0" y="0"/>
              <a:chExt cx="2541270" cy="3543300"/>
            </a:xfrm>
          </p:grpSpPr>
          <p:pic>
            <p:nvPicPr>
              <p:cNvPr id="49" name="図 48">
                <a:extLst>
                  <a:ext uri="{FF2B5EF4-FFF2-40B4-BE49-F238E27FC236}">
                    <a16:creationId xmlns:a16="http://schemas.microsoft.com/office/drawing/2014/main" id="{A72541E0-4306-4DF4-B8B4-C1DD7DE919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541270" cy="3543300"/>
              </a:xfrm>
              <a:prstGeom prst="rect">
                <a:avLst/>
              </a:prstGeom>
            </p:spPr>
          </p:pic>
          <p:sp>
            <p:nvSpPr>
              <p:cNvPr id="50" name="正方形/長方形 49">
                <a:extLst>
                  <a:ext uri="{FF2B5EF4-FFF2-40B4-BE49-F238E27FC236}">
                    <a16:creationId xmlns:a16="http://schemas.microsoft.com/office/drawing/2014/main" id="{B3BB33DD-F31B-4B27-8184-F3493F733EDB}"/>
                  </a:ext>
                </a:extLst>
              </p:cNvPr>
              <p:cNvSpPr/>
              <p:nvPr/>
            </p:nvSpPr>
            <p:spPr>
              <a:xfrm>
                <a:off x="331470" y="1291590"/>
                <a:ext cx="1908810" cy="6362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grpSp>
        <p:sp>
          <p:nvSpPr>
            <p:cNvPr id="48" name="テキスト ボックス 1">
              <a:extLst>
                <a:ext uri="{FF2B5EF4-FFF2-40B4-BE49-F238E27FC236}">
                  <a16:creationId xmlns:a16="http://schemas.microsoft.com/office/drawing/2014/main" id="{67651B6F-928D-4842-A91A-2262651A8F3A}"/>
                </a:ext>
              </a:extLst>
            </p:cNvPr>
            <p:cNvSpPr txBox="1"/>
            <p:nvPr/>
          </p:nvSpPr>
          <p:spPr>
            <a:xfrm>
              <a:off x="761312" y="1859512"/>
              <a:ext cx="1234440" cy="548640"/>
            </a:xfrm>
            <a:prstGeom prst="rect">
              <a:avLst/>
            </a:prstGeom>
            <a:noFill/>
          </p:spPr>
          <p:txBody>
            <a:bodyPr wrap="square" rtlCol="0">
              <a:noAutofit/>
            </a:bodyPr>
            <a:lstStyle/>
            <a:p>
              <a:pPr algn="ctr"/>
              <a:r>
                <a:rPr lang="en-US" sz="1200" b="1" kern="1200" dirty="0">
                  <a:solidFill>
                    <a:srgbClr val="C00000"/>
                  </a:solidFill>
                  <a:effectLst/>
                  <a:latin typeface="メイリオ" panose="020B0604030504040204" pitchFamily="50" charset="-128"/>
                  <a:ea typeface="游明朝" panose="02020400000000000000" pitchFamily="18" charset="-128"/>
                  <a:cs typeface="Times New Roman" panose="02020603050405020304" pitchFamily="18" charset="0"/>
                </a:rPr>
                <a:t>sample</a:t>
              </a:r>
              <a:endParaRPr 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51" name="テキスト ボックス 50">
            <a:extLst>
              <a:ext uri="{FF2B5EF4-FFF2-40B4-BE49-F238E27FC236}">
                <a16:creationId xmlns:a16="http://schemas.microsoft.com/office/drawing/2014/main" id="{9BF98613-BF7F-48F2-96CA-15208C7F039F}"/>
              </a:ext>
            </a:extLst>
          </p:cNvPr>
          <p:cNvSpPr txBox="1"/>
          <p:nvPr/>
        </p:nvSpPr>
        <p:spPr>
          <a:xfrm>
            <a:off x="288956" y="8558177"/>
            <a:ext cx="4526273" cy="307777"/>
          </a:xfrm>
          <a:prstGeom prst="rect">
            <a:avLst/>
          </a:prstGeom>
          <a:noFill/>
        </p:spPr>
        <p:txBody>
          <a:bodyPr wrap="square" rtlCol="0">
            <a:spAutoFit/>
          </a:bodyPr>
          <a:lstStyle/>
          <a:p>
            <a:r>
              <a:rPr lang="ja-JP" altLang="en-US" sz="1400" b="1" dirty="0">
                <a:solidFill>
                  <a:srgbClr val="0062AF"/>
                </a:solidFill>
                <a:latin typeface="メイリオ" panose="020B0604030504040204" pitchFamily="50" charset="-128"/>
                <a:ea typeface="メイリオ" panose="020B0604030504040204" pitchFamily="50" charset="-128"/>
              </a:rPr>
              <a:t>＜</a:t>
            </a:r>
            <a:r>
              <a:rPr kumimoji="1" lang="ja-JP" altLang="en-US" sz="1400" b="1" dirty="0">
                <a:solidFill>
                  <a:srgbClr val="0062AF"/>
                </a:solidFill>
                <a:latin typeface="メイリオ" panose="020B0604030504040204" pitchFamily="50" charset="-128"/>
                <a:ea typeface="メイリオ" panose="020B0604030504040204" pitchFamily="50" charset="-128"/>
              </a:rPr>
              <a:t>以前の</a:t>
            </a:r>
            <a:r>
              <a:rPr kumimoji="1" lang="en-US" altLang="ja-JP" sz="1400" b="1" dirty="0">
                <a:solidFill>
                  <a:srgbClr val="0062AF"/>
                </a:solidFill>
                <a:latin typeface="メイリオ" panose="020B0604030504040204" pitchFamily="50" charset="-128"/>
                <a:ea typeface="メイリオ" panose="020B0604030504040204" pitchFamily="50" charset="-128"/>
              </a:rPr>
              <a:t>LINE</a:t>
            </a:r>
            <a:r>
              <a:rPr kumimoji="1" lang="ja-JP" altLang="en-US" sz="1400" b="1" dirty="0">
                <a:solidFill>
                  <a:srgbClr val="0062AF"/>
                </a:solidFill>
                <a:latin typeface="メイリオ" panose="020B0604030504040204" pitchFamily="50" charset="-128"/>
                <a:ea typeface="メイリオ" panose="020B0604030504040204" pitchFamily="50" charset="-128"/>
              </a:rPr>
              <a:t>アカウントにログインできない場合＞</a:t>
            </a:r>
            <a:endParaRPr kumimoji="1" lang="en-US" altLang="ja-JP" sz="1400" b="1" dirty="0">
              <a:solidFill>
                <a:srgbClr val="0062AF"/>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506299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A612DDBC-A7E7-499D-BFA0-2A565F12D630}"/>
              </a:ext>
            </a:extLst>
          </p:cNvPr>
          <p:cNvSpPr/>
          <p:nvPr/>
        </p:nvSpPr>
        <p:spPr>
          <a:xfrm>
            <a:off x="402295" y="277796"/>
            <a:ext cx="6071806" cy="511120"/>
          </a:xfrm>
          <a:prstGeom prst="rect">
            <a:avLst/>
          </a:prstGeom>
          <a:solidFill>
            <a:srgbClr val="0062A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dirty="0">
                <a:latin typeface="Meiryo"/>
                <a:ea typeface="Meiryo"/>
                <a:cs typeface="+mn-lt"/>
              </a:rPr>
              <a:t>　　領収書発行</a:t>
            </a:r>
            <a:r>
              <a:rPr lang="ja-JP" dirty="0">
                <a:latin typeface="Meiryo"/>
                <a:ea typeface="Meiryo"/>
                <a:cs typeface="+mn-lt"/>
              </a:rPr>
              <a:t>について </a:t>
            </a:r>
            <a:endParaRPr lang="ja-JP" sz="1000" dirty="0">
              <a:latin typeface="Meiryo"/>
              <a:ea typeface="Meiryo"/>
            </a:endParaRPr>
          </a:p>
        </p:txBody>
      </p:sp>
      <p:grpSp>
        <p:nvGrpSpPr>
          <p:cNvPr id="15" name="グループ化 14">
            <a:extLst>
              <a:ext uri="{FF2B5EF4-FFF2-40B4-BE49-F238E27FC236}">
                <a16:creationId xmlns:a16="http://schemas.microsoft.com/office/drawing/2014/main" id="{29C0BBD7-9606-4B91-AD6E-031DF072A3AA}"/>
              </a:ext>
            </a:extLst>
          </p:cNvPr>
          <p:cNvGrpSpPr/>
          <p:nvPr/>
        </p:nvGrpSpPr>
        <p:grpSpPr>
          <a:xfrm>
            <a:off x="611038" y="1782510"/>
            <a:ext cx="2552160" cy="600972"/>
            <a:chOff x="602520" y="1345848"/>
            <a:chExt cx="2552160" cy="600972"/>
          </a:xfrm>
        </p:grpSpPr>
        <p:sp>
          <p:nvSpPr>
            <p:cNvPr id="11" name="テキスト ボックス 10">
              <a:extLst>
                <a:ext uri="{FF2B5EF4-FFF2-40B4-BE49-F238E27FC236}">
                  <a16:creationId xmlns:a16="http://schemas.microsoft.com/office/drawing/2014/main" id="{12D093DF-0191-4DFA-92D7-8E28264C547C}"/>
                </a:ext>
              </a:extLst>
            </p:cNvPr>
            <p:cNvSpPr txBox="1"/>
            <p:nvPr/>
          </p:nvSpPr>
          <p:spPr>
            <a:xfrm>
              <a:off x="1143758" y="1392822"/>
              <a:ext cx="2010922" cy="553998"/>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r>
                <a:rPr lang="ja-JP" altLang="en-US" sz="1100" b="1" dirty="0">
                  <a:latin typeface="メイリオ" panose="020B0604030504040204" pitchFamily="50" charset="-128"/>
                  <a:ea typeface="メイリオ" panose="020B0604030504040204" pitchFamily="50" charset="-128"/>
                </a:rPr>
                <a:t>お支払い後に</a:t>
              </a:r>
              <a:r>
                <a:rPr lang="en-US" altLang="ja-JP" sz="1100" b="1" dirty="0">
                  <a:latin typeface="メイリオ" panose="020B0604030504040204" pitchFamily="50" charset="-128"/>
                  <a:ea typeface="メイリオ" panose="020B0604030504040204" pitchFamily="50" charset="-128"/>
                </a:rPr>
                <a:t>LINE</a:t>
              </a:r>
              <a:r>
                <a:rPr lang="ja-JP" altLang="en-US" sz="1100" b="1" dirty="0">
                  <a:latin typeface="メイリオ" panose="020B0604030504040204" pitchFamily="50" charset="-128"/>
                  <a:ea typeface="メイリオ" panose="020B0604030504040204" pitchFamily="50" charset="-128"/>
                </a:rPr>
                <a:t>へ届く「お支払い完了通知」内の</a:t>
              </a:r>
              <a:r>
                <a:rPr lang="ja-JP" altLang="en-US" sz="1100" b="1" dirty="0">
                  <a:effectLst/>
                  <a:latin typeface="メイリオ" panose="020B0604030504040204" pitchFamily="50" charset="-128"/>
                  <a:ea typeface="メイリオ" panose="020B0604030504040204" pitchFamily="50" charset="-128"/>
                </a:rPr>
                <a:t>「</a:t>
              </a:r>
              <a:r>
                <a:rPr lang="ja-JP" altLang="en-US" sz="1100" b="1" dirty="0">
                  <a:solidFill>
                    <a:srgbClr val="FF0000"/>
                  </a:solidFill>
                  <a:effectLst/>
                  <a:latin typeface="メイリオ" panose="020B0604030504040204" pitchFamily="50" charset="-128"/>
                  <a:ea typeface="メイリオ" panose="020B0604030504040204" pitchFamily="50" charset="-128"/>
                </a:rPr>
                <a:t>領収書をメールで送る</a:t>
              </a:r>
              <a:r>
                <a:rPr lang="ja-JP" altLang="en-US" sz="1100" b="1" dirty="0">
                  <a:effectLst/>
                  <a:latin typeface="メイリオ" panose="020B0604030504040204" pitchFamily="50" charset="-128"/>
                  <a:ea typeface="メイリオ" panose="020B0604030504040204" pitchFamily="50" charset="-128"/>
                </a:rPr>
                <a:t>」</a:t>
              </a:r>
              <a:r>
                <a:rPr lang="ja-JP" altLang="en-US" sz="1100" b="1" dirty="0">
                  <a:latin typeface="メイリオ" panose="020B0604030504040204" pitchFamily="50" charset="-128"/>
                  <a:ea typeface="メイリオ" panose="020B0604030504040204" pitchFamily="50" charset="-128"/>
                </a:rPr>
                <a:t>をタップ</a:t>
              </a:r>
              <a:endParaRPr lang="ja-JP" sz="1100" b="1" dirty="0">
                <a:latin typeface="メイリオ" panose="020B0604030504040204" pitchFamily="50" charset="-128"/>
                <a:ea typeface="メイリオ" panose="020B0604030504040204" pitchFamily="50" charset="-128"/>
              </a:endParaRPr>
            </a:p>
          </p:txBody>
        </p:sp>
        <p:sp>
          <p:nvSpPr>
            <p:cNvPr id="8" name="楕円 7">
              <a:extLst>
                <a:ext uri="{FF2B5EF4-FFF2-40B4-BE49-F238E27FC236}">
                  <a16:creationId xmlns:a16="http://schemas.microsoft.com/office/drawing/2014/main" id="{A5258EC9-E8AC-4AAF-B415-E17425EEED2D}"/>
                </a:ext>
              </a:extLst>
            </p:cNvPr>
            <p:cNvSpPr/>
            <p:nvPr/>
          </p:nvSpPr>
          <p:spPr>
            <a:xfrm>
              <a:off x="602520" y="134584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b="1" dirty="0">
                  <a:latin typeface="Calibri"/>
                  <a:ea typeface="Meiryo"/>
                  <a:cs typeface="Calibri"/>
                </a:rPr>
                <a:t>1</a:t>
              </a:r>
            </a:p>
          </p:txBody>
        </p:sp>
      </p:grpSp>
      <p:sp>
        <p:nvSpPr>
          <p:cNvPr id="25" name="テキスト ボックス 24">
            <a:extLst>
              <a:ext uri="{FF2B5EF4-FFF2-40B4-BE49-F238E27FC236}">
                <a16:creationId xmlns:a16="http://schemas.microsoft.com/office/drawing/2014/main" id="{2795DF63-C326-4958-AC93-27FA11D7D8DB}"/>
              </a:ext>
            </a:extLst>
          </p:cNvPr>
          <p:cNvSpPr txBox="1"/>
          <p:nvPr/>
        </p:nvSpPr>
        <p:spPr>
          <a:xfrm>
            <a:off x="207443" y="9096719"/>
            <a:ext cx="6598919" cy="67326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50000"/>
              </a:lnSpc>
            </a:pPr>
            <a:r>
              <a:rPr lang="ja-JP" altLang="en-US" sz="1000" dirty="0">
                <a:latin typeface="メイリオ" panose="020B0604030504040204" pitchFamily="50" charset="-128"/>
                <a:ea typeface="メイリオ" panose="020B0604030504040204" pitchFamily="50" charset="-128"/>
                <a:cs typeface="+mn-lt"/>
              </a:rPr>
              <a:t>ご不</a:t>
            </a:r>
            <a:r>
              <a:rPr lang="ja-JP" sz="1000" dirty="0">
                <a:latin typeface="メイリオ" panose="020B0604030504040204" pitchFamily="50" charset="-128"/>
                <a:ea typeface="メイリオ" panose="020B0604030504040204" pitchFamily="50" charset="-128"/>
                <a:cs typeface="+mn-lt"/>
              </a:rPr>
              <a:t>明点</a:t>
            </a:r>
            <a:r>
              <a:rPr lang="ja-JP" altLang="en-US" sz="1000" dirty="0">
                <a:latin typeface="メイリオ" panose="020B0604030504040204" pitchFamily="50" charset="-128"/>
                <a:ea typeface="メイリオ" panose="020B0604030504040204" pitchFamily="50" charset="-128"/>
                <a:cs typeface="+mn-lt"/>
              </a:rPr>
              <a:t>等</a:t>
            </a:r>
            <a:r>
              <a:rPr lang="ja-JP" sz="1000" dirty="0">
                <a:latin typeface="メイリオ" panose="020B0604030504040204" pitchFamily="50" charset="-128"/>
                <a:ea typeface="メイリオ" panose="020B0604030504040204" pitchFamily="50" charset="-128"/>
                <a:cs typeface="+mn-lt"/>
              </a:rPr>
              <a:t>ございましたら、「メ</a:t>
            </a:r>
            <a:r>
              <a:rPr lang="ja-JP" altLang="en-US" sz="1000" dirty="0">
                <a:latin typeface="メイリオ" panose="020B0604030504040204" pitchFamily="50" charset="-128"/>
                <a:ea typeface="メイリオ" panose="020B0604030504040204" pitchFamily="50" charset="-128"/>
                <a:cs typeface="+mn-lt"/>
              </a:rPr>
              <a:t>ニ</a:t>
            </a:r>
            <a:r>
              <a:rPr lang="ja-JP" sz="1000" dirty="0">
                <a:latin typeface="メイリオ" panose="020B0604030504040204" pitchFamily="50" charset="-128"/>
                <a:ea typeface="メイリオ" panose="020B0604030504040204" pitchFamily="50" charset="-128"/>
                <a:cs typeface="+mn-lt"/>
              </a:rPr>
              <a:t>ューをひらく」→</a:t>
            </a:r>
            <a:r>
              <a:rPr lang="ja-JP" sz="1000" b="1" dirty="0">
                <a:solidFill>
                  <a:srgbClr val="FF0000"/>
                </a:solidFill>
                <a:latin typeface="メイリオ" panose="020B0604030504040204" pitchFamily="50" charset="-128"/>
                <a:ea typeface="メイリオ" panose="020B0604030504040204" pitchFamily="50" charset="-128"/>
                <a:cs typeface="+mn-lt"/>
              </a:rPr>
              <a:t>「</a:t>
            </a:r>
            <a:r>
              <a:rPr lang="ja-JP" altLang="en-US" sz="1000" b="1" dirty="0">
                <a:solidFill>
                  <a:srgbClr val="FF0000"/>
                </a:solidFill>
                <a:latin typeface="メイリオ" panose="020B0604030504040204" pitchFamily="50" charset="-128"/>
                <a:ea typeface="メイリオ" panose="020B0604030504040204" pitchFamily="50" charset="-128"/>
                <a:cs typeface="+mn-lt"/>
              </a:rPr>
              <a:t>よくある質問」</a:t>
            </a:r>
            <a:r>
              <a:rPr lang="ja-JP" altLang="en-US" sz="1000" dirty="0">
                <a:latin typeface="メイリオ" panose="020B0604030504040204" pitchFamily="50" charset="-128"/>
                <a:ea typeface="メイリオ" panose="020B0604030504040204" pitchFamily="50" charset="-128"/>
                <a:cs typeface="+mn-lt"/>
              </a:rPr>
              <a:t>をご参照くださいませ。</a:t>
            </a:r>
            <a:endParaRPr lang="en-US" altLang="ja-JP" sz="1000" dirty="0">
              <a:latin typeface="メイリオ" panose="020B0604030504040204" pitchFamily="50" charset="-128"/>
              <a:ea typeface="メイリオ" panose="020B0604030504040204" pitchFamily="50" charset="-128"/>
              <a:cs typeface="+mn-lt"/>
            </a:endParaRPr>
          </a:p>
          <a:p>
            <a:pPr algn="ctr">
              <a:lnSpc>
                <a:spcPct val="150000"/>
              </a:lnSpc>
            </a:pPr>
            <a:r>
              <a:rPr lang="ja-JP" altLang="en-US" sz="1000" dirty="0">
                <a:latin typeface="メイリオ" panose="020B0604030504040204" pitchFamily="50" charset="-128"/>
                <a:ea typeface="メイリオ" panose="020B0604030504040204" pitchFamily="50" charset="-128"/>
                <a:cs typeface="+mn-lt"/>
              </a:rPr>
              <a:t>よくある質問で解決されない場合は、</a:t>
            </a:r>
            <a:r>
              <a:rPr lang="ja-JP" altLang="en-US" sz="1000" b="1" dirty="0">
                <a:latin typeface="メイリオ" panose="020B0604030504040204" pitchFamily="50" charset="-128"/>
                <a:ea typeface="メイリオ" panose="020B0604030504040204" pitchFamily="50" charset="-128"/>
                <a:cs typeface="+mn-lt"/>
              </a:rPr>
              <a:t>「お問い合わせ」</a:t>
            </a:r>
            <a:r>
              <a:rPr lang="ja-JP" altLang="en-US" sz="1000" dirty="0">
                <a:latin typeface="メイリオ" panose="020B0604030504040204" pitchFamily="50" charset="-128"/>
                <a:ea typeface="メイリオ" panose="020B0604030504040204" pitchFamily="50" charset="-128"/>
                <a:cs typeface="+mn-lt"/>
              </a:rPr>
              <a:t>からご質問内容をお送りください</a:t>
            </a:r>
            <a:r>
              <a:rPr lang="ja-JP" sz="1000" dirty="0">
                <a:latin typeface="メイリオ" panose="020B0604030504040204" pitchFamily="50" charset="-128"/>
                <a:ea typeface="メイリオ" panose="020B0604030504040204" pitchFamily="50" charset="-128"/>
                <a:cs typeface="+mn-lt"/>
              </a:rPr>
              <a:t>。</a:t>
            </a:r>
            <a:endParaRPr lang="en-US" altLang="ja-JP" sz="1000" dirty="0">
              <a:latin typeface="メイリオ" panose="020B0604030504040204" pitchFamily="50" charset="-128"/>
              <a:ea typeface="メイリオ" panose="020B0604030504040204" pitchFamily="50" charset="-128"/>
              <a:cs typeface="+mn-lt"/>
            </a:endParaRPr>
          </a:p>
          <a:p>
            <a:pPr algn="ctr">
              <a:lnSpc>
                <a:spcPct val="150000"/>
              </a:lnSpc>
            </a:pPr>
            <a:r>
              <a:rPr lang="ja-JP" sz="1000" dirty="0">
                <a:latin typeface="メイリオ" panose="020B0604030504040204" pitchFamily="50" charset="-128"/>
                <a:ea typeface="メイリオ" panose="020B0604030504040204" pitchFamily="50" charset="-128"/>
                <a:cs typeface="+mn-lt"/>
              </a:rPr>
              <a:t>カ</a:t>
            </a:r>
            <a:r>
              <a:rPr lang="ja-JP" altLang="en-US" sz="1000" dirty="0">
                <a:latin typeface="メイリオ" panose="020B0604030504040204" pitchFamily="50" charset="-128"/>
                <a:ea typeface="メイリオ" panose="020B0604030504040204" pitchFamily="50" charset="-128"/>
                <a:cs typeface="+mn-lt"/>
              </a:rPr>
              <a:t>スタマ</a:t>
            </a:r>
            <a:r>
              <a:rPr lang="ja-JP" sz="1000" dirty="0">
                <a:latin typeface="メイリオ" panose="020B0604030504040204" pitchFamily="50" charset="-128"/>
                <a:ea typeface="メイリオ" panose="020B0604030504040204" pitchFamily="50" charset="-128"/>
                <a:cs typeface="+mn-lt"/>
              </a:rPr>
              <a:t>ー</a:t>
            </a:r>
            <a:r>
              <a:rPr lang="ja-JP" altLang="en-US" sz="1000" dirty="0">
                <a:latin typeface="メイリオ" panose="020B0604030504040204" pitchFamily="50" charset="-128"/>
                <a:ea typeface="メイリオ" panose="020B0604030504040204" pitchFamily="50" charset="-128"/>
                <a:cs typeface="+mn-lt"/>
              </a:rPr>
              <a:t>セ</a:t>
            </a:r>
            <a:r>
              <a:rPr lang="ja-JP" sz="1000" dirty="0">
                <a:latin typeface="メイリオ" panose="020B0604030504040204" pitchFamily="50" charset="-128"/>
                <a:ea typeface="メイリオ" panose="020B0604030504040204" pitchFamily="50" charset="-128"/>
                <a:cs typeface="+mn-lt"/>
              </a:rPr>
              <a:t>ンタ</a:t>
            </a:r>
            <a:r>
              <a:rPr lang="ja-JP" altLang="en-US" sz="1000" dirty="0">
                <a:latin typeface="メイリオ" panose="020B0604030504040204" pitchFamily="50" charset="-128"/>
                <a:ea typeface="メイリオ" panose="020B0604030504040204" pitchFamily="50" charset="-128"/>
                <a:cs typeface="+mn-lt"/>
              </a:rPr>
              <a:t>ーより返信させていただきます。</a:t>
            </a:r>
            <a:endParaRPr lang="ja-JP" dirty="0">
              <a:latin typeface="メイリオ" panose="020B0604030504040204" pitchFamily="50" charset="-128"/>
              <a:ea typeface="メイリオ" panose="020B0604030504040204" pitchFamily="50" charset="-128"/>
              <a:cs typeface="+mn-lt"/>
            </a:endParaRPr>
          </a:p>
        </p:txBody>
      </p:sp>
      <p:cxnSp>
        <p:nvCxnSpPr>
          <p:cNvPr id="12" name="直線矢印コネクタ 11">
            <a:extLst>
              <a:ext uri="{FF2B5EF4-FFF2-40B4-BE49-F238E27FC236}">
                <a16:creationId xmlns:a16="http://schemas.microsoft.com/office/drawing/2014/main" id="{A7848E4F-33CB-4725-B29B-4ACBEC6A877F}"/>
              </a:ext>
            </a:extLst>
          </p:cNvPr>
          <p:cNvCxnSpPr/>
          <p:nvPr/>
        </p:nvCxnSpPr>
        <p:spPr>
          <a:xfrm>
            <a:off x="600346" y="8987326"/>
            <a:ext cx="5657308" cy="9172"/>
          </a:xfrm>
          <a:prstGeom prst="straightConnector1">
            <a:avLst/>
          </a:prstGeom>
          <a:ln w="28575">
            <a:solidFill>
              <a:srgbClr val="0062AF"/>
            </a:solidFill>
            <a:prstDash val="sysDot"/>
          </a:ln>
        </p:spPr>
        <p:style>
          <a:lnRef idx="3">
            <a:schemeClr val="accent1"/>
          </a:lnRef>
          <a:fillRef idx="0">
            <a:schemeClr val="accent1"/>
          </a:fillRef>
          <a:effectRef idx="2">
            <a:schemeClr val="accent1"/>
          </a:effectRef>
          <a:fontRef idx="minor">
            <a:schemeClr val="tx1"/>
          </a:fontRef>
        </p:style>
      </p:cxnSp>
      <p:grpSp>
        <p:nvGrpSpPr>
          <p:cNvPr id="29" name="グループ化 28">
            <a:extLst>
              <a:ext uri="{FF2B5EF4-FFF2-40B4-BE49-F238E27FC236}">
                <a16:creationId xmlns:a16="http://schemas.microsoft.com/office/drawing/2014/main" id="{647DD395-F60E-4C5E-B937-62A3C0D5C714}"/>
              </a:ext>
            </a:extLst>
          </p:cNvPr>
          <p:cNvGrpSpPr/>
          <p:nvPr/>
        </p:nvGrpSpPr>
        <p:grpSpPr>
          <a:xfrm>
            <a:off x="4146723" y="1782510"/>
            <a:ext cx="2327378" cy="412750"/>
            <a:chOff x="467541" y="1345848"/>
            <a:chExt cx="3433410" cy="412750"/>
          </a:xfrm>
        </p:grpSpPr>
        <p:sp>
          <p:nvSpPr>
            <p:cNvPr id="30" name="テキスト ボックス 29">
              <a:extLst>
                <a:ext uri="{FF2B5EF4-FFF2-40B4-BE49-F238E27FC236}">
                  <a16:creationId xmlns:a16="http://schemas.microsoft.com/office/drawing/2014/main" id="{1EB043F5-97FE-4BCD-99E6-833FCB0C3B99}"/>
                </a:ext>
              </a:extLst>
            </p:cNvPr>
            <p:cNvSpPr txBox="1"/>
            <p:nvPr/>
          </p:nvSpPr>
          <p:spPr>
            <a:xfrm>
              <a:off x="1143757" y="1392822"/>
              <a:ext cx="2757194" cy="33855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latin typeface="メイリオ" panose="020B0604030504040204" pitchFamily="50" charset="-128"/>
                  <a:ea typeface="メイリオ" panose="020B0604030504040204" pitchFamily="50" charset="-128"/>
                </a:rPr>
                <a:t>「お支払い履歴」内の</a:t>
              </a:r>
              <a:r>
                <a:rPr lang="ja-JP" altLang="en-US" sz="1100" b="1" dirty="0">
                  <a:effectLst/>
                  <a:latin typeface="メイリオ" panose="020B0604030504040204" pitchFamily="50" charset="-128"/>
                  <a:ea typeface="メイリオ" panose="020B0604030504040204" pitchFamily="50" charset="-128"/>
                </a:rPr>
                <a:t>「</a:t>
              </a:r>
              <a:r>
                <a:rPr lang="ja-JP" altLang="en-US" sz="1100" b="1" dirty="0">
                  <a:solidFill>
                    <a:srgbClr val="FF0000"/>
                  </a:solidFill>
                  <a:effectLst/>
                  <a:latin typeface="メイリオ" panose="020B0604030504040204" pitchFamily="50" charset="-128"/>
                  <a:ea typeface="メイリオ" panose="020B0604030504040204" pitchFamily="50" charset="-128"/>
                </a:rPr>
                <a:t>領収書をメールで送る</a:t>
              </a:r>
              <a:r>
                <a:rPr lang="ja-JP" altLang="en-US" sz="1100" b="1" dirty="0">
                  <a:effectLst/>
                  <a:latin typeface="メイリオ" panose="020B0604030504040204" pitchFamily="50" charset="-128"/>
                  <a:ea typeface="メイリオ" panose="020B0604030504040204" pitchFamily="50" charset="-128"/>
                </a:rPr>
                <a:t>」</a:t>
              </a:r>
              <a:r>
                <a:rPr lang="ja-JP" altLang="en-US" sz="1100" b="1" dirty="0">
                  <a:latin typeface="メイリオ" panose="020B0604030504040204" pitchFamily="50" charset="-128"/>
                  <a:ea typeface="メイリオ" panose="020B0604030504040204" pitchFamily="50" charset="-128"/>
                </a:rPr>
                <a:t>をタップ</a:t>
              </a:r>
              <a:endParaRPr lang="ja-JP" sz="1100" b="1" dirty="0">
                <a:latin typeface="メイリオ" panose="020B0604030504040204" pitchFamily="50" charset="-128"/>
                <a:ea typeface="メイリオ" panose="020B0604030504040204" pitchFamily="50" charset="-128"/>
                <a:cs typeface="+mn-lt"/>
              </a:endParaRPr>
            </a:p>
          </p:txBody>
        </p:sp>
        <p:sp>
          <p:nvSpPr>
            <p:cNvPr id="31" name="楕円 30">
              <a:extLst>
                <a:ext uri="{FF2B5EF4-FFF2-40B4-BE49-F238E27FC236}">
                  <a16:creationId xmlns:a16="http://schemas.microsoft.com/office/drawing/2014/main" id="{C8A8C404-2930-48DC-A17C-7BD5A6C85808}"/>
                </a:ext>
              </a:extLst>
            </p:cNvPr>
            <p:cNvSpPr/>
            <p:nvPr/>
          </p:nvSpPr>
          <p:spPr>
            <a:xfrm>
              <a:off x="467541" y="1345848"/>
              <a:ext cx="609207"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ja-JP" b="1" dirty="0">
                  <a:latin typeface="Calibri"/>
                  <a:ea typeface="Meiryo"/>
                  <a:cs typeface="Calibri"/>
                </a:rPr>
                <a:t>1</a:t>
              </a:r>
              <a:endParaRPr lang="ja-JP" altLang="en-US" b="1" dirty="0">
                <a:latin typeface="Calibri"/>
                <a:ea typeface="Meiryo"/>
                <a:cs typeface="Calibri"/>
              </a:endParaRPr>
            </a:p>
          </p:txBody>
        </p:sp>
      </p:grpSp>
      <p:grpSp>
        <p:nvGrpSpPr>
          <p:cNvPr id="34" name="グループ化 33">
            <a:extLst>
              <a:ext uri="{FF2B5EF4-FFF2-40B4-BE49-F238E27FC236}">
                <a16:creationId xmlns:a16="http://schemas.microsoft.com/office/drawing/2014/main" id="{8EBE4FE3-6B11-4766-8853-E511D70569EA}"/>
              </a:ext>
            </a:extLst>
          </p:cNvPr>
          <p:cNvGrpSpPr/>
          <p:nvPr/>
        </p:nvGrpSpPr>
        <p:grpSpPr>
          <a:xfrm>
            <a:off x="603313" y="5188224"/>
            <a:ext cx="3151736" cy="412750"/>
            <a:chOff x="602520" y="1345848"/>
            <a:chExt cx="3151736" cy="412750"/>
          </a:xfrm>
        </p:grpSpPr>
        <p:sp>
          <p:nvSpPr>
            <p:cNvPr id="35" name="テキスト ボックス 34">
              <a:extLst>
                <a:ext uri="{FF2B5EF4-FFF2-40B4-BE49-F238E27FC236}">
                  <a16:creationId xmlns:a16="http://schemas.microsoft.com/office/drawing/2014/main" id="{35C8B2EF-9243-45FB-9830-FC42288033C1}"/>
                </a:ext>
              </a:extLst>
            </p:cNvPr>
            <p:cNvSpPr txBox="1"/>
            <p:nvPr/>
          </p:nvSpPr>
          <p:spPr>
            <a:xfrm>
              <a:off x="1143757" y="1392822"/>
              <a:ext cx="2610499" cy="33855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latin typeface="Meiryo"/>
                  <a:ea typeface="Meiryo"/>
                  <a:cs typeface="+mn-lt"/>
                </a:rPr>
                <a:t>保護者様ご自身のメールアドレスを入力し、「</a:t>
              </a:r>
              <a:r>
                <a:rPr lang="ja-JP" altLang="en-US" sz="1100" b="1" dirty="0">
                  <a:solidFill>
                    <a:srgbClr val="FF0000"/>
                  </a:solidFill>
                  <a:latin typeface="Meiryo"/>
                  <a:ea typeface="Meiryo"/>
                  <a:cs typeface="+mn-lt"/>
                </a:rPr>
                <a:t>領収書を送る</a:t>
              </a:r>
              <a:r>
                <a:rPr lang="ja-JP" altLang="en-US" sz="1100" b="1" dirty="0">
                  <a:latin typeface="Meiryo"/>
                  <a:ea typeface="Meiryo"/>
                  <a:cs typeface="+mn-lt"/>
                </a:rPr>
                <a:t>」をタップ</a:t>
              </a:r>
              <a:endParaRPr lang="ja-JP" sz="1100" b="1" dirty="0">
                <a:latin typeface="Meiryo"/>
                <a:ea typeface="Meiryo"/>
                <a:cs typeface="+mn-lt"/>
              </a:endParaRPr>
            </a:p>
          </p:txBody>
        </p:sp>
        <p:sp>
          <p:nvSpPr>
            <p:cNvPr id="36" name="楕円 35">
              <a:extLst>
                <a:ext uri="{FF2B5EF4-FFF2-40B4-BE49-F238E27FC236}">
                  <a16:creationId xmlns:a16="http://schemas.microsoft.com/office/drawing/2014/main" id="{D684C57E-0A55-4F1F-9093-E68A568EB951}"/>
                </a:ext>
              </a:extLst>
            </p:cNvPr>
            <p:cNvSpPr/>
            <p:nvPr/>
          </p:nvSpPr>
          <p:spPr>
            <a:xfrm>
              <a:off x="602520" y="134584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ja-JP" b="1" dirty="0">
                  <a:latin typeface="Calibri"/>
                  <a:ea typeface="Meiryo"/>
                  <a:cs typeface="Calibri"/>
                </a:rPr>
                <a:t>2</a:t>
              </a:r>
              <a:endParaRPr lang="ja-JP" altLang="en-US" b="1" dirty="0">
                <a:latin typeface="Calibri"/>
                <a:ea typeface="Meiryo"/>
                <a:cs typeface="Calibri"/>
              </a:endParaRPr>
            </a:p>
          </p:txBody>
        </p:sp>
      </p:grpSp>
      <p:grpSp>
        <p:nvGrpSpPr>
          <p:cNvPr id="37" name="グループ化 36">
            <a:extLst>
              <a:ext uri="{FF2B5EF4-FFF2-40B4-BE49-F238E27FC236}">
                <a16:creationId xmlns:a16="http://schemas.microsoft.com/office/drawing/2014/main" id="{8B8E98C7-0A1D-4CA0-A6B7-0146CDCC3BA9}"/>
              </a:ext>
            </a:extLst>
          </p:cNvPr>
          <p:cNvGrpSpPr/>
          <p:nvPr/>
        </p:nvGrpSpPr>
        <p:grpSpPr>
          <a:xfrm>
            <a:off x="611038" y="8389271"/>
            <a:ext cx="5232923" cy="412750"/>
            <a:chOff x="602520" y="1345848"/>
            <a:chExt cx="5145570" cy="412750"/>
          </a:xfrm>
        </p:grpSpPr>
        <p:sp>
          <p:nvSpPr>
            <p:cNvPr id="38" name="テキスト ボックス 37">
              <a:extLst>
                <a:ext uri="{FF2B5EF4-FFF2-40B4-BE49-F238E27FC236}">
                  <a16:creationId xmlns:a16="http://schemas.microsoft.com/office/drawing/2014/main" id="{0880A3AC-BC32-4A44-BFBE-1864AA87F2B3}"/>
                </a:ext>
              </a:extLst>
            </p:cNvPr>
            <p:cNvSpPr txBox="1"/>
            <p:nvPr/>
          </p:nvSpPr>
          <p:spPr>
            <a:xfrm>
              <a:off x="1151999" y="1415750"/>
              <a:ext cx="4596091" cy="33855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latin typeface="メイリオ" panose="020B0604030504040204" pitchFamily="50" charset="-128"/>
                  <a:ea typeface="メイリオ" panose="020B0604030504040204" pitchFamily="50" charset="-128"/>
                </a:rPr>
                <a:t>指定したメールアドレスに、領収書が添付されたメールが届きますので、添付資料を開き、領収書をご確認ください。</a:t>
              </a:r>
              <a:endParaRPr lang="ja-JP" altLang="en-US" sz="1100" b="1" dirty="0">
                <a:latin typeface="メイリオ" panose="020B0604030504040204" pitchFamily="50" charset="-128"/>
                <a:ea typeface="メイリオ" panose="020B0604030504040204" pitchFamily="50" charset="-128"/>
                <a:cs typeface="+mn-lt"/>
              </a:endParaRPr>
            </a:p>
          </p:txBody>
        </p:sp>
        <p:sp>
          <p:nvSpPr>
            <p:cNvPr id="39" name="楕円 38">
              <a:extLst>
                <a:ext uri="{FF2B5EF4-FFF2-40B4-BE49-F238E27FC236}">
                  <a16:creationId xmlns:a16="http://schemas.microsoft.com/office/drawing/2014/main" id="{C50A4845-7C9C-4ECA-97B8-DF2F64FE1B4D}"/>
                </a:ext>
              </a:extLst>
            </p:cNvPr>
            <p:cNvSpPr/>
            <p:nvPr/>
          </p:nvSpPr>
          <p:spPr>
            <a:xfrm>
              <a:off x="602520" y="1345848"/>
              <a:ext cx="412958" cy="412750"/>
            </a:xfrm>
            <a:prstGeom prst="ellipse">
              <a:avLst/>
            </a:prstGeom>
            <a:solidFill>
              <a:srgbClr val="0062A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ja-JP" b="1" dirty="0">
                  <a:latin typeface="Calibri"/>
                  <a:ea typeface="Meiryo"/>
                  <a:cs typeface="Calibri"/>
                </a:rPr>
                <a:t>3</a:t>
              </a:r>
              <a:endParaRPr lang="ja-JP" altLang="en-US" b="1" dirty="0">
                <a:latin typeface="Calibri"/>
                <a:ea typeface="Meiryo"/>
                <a:cs typeface="Calibri"/>
              </a:endParaRPr>
            </a:p>
          </p:txBody>
        </p:sp>
      </p:grpSp>
      <p:pic>
        <p:nvPicPr>
          <p:cNvPr id="6" name="図 5">
            <a:extLst>
              <a:ext uri="{FF2B5EF4-FFF2-40B4-BE49-F238E27FC236}">
                <a16:creationId xmlns:a16="http://schemas.microsoft.com/office/drawing/2014/main" id="{A70C11FA-B8AE-4332-9A4A-B1385C61AA2B}"/>
              </a:ext>
            </a:extLst>
          </p:cNvPr>
          <p:cNvPicPr>
            <a:picLocks noChangeAspect="1"/>
          </p:cNvPicPr>
          <p:nvPr/>
        </p:nvPicPr>
        <p:blipFill>
          <a:blip r:embed="rId2"/>
          <a:stretch>
            <a:fillRect/>
          </a:stretch>
        </p:blipFill>
        <p:spPr>
          <a:xfrm>
            <a:off x="1144550" y="2540958"/>
            <a:ext cx="1969164" cy="2270010"/>
          </a:xfrm>
          <a:prstGeom prst="rect">
            <a:avLst/>
          </a:prstGeom>
        </p:spPr>
      </p:pic>
      <p:sp>
        <p:nvSpPr>
          <p:cNvPr id="41" name="テキスト ボックス 40">
            <a:extLst>
              <a:ext uri="{FF2B5EF4-FFF2-40B4-BE49-F238E27FC236}">
                <a16:creationId xmlns:a16="http://schemas.microsoft.com/office/drawing/2014/main" id="{3358DA5D-74A1-40CB-88BE-B8EF8CF3D6EA}"/>
              </a:ext>
            </a:extLst>
          </p:cNvPr>
          <p:cNvSpPr txBox="1"/>
          <p:nvPr/>
        </p:nvSpPr>
        <p:spPr>
          <a:xfrm>
            <a:off x="3340852" y="1937206"/>
            <a:ext cx="707903" cy="1692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ja-JP" altLang="en-US" sz="1100" b="1" dirty="0">
                <a:latin typeface="Meiryo"/>
                <a:ea typeface="Meiryo"/>
                <a:cs typeface="+mn-lt"/>
              </a:rPr>
              <a:t>もしくは</a:t>
            </a:r>
            <a:endParaRPr lang="ja-JP" sz="1100" b="1" dirty="0">
              <a:latin typeface="Meiryo"/>
              <a:ea typeface="Meiryo"/>
              <a:cs typeface="+mn-lt"/>
            </a:endParaRPr>
          </a:p>
        </p:txBody>
      </p:sp>
      <p:pic>
        <p:nvPicPr>
          <p:cNvPr id="9" name="図 8">
            <a:extLst>
              <a:ext uri="{FF2B5EF4-FFF2-40B4-BE49-F238E27FC236}">
                <a16:creationId xmlns:a16="http://schemas.microsoft.com/office/drawing/2014/main" id="{9915776D-CB9C-4878-AB40-75905475DC12}"/>
              </a:ext>
            </a:extLst>
          </p:cNvPr>
          <p:cNvPicPr>
            <a:picLocks noChangeAspect="1"/>
          </p:cNvPicPr>
          <p:nvPr/>
        </p:nvPicPr>
        <p:blipFill>
          <a:blip r:embed="rId3"/>
          <a:stretch>
            <a:fillRect/>
          </a:stretch>
        </p:blipFill>
        <p:spPr>
          <a:xfrm>
            <a:off x="4672168" y="2494694"/>
            <a:ext cx="1371717" cy="2448837"/>
          </a:xfrm>
          <a:prstGeom prst="rect">
            <a:avLst/>
          </a:prstGeom>
        </p:spPr>
      </p:pic>
      <p:grpSp>
        <p:nvGrpSpPr>
          <p:cNvPr id="24" name="グループ化 23">
            <a:extLst>
              <a:ext uri="{FF2B5EF4-FFF2-40B4-BE49-F238E27FC236}">
                <a16:creationId xmlns:a16="http://schemas.microsoft.com/office/drawing/2014/main" id="{AD806ACE-E487-41F4-ACF4-96650B6D1DAD}"/>
              </a:ext>
            </a:extLst>
          </p:cNvPr>
          <p:cNvGrpSpPr/>
          <p:nvPr/>
        </p:nvGrpSpPr>
        <p:grpSpPr>
          <a:xfrm>
            <a:off x="1144551" y="5711344"/>
            <a:ext cx="5113187" cy="2448837"/>
            <a:chOff x="1151991" y="4914174"/>
            <a:chExt cx="5113187" cy="2448837"/>
          </a:xfrm>
        </p:grpSpPr>
        <p:sp>
          <p:nvSpPr>
            <p:cNvPr id="44" name="二等辺三角形 43">
              <a:extLst>
                <a:ext uri="{FF2B5EF4-FFF2-40B4-BE49-F238E27FC236}">
                  <a16:creationId xmlns:a16="http://schemas.microsoft.com/office/drawing/2014/main" id="{C4E774EA-D6AC-49D9-86CB-A424D9D9BD59}"/>
                </a:ext>
              </a:extLst>
            </p:cNvPr>
            <p:cNvSpPr/>
            <p:nvPr/>
          </p:nvSpPr>
          <p:spPr>
            <a:xfrm rot="16200000" flipV="1">
              <a:off x="3593212" y="5977275"/>
              <a:ext cx="338553" cy="297172"/>
            </a:xfrm>
            <a:prstGeom prst="triangle">
              <a:avLst/>
            </a:prstGeom>
            <a:solidFill>
              <a:srgbClr val="B6C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pic>
          <p:nvPicPr>
            <p:cNvPr id="17" name="図 16">
              <a:extLst>
                <a:ext uri="{FF2B5EF4-FFF2-40B4-BE49-F238E27FC236}">
                  <a16:creationId xmlns:a16="http://schemas.microsoft.com/office/drawing/2014/main" id="{17EB72E2-6586-4505-B79C-E0383B0884E9}"/>
                </a:ext>
              </a:extLst>
            </p:cNvPr>
            <p:cNvPicPr>
              <a:picLocks noChangeAspect="1"/>
            </p:cNvPicPr>
            <p:nvPr/>
          </p:nvPicPr>
          <p:blipFill>
            <a:blip r:embed="rId4"/>
            <a:stretch>
              <a:fillRect/>
            </a:stretch>
          </p:blipFill>
          <p:spPr>
            <a:xfrm>
              <a:off x="1151991" y="4953000"/>
              <a:ext cx="1786393" cy="2345724"/>
            </a:xfrm>
            <a:prstGeom prst="rect">
              <a:avLst/>
            </a:prstGeom>
          </p:spPr>
        </p:pic>
        <p:pic>
          <p:nvPicPr>
            <p:cNvPr id="22" name="図 21">
              <a:extLst>
                <a:ext uri="{FF2B5EF4-FFF2-40B4-BE49-F238E27FC236}">
                  <a16:creationId xmlns:a16="http://schemas.microsoft.com/office/drawing/2014/main" id="{2A747D7B-8A9A-4235-B1A4-A0B67D7C6497}"/>
                </a:ext>
              </a:extLst>
            </p:cNvPr>
            <p:cNvPicPr>
              <a:picLocks noChangeAspect="1"/>
            </p:cNvPicPr>
            <p:nvPr/>
          </p:nvPicPr>
          <p:blipFill>
            <a:blip r:embed="rId5"/>
            <a:stretch>
              <a:fillRect/>
            </a:stretch>
          </p:blipFill>
          <p:spPr>
            <a:xfrm>
              <a:off x="4465757" y="4914174"/>
              <a:ext cx="1799421" cy="2448837"/>
            </a:xfrm>
            <a:prstGeom prst="rect">
              <a:avLst/>
            </a:prstGeom>
          </p:spPr>
        </p:pic>
      </p:grpSp>
      <p:sp>
        <p:nvSpPr>
          <p:cNvPr id="26" name="テキスト ボックス 25">
            <a:extLst>
              <a:ext uri="{FF2B5EF4-FFF2-40B4-BE49-F238E27FC236}">
                <a16:creationId xmlns:a16="http://schemas.microsoft.com/office/drawing/2014/main" id="{E3960D39-43D6-4A4F-9B5F-2F1E014D04B1}"/>
              </a:ext>
            </a:extLst>
          </p:cNvPr>
          <p:cNvSpPr txBox="1"/>
          <p:nvPr/>
        </p:nvSpPr>
        <p:spPr>
          <a:xfrm>
            <a:off x="402295" y="1002731"/>
            <a:ext cx="6071806" cy="553998"/>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r>
              <a:rPr lang="ja-JP" altLang="en-US" sz="1100" b="1" dirty="0">
                <a:latin typeface="メイリオ" panose="020B0604030504040204" pitchFamily="50" charset="-128"/>
                <a:ea typeface="メイリオ" panose="020B0604030504040204" pitchFamily="50" charset="-128"/>
              </a:rPr>
              <a:t>保護者様の</a:t>
            </a:r>
            <a:r>
              <a:rPr lang="en-US" altLang="ja-JP" sz="1100" b="1" dirty="0">
                <a:latin typeface="メイリオ" panose="020B0604030504040204" pitchFamily="50" charset="-128"/>
                <a:ea typeface="メイリオ" panose="020B0604030504040204" pitchFamily="50" charset="-128"/>
              </a:rPr>
              <a:t>LINE</a:t>
            </a:r>
            <a:r>
              <a:rPr lang="ja-JP" altLang="en-US" sz="1100" b="1" dirty="0">
                <a:latin typeface="メイリオ" panose="020B0604030504040204" pitchFamily="50" charset="-128"/>
                <a:ea typeface="メイリオ" panose="020B0604030504040204" pitchFamily="50" charset="-128"/>
              </a:rPr>
              <a:t>上から、領収書を発行していただけます。</a:t>
            </a:r>
            <a:endParaRPr lang="en-US" altLang="ja-JP" sz="1100" b="1" dirty="0">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領収書は、１枚ずつ発行が可能ですが、複数回の請求分をまとめて発行することはできません。</a:t>
            </a:r>
            <a:endParaRPr lang="en-US" altLang="ja-JP" sz="1100" dirty="0">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請求費目ごとの領収書は発行できませんので、必要な場合は、直接施設へお問合せください。</a:t>
            </a:r>
            <a:endParaRPr lang="ja-JP" sz="11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3639146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TotalTime>
  <Words>1440</Words>
  <Application>Microsoft Office PowerPoint</Application>
  <PresentationFormat>A4 210 x 297 mm</PresentationFormat>
  <Paragraphs>94</Paragraphs>
  <Slides>5</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5</vt:i4>
      </vt:variant>
    </vt:vector>
  </HeadingPairs>
  <TitlesOfParts>
    <vt:vector size="15" baseType="lpstr">
      <vt:lpstr>HGSｺﾞｼｯｸE</vt:lpstr>
      <vt:lpstr>ＭＳ Ｐゴシック</vt:lpstr>
      <vt:lpstr>Meiryo</vt:lpstr>
      <vt:lpstr>Meiryo</vt:lpstr>
      <vt:lpstr>Yu Gothic</vt:lpstr>
      <vt:lpstr>游明朝</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三崎仁愛</dc:creator>
  <cp:lastModifiedBy>三崎 仁愛</cp:lastModifiedBy>
  <cp:revision>483</cp:revision>
  <dcterms:created xsi:type="dcterms:W3CDTF">2020-10-04T18:19:14Z</dcterms:created>
  <dcterms:modified xsi:type="dcterms:W3CDTF">2022-03-10T07:00:50Z</dcterms:modified>
</cp:coreProperties>
</file>