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0" r:id="rId5"/>
  </p:sldIdLst>
  <p:sldSz cx="6858000" cy="9906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B6C8D6"/>
    <a:srgbClr val="0062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8132" autoAdjust="0"/>
    <p:restoredTop sz="94660"/>
  </p:normalViewPr>
  <p:slideViewPr>
    <p:cSldViewPr snapToGrid="0">
      <p:cViewPr>
        <p:scale>
          <a:sx n="100" d="100"/>
          <a:sy n="100" d="100"/>
        </p:scale>
        <p:origin x="58" y="-2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6"/>
          </a:xfrm>
        </p:spPr>
        <p:txBody>
          <a:bodyPr anchor="b"/>
          <a:lstStyle>
            <a:lvl1pPr algn="ctr">
              <a:defRPr sz="8666"/>
            </a:lvl1pPr>
          </a:lstStyle>
          <a:p>
            <a:r>
              <a:rPr kumimoji="1" lang="ja-JP" altLang="en-US"/>
              <a:t>マスター タイトルの書式設定</a:t>
            </a:r>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3467"/>
            </a:lvl1pPr>
            <a:lvl2pPr marL="660380" indent="0" algn="ctr">
              <a:buNone/>
              <a:defRPr sz="2889"/>
            </a:lvl2pPr>
            <a:lvl3pPr marL="1320759" indent="0" algn="ctr">
              <a:buNone/>
              <a:defRPr sz="2600"/>
            </a:lvl3pPr>
            <a:lvl4pPr marL="1981139" indent="0" algn="ctr">
              <a:buNone/>
              <a:defRPr sz="2311"/>
            </a:lvl4pPr>
            <a:lvl5pPr marL="2641519" indent="0" algn="ctr">
              <a:buNone/>
              <a:defRPr sz="2311"/>
            </a:lvl5pPr>
            <a:lvl6pPr marL="3301898" indent="0" algn="ctr">
              <a:buNone/>
              <a:defRPr sz="2311"/>
            </a:lvl6pPr>
            <a:lvl7pPr marL="3962278" indent="0" algn="ctr">
              <a:buNone/>
              <a:defRPr sz="2311"/>
            </a:lvl7pPr>
            <a:lvl8pPr marL="4622658" indent="0" algn="ctr">
              <a:buNone/>
              <a:defRPr sz="2311"/>
            </a:lvl8pPr>
            <a:lvl9pPr marL="5283037" indent="0" algn="ctr">
              <a:buNone/>
              <a:defRPr sz="2311"/>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49106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051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469622"/>
            <a:ext cx="5915025" cy="4120620"/>
          </a:xfrm>
        </p:spPr>
        <p:txBody>
          <a:bodyPr anchor="b"/>
          <a:lstStyle>
            <a:lvl1pPr>
              <a:defRPr sz="8666"/>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7916" y="6629225"/>
            <a:ext cx="5915025" cy="2166937"/>
          </a:xfrm>
        </p:spPr>
        <p:txBody>
          <a:bodyPr/>
          <a:lstStyle>
            <a:lvl1pPr marL="0" indent="0">
              <a:buNone/>
              <a:defRPr sz="3467">
                <a:solidFill>
                  <a:schemeClr val="tx1">
                    <a:tint val="75000"/>
                  </a:schemeClr>
                </a:solidFill>
              </a:defRPr>
            </a:lvl1pPr>
            <a:lvl2pPr marL="660380" indent="0">
              <a:buNone/>
              <a:defRPr sz="2889">
                <a:solidFill>
                  <a:schemeClr val="tx1">
                    <a:tint val="75000"/>
                  </a:schemeClr>
                </a:solidFill>
              </a:defRPr>
            </a:lvl2pPr>
            <a:lvl3pPr marL="1320759" indent="0">
              <a:buNone/>
              <a:defRPr sz="2600">
                <a:solidFill>
                  <a:schemeClr val="tx1">
                    <a:tint val="75000"/>
                  </a:schemeClr>
                </a:solidFill>
              </a:defRPr>
            </a:lvl3pPr>
            <a:lvl4pPr marL="1981139" indent="0">
              <a:buNone/>
              <a:defRPr sz="2311">
                <a:solidFill>
                  <a:schemeClr val="tx1">
                    <a:tint val="75000"/>
                  </a:schemeClr>
                </a:solidFill>
              </a:defRPr>
            </a:lvl4pPr>
            <a:lvl5pPr marL="2641519" indent="0">
              <a:buNone/>
              <a:defRPr sz="2311">
                <a:solidFill>
                  <a:schemeClr val="tx1">
                    <a:tint val="75000"/>
                  </a:schemeClr>
                </a:solidFill>
              </a:defRPr>
            </a:lvl5pPr>
            <a:lvl6pPr marL="3301898" indent="0">
              <a:buNone/>
              <a:defRPr sz="2311">
                <a:solidFill>
                  <a:schemeClr val="tx1">
                    <a:tint val="75000"/>
                  </a:schemeClr>
                </a:solidFill>
              </a:defRPr>
            </a:lvl6pPr>
            <a:lvl7pPr marL="3962278" indent="0">
              <a:buNone/>
              <a:defRPr sz="2311">
                <a:solidFill>
                  <a:schemeClr val="tx1">
                    <a:tint val="75000"/>
                  </a:schemeClr>
                </a:solidFill>
              </a:defRPr>
            </a:lvl7pPr>
            <a:lvl8pPr marL="4622658" indent="0">
              <a:buNone/>
              <a:defRPr sz="2311">
                <a:solidFill>
                  <a:schemeClr val="tx1">
                    <a:tint val="75000"/>
                  </a:schemeClr>
                </a:solidFill>
              </a:defRPr>
            </a:lvl8pPr>
            <a:lvl9pPr marL="5283037" indent="0">
              <a:buNone/>
              <a:defRPr sz="2311">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4083904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1395402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527404"/>
            <a:ext cx="5915025" cy="1914702"/>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2381" y="2428347"/>
            <a:ext cx="2901255"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71863" y="2428347"/>
            <a:ext cx="2915543"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79788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53958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286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4622"/>
            </a:lvl1pPr>
          </a:lstStyle>
          <a:p>
            <a:r>
              <a:rPr kumimoji="1" lang="ja-JP" altLang="en-US"/>
              <a:t>マスター タイトルの書式設定</a:t>
            </a:r>
          </a:p>
        </p:txBody>
      </p:sp>
      <p:sp>
        <p:nvSpPr>
          <p:cNvPr id="3" name="コンテンツ プレースホルダー 2"/>
          <p:cNvSpPr>
            <a:spLocks noGrp="1"/>
          </p:cNvSpPr>
          <p:nvPr>
            <p:ph idx="1"/>
          </p:nvPr>
        </p:nvSpPr>
        <p:spPr>
          <a:xfrm>
            <a:off x="2915543" y="1426281"/>
            <a:ext cx="3471863" cy="7039681"/>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88451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4622"/>
            </a:lvl1pPr>
          </a:lstStyle>
          <a:p>
            <a:r>
              <a:rPr kumimoji="1" lang="ja-JP" altLang="en-US"/>
              <a:t>マスター タイトルの書式設定</a:t>
            </a:r>
          </a:p>
        </p:txBody>
      </p:sp>
      <p:sp>
        <p:nvSpPr>
          <p:cNvPr id="3" name="図プレースホルダー 2"/>
          <p:cNvSpPr>
            <a:spLocks noGrp="1"/>
          </p:cNvSpPr>
          <p:nvPr>
            <p:ph type="pic" idx="1"/>
          </p:nvPr>
        </p:nvSpPr>
        <p:spPr>
          <a:xfrm>
            <a:off x="2915543" y="1426281"/>
            <a:ext cx="3471863" cy="7039681"/>
          </a:xfrm>
        </p:spPr>
        <p:txBody>
          <a:bodyPr/>
          <a:lstStyle>
            <a:lvl1pPr marL="0" indent="0">
              <a:buNone/>
              <a:defRPr sz="4622"/>
            </a:lvl1pPr>
            <a:lvl2pPr marL="660380" indent="0">
              <a:buNone/>
              <a:defRPr sz="4044"/>
            </a:lvl2pPr>
            <a:lvl3pPr marL="1320759" indent="0">
              <a:buNone/>
              <a:defRPr sz="3467"/>
            </a:lvl3pPr>
            <a:lvl4pPr marL="1981139" indent="0">
              <a:buNone/>
              <a:defRPr sz="2889"/>
            </a:lvl4pPr>
            <a:lvl5pPr marL="2641519" indent="0">
              <a:buNone/>
              <a:defRPr sz="2889"/>
            </a:lvl5pPr>
            <a:lvl6pPr marL="3301898" indent="0">
              <a:buNone/>
              <a:defRPr sz="2889"/>
            </a:lvl6pPr>
            <a:lvl7pPr marL="3962278" indent="0">
              <a:buNone/>
              <a:defRPr sz="2889"/>
            </a:lvl7pPr>
            <a:lvl8pPr marL="4622658" indent="0">
              <a:buNone/>
              <a:defRPr sz="2889"/>
            </a:lvl8pPr>
            <a:lvl9pPr marL="5283037" indent="0">
              <a:buNone/>
              <a:defRPr sz="2889"/>
            </a:lvl9pPr>
          </a:lstStyle>
          <a:p>
            <a:endParaRPr kumimoji="1" lang="ja-JP" altLang="en-US"/>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189387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575747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50866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1733">
                <a:solidFill>
                  <a:schemeClr val="tx1">
                    <a:tint val="75000"/>
                  </a:schemeClr>
                </a:solidFill>
              </a:defRPr>
            </a:lvl1p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1733">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1733">
                <a:solidFill>
                  <a:schemeClr val="tx1">
                    <a:tint val="75000"/>
                  </a:schemeClr>
                </a:solidFill>
              </a:defRPr>
            </a:lvl1p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07289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6A5836FE-3135-4EA9-BCB3-7F1020D307A5}"/>
              </a:ext>
            </a:extLst>
          </p:cNvPr>
          <p:cNvSpPr txBox="1"/>
          <p:nvPr/>
        </p:nvSpPr>
        <p:spPr>
          <a:xfrm>
            <a:off x="3710940" y="411395"/>
            <a:ext cx="2551809" cy="253916"/>
          </a:xfrm>
          <a:prstGeom prst="rect">
            <a:avLst/>
          </a:prstGeom>
          <a:noFill/>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algn="r" latinLnBrk="1"/>
            <a:r>
              <a:rPr lang="ja-JP"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a:t>
            </a:r>
            <a:r>
              <a:rPr lang="en-US"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(month) </a:t>
            </a:r>
            <a:r>
              <a:rPr lang="ja-JP"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a:t>
            </a:r>
            <a:r>
              <a:rPr lang="en-US"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(day) 2022</a:t>
            </a:r>
            <a:endParaRPr lang="ja-JP" altLang="ja-JP" sz="1050" kern="100" dirty="0">
              <a:effectLst/>
              <a:latin typeface="Century" panose="02040604050505020304" pitchFamily="18" charset="0"/>
              <a:ea typeface="游明朝" panose="02020400000000000000" pitchFamily="18" charset="-128"/>
              <a:cs typeface="Times New Roman" panose="02020603050405020304" pitchFamily="18" charset="0"/>
            </a:endParaRPr>
          </a:p>
        </p:txBody>
      </p:sp>
      <p:sp>
        <p:nvSpPr>
          <p:cNvPr id="9" name="テキスト ボックス 8">
            <a:extLst>
              <a:ext uri="{FF2B5EF4-FFF2-40B4-BE49-F238E27FC236}">
                <a16:creationId xmlns:a16="http://schemas.microsoft.com/office/drawing/2014/main" id="{C166F0EB-930B-4AC9-B738-EA23455A97D6}"/>
              </a:ext>
            </a:extLst>
          </p:cNvPr>
          <p:cNvSpPr txBox="1"/>
          <p:nvPr/>
        </p:nvSpPr>
        <p:spPr>
          <a:xfrm>
            <a:off x="387894" y="328130"/>
            <a:ext cx="3185886" cy="21544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R="266700"/>
            <a:r>
              <a:rPr lang="en-US" altLang="ja-JP" sz="1400" kern="0" dirty="0">
                <a:effectLst/>
                <a:latin typeface="Century" panose="02040604050505020304" pitchFamily="18" charset="0"/>
                <a:ea typeface="メイリオ" panose="020B0604030504040204" pitchFamily="50" charset="-128"/>
                <a:cs typeface="ＭＳ Ｐゴシック" panose="020B0600070205080204" pitchFamily="50" charset="-128"/>
              </a:rPr>
              <a:t>Dear Parents and Guardians</a:t>
            </a:r>
            <a:endParaRPr lang="ja-JP" altLang="ja-JP" sz="1400" kern="100" dirty="0">
              <a:effectLst/>
              <a:latin typeface="Century" panose="02040604050505020304" pitchFamily="18" charset="0"/>
              <a:ea typeface="メイリオ" panose="020B0604030504040204" pitchFamily="50"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56A2A72D-2623-4AB5-B0ED-C02D60C39144}"/>
              </a:ext>
            </a:extLst>
          </p:cNvPr>
          <p:cNvSpPr txBox="1"/>
          <p:nvPr/>
        </p:nvSpPr>
        <p:spPr>
          <a:xfrm>
            <a:off x="3507715" y="934212"/>
            <a:ext cx="2766361" cy="623248"/>
          </a:xfrm>
          <a:prstGeom prst="rect">
            <a:avLst/>
          </a:prstGeom>
          <a:noFill/>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algn="r">
              <a:lnSpc>
                <a:spcPct val="150000"/>
              </a:lnSpc>
            </a:pPr>
            <a:r>
              <a:rPr lang="ja-JP" altLang="ja-JP" sz="1200" kern="0" dirty="0">
                <a:effectLst/>
                <a:latin typeface="Century" panose="02040604050505020304" pitchFamily="18" charset="0"/>
                <a:ea typeface="游明朝" panose="02020400000000000000" pitchFamily="18" charset="-128"/>
                <a:cs typeface="ＭＳ Ｐゴシック" panose="020B0600070205080204" pitchFamily="50" charset="-128"/>
              </a:rPr>
              <a:t>●●</a:t>
            </a:r>
            <a:r>
              <a:rPr lang="en-US" altLang="ja-JP" sz="1200" kern="0" dirty="0">
                <a:effectLst/>
                <a:latin typeface="Century" panose="02040604050505020304" pitchFamily="18" charset="0"/>
                <a:ea typeface="游明朝" panose="02020400000000000000" pitchFamily="18" charset="-128"/>
                <a:cs typeface="ＭＳ Ｐゴシック" panose="020B0600070205080204" pitchFamily="50" charset="-128"/>
              </a:rPr>
              <a:t> Nursery School</a:t>
            </a:r>
          </a:p>
          <a:p>
            <a:pPr algn="r">
              <a:lnSpc>
                <a:spcPct val="150000"/>
              </a:lnSpc>
            </a:pPr>
            <a:r>
              <a:rPr lang="en-US" altLang="ja-JP" sz="1200" kern="0" dirty="0">
                <a:effectLst/>
                <a:latin typeface="Century" panose="02040604050505020304" pitchFamily="18" charset="0"/>
                <a:cs typeface="ＭＳ Ｐゴシック" panose="020B0600070205080204" pitchFamily="50" charset="-128"/>
              </a:rPr>
              <a:t>Director :</a:t>
            </a:r>
            <a:r>
              <a:rPr lang="ja-JP" altLang="ja-JP" sz="1200" kern="0" dirty="0">
                <a:effectLst/>
                <a:latin typeface="Century" panose="02040604050505020304" pitchFamily="18" charset="0"/>
                <a:ea typeface="游明朝" panose="02020400000000000000" pitchFamily="18" charset="-128"/>
                <a:cs typeface="ＭＳ Ｐゴシック" panose="020B0600070205080204" pitchFamily="50" charset="-128"/>
              </a:rPr>
              <a:t>　●●</a:t>
            </a:r>
            <a:r>
              <a:rPr lang="en-US" altLang="ja-JP" sz="1200" kern="0" dirty="0">
                <a:effectLst/>
                <a:latin typeface="Century" panose="02040604050505020304" pitchFamily="18" charset="0"/>
                <a:ea typeface="游明朝" panose="02020400000000000000" pitchFamily="18" charset="-128"/>
                <a:cs typeface="ＭＳ Ｐゴシック" panose="020B0600070205080204" pitchFamily="50" charset="-128"/>
              </a:rPr>
              <a:t>  </a:t>
            </a:r>
            <a:r>
              <a:rPr lang="ja-JP" altLang="ja-JP" sz="1200" kern="0" dirty="0">
                <a:effectLst/>
                <a:latin typeface="Century" panose="02040604050505020304" pitchFamily="18" charset="0"/>
                <a:ea typeface="游明朝" panose="02020400000000000000" pitchFamily="18" charset="-128"/>
                <a:cs typeface="ＭＳ Ｐゴシック" panose="020B0600070205080204" pitchFamily="50" charset="-128"/>
              </a:rPr>
              <a:t>●●</a:t>
            </a:r>
            <a:endParaRPr lang="ja-JP" sz="1200" dirty="0">
              <a:latin typeface="Century" panose="02040604050505020304" pitchFamily="18" charset="0"/>
              <a:ea typeface="メイリオ"/>
              <a:cs typeface="Calibri"/>
            </a:endParaRPr>
          </a:p>
        </p:txBody>
      </p:sp>
      <p:sp>
        <p:nvSpPr>
          <p:cNvPr id="11" name="テキスト ボックス 10">
            <a:extLst>
              <a:ext uri="{FF2B5EF4-FFF2-40B4-BE49-F238E27FC236}">
                <a16:creationId xmlns:a16="http://schemas.microsoft.com/office/drawing/2014/main" id="{12D093DF-0191-4DFA-92D7-8E28264C547C}"/>
              </a:ext>
            </a:extLst>
          </p:cNvPr>
          <p:cNvSpPr txBox="1"/>
          <p:nvPr/>
        </p:nvSpPr>
        <p:spPr>
          <a:xfrm>
            <a:off x="602820" y="1878950"/>
            <a:ext cx="5663591" cy="261610"/>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algn="ctr"/>
            <a:r>
              <a:rPr lang="en-US" altLang="ja-JP" sz="1400" b="1" u="sng" kern="0" dirty="0">
                <a:effectLst/>
                <a:latin typeface="Century" panose="02040604050505020304" pitchFamily="18" charset="0"/>
                <a:cs typeface="ＭＳ Ｐゴシック" panose="020B0600070205080204" pitchFamily="50" charset="-128"/>
              </a:rPr>
              <a:t>Notification About the Introduction of Cashless Payment Service</a:t>
            </a:r>
            <a:endParaRPr lang="ja-JP" sz="1400" b="1" u="sng" dirty="0">
              <a:latin typeface="Century" panose="02040604050505020304" pitchFamily="18" charset="0"/>
              <a:ea typeface="メイリオ"/>
              <a:cs typeface="Calibri"/>
            </a:endParaRPr>
          </a:p>
        </p:txBody>
      </p:sp>
      <p:sp>
        <p:nvSpPr>
          <p:cNvPr id="15" name="テキスト ボックス 14">
            <a:extLst>
              <a:ext uri="{FF2B5EF4-FFF2-40B4-BE49-F238E27FC236}">
                <a16:creationId xmlns:a16="http://schemas.microsoft.com/office/drawing/2014/main" id="{5CDC788D-7B0D-2043-91AD-AB48256666CB}"/>
              </a:ext>
            </a:extLst>
          </p:cNvPr>
          <p:cNvSpPr txBox="1"/>
          <p:nvPr/>
        </p:nvSpPr>
        <p:spPr>
          <a:xfrm>
            <a:off x="411345" y="7167186"/>
            <a:ext cx="6035307" cy="129266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just"/>
            <a:r>
              <a:rPr lang="ja-JP"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a:t>
            </a:r>
            <a:r>
              <a:rPr lang="en-US"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Even if you don’t have a smartphone, tablet or LINE app, you can still pay from a paper bill. You can pay by credit card or at a convenience store using the QR code on the paper bill. So, in such cases, please contact the school staff.</a:t>
            </a:r>
            <a:endParaRPr lang="ja-JP" altLang="ja-JP" sz="1050" kern="100" dirty="0">
              <a:effectLst/>
              <a:latin typeface="Century" panose="02040604050505020304" pitchFamily="18" charset="0"/>
              <a:ea typeface="游明朝" panose="02020400000000000000" pitchFamily="18" charset="-128"/>
              <a:cs typeface="Times New Roman" panose="02020603050405020304" pitchFamily="18" charset="0"/>
            </a:endParaRPr>
          </a:p>
          <a:p>
            <a:pPr marL="66675" indent="-66675" algn="just"/>
            <a:r>
              <a:rPr lang="ja-JP"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a:t>
            </a:r>
            <a:r>
              <a:rPr lang="en-US"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Also, please be assured that although this is a payment service using LINE, neither the school nor the management company (Enpay Co. Ltd.) will have any knowledge of your LINE account (ID, icon, etc.).</a:t>
            </a:r>
            <a:endParaRPr lang="ja-JP" altLang="ja-JP" sz="1050" kern="100" dirty="0">
              <a:effectLst/>
              <a:latin typeface="Century" panose="02040604050505020304" pitchFamily="18" charset="0"/>
              <a:ea typeface="游明朝" panose="02020400000000000000" pitchFamily="18" charset="-128"/>
              <a:cs typeface="Times New Roman" panose="02020603050405020304" pitchFamily="18" charset="0"/>
            </a:endParaRPr>
          </a:p>
          <a:p>
            <a:pPr algn="just"/>
            <a:r>
              <a:rPr lang="ja-JP"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a:t>
            </a:r>
            <a:r>
              <a:rPr lang="en-US"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For more information about enpay, please visit the official website of the service at the bottom right.</a:t>
            </a:r>
            <a:endParaRPr lang="ja-JP" sz="1050" dirty="0">
              <a:latin typeface="Century" panose="02040604050505020304" pitchFamily="18" charset="0"/>
              <a:ea typeface="Meiryo"/>
              <a:cs typeface="Calibri"/>
            </a:endParaRPr>
          </a:p>
        </p:txBody>
      </p:sp>
      <p:grpSp>
        <p:nvGrpSpPr>
          <p:cNvPr id="16" name="グループ化 15">
            <a:extLst>
              <a:ext uri="{FF2B5EF4-FFF2-40B4-BE49-F238E27FC236}">
                <a16:creationId xmlns:a16="http://schemas.microsoft.com/office/drawing/2014/main" id="{25A0F018-D3DC-754E-A80B-B81F1055A507}"/>
              </a:ext>
            </a:extLst>
          </p:cNvPr>
          <p:cNvGrpSpPr/>
          <p:nvPr/>
        </p:nvGrpSpPr>
        <p:grpSpPr>
          <a:xfrm>
            <a:off x="4804360" y="8718242"/>
            <a:ext cx="1491114" cy="829214"/>
            <a:chOff x="4145338" y="9089463"/>
            <a:chExt cx="1491114" cy="829214"/>
          </a:xfrm>
        </p:grpSpPr>
        <p:pic>
          <p:nvPicPr>
            <p:cNvPr id="17" name="図 16" descr="QR コード&#10;&#10;自動的に生成された説明">
              <a:extLst>
                <a:ext uri="{FF2B5EF4-FFF2-40B4-BE49-F238E27FC236}">
                  <a16:creationId xmlns:a16="http://schemas.microsoft.com/office/drawing/2014/main" id="{3F23EF58-E755-F145-AE14-8A92A16EB9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039" y="9089463"/>
              <a:ext cx="685222" cy="685222"/>
            </a:xfrm>
            <a:prstGeom prst="rect">
              <a:avLst/>
            </a:prstGeom>
          </p:spPr>
        </p:pic>
        <p:sp>
          <p:nvSpPr>
            <p:cNvPr id="18" name="テキスト ボックス 17">
              <a:extLst>
                <a:ext uri="{FF2B5EF4-FFF2-40B4-BE49-F238E27FC236}">
                  <a16:creationId xmlns:a16="http://schemas.microsoft.com/office/drawing/2014/main" id="{E2F983B7-72C1-E943-BDD0-FFA1CB2E7C60}"/>
                </a:ext>
              </a:extLst>
            </p:cNvPr>
            <p:cNvSpPr txBox="1"/>
            <p:nvPr/>
          </p:nvSpPr>
          <p:spPr>
            <a:xfrm>
              <a:off x="4145338" y="9687845"/>
              <a:ext cx="1491114" cy="230832"/>
            </a:xfrm>
            <a:prstGeom prst="rect">
              <a:avLst/>
            </a:prstGeom>
            <a:noFill/>
          </p:spPr>
          <p:txBody>
            <a:bodyPr wrap="none" rtlCol="0">
              <a:spAutoFit/>
            </a:bodyPr>
            <a:lstStyle/>
            <a:p>
              <a:pPr algn="ctr"/>
              <a:r>
                <a:rPr lang="en" altLang="ja-JP" sz="900" dirty="0">
                  <a:latin typeface="Yu Gothic" panose="020B0400000000000000" pitchFamily="34" charset="-128"/>
                  <a:ea typeface="Yu Gothic" panose="020B0400000000000000" pitchFamily="34" charset="-128"/>
                </a:rPr>
                <a:t>https://</a:t>
              </a:r>
              <a:r>
                <a:rPr lang="en" altLang="ja-JP" sz="900" dirty="0" err="1">
                  <a:latin typeface="Yu Gothic" panose="020B0400000000000000" pitchFamily="34" charset="-128"/>
                  <a:ea typeface="Yu Gothic" panose="020B0400000000000000" pitchFamily="34" charset="-128"/>
                </a:rPr>
                <a:t>enpay.co.jp</a:t>
              </a:r>
              <a:r>
                <a:rPr lang="en" altLang="ja-JP" sz="900" dirty="0">
                  <a:latin typeface="Yu Gothic" panose="020B0400000000000000" pitchFamily="34" charset="-128"/>
                  <a:ea typeface="Yu Gothic" panose="020B0400000000000000" pitchFamily="34" charset="-128"/>
                </a:rPr>
                <a:t>/top/</a:t>
              </a:r>
              <a:endParaRPr kumimoji="1" lang="ja-JP" altLang="en-US" sz="900" dirty="0">
                <a:latin typeface="Yu Gothic" panose="020B0400000000000000" pitchFamily="34" charset="-128"/>
                <a:ea typeface="Yu Gothic" panose="020B0400000000000000" pitchFamily="34" charset="-128"/>
              </a:endParaRPr>
            </a:p>
          </p:txBody>
        </p:sp>
      </p:grpSp>
      <p:sp>
        <p:nvSpPr>
          <p:cNvPr id="134" name="Rectangle 172">
            <a:extLst>
              <a:ext uri="{FF2B5EF4-FFF2-40B4-BE49-F238E27FC236}">
                <a16:creationId xmlns:a16="http://schemas.microsoft.com/office/drawing/2014/main" id="{E01A67B1-05A6-4D00-BB7A-DBD0A8F0EAB4}"/>
              </a:ext>
            </a:extLst>
          </p:cNvPr>
          <p:cNvSpPr>
            <a:spLocks noChangeArrowheads="1"/>
          </p:cNvSpPr>
          <p:nvPr/>
        </p:nvSpPr>
        <p:spPr bwMode="auto">
          <a:xfrm>
            <a:off x="333467" y="2440244"/>
            <a:ext cx="619106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chemeClr val="tx1"/>
                </a:solidFill>
                <a:effectLst/>
                <a:latin typeface="Century" panose="02040604050505020304" pitchFamily="18" charset="0"/>
                <a:ea typeface="游明朝" panose="02020400000000000000" pitchFamily="18" charset="-128"/>
                <a:cs typeface="ＭＳ Ｐゴシック" panose="020B0600070205080204" pitchFamily="50" charset="-128"/>
              </a:rPr>
              <a:t>Thank you as always for using our nursery school.</a:t>
            </a:r>
            <a:endParaRPr kumimoji="0" lang="en-US" altLang="ja-JP" sz="1200" b="0" i="0" u="none" strike="noStrike" cap="none" normalizeH="0" baseline="0" dirty="0">
              <a:ln>
                <a:noFill/>
              </a:ln>
              <a:solidFill>
                <a:schemeClr val="tx1"/>
              </a:solidFill>
              <a:effectLst/>
              <a:latin typeface="Century" panose="020406040505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chemeClr val="tx1"/>
                </a:solidFill>
                <a:effectLst/>
                <a:latin typeface="Century" panose="02040604050505020304" pitchFamily="18" charset="0"/>
                <a:ea typeface="游明朝" panose="02020400000000000000" pitchFamily="18" charset="-128"/>
                <a:cs typeface="ＭＳ Ｐゴシック" panose="020B0600070205080204" pitchFamily="50" charset="-128"/>
              </a:rPr>
              <a:t>Today, we would like to inform that the payment method which has been used to pay various charges such as extended nursery fee or goods fee will change. At this time, we introduce new cashless payment service called “enpay” which cooperates with LINE app. “Enpay” is specialized for nursery school and the charges every month will be paid through this service. Therefore, please link your account of LINE app to the system of “enpay” by following way.</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ja-JP" sz="1200" dirty="0">
              <a:latin typeface="Century" panose="02040604050505020304" pitchFamily="18" charset="0"/>
              <a:ea typeface="游明朝" panose="02020400000000000000" pitchFamily="18" charset="-128"/>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altLang="ja-JP" sz="1200" kern="0" dirty="0">
                <a:effectLst/>
                <a:latin typeface="Century" panose="02040604050505020304" pitchFamily="18" charset="0"/>
                <a:cs typeface="ＭＳ Ｐゴシック" panose="020B0600070205080204" pitchFamily="50" charset="-128"/>
              </a:rPr>
              <a:t>You can pay the charge from</a:t>
            </a:r>
            <a:r>
              <a:rPr lang="en-US" altLang="ja-JP" sz="1200" kern="0" dirty="0">
                <a:solidFill>
                  <a:srgbClr val="000000"/>
                </a:solidFill>
                <a:effectLst/>
                <a:latin typeface="Century" panose="02040604050505020304" pitchFamily="18" charset="0"/>
                <a:cs typeface="ＭＳ Ｐゴシック" panose="020B0600070205080204" pitchFamily="50" charset="-128"/>
              </a:rPr>
              <a:t> four choices, paying by credit card, PayPay, LINE Pay, or at convenience store (Lawson, Family Mart, Mini Stop, and Seiko Mart) through the message from “enpay” delivered to your LINE app. You can earn points by paying by credit card. You can also issue your own receipt on LINE after payment. Please see page 4 of this document for instructions on how to issue a receipt.</a:t>
            </a:r>
            <a:endParaRPr kumimoji="0" lang="en-US" altLang="ja-JP" sz="1200" b="0" i="0" u="none" strike="noStrike" cap="none" normalizeH="0" baseline="0" dirty="0">
              <a:ln>
                <a:noFill/>
              </a:ln>
              <a:solidFill>
                <a:schemeClr val="tx1"/>
              </a:solidFill>
              <a:effectLst/>
              <a:latin typeface="Century" panose="020406040505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ja-JP" sz="1200" b="0" i="0" u="none" strike="noStrike" cap="none" normalizeH="0" baseline="0" dirty="0">
              <a:ln>
                <a:noFill/>
              </a:ln>
              <a:solidFill>
                <a:schemeClr val="tx1"/>
              </a:solidFill>
              <a:effectLst/>
              <a:latin typeface="Century" panose="02040604050505020304" pitchFamily="18" charset="0"/>
            </a:endParaRPr>
          </a:p>
        </p:txBody>
      </p:sp>
      <p:grpSp>
        <p:nvGrpSpPr>
          <p:cNvPr id="142" name="グループ化 141">
            <a:extLst>
              <a:ext uri="{FF2B5EF4-FFF2-40B4-BE49-F238E27FC236}">
                <a16:creationId xmlns:a16="http://schemas.microsoft.com/office/drawing/2014/main" id="{EA405E10-F3C9-4F90-AAE9-CDE423ED27F3}"/>
              </a:ext>
            </a:extLst>
          </p:cNvPr>
          <p:cNvGrpSpPr/>
          <p:nvPr/>
        </p:nvGrpSpPr>
        <p:grpSpPr>
          <a:xfrm>
            <a:off x="279041" y="5417584"/>
            <a:ext cx="6299913" cy="1298324"/>
            <a:chOff x="279043" y="4731334"/>
            <a:chExt cx="6299913" cy="1298324"/>
          </a:xfrm>
        </p:grpSpPr>
        <p:sp>
          <p:nvSpPr>
            <p:cNvPr id="186" name="四角形: 角を丸くする 185">
              <a:extLst>
                <a:ext uri="{FF2B5EF4-FFF2-40B4-BE49-F238E27FC236}">
                  <a16:creationId xmlns:a16="http://schemas.microsoft.com/office/drawing/2014/main" id="{BB078135-9F55-4138-8756-EF8F95F9717F}"/>
                </a:ext>
              </a:extLst>
            </p:cNvPr>
            <p:cNvSpPr/>
            <p:nvPr/>
          </p:nvSpPr>
          <p:spPr>
            <a:xfrm>
              <a:off x="279043" y="4826443"/>
              <a:ext cx="6299913" cy="1203215"/>
            </a:xfrm>
            <a:prstGeom prst="roundRect">
              <a:avLst/>
            </a:prstGeom>
          </p:spPr>
          <p:style>
            <a:lnRef idx="2">
              <a:schemeClr val="dk1"/>
            </a:lnRef>
            <a:fillRef idx="1">
              <a:schemeClr val="lt1"/>
            </a:fillRef>
            <a:effectRef idx="0">
              <a:schemeClr val="dk1"/>
            </a:effectRef>
            <a:fontRef idx="minor">
              <a:schemeClr val="dk1"/>
            </a:fontRef>
          </p:style>
          <p:txBody>
            <a:bodyPr lIns="0" tIns="0" rIns="0" bIns="0" rtlCol="0" anchor="ctr"/>
            <a:lstStyle/>
            <a:p>
              <a:endParaRPr lang="ja-JP" altLang="en-US"/>
            </a:p>
          </p:txBody>
        </p:sp>
        <p:sp>
          <p:nvSpPr>
            <p:cNvPr id="138" name="テキスト ボックス 28">
              <a:extLst>
                <a:ext uri="{FF2B5EF4-FFF2-40B4-BE49-F238E27FC236}">
                  <a16:creationId xmlns:a16="http://schemas.microsoft.com/office/drawing/2014/main" id="{B2B98581-9331-4018-9590-07D72D18D9B5}"/>
                </a:ext>
              </a:extLst>
            </p:cNvPr>
            <p:cNvSpPr txBox="1">
              <a:spLocks noChangeArrowheads="1"/>
            </p:cNvSpPr>
            <p:nvPr/>
          </p:nvSpPr>
          <p:spPr bwMode="auto">
            <a:xfrm>
              <a:off x="2478571" y="4731334"/>
              <a:ext cx="1820863" cy="411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1100" b="1" i="0" u="none" strike="noStrike" cap="none" normalizeH="0" baseline="0" dirty="0">
                  <a:ln>
                    <a:noFill/>
                  </a:ln>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Means of Payment</a:t>
              </a: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grpSp>
          <p:nvGrpSpPr>
            <p:cNvPr id="173" name="グループ化 172">
              <a:extLst>
                <a:ext uri="{FF2B5EF4-FFF2-40B4-BE49-F238E27FC236}">
                  <a16:creationId xmlns:a16="http://schemas.microsoft.com/office/drawing/2014/main" id="{C5C8990F-F524-474E-8D51-13E75501A0ED}"/>
                </a:ext>
              </a:extLst>
            </p:cNvPr>
            <p:cNvGrpSpPr/>
            <p:nvPr/>
          </p:nvGrpSpPr>
          <p:grpSpPr>
            <a:xfrm>
              <a:off x="494841" y="5021456"/>
              <a:ext cx="1066389" cy="800100"/>
              <a:chOff x="0" y="0"/>
              <a:chExt cx="1066389" cy="800100"/>
            </a:xfrm>
          </p:grpSpPr>
          <p:grpSp>
            <p:nvGrpSpPr>
              <p:cNvPr id="179" name="グループ化 178">
                <a:extLst>
                  <a:ext uri="{FF2B5EF4-FFF2-40B4-BE49-F238E27FC236}">
                    <a16:creationId xmlns:a16="http://schemas.microsoft.com/office/drawing/2014/main" id="{5C3F4AC8-EE42-4A6F-9145-DDA7D8BABE28}"/>
                  </a:ext>
                </a:extLst>
              </p:cNvPr>
              <p:cNvGrpSpPr/>
              <p:nvPr/>
            </p:nvGrpSpPr>
            <p:grpSpPr>
              <a:xfrm>
                <a:off x="0" y="0"/>
                <a:ext cx="1043940" cy="800100"/>
                <a:chOff x="0" y="0"/>
                <a:chExt cx="1616542" cy="1047045"/>
              </a:xfrm>
            </p:grpSpPr>
            <p:sp>
              <p:nvSpPr>
                <p:cNvPr id="182" name="四角形: 角を丸くする 181">
                  <a:extLst>
                    <a:ext uri="{FF2B5EF4-FFF2-40B4-BE49-F238E27FC236}">
                      <a16:creationId xmlns:a16="http://schemas.microsoft.com/office/drawing/2014/main" id="{665D11E9-1472-42BF-B7C3-0548BD12F73F}"/>
                    </a:ext>
                  </a:extLst>
                </p:cNvPr>
                <p:cNvSpPr/>
                <p:nvPr/>
              </p:nvSpPr>
              <p:spPr>
                <a:xfrm>
                  <a:off x="0" y="0"/>
                  <a:ext cx="1616542" cy="1047045"/>
                </a:xfrm>
                <a:prstGeom prst="roundRect">
                  <a:avLst>
                    <a:gd name="adj" fmla="val 7504"/>
                  </a:avLst>
                </a:prstGeom>
                <a:ln w="12700">
                  <a:solidFill>
                    <a:schemeClr val="bg2">
                      <a:lumMod val="75000"/>
                      <a:alpha val="57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p>
                  <a:pPr algn="just"/>
                  <a:r>
                    <a:rPr lang="en-US" sz="1200" kern="100">
                      <a:effectLst/>
                      <a:latin typeface="游明朝" panose="02020400000000000000" pitchFamily="18" charset="-128"/>
                      <a:ea typeface="游明朝" panose="02020400000000000000" pitchFamily="18" charset="-128"/>
                      <a:cs typeface="Times New Roman" panose="02020603050405020304" pitchFamily="18" charset="0"/>
                    </a:rPr>
                    <a:t> </a:t>
                  </a:r>
                  <a:endParaRPr lang="ja-JP" sz="1200" kern="100">
                    <a:effectLst/>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183" name="図 182" descr="ロゴ&#10;&#10;自動的に生成された説明">
                  <a:extLst>
                    <a:ext uri="{FF2B5EF4-FFF2-40B4-BE49-F238E27FC236}">
                      <a16:creationId xmlns:a16="http://schemas.microsoft.com/office/drawing/2014/main" id="{E463F069-C2D5-435D-B66F-7DDA91301DA3}"/>
                    </a:ext>
                  </a:extLst>
                </p:cNvPr>
                <p:cNvPicPr>
                  <a:picLocks noChangeAspect="1"/>
                </p:cNvPicPr>
                <p:nvPr/>
              </p:nvPicPr>
              <p:blipFill>
                <a:blip r:embed="rId3"/>
                <a:stretch>
                  <a:fillRect/>
                </a:stretch>
              </p:blipFill>
              <p:spPr>
                <a:xfrm>
                  <a:off x="989621" y="514029"/>
                  <a:ext cx="580776" cy="521514"/>
                </a:xfrm>
                <a:prstGeom prst="rect">
                  <a:avLst/>
                </a:prstGeom>
              </p:spPr>
            </p:pic>
          </p:grpSp>
          <p:pic>
            <p:nvPicPr>
              <p:cNvPr id="180" name="図 179" descr="アイコン&#10;&#10;中程度の精度で自動的に生成された説明">
                <a:extLst>
                  <a:ext uri="{FF2B5EF4-FFF2-40B4-BE49-F238E27FC236}">
                    <a16:creationId xmlns:a16="http://schemas.microsoft.com/office/drawing/2014/main" id="{CABBDE2E-07E8-4937-8DEF-B668108D37F7}"/>
                  </a:ext>
                </a:extLst>
              </p:cNvPr>
              <p:cNvPicPr>
                <a:picLocks noChangeAspect="1"/>
              </p:cNvPicPr>
              <p:nvPr/>
            </p:nvPicPr>
            <p:blipFill>
              <a:blip r:embed="rId4"/>
              <a:stretch>
                <a:fillRect/>
              </a:stretch>
            </p:blipFill>
            <p:spPr>
              <a:xfrm>
                <a:off x="53340" y="502920"/>
                <a:ext cx="554990" cy="226060"/>
              </a:xfrm>
              <a:prstGeom prst="rect">
                <a:avLst/>
              </a:prstGeom>
            </p:spPr>
          </p:pic>
          <p:sp>
            <p:nvSpPr>
              <p:cNvPr id="181" name="テキスト ボックス 28">
                <a:extLst>
                  <a:ext uri="{FF2B5EF4-FFF2-40B4-BE49-F238E27FC236}">
                    <a16:creationId xmlns:a16="http://schemas.microsoft.com/office/drawing/2014/main" id="{E8613A1B-491A-4C62-9E5F-4E15711CEE4A}"/>
                  </a:ext>
                </a:extLst>
              </p:cNvPr>
              <p:cNvSpPr txBox="1"/>
              <p:nvPr/>
            </p:nvSpPr>
            <p:spPr>
              <a:xfrm>
                <a:off x="91029" y="137952"/>
                <a:ext cx="975360" cy="131959"/>
              </a:xfrm>
              <a:prstGeom prst="rect">
                <a:avLst/>
              </a:prstGeom>
              <a:noFill/>
            </p:spPr>
            <p:txBody>
              <a:bodyPr wrap="square" lIns="0" tIns="0" rIns="0" bIns="0" rtlCol="0">
                <a:spAutoFit/>
              </a:bodyPr>
              <a:lstStyle/>
              <a:p>
                <a:pPr algn="just">
                  <a:lnSpc>
                    <a:spcPct val="130000"/>
                  </a:lnSpc>
                </a:pPr>
                <a:r>
                  <a:rPr lang="en-US" sz="700" b="1" dirty="0">
                    <a:solidFill>
                      <a:srgbClr val="0765B6"/>
                    </a:solidFill>
                    <a:latin typeface="メイリオ" panose="020B0604030504040204" pitchFamily="50" charset="-128"/>
                    <a:ea typeface="游明朝" panose="02020400000000000000" pitchFamily="18" charset="-128"/>
                    <a:cs typeface="Calibri" panose="020F0502020204030204" pitchFamily="34" charset="0"/>
                  </a:rPr>
                  <a:t>c</a:t>
                </a:r>
                <a:r>
                  <a:rPr lang="en-US" sz="700" b="1" kern="1200" dirty="0">
                    <a:solidFill>
                      <a:srgbClr val="0765B6"/>
                    </a:solidFill>
                    <a:effectLst/>
                    <a:latin typeface="メイリオ" panose="020B0604030504040204" pitchFamily="50" charset="-128"/>
                    <a:ea typeface="游明朝" panose="02020400000000000000" pitchFamily="18" charset="-128"/>
                    <a:cs typeface="Calibri" panose="020F0502020204030204" pitchFamily="34" charset="0"/>
                  </a:rPr>
                  <a:t>ashless payment</a:t>
                </a:r>
                <a:endParaRPr 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grpSp>
          <p:nvGrpSpPr>
            <p:cNvPr id="141" name="グループ化 140">
              <a:extLst>
                <a:ext uri="{FF2B5EF4-FFF2-40B4-BE49-F238E27FC236}">
                  <a16:creationId xmlns:a16="http://schemas.microsoft.com/office/drawing/2014/main" id="{85CD5839-746D-425D-B4A0-8263BAC3DFD1}"/>
                </a:ext>
              </a:extLst>
            </p:cNvPr>
            <p:cNvGrpSpPr/>
            <p:nvPr/>
          </p:nvGrpSpPr>
          <p:grpSpPr>
            <a:xfrm>
              <a:off x="1797861" y="4990976"/>
              <a:ext cx="1676400" cy="845820"/>
              <a:chOff x="1797861" y="4990976"/>
              <a:chExt cx="1676400" cy="845820"/>
            </a:xfrm>
          </p:grpSpPr>
          <p:pic>
            <p:nvPicPr>
              <p:cNvPr id="176" name="図 175">
                <a:extLst>
                  <a:ext uri="{FF2B5EF4-FFF2-40B4-BE49-F238E27FC236}">
                    <a16:creationId xmlns:a16="http://schemas.microsoft.com/office/drawing/2014/main" id="{0D736FFA-85FF-49D8-A8A1-1160F505D5AE}"/>
                  </a:ext>
                </a:extLst>
              </p:cNvPr>
              <p:cNvPicPr>
                <a:picLocks noChangeAspect="1"/>
              </p:cNvPicPr>
              <p:nvPr/>
            </p:nvPicPr>
            <p:blipFill>
              <a:blip r:embed="rId5"/>
              <a:stretch>
                <a:fillRect/>
              </a:stretch>
            </p:blipFill>
            <p:spPr>
              <a:xfrm>
                <a:off x="1797861" y="4990976"/>
                <a:ext cx="1676400" cy="845820"/>
              </a:xfrm>
              <a:prstGeom prst="rect">
                <a:avLst/>
              </a:prstGeom>
            </p:spPr>
          </p:pic>
          <p:sp>
            <p:nvSpPr>
              <p:cNvPr id="177" name="テキスト ボックス 28">
                <a:extLst>
                  <a:ext uri="{FF2B5EF4-FFF2-40B4-BE49-F238E27FC236}">
                    <a16:creationId xmlns:a16="http://schemas.microsoft.com/office/drawing/2014/main" id="{ECD53AE2-B12B-49B0-98FF-CE786125B5A1}"/>
                  </a:ext>
                </a:extLst>
              </p:cNvPr>
              <p:cNvSpPr txBox="1"/>
              <p:nvPr/>
            </p:nvSpPr>
            <p:spPr>
              <a:xfrm>
                <a:off x="1897559" y="5147241"/>
                <a:ext cx="528029" cy="253551"/>
              </a:xfrm>
              <a:prstGeom prst="rect">
                <a:avLst/>
              </a:prstGeom>
              <a:solidFill>
                <a:schemeClr val="bg1"/>
              </a:solidFill>
            </p:spPr>
            <p:txBody>
              <a:bodyPr wrap="square" lIns="0" tIns="0" rIns="0" bIns="0" rtlCol="0">
                <a:noAutofit/>
              </a:bodyPr>
              <a:lstStyle/>
              <a:p>
                <a:pPr algn="just" fontAlgn="base">
                  <a:lnSpc>
                    <a:spcPct val="130000"/>
                  </a:lnSpc>
                </a:pPr>
                <a:r>
                  <a:rPr lang="en-US" sz="3200" kern="100">
                    <a:effectLst/>
                    <a:latin typeface="游明朝" panose="02020400000000000000" pitchFamily="18" charset="-128"/>
                    <a:ea typeface="游明朝" panose="02020400000000000000" pitchFamily="18" charset="-128"/>
                    <a:cs typeface="Times New Roman" panose="02020603050405020304" pitchFamily="18" charset="0"/>
                  </a:rPr>
                  <a:t>              </a:t>
                </a:r>
                <a:endParaRPr lang="ja-JP" sz="12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178" name="テキスト ボックス 28">
                <a:extLst>
                  <a:ext uri="{FF2B5EF4-FFF2-40B4-BE49-F238E27FC236}">
                    <a16:creationId xmlns:a16="http://schemas.microsoft.com/office/drawing/2014/main" id="{845D8118-EBF3-4634-8AFC-5407F438E101}"/>
                  </a:ext>
                </a:extLst>
              </p:cNvPr>
              <p:cNvSpPr txBox="1"/>
              <p:nvPr/>
            </p:nvSpPr>
            <p:spPr>
              <a:xfrm>
                <a:off x="2202799" y="5153416"/>
                <a:ext cx="1128346" cy="342185"/>
              </a:xfrm>
              <a:prstGeom prst="rect">
                <a:avLst/>
              </a:prstGeom>
              <a:solidFill>
                <a:schemeClr val="bg1"/>
              </a:solidFill>
            </p:spPr>
            <p:txBody>
              <a:bodyPr wrap="square" lIns="0" tIns="0" rIns="0" bIns="0" rtlCol="0">
                <a:noAutofit/>
              </a:bodyPr>
              <a:lstStyle/>
              <a:p>
                <a:pPr algn="l">
                  <a:lnSpc>
                    <a:spcPct val="130000"/>
                  </a:lnSpc>
                </a:pPr>
                <a:r>
                  <a:rPr lang="en-US" sz="1050" b="1" kern="1200" dirty="0">
                    <a:solidFill>
                      <a:srgbClr val="0765B6"/>
                    </a:solidFill>
                    <a:effectLst/>
                    <a:latin typeface="メイリオ" panose="020B0604030504040204" pitchFamily="50" charset="-128"/>
                    <a:ea typeface="游明朝" panose="02020400000000000000" pitchFamily="18" charset="-128"/>
                    <a:cs typeface="Calibri" panose="020F0502020204030204" pitchFamily="34" charset="0"/>
                  </a:rPr>
                  <a:t>credit card</a:t>
                </a:r>
                <a:endParaRPr 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grpSp>
          <p:nvGrpSpPr>
            <p:cNvPr id="140" name="グループ化 139">
              <a:extLst>
                <a:ext uri="{FF2B5EF4-FFF2-40B4-BE49-F238E27FC236}">
                  <a16:creationId xmlns:a16="http://schemas.microsoft.com/office/drawing/2014/main" id="{8C488011-2FD1-4ECF-8E4A-DF761D67EBE0}"/>
                </a:ext>
              </a:extLst>
            </p:cNvPr>
            <p:cNvGrpSpPr/>
            <p:nvPr/>
          </p:nvGrpSpPr>
          <p:grpSpPr>
            <a:xfrm>
              <a:off x="3672381" y="5013201"/>
              <a:ext cx="2750820" cy="859790"/>
              <a:chOff x="3672381" y="5013201"/>
              <a:chExt cx="2750820" cy="859790"/>
            </a:xfrm>
          </p:grpSpPr>
          <p:pic>
            <p:nvPicPr>
              <p:cNvPr id="175" name="図 174">
                <a:extLst>
                  <a:ext uri="{FF2B5EF4-FFF2-40B4-BE49-F238E27FC236}">
                    <a16:creationId xmlns:a16="http://schemas.microsoft.com/office/drawing/2014/main" id="{5A3AA76B-1C26-4946-9651-6710131E27C4}"/>
                  </a:ext>
                </a:extLst>
              </p:cNvPr>
              <p:cNvPicPr>
                <a:picLocks noChangeAspect="1"/>
              </p:cNvPicPr>
              <p:nvPr/>
            </p:nvPicPr>
            <p:blipFill>
              <a:blip r:embed="rId6"/>
              <a:stretch>
                <a:fillRect/>
              </a:stretch>
            </p:blipFill>
            <p:spPr>
              <a:xfrm>
                <a:off x="3672381" y="5013201"/>
                <a:ext cx="2750820" cy="859790"/>
              </a:xfrm>
              <a:prstGeom prst="rect">
                <a:avLst/>
              </a:prstGeom>
            </p:spPr>
          </p:pic>
          <p:sp>
            <p:nvSpPr>
              <p:cNvPr id="185" name="テキスト ボックス 28">
                <a:extLst>
                  <a:ext uri="{FF2B5EF4-FFF2-40B4-BE49-F238E27FC236}">
                    <a16:creationId xmlns:a16="http://schemas.microsoft.com/office/drawing/2014/main" id="{99233B5A-2A4C-4623-AF27-74F51B3F4858}"/>
                  </a:ext>
                </a:extLst>
              </p:cNvPr>
              <p:cNvSpPr txBox="1"/>
              <p:nvPr/>
            </p:nvSpPr>
            <p:spPr>
              <a:xfrm>
                <a:off x="3943300" y="5110991"/>
                <a:ext cx="861060" cy="354965"/>
              </a:xfrm>
              <a:prstGeom prst="rect">
                <a:avLst/>
              </a:prstGeom>
              <a:solidFill>
                <a:schemeClr val="bg1"/>
              </a:solidFill>
            </p:spPr>
            <p:txBody>
              <a:bodyPr wrap="square" lIns="0" tIns="0" rIns="0" bIns="0" rtlCol="0">
                <a:noAutofit/>
              </a:bodyPr>
              <a:lstStyle/>
              <a:p>
                <a:pPr algn="just">
                  <a:lnSpc>
                    <a:spcPct val="130000"/>
                  </a:lnSpc>
                </a:pPr>
                <a:r>
                  <a:rPr lang="ja-JP" sz="700" b="1" kern="100">
                    <a:solidFill>
                      <a:srgbClr val="0070C0"/>
                    </a:solidFill>
                    <a:effectLst/>
                    <a:latin typeface="游明朝" panose="02020400000000000000" pitchFamily="18" charset="-128"/>
                    <a:ea typeface="メイリオ" panose="020B0604030504040204" pitchFamily="50" charset="-128"/>
                    <a:cs typeface="Times New Roman" panose="02020603050405020304" pitchFamily="18" charset="0"/>
                  </a:rPr>
                  <a:t>　　　　　　　　　　　　</a:t>
                </a:r>
                <a:endParaRPr lang="ja-JP" sz="12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184" name="テキスト ボックス 28">
                <a:extLst>
                  <a:ext uri="{FF2B5EF4-FFF2-40B4-BE49-F238E27FC236}">
                    <a16:creationId xmlns:a16="http://schemas.microsoft.com/office/drawing/2014/main" id="{68FC447C-3AD1-4D24-A487-C34AD4C1C85D}"/>
                  </a:ext>
                </a:extLst>
              </p:cNvPr>
              <p:cNvSpPr txBox="1"/>
              <p:nvPr/>
            </p:nvSpPr>
            <p:spPr>
              <a:xfrm>
                <a:off x="4392434" y="5147241"/>
                <a:ext cx="1455420" cy="327025"/>
              </a:xfrm>
              <a:prstGeom prst="rect">
                <a:avLst/>
              </a:prstGeom>
              <a:solidFill>
                <a:schemeClr val="bg1"/>
              </a:solidFill>
            </p:spPr>
            <p:txBody>
              <a:bodyPr wrap="square" lIns="0" tIns="0" rIns="0" bIns="0" rtlCol="0">
                <a:noAutofit/>
              </a:bodyPr>
              <a:lstStyle/>
              <a:p>
                <a:pPr algn="just">
                  <a:lnSpc>
                    <a:spcPct val="130000"/>
                  </a:lnSpc>
                </a:pPr>
                <a:r>
                  <a:rPr lang="en-US" sz="1050" b="1" kern="100" dirty="0">
                    <a:solidFill>
                      <a:srgbClr val="0070C0"/>
                    </a:solidFill>
                    <a:effectLst/>
                    <a:latin typeface="メイリオ" panose="020B0604030504040204" pitchFamily="50" charset="-128"/>
                    <a:ea typeface="游明朝" panose="02020400000000000000" pitchFamily="18" charset="-128"/>
                    <a:cs typeface="Times New Roman" panose="02020603050405020304" pitchFamily="18" charset="0"/>
                  </a:rPr>
                  <a:t>convenience store</a:t>
                </a:r>
                <a:endParaRPr 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grpSp>
    </p:spTree>
    <p:extLst>
      <p:ext uri="{BB962C8B-B14F-4D97-AF65-F5344CB8AC3E}">
        <p14:creationId xmlns:p14="http://schemas.microsoft.com/office/powerpoint/2010/main" val="2128380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A612DDBC-A7E7-499D-BFA0-2A565F12D630}"/>
              </a:ext>
            </a:extLst>
          </p:cNvPr>
          <p:cNvSpPr/>
          <p:nvPr/>
        </p:nvSpPr>
        <p:spPr>
          <a:xfrm>
            <a:off x="603313" y="407588"/>
            <a:ext cx="5663991" cy="511120"/>
          </a:xfrm>
          <a:prstGeom prst="rect">
            <a:avLst/>
          </a:prstGeom>
          <a:solidFill>
            <a:srgbClr val="0062A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ja-JP" sz="1800" b="1" kern="0" dirty="0">
                <a:effectLst/>
                <a:latin typeface="游明朝" panose="02020400000000000000" pitchFamily="18" charset="-128"/>
                <a:ea typeface="游明朝" panose="02020400000000000000" pitchFamily="18" charset="-128"/>
                <a:cs typeface="ＭＳ Ｐゴシック" panose="020B0600070205080204" pitchFamily="50" charset="-128"/>
              </a:rPr>
              <a:t>How to Register LINE</a:t>
            </a:r>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2795DF63-C326-4958-AC93-27FA11D7D8DB}"/>
              </a:ext>
            </a:extLst>
          </p:cNvPr>
          <p:cNvSpPr txBox="1"/>
          <p:nvPr/>
        </p:nvSpPr>
        <p:spPr>
          <a:xfrm>
            <a:off x="344170" y="9259355"/>
            <a:ext cx="4677228" cy="3231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133350" indent="-133350" algn="l"/>
            <a:r>
              <a:rPr lang="en-US"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If you have any questions, please send us a message from </a:t>
            </a:r>
            <a:r>
              <a:rPr lang="ja-JP" altLang="ja-JP" sz="1050" kern="0" dirty="0">
                <a:effectLst/>
                <a:latin typeface="Century" panose="02040604050505020304" pitchFamily="18" charset="0"/>
                <a:ea typeface="游明朝" panose="02020400000000000000" pitchFamily="18" charset="-128"/>
                <a:cs typeface="ＭＳ Ｐゴシック" panose="020B0600070205080204" pitchFamily="50" charset="-128"/>
              </a:rPr>
              <a:t>“お問い合わせ” </a:t>
            </a:r>
            <a:endParaRPr lang="ja-JP" altLang="ja-JP" sz="1050" kern="100" dirty="0">
              <a:effectLst/>
              <a:latin typeface="Century" panose="02040604050505020304" pitchFamily="18" charset="0"/>
              <a:ea typeface="游明朝" panose="02020400000000000000" pitchFamily="18" charset="-128"/>
              <a:cs typeface="Times New Roman" panose="02020603050405020304" pitchFamily="18" charset="0"/>
            </a:endParaRPr>
          </a:p>
          <a:p>
            <a:r>
              <a:rPr lang="en-US" altLang="ja-JP" sz="1050" kern="0" dirty="0">
                <a:effectLst/>
                <a:latin typeface="Century" panose="02040604050505020304" pitchFamily="18" charset="0"/>
                <a:cs typeface="ＭＳ Ｐゴシック" panose="020B0600070205080204" pitchFamily="50" charset="-128"/>
              </a:rPr>
              <a:t>in LINE Talk. Our customer center will answer you.</a:t>
            </a:r>
            <a:endParaRPr lang="ja-JP" sz="1050" dirty="0">
              <a:latin typeface="Century" panose="02040604050505020304" pitchFamily="18" charset="0"/>
              <a:ea typeface="+mn-lt"/>
              <a:cs typeface="+mn-lt"/>
            </a:endParaRPr>
          </a:p>
        </p:txBody>
      </p:sp>
      <p:cxnSp>
        <p:nvCxnSpPr>
          <p:cNvPr id="12" name="直線矢印コネクタ 11">
            <a:extLst>
              <a:ext uri="{FF2B5EF4-FFF2-40B4-BE49-F238E27FC236}">
                <a16:creationId xmlns:a16="http://schemas.microsoft.com/office/drawing/2014/main" id="{A7848E4F-33CB-4725-B29B-4ACBEC6A877F}"/>
              </a:ext>
            </a:extLst>
          </p:cNvPr>
          <p:cNvCxnSpPr>
            <a:cxnSpLocks/>
          </p:cNvCxnSpPr>
          <p:nvPr/>
        </p:nvCxnSpPr>
        <p:spPr>
          <a:xfrm>
            <a:off x="344170" y="9018838"/>
            <a:ext cx="4471093" cy="0"/>
          </a:xfrm>
          <a:prstGeom prst="straightConnector1">
            <a:avLst/>
          </a:prstGeom>
          <a:ln w="28575">
            <a:solidFill>
              <a:srgbClr val="0062AF"/>
            </a:solidFill>
            <a:prstDash val="sysDot"/>
          </a:ln>
        </p:spPr>
        <p:style>
          <a:lnRef idx="3">
            <a:schemeClr val="accent1"/>
          </a:lnRef>
          <a:fillRef idx="0">
            <a:schemeClr val="accent1"/>
          </a:fillRef>
          <a:effectRef idx="2">
            <a:schemeClr val="accent1"/>
          </a:effectRef>
          <a:fontRef idx="minor">
            <a:schemeClr val="tx1"/>
          </a:fontRef>
        </p:style>
      </p:cxnSp>
      <p:pic>
        <p:nvPicPr>
          <p:cNvPr id="32" name="図 31">
            <a:extLst>
              <a:ext uri="{FF2B5EF4-FFF2-40B4-BE49-F238E27FC236}">
                <a16:creationId xmlns:a16="http://schemas.microsoft.com/office/drawing/2014/main" id="{E2A03E6E-87C7-4F13-AC52-E0E8F0CAA0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755" y="8417527"/>
            <a:ext cx="306070" cy="289560"/>
          </a:xfrm>
          <a:prstGeom prst="rect">
            <a:avLst/>
          </a:prstGeom>
        </p:spPr>
      </p:pic>
      <p:sp>
        <p:nvSpPr>
          <p:cNvPr id="33" name="テキスト ボックス 32">
            <a:extLst>
              <a:ext uri="{FF2B5EF4-FFF2-40B4-BE49-F238E27FC236}">
                <a16:creationId xmlns:a16="http://schemas.microsoft.com/office/drawing/2014/main" id="{3EF1216F-B022-48D3-A8FB-6A13A07DC9DE}"/>
              </a:ext>
            </a:extLst>
          </p:cNvPr>
          <p:cNvSpPr txBox="1"/>
          <p:nvPr/>
        </p:nvSpPr>
        <p:spPr>
          <a:xfrm>
            <a:off x="749147" y="8417527"/>
            <a:ext cx="3537001" cy="36933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r>
              <a:rPr lang="en-US" altLang="ja-JP" sz="1200" kern="0" dirty="0">
                <a:effectLst/>
                <a:latin typeface="Century" panose="02040604050505020304" pitchFamily="18" charset="0"/>
                <a:ea typeface="游明朝" panose="02020400000000000000" pitchFamily="18" charset="-128"/>
                <a:cs typeface="ＭＳ Ｐゴシック" panose="020B0600070205080204" pitchFamily="50" charset="-128"/>
              </a:rPr>
              <a:t>Your name will be displayed for confirmation.</a:t>
            </a:r>
            <a:r>
              <a:rPr lang="en-US" altLang="ja-JP" sz="1200" kern="100" dirty="0">
                <a:effectLst/>
                <a:latin typeface="Century" panose="02040604050505020304" pitchFamily="18" charset="0"/>
                <a:ea typeface="游明朝" panose="02020400000000000000" pitchFamily="18" charset="-128"/>
                <a:cs typeface="Times New Roman" panose="02020603050405020304" pitchFamily="18" charset="0"/>
              </a:rPr>
              <a:t> </a:t>
            </a:r>
            <a:endParaRPr lang="ja-JP" altLang="ja-JP" sz="1200" kern="100" dirty="0">
              <a:effectLst/>
              <a:latin typeface="Century" panose="02040604050505020304" pitchFamily="18" charset="0"/>
              <a:ea typeface="游明朝" panose="02020400000000000000" pitchFamily="18" charset="-128"/>
              <a:cs typeface="Times New Roman" panose="02020603050405020304" pitchFamily="18" charset="0"/>
            </a:endParaRPr>
          </a:p>
          <a:p>
            <a:r>
              <a:rPr lang="en-US" altLang="ja-JP" sz="1200" kern="0" dirty="0">
                <a:effectLst/>
                <a:latin typeface="Century" panose="02040604050505020304" pitchFamily="18" charset="0"/>
                <a:cs typeface="ＭＳ Ｐゴシック" panose="020B0600070205080204" pitchFamily="50" charset="-128"/>
              </a:rPr>
              <a:t>If your name is correct, tap “</a:t>
            </a:r>
            <a:r>
              <a:rPr lang="ja-JP" altLang="ja-JP" sz="1200" kern="0" dirty="0">
                <a:effectLst/>
                <a:latin typeface="Century" panose="02040604050505020304" pitchFamily="18" charset="0"/>
                <a:ea typeface="游明朝" panose="02020400000000000000" pitchFamily="18" charset="-128"/>
                <a:cs typeface="ＭＳ Ｐゴシック" panose="020B0600070205080204" pitchFamily="50" charset="-128"/>
              </a:rPr>
              <a:t>はい</a:t>
            </a:r>
            <a:r>
              <a:rPr lang="en-US" altLang="ja-JP" sz="1200" kern="0" dirty="0">
                <a:effectLst/>
                <a:latin typeface="Century" panose="02040604050505020304" pitchFamily="18" charset="0"/>
                <a:ea typeface="游明朝" panose="02020400000000000000" pitchFamily="18" charset="-128"/>
                <a:cs typeface="ＭＳ Ｐゴシック" panose="020B0600070205080204" pitchFamily="50" charset="-128"/>
              </a:rPr>
              <a:t>”.</a:t>
            </a:r>
            <a:endParaRPr lang="ja-JP" altLang="en-US" sz="1200" b="1" dirty="0">
              <a:latin typeface="Century" panose="02040604050505020304" pitchFamily="18" charset="0"/>
              <a:ea typeface="Meiryo"/>
              <a:cs typeface="+mn-lt"/>
            </a:endParaRPr>
          </a:p>
        </p:txBody>
      </p:sp>
      <p:grpSp>
        <p:nvGrpSpPr>
          <p:cNvPr id="41" name="グループ化 40">
            <a:extLst>
              <a:ext uri="{FF2B5EF4-FFF2-40B4-BE49-F238E27FC236}">
                <a16:creationId xmlns:a16="http://schemas.microsoft.com/office/drawing/2014/main" id="{B2CDEC78-7D49-4CE8-ACD3-0CC227092876}"/>
              </a:ext>
            </a:extLst>
          </p:cNvPr>
          <p:cNvGrpSpPr/>
          <p:nvPr/>
        </p:nvGrpSpPr>
        <p:grpSpPr>
          <a:xfrm>
            <a:off x="5152205" y="8391337"/>
            <a:ext cx="1236345" cy="1429420"/>
            <a:chOff x="0" y="0"/>
            <a:chExt cx="1470660" cy="1809115"/>
          </a:xfrm>
        </p:grpSpPr>
        <p:pic>
          <p:nvPicPr>
            <p:cNvPr id="44" name="図 43"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6FEC1371-14BF-4551-854C-C559C6802D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470660" cy="1809115"/>
            </a:xfrm>
            <a:prstGeom prst="rect">
              <a:avLst/>
            </a:prstGeom>
          </p:spPr>
        </p:pic>
        <p:sp>
          <p:nvSpPr>
            <p:cNvPr id="49" name="正方形/長方形 48">
              <a:extLst>
                <a:ext uri="{FF2B5EF4-FFF2-40B4-BE49-F238E27FC236}">
                  <a16:creationId xmlns:a16="http://schemas.microsoft.com/office/drawing/2014/main" id="{410FF02C-9D5A-4D48-A0D9-EDCA1B342EA7}"/>
                </a:ext>
              </a:extLst>
            </p:cNvPr>
            <p:cNvSpPr/>
            <p:nvPr/>
          </p:nvSpPr>
          <p:spPr>
            <a:xfrm>
              <a:off x="133350" y="1360170"/>
              <a:ext cx="521970" cy="27051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endParaRPr lang="ja-JP" altLang="en-US"/>
            </a:p>
          </p:txBody>
        </p:sp>
      </p:grpSp>
      <p:pic>
        <p:nvPicPr>
          <p:cNvPr id="54" name="図 53">
            <a:extLst>
              <a:ext uri="{FF2B5EF4-FFF2-40B4-BE49-F238E27FC236}">
                <a16:creationId xmlns:a16="http://schemas.microsoft.com/office/drawing/2014/main" id="{C8CE0F0A-B00D-4DDA-9C58-3D59444F5A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440" y="7379631"/>
            <a:ext cx="266700" cy="266700"/>
          </a:xfrm>
          <a:prstGeom prst="rect">
            <a:avLst/>
          </a:prstGeom>
        </p:spPr>
      </p:pic>
      <p:sp>
        <p:nvSpPr>
          <p:cNvPr id="56" name="二等辺三角形 55">
            <a:extLst>
              <a:ext uri="{FF2B5EF4-FFF2-40B4-BE49-F238E27FC236}">
                <a16:creationId xmlns:a16="http://schemas.microsoft.com/office/drawing/2014/main" id="{B8A258E9-E836-4EE6-B03A-5BFA8EAA4720}"/>
              </a:ext>
            </a:extLst>
          </p:cNvPr>
          <p:cNvSpPr/>
          <p:nvPr/>
        </p:nvSpPr>
        <p:spPr>
          <a:xfrm flipV="1">
            <a:off x="5629374" y="8179031"/>
            <a:ext cx="224923" cy="142642"/>
          </a:xfrm>
          <a:prstGeom prst="triangle">
            <a:avLst/>
          </a:prstGeom>
          <a:solidFill>
            <a:srgbClr val="B6C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sp>
        <p:nvSpPr>
          <p:cNvPr id="6" name="Rectangle 5">
            <a:extLst>
              <a:ext uri="{FF2B5EF4-FFF2-40B4-BE49-F238E27FC236}">
                <a16:creationId xmlns:a16="http://schemas.microsoft.com/office/drawing/2014/main" id="{10BE748F-141D-4301-A4CE-989ECE1AB3C7}"/>
              </a:ext>
            </a:extLst>
          </p:cNvPr>
          <p:cNvSpPr>
            <a:spLocks noChangeArrowheads="1"/>
          </p:cNvSpPr>
          <p:nvPr/>
        </p:nvSpPr>
        <p:spPr bwMode="auto">
          <a:xfrm>
            <a:off x="645929" y="7333201"/>
            <a:ext cx="360691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chemeClr val="tx1"/>
                </a:solidFill>
                <a:effectLst/>
                <a:latin typeface="Century" panose="02040604050505020304" pitchFamily="18" charset="0"/>
                <a:ea typeface="游明朝" panose="02020400000000000000" pitchFamily="18" charset="-128"/>
                <a:cs typeface="ＭＳ Ｐゴシック" panose="020B0600070205080204" pitchFamily="50" charset="-128"/>
              </a:rPr>
              <a:t>You will receive a message asking you to enter your password.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chemeClr val="tx1"/>
                </a:solidFill>
                <a:effectLst/>
                <a:latin typeface="Century" panose="02040604050505020304" pitchFamily="18" charset="0"/>
                <a:ea typeface="游明朝" panose="02020400000000000000" pitchFamily="18" charset="-128"/>
                <a:cs typeface="ＭＳ Ｐゴシック" panose="020B0600070205080204" pitchFamily="50" charset="-128"/>
              </a:rPr>
              <a:t>Enter your password (8-digit number) in the same way and submit it.</a:t>
            </a:r>
            <a:r>
              <a:rPr kumimoji="0" lang="en-US" altLang="ja-JP" sz="1200" b="0" i="0" u="none" strike="noStrike" cap="none" normalizeH="0" baseline="0" dirty="0">
                <a:ln>
                  <a:noFill/>
                </a:ln>
                <a:solidFill>
                  <a:schemeClr val="tx1"/>
                </a:solidFill>
                <a:effectLst/>
                <a:latin typeface="Century" panose="020406040505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ja-JP" sz="1200" b="0" i="0" u="none" strike="noStrike" cap="none" normalizeH="0" baseline="0" dirty="0">
              <a:ln>
                <a:noFill/>
              </a:ln>
              <a:solidFill>
                <a:schemeClr val="tx1"/>
              </a:solidFill>
              <a:effectLst/>
              <a:latin typeface="Century" panose="02040604050505020304" pitchFamily="18" charset="0"/>
            </a:endParaRPr>
          </a:p>
        </p:txBody>
      </p:sp>
      <p:pic>
        <p:nvPicPr>
          <p:cNvPr id="58" name="図 57">
            <a:extLst>
              <a:ext uri="{FF2B5EF4-FFF2-40B4-BE49-F238E27FC236}">
                <a16:creationId xmlns:a16="http://schemas.microsoft.com/office/drawing/2014/main" id="{90502E08-3C78-460C-8019-FA75933BED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22787" y="7830570"/>
            <a:ext cx="1438096" cy="276471"/>
          </a:xfrm>
          <a:prstGeom prst="rect">
            <a:avLst/>
          </a:prstGeom>
        </p:spPr>
      </p:pic>
      <p:pic>
        <p:nvPicPr>
          <p:cNvPr id="59" name="図 58">
            <a:extLst>
              <a:ext uri="{FF2B5EF4-FFF2-40B4-BE49-F238E27FC236}">
                <a16:creationId xmlns:a16="http://schemas.microsoft.com/office/drawing/2014/main" id="{B6419036-72AD-4AE9-A465-E1CDB09BCE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720" y="5476964"/>
            <a:ext cx="304800" cy="289560"/>
          </a:xfrm>
          <a:prstGeom prst="rect">
            <a:avLst/>
          </a:prstGeom>
        </p:spPr>
      </p:pic>
      <p:sp>
        <p:nvSpPr>
          <p:cNvPr id="61" name="Rectangle 5">
            <a:extLst>
              <a:ext uri="{FF2B5EF4-FFF2-40B4-BE49-F238E27FC236}">
                <a16:creationId xmlns:a16="http://schemas.microsoft.com/office/drawing/2014/main" id="{999A47FD-E8BE-4AE4-B354-3F2C7FC0E1FB}"/>
              </a:ext>
            </a:extLst>
          </p:cNvPr>
          <p:cNvSpPr>
            <a:spLocks noChangeArrowheads="1"/>
          </p:cNvSpPr>
          <p:nvPr/>
        </p:nvSpPr>
        <p:spPr bwMode="auto">
          <a:xfrm>
            <a:off x="645929" y="5480612"/>
            <a:ext cx="374343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1200" kern="0" dirty="0">
                <a:effectLst/>
                <a:latin typeface="Century" panose="02040604050505020304" pitchFamily="18" charset="0"/>
                <a:cs typeface="ＭＳ Ｐゴシック" panose="020B0600070205080204" pitchFamily="50" charset="-128"/>
              </a:rPr>
              <a:t>When you add enpay as a friend, you will receive a message asking you to enter your ID.</a:t>
            </a:r>
            <a:endParaRPr kumimoji="0" lang="en-US" altLang="ja-JP" sz="1200" b="0" i="0" u="none" strike="noStrike" cap="none" normalizeH="0" baseline="0" dirty="0">
              <a:ln>
                <a:noFill/>
              </a:ln>
              <a:solidFill>
                <a:schemeClr val="tx1"/>
              </a:solidFill>
              <a:effectLst/>
              <a:latin typeface="Century" panose="02040604050505020304" pitchFamily="18" charset="0"/>
            </a:endParaRPr>
          </a:p>
        </p:txBody>
      </p:sp>
      <p:cxnSp>
        <p:nvCxnSpPr>
          <p:cNvPr id="63" name="直線矢印コネクタ 62">
            <a:extLst>
              <a:ext uri="{FF2B5EF4-FFF2-40B4-BE49-F238E27FC236}">
                <a16:creationId xmlns:a16="http://schemas.microsoft.com/office/drawing/2014/main" id="{CBFCEEC0-692C-4131-8F54-9E314FEE1DDA}"/>
              </a:ext>
            </a:extLst>
          </p:cNvPr>
          <p:cNvCxnSpPr>
            <a:cxnSpLocks/>
            <a:endCxn id="66" idx="1"/>
          </p:cNvCxnSpPr>
          <p:nvPr/>
        </p:nvCxnSpPr>
        <p:spPr>
          <a:xfrm flipV="1">
            <a:off x="2987040" y="6062873"/>
            <a:ext cx="2034358" cy="18597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9">
            <a:extLst>
              <a:ext uri="{FF2B5EF4-FFF2-40B4-BE49-F238E27FC236}">
                <a16:creationId xmlns:a16="http://schemas.microsoft.com/office/drawing/2014/main" id="{B2BC54AB-8BBE-43BF-81C7-5B11E52346E6}"/>
              </a:ext>
            </a:extLst>
          </p:cNvPr>
          <p:cNvSpPr>
            <a:spLocks noChangeArrowheads="1"/>
          </p:cNvSpPr>
          <p:nvPr/>
        </p:nvSpPr>
        <p:spPr bwMode="auto">
          <a:xfrm>
            <a:off x="248397" y="6113724"/>
            <a:ext cx="456686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810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81000" algn="l" defTabSz="914400" rtl="0" eaLnBrk="0" fontAlgn="base" latinLnBrk="0" hangingPunct="0">
              <a:lnSpc>
                <a:spcPct val="100000"/>
              </a:lnSpc>
              <a:spcBef>
                <a:spcPct val="0"/>
              </a:spcBef>
              <a:spcAft>
                <a:spcPct val="0"/>
              </a:spcAft>
              <a:buClrTx/>
              <a:buSzTx/>
              <a:buFontTx/>
              <a:buNone/>
              <a:tabLst/>
            </a:pPr>
            <a:r>
              <a:rPr lang="en-US" altLang="ja-JP" sz="1200" kern="0" dirty="0">
                <a:effectLst/>
                <a:latin typeface="Century" panose="02040604050505020304" pitchFamily="18" charset="0"/>
                <a:cs typeface="ＭＳ Ｐゴシック" panose="020B0600070205080204" pitchFamily="50" charset="-128"/>
              </a:rPr>
              <a:t>First, tap the keyboard symbol</a:t>
            </a:r>
          </a:p>
          <a:p>
            <a:pPr marL="0" marR="0" lvl="0" indent="381000" algn="l" defTabSz="914400" rtl="0" eaLnBrk="0" fontAlgn="base" latinLnBrk="0" hangingPunct="0">
              <a:lnSpc>
                <a:spcPct val="100000"/>
              </a:lnSpc>
              <a:spcBef>
                <a:spcPct val="0"/>
              </a:spcBef>
              <a:spcAft>
                <a:spcPct val="0"/>
              </a:spcAft>
              <a:buClrTx/>
              <a:buSzTx/>
              <a:buFontTx/>
              <a:buNone/>
              <a:tabLst/>
            </a:pPr>
            <a:r>
              <a:rPr lang="en-US" altLang="ja-JP" sz="1200" kern="0" dirty="0">
                <a:effectLst/>
                <a:latin typeface="Century" panose="02040604050505020304" pitchFamily="18" charset="0"/>
                <a:cs typeface="ＭＳ Ｐゴシック" panose="020B0600070205080204" pitchFamily="50" charset="-128"/>
              </a:rPr>
              <a:t>in the lower left corner of the talk screen.</a:t>
            </a:r>
          </a:p>
          <a:p>
            <a:pPr marL="0" marR="0" lvl="0" indent="381000" algn="l" defTabSz="914400" rtl="0" eaLnBrk="0" fontAlgn="base" latinLnBrk="0" hangingPunct="0">
              <a:lnSpc>
                <a:spcPct val="100000"/>
              </a:lnSpc>
              <a:spcBef>
                <a:spcPct val="0"/>
              </a:spcBef>
              <a:spcAft>
                <a:spcPct val="0"/>
              </a:spcAft>
              <a:buClrTx/>
              <a:buSzTx/>
              <a:buFontTx/>
              <a:buNone/>
              <a:tabLst/>
            </a:pPr>
            <a:r>
              <a:rPr lang="en-US" altLang="ja-JP" sz="1200" kern="0" dirty="0">
                <a:effectLst/>
                <a:latin typeface="Century" panose="02040604050505020304" pitchFamily="18" charset="0"/>
                <a:cs typeface="ＭＳ Ｐゴシック" panose="020B0600070205080204" pitchFamily="50" charset="-128"/>
              </a:rPr>
              <a:t>Second, enter the ID (8-digit number) shown on the form</a:t>
            </a:r>
            <a:endParaRPr lang="en-US" altLang="ja-JP" sz="1200" kern="0" dirty="0">
              <a:latin typeface="Century" panose="02040604050505020304" pitchFamily="18" charset="0"/>
              <a:cs typeface="ＭＳ Ｐゴシック" panose="020B0600070205080204" pitchFamily="50" charset="-128"/>
            </a:endParaRPr>
          </a:p>
          <a:p>
            <a:pPr marL="0" marR="0" lvl="0" indent="381000" algn="l" defTabSz="914400" rtl="0" eaLnBrk="0" fontAlgn="base" latinLnBrk="0" hangingPunct="0">
              <a:lnSpc>
                <a:spcPct val="100000"/>
              </a:lnSpc>
              <a:spcBef>
                <a:spcPct val="0"/>
              </a:spcBef>
              <a:spcAft>
                <a:spcPct val="0"/>
              </a:spcAft>
              <a:buClrTx/>
              <a:buSzTx/>
              <a:buFontTx/>
              <a:buNone/>
              <a:tabLst/>
            </a:pPr>
            <a:r>
              <a:rPr lang="en-US" altLang="ja-JP" sz="1200" kern="0" dirty="0">
                <a:effectLst/>
                <a:latin typeface="Century" panose="02040604050505020304" pitchFamily="18" charset="0"/>
                <a:cs typeface="ＭＳ Ｐゴシック" panose="020B0600070205080204" pitchFamily="50" charset="-128"/>
              </a:rPr>
              <a:t>in the text input field and submit it.</a:t>
            </a:r>
            <a:endParaRPr kumimoji="0" lang="en-US" altLang="ja-JP" sz="1200" b="0" i="0" u="none" strike="noStrike" kern="0" cap="none" normalizeH="0" baseline="0" dirty="0">
              <a:ln>
                <a:noFill/>
              </a:ln>
              <a:solidFill>
                <a:schemeClr val="tx1"/>
              </a:solidFill>
              <a:latin typeface="Century" panose="02040604050505020304" pitchFamily="18" charset="0"/>
            </a:endParaRPr>
          </a:p>
        </p:txBody>
      </p:sp>
      <p:grpSp>
        <p:nvGrpSpPr>
          <p:cNvPr id="64" name="グループ化 63">
            <a:extLst>
              <a:ext uri="{FF2B5EF4-FFF2-40B4-BE49-F238E27FC236}">
                <a16:creationId xmlns:a16="http://schemas.microsoft.com/office/drawing/2014/main" id="{348A55E5-DBC7-49BF-808F-95B85A05CFF9}"/>
              </a:ext>
            </a:extLst>
          </p:cNvPr>
          <p:cNvGrpSpPr/>
          <p:nvPr/>
        </p:nvGrpSpPr>
        <p:grpSpPr>
          <a:xfrm>
            <a:off x="5021398" y="5243450"/>
            <a:ext cx="1423030" cy="907851"/>
            <a:chOff x="0" y="0"/>
            <a:chExt cx="3505201" cy="2133600"/>
          </a:xfrm>
        </p:grpSpPr>
        <p:grpSp>
          <p:nvGrpSpPr>
            <p:cNvPr id="65" name="グループ化 64">
              <a:extLst>
                <a:ext uri="{FF2B5EF4-FFF2-40B4-BE49-F238E27FC236}">
                  <a16:creationId xmlns:a16="http://schemas.microsoft.com/office/drawing/2014/main" id="{96EEE587-4851-483E-9370-18450C51BEA7}"/>
                </a:ext>
              </a:extLst>
            </p:cNvPr>
            <p:cNvGrpSpPr/>
            <p:nvPr/>
          </p:nvGrpSpPr>
          <p:grpSpPr>
            <a:xfrm>
              <a:off x="0" y="0"/>
              <a:ext cx="3505201" cy="2133600"/>
              <a:chOff x="0" y="0"/>
              <a:chExt cx="4994610" cy="3155616"/>
            </a:xfrm>
          </p:grpSpPr>
          <p:pic>
            <p:nvPicPr>
              <p:cNvPr id="67" name="図 66">
                <a:extLst>
                  <a:ext uri="{FF2B5EF4-FFF2-40B4-BE49-F238E27FC236}">
                    <a16:creationId xmlns:a16="http://schemas.microsoft.com/office/drawing/2014/main" id="{435F0DEB-4BF8-4313-AA3A-E869B08304E9}"/>
                  </a:ext>
                </a:extLst>
              </p:cNvPr>
              <p:cNvPicPr>
                <a:picLocks noChangeAspect="1"/>
              </p:cNvPicPr>
              <p:nvPr/>
            </p:nvPicPr>
            <p:blipFill>
              <a:blip r:embed="rId7"/>
              <a:stretch>
                <a:fillRect/>
              </a:stretch>
            </p:blipFill>
            <p:spPr>
              <a:xfrm>
                <a:off x="13855" y="0"/>
                <a:ext cx="4980755" cy="2507672"/>
              </a:xfrm>
              <a:prstGeom prst="rect">
                <a:avLst/>
              </a:prstGeom>
            </p:spPr>
          </p:pic>
          <p:pic>
            <p:nvPicPr>
              <p:cNvPr id="68" name="図 67">
                <a:extLst>
                  <a:ext uri="{FF2B5EF4-FFF2-40B4-BE49-F238E27FC236}">
                    <a16:creationId xmlns:a16="http://schemas.microsoft.com/office/drawing/2014/main" id="{5D198754-1422-45C7-B8E2-406FCF82CE45}"/>
                  </a:ext>
                </a:extLst>
              </p:cNvPr>
              <p:cNvPicPr>
                <a:picLocks noChangeAspect="1"/>
              </p:cNvPicPr>
              <p:nvPr/>
            </p:nvPicPr>
            <p:blipFill>
              <a:blip r:embed="rId8"/>
              <a:stretch>
                <a:fillRect/>
              </a:stretch>
            </p:blipFill>
            <p:spPr>
              <a:xfrm>
                <a:off x="0" y="2493817"/>
                <a:ext cx="4987637" cy="661799"/>
              </a:xfrm>
              <a:prstGeom prst="rect">
                <a:avLst/>
              </a:prstGeom>
            </p:spPr>
          </p:pic>
        </p:grpSp>
        <p:sp>
          <p:nvSpPr>
            <p:cNvPr id="66" name="正方形/長方形 65">
              <a:extLst>
                <a:ext uri="{FF2B5EF4-FFF2-40B4-BE49-F238E27FC236}">
                  <a16:creationId xmlns:a16="http://schemas.microsoft.com/office/drawing/2014/main" id="{72B70A68-8C2C-47B5-82DF-050D5252D6A3}"/>
                </a:ext>
              </a:extLst>
            </p:cNvPr>
            <p:cNvSpPr/>
            <p:nvPr/>
          </p:nvSpPr>
          <p:spPr>
            <a:xfrm>
              <a:off x="0" y="1717962"/>
              <a:ext cx="484909" cy="41563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endParaRPr lang="ja-JP" altLang="en-US"/>
            </a:p>
          </p:txBody>
        </p:sp>
      </p:grpSp>
      <p:grpSp>
        <p:nvGrpSpPr>
          <p:cNvPr id="69" name="グループ化 68">
            <a:extLst>
              <a:ext uri="{FF2B5EF4-FFF2-40B4-BE49-F238E27FC236}">
                <a16:creationId xmlns:a16="http://schemas.microsoft.com/office/drawing/2014/main" id="{0B72677C-8E4C-4211-9E08-DB0AC7BB62C9}"/>
              </a:ext>
            </a:extLst>
          </p:cNvPr>
          <p:cNvGrpSpPr/>
          <p:nvPr/>
        </p:nvGrpSpPr>
        <p:grpSpPr>
          <a:xfrm>
            <a:off x="5029398" y="6435597"/>
            <a:ext cx="1424874" cy="1139134"/>
            <a:chOff x="0" y="0"/>
            <a:chExt cx="3431930" cy="2507673"/>
          </a:xfrm>
        </p:grpSpPr>
        <p:pic>
          <p:nvPicPr>
            <p:cNvPr id="70" name="図 69">
              <a:extLst>
                <a:ext uri="{FF2B5EF4-FFF2-40B4-BE49-F238E27FC236}">
                  <a16:creationId xmlns:a16="http://schemas.microsoft.com/office/drawing/2014/main" id="{B316572B-27E1-4C13-9F3C-B2AB2C499FF3}"/>
                </a:ext>
              </a:extLst>
            </p:cNvPr>
            <p:cNvPicPr>
              <a:picLocks noChangeAspect="1"/>
            </p:cNvPicPr>
            <p:nvPr/>
          </p:nvPicPr>
          <p:blipFill>
            <a:blip r:embed="rId9"/>
            <a:stretch>
              <a:fillRect/>
            </a:stretch>
          </p:blipFill>
          <p:spPr>
            <a:xfrm>
              <a:off x="0" y="0"/>
              <a:ext cx="3431930" cy="2507673"/>
            </a:xfrm>
            <a:prstGeom prst="rect">
              <a:avLst/>
            </a:prstGeom>
          </p:spPr>
        </p:pic>
        <p:sp>
          <p:nvSpPr>
            <p:cNvPr id="71" name="正方形/長方形 70">
              <a:extLst>
                <a:ext uri="{FF2B5EF4-FFF2-40B4-BE49-F238E27FC236}">
                  <a16:creationId xmlns:a16="http://schemas.microsoft.com/office/drawing/2014/main" id="{460464CF-0A08-4CD3-AB67-FAC2B39792D3}"/>
                </a:ext>
              </a:extLst>
            </p:cNvPr>
            <p:cNvSpPr/>
            <p:nvPr/>
          </p:nvSpPr>
          <p:spPr>
            <a:xfrm>
              <a:off x="775855" y="2078182"/>
              <a:ext cx="2632364" cy="42949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endParaRPr lang="ja-JP" altLang="en-US"/>
            </a:p>
          </p:txBody>
        </p:sp>
      </p:grpSp>
      <p:sp>
        <p:nvSpPr>
          <p:cNvPr id="72" name="二等辺三角形 71">
            <a:extLst>
              <a:ext uri="{FF2B5EF4-FFF2-40B4-BE49-F238E27FC236}">
                <a16:creationId xmlns:a16="http://schemas.microsoft.com/office/drawing/2014/main" id="{DF21CE41-2B6F-47BE-92CF-F91FBB50AA9D}"/>
              </a:ext>
            </a:extLst>
          </p:cNvPr>
          <p:cNvSpPr/>
          <p:nvPr/>
        </p:nvSpPr>
        <p:spPr>
          <a:xfrm flipV="1">
            <a:off x="5629374" y="7640025"/>
            <a:ext cx="224923" cy="142642"/>
          </a:xfrm>
          <a:prstGeom prst="triangle">
            <a:avLst/>
          </a:prstGeom>
          <a:solidFill>
            <a:srgbClr val="B6C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sp>
        <p:nvSpPr>
          <p:cNvPr id="73" name="二等辺三角形 72">
            <a:extLst>
              <a:ext uri="{FF2B5EF4-FFF2-40B4-BE49-F238E27FC236}">
                <a16:creationId xmlns:a16="http://schemas.microsoft.com/office/drawing/2014/main" id="{CF33B448-BC3C-4452-A9F5-D2056AE6B552}"/>
              </a:ext>
            </a:extLst>
          </p:cNvPr>
          <p:cNvSpPr/>
          <p:nvPr/>
        </p:nvSpPr>
        <p:spPr>
          <a:xfrm flipV="1">
            <a:off x="5629374" y="6245052"/>
            <a:ext cx="224923" cy="142642"/>
          </a:xfrm>
          <a:prstGeom prst="triangle">
            <a:avLst/>
          </a:prstGeom>
          <a:solidFill>
            <a:srgbClr val="B6C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cxnSp>
        <p:nvCxnSpPr>
          <p:cNvPr id="74" name="直線矢印コネクタ 73">
            <a:extLst>
              <a:ext uri="{FF2B5EF4-FFF2-40B4-BE49-F238E27FC236}">
                <a16:creationId xmlns:a16="http://schemas.microsoft.com/office/drawing/2014/main" id="{2E3A7B1A-2F51-4DC5-924A-56A469656F24}"/>
              </a:ext>
            </a:extLst>
          </p:cNvPr>
          <p:cNvCxnSpPr>
            <a:cxnSpLocks/>
          </p:cNvCxnSpPr>
          <p:nvPr/>
        </p:nvCxnSpPr>
        <p:spPr>
          <a:xfrm>
            <a:off x="3360420" y="6773284"/>
            <a:ext cx="1981255" cy="63036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5" name="図 74">
            <a:extLst>
              <a:ext uri="{FF2B5EF4-FFF2-40B4-BE49-F238E27FC236}">
                <a16:creationId xmlns:a16="http://schemas.microsoft.com/office/drawing/2014/main" id="{7DD99859-FC28-4648-968D-34D3C9F3AAA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3440" y="4260398"/>
            <a:ext cx="247015" cy="266700"/>
          </a:xfrm>
          <a:prstGeom prst="rect">
            <a:avLst/>
          </a:prstGeom>
        </p:spPr>
      </p:pic>
      <p:sp>
        <p:nvSpPr>
          <p:cNvPr id="76" name="Rectangle 5">
            <a:extLst>
              <a:ext uri="{FF2B5EF4-FFF2-40B4-BE49-F238E27FC236}">
                <a16:creationId xmlns:a16="http://schemas.microsoft.com/office/drawing/2014/main" id="{E2E953A9-6ACB-4AAF-8666-0C0F12B1D7F2}"/>
              </a:ext>
            </a:extLst>
          </p:cNvPr>
          <p:cNvSpPr>
            <a:spLocks noChangeArrowheads="1"/>
          </p:cNvSpPr>
          <p:nvPr/>
        </p:nvSpPr>
        <p:spPr bwMode="auto">
          <a:xfrm>
            <a:off x="649201" y="4240320"/>
            <a:ext cx="40671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1200" kern="0" dirty="0">
                <a:effectLst/>
                <a:latin typeface="Century" panose="02040604050505020304" pitchFamily="18" charset="0"/>
                <a:cs typeface="Times New Roman" panose="02020603050405020304" pitchFamily="18" charset="0"/>
              </a:rPr>
              <a:t>Read the QR code on the form distributed by the school staff on LINE and register enpay as a friend.</a:t>
            </a:r>
            <a:endParaRPr lang="en-US" altLang="ja-JP" sz="1200" kern="0" dirty="0">
              <a:latin typeface="Century" panose="02040604050505020304" pitchFamily="18" charset="0"/>
              <a:cs typeface="Times New Roman" panose="02020603050405020304" pitchFamily="18" charset="0"/>
            </a:endParaRPr>
          </a:p>
        </p:txBody>
      </p:sp>
      <p:sp>
        <p:nvSpPr>
          <p:cNvPr id="77" name="Rectangle 5">
            <a:extLst>
              <a:ext uri="{FF2B5EF4-FFF2-40B4-BE49-F238E27FC236}">
                <a16:creationId xmlns:a16="http://schemas.microsoft.com/office/drawing/2014/main" id="{CC416E34-E4C1-47B4-8339-6B8CD8709308}"/>
              </a:ext>
            </a:extLst>
          </p:cNvPr>
          <p:cNvSpPr>
            <a:spLocks noChangeArrowheads="1"/>
          </p:cNvSpPr>
          <p:nvPr/>
        </p:nvSpPr>
        <p:spPr bwMode="auto">
          <a:xfrm>
            <a:off x="645930" y="3383540"/>
            <a:ext cx="486163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1200" kern="0" dirty="0">
                <a:effectLst/>
                <a:latin typeface="Century" panose="02040604050505020304" pitchFamily="18" charset="0"/>
                <a:cs typeface="Times New Roman" panose="02020603050405020304" pitchFamily="18" charset="0"/>
              </a:rPr>
              <a:t>Install of launch the LINE application on your smartphone.</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800" kern="0" dirty="0">
              <a:latin typeface="Century" panose="020406040505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ja-JP" altLang="ja-JP" sz="1000" kern="0" dirty="0">
                <a:effectLst/>
                <a:latin typeface="Century" panose="02040604050505020304" pitchFamily="18" charset="0"/>
                <a:ea typeface="游明朝" panose="02020400000000000000" pitchFamily="18" charset="-128"/>
                <a:cs typeface="Times New Roman" panose="02020603050405020304" pitchFamily="18" charset="0"/>
              </a:rPr>
              <a:t>※</a:t>
            </a:r>
            <a:r>
              <a:rPr lang="en-US" altLang="ja-JP" sz="1000" kern="0" dirty="0">
                <a:effectLst/>
                <a:latin typeface="Century" panose="02040604050505020304" pitchFamily="18" charset="0"/>
                <a:ea typeface="游明朝" panose="02020400000000000000" pitchFamily="18" charset="-128"/>
                <a:cs typeface="Times New Roman" panose="02020603050405020304" pitchFamily="18" charset="0"/>
              </a:rPr>
              <a:t>If you have already installed the application, there is no need to install it.</a:t>
            </a:r>
            <a:endParaRPr lang="en-US" altLang="ja-JP" sz="1000" kern="0" dirty="0">
              <a:latin typeface="Century" panose="02040604050505020304" pitchFamily="18" charset="0"/>
              <a:cs typeface="Times New Roman" panose="02020603050405020304" pitchFamily="18" charset="0"/>
            </a:endParaRPr>
          </a:p>
        </p:txBody>
      </p:sp>
      <p:pic>
        <p:nvPicPr>
          <p:cNvPr id="78" name="図 77">
            <a:extLst>
              <a:ext uri="{FF2B5EF4-FFF2-40B4-BE49-F238E27FC236}">
                <a16:creationId xmlns:a16="http://schemas.microsoft.com/office/drawing/2014/main" id="{379ADC32-6D4E-4A65-925A-7BECCD88E71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3440" y="3384431"/>
            <a:ext cx="259080" cy="302895"/>
          </a:xfrm>
          <a:prstGeom prst="rect">
            <a:avLst/>
          </a:prstGeom>
        </p:spPr>
      </p:pic>
      <p:grpSp>
        <p:nvGrpSpPr>
          <p:cNvPr id="27" name="グループ化 26">
            <a:extLst>
              <a:ext uri="{FF2B5EF4-FFF2-40B4-BE49-F238E27FC236}">
                <a16:creationId xmlns:a16="http://schemas.microsoft.com/office/drawing/2014/main" id="{6EB0EAF8-C899-4624-BE82-104340617A8A}"/>
              </a:ext>
            </a:extLst>
          </p:cNvPr>
          <p:cNvGrpSpPr/>
          <p:nvPr/>
        </p:nvGrpSpPr>
        <p:grpSpPr>
          <a:xfrm>
            <a:off x="4351812" y="945344"/>
            <a:ext cx="1966609" cy="2382428"/>
            <a:chOff x="4353726" y="1061590"/>
            <a:chExt cx="1966609" cy="2382428"/>
          </a:xfrm>
        </p:grpSpPr>
        <p:grpSp>
          <p:nvGrpSpPr>
            <p:cNvPr id="80" name="グループ化 79">
              <a:extLst>
                <a:ext uri="{FF2B5EF4-FFF2-40B4-BE49-F238E27FC236}">
                  <a16:creationId xmlns:a16="http://schemas.microsoft.com/office/drawing/2014/main" id="{4189250B-1529-4E14-9DEC-B7DAC46EDB45}"/>
                </a:ext>
              </a:extLst>
            </p:cNvPr>
            <p:cNvGrpSpPr/>
            <p:nvPr/>
          </p:nvGrpSpPr>
          <p:grpSpPr>
            <a:xfrm>
              <a:off x="4353726" y="1061590"/>
              <a:ext cx="1630680" cy="2240280"/>
              <a:chOff x="0" y="0"/>
              <a:chExt cx="2541270" cy="3543300"/>
            </a:xfrm>
          </p:grpSpPr>
          <p:pic>
            <p:nvPicPr>
              <p:cNvPr id="82" name="図 81">
                <a:extLst>
                  <a:ext uri="{FF2B5EF4-FFF2-40B4-BE49-F238E27FC236}">
                    <a16:creationId xmlns:a16="http://schemas.microsoft.com/office/drawing/2014/main" id="{192750F6-A7AF-4DB9-98CC-58D011CB3C3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2541270" cy="3543300"/>
              </a:xfrm>
              <a:prstGeom prst="rect">
                <a:avLst/>
              </a:prstGeom>
            </p:spPr>
          </p:pic>
          <p:sp>
            <p:nvSpPr>
              <p:cNvPr id="83" name="正方形/長方形 82">
                <a:extLst>
                  <a:ext uri="{FF2B5EF4-FFF2-40B4-BE49-F238E27FC236}">
                    <a16:creationId xmlns:a16="http://schemas.microsoft.com/office/drawing/2014/main" id="{28898898-88C6-4847-90C9-8DF075341E6A}"/>
                  </a:ext>
                </a:extLst>
              </p:cNvPr>
              <p:cNvSpPr/>
              <p:nvPr/>
            </p:nvSpPr>
            <p:spPr>
              <a:xfrm>
                <a:off x="331470" y="1291590"/>
                <a:ext cx="1908810" cy="6362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sp>
          <p:nvSpPr>
            <p:cNvPr id="81" name="テキスト ボックス 1">
              <a:extLst>
                <a:ext uri="{FF2B5EF4-FFF2-40B4-BE49-F238E27FC236}">
                  <a16:creationId xmlns:a16="http://schemas.microsoft.com/office/drawing/2014/main" id="{D1505A64-217D-47B5-ADFF-979BD78D517D}"/>
                </a:ext>
              </a:extLst>
            </p:cNvPr>
            <p:cNvSpPr txBox="1"/>
            <p:nvPr/>
          </p:nvSpPr>
          <p:spPr>
            <a:xfrm>
              <a:off x="5085895" y="2895378"/>
              <a:ext cx="1234440" cy="548640"/>
            </a:xfrm>
            <a:prstGeom prst="rect">
              <a:avLst/>
            </a:prstGeom>
            <a:noFill/>
          </p:spPr>
          <p:txBody>
            <a:bodyPr wrap="square" rtlCol="0">
              <a:noAutofit/>
            </a:bodyPr>
            <a:lstStyle/>
            <a:p>
              <a:pPr algn="ctr"/>
              <a:r>
                <a:rPr lang="en-US" sz="1200" b="1" kern="1200" dirty="0">
                  <a:solidFill>
                    <a:srgbClr val="C00000"/>
                  </a:solidFill>
                  <a:effectLst/>
                  <a:latin typeface="メイリオ" panose="020B0604030504040204" pitchFamily="50" charset="-128"/>
                  <a:ea typeface="游明朝" panose="02020400000000000000" pitchFamily="18" charset="-128"/>
                  <a:cs typeface="Times New Roman" panose="02020603050405020304" pitchFamily="18" charset="0"/>
                </a:rPr>
                <a:t>sample</a:t>
              </a:r>
              <a:endParaRPr 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84" name="Rectangle 5">
            <a:extLst>
              <a:ext uri="{FF2B5EF4-FFF2-40B4-BE49-F238E27FC236}">
                <a16:creationId xmlns:a16="http://schemas.microsoft.com/office/drawing/2014/main" id="{466904D2-7934-4671-BCCF-09D022AB96E4}"/>
              </a:ext>
            </a:extLst>
          </p:cNvPr>
          <p:cNvSpPr>
            <a:spLocks noChangeArrowheads="1"/>
          </p:cNvSpPr>
          <p:nvPr/>
        </p:nvSpPr>
        <p:spPr bwMode="auto">
          <a:xfrm>
            <a:off x="602520" y="1382533"/>
            <a:ext cx="3558067"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ja-JP" sz="1400" b="1" kern="0" dirty="0">
                <a:effectLst/>
                <a:latin typeface="Century" panose="02040604050505020304" pitchFamily="18" charset="0"/>
                <a:cs typeface="Times New Roman" panose="02020603050405020304" pitchFamily="18" charset="0"/>
              </a:rPr>
              <a:t>Please have the form </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ja-JP" sz="800" b="1" kern="0" dirty="0">
              <a:effectLst/>
              <a:latin typeface="Century" panose="020406040505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ja-JP" sz="1400" b="1" kern="0" dirty="0">
                <a:effectLst/>
                <a:latin typeface="Century" panose="02040604050505020304" pitchFamily="18" charset="0"/>
                <a:cs typeface="Times New Roman" panose="02020603050405020304" pitchFamily="18" charset="0"/>
              </a:rPr>
              <a:t>with your ID and PASSWORD</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ja-JP" sz="800" b="1" kern="0" dirty="0">
              <a:effectLst/>
              <a:latin typeface="Century" panose="020406040505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ja-JP" sz="1400" b="1" kern="0" dirty="0">
                <a:effectLst/>
                <a:latin typeface="Century" panose="02040604050505020304" pitchFamily="18" charset="0"/>
                <a:cs typeface="Times New Roman" panose="02020603050405020304" pitchFamily="18" charset="0"/>
              </a:rPr>
              <a:t>distributed by the school staff.</a:t>
            </a:r>
            <a:endParaRPr lang="en-US" altLang="ja-JP" sz="1400" kern="0" dirty="0">
              <a:effectLst/>
              <a:latin typeface="Century" panose="02040604050505020304" pitchFamily="18" charset="0"/>
              <a:cs typeface="Times New Roman" panose="02020603050405020304" pitchFamily="18" charset="0"/>
            </a:endParaRPr>
          </a:p>
        </p:txBody>
      </p:sp>
      <p:pic>
        <p:nvPicPr>
          <p:cNvPr id="85" name="図 84">
            <a:extLst>
              <a:ext uri="{FF2B5EF4-FFF2-40B4-BE49-F238E27FC236}">
                <a16:creationId xmlns:a16="http://schemas.microsoft.com/office/drawing/2014/main" id="{56CF3F01-E8E3-4ACE-9059-A31FF66715F3}"/>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575432" y="3421659"/>
            <a:ext cx="389890" cy="381000"/>
          </a:xfrm>
          <a:prstGeom prst="rect">
            <a:avLst/>
          </a:prstGeom>
          <a:noFill/>
          <a:ln>
            <a:noFill/>
          </a:ln>
        </p:spPr>
      </p:pic>
      <p:grpSp>
        <p:nvGrpSpPr>
          <p:cNvPr id="28" name="グループ化 27">
            <a:extLst>
              <a:ext uri="{FF2B5EF4-FFF2-40B4-BE49-F238E27FC236}">
                <a16:creationId xmlns:a16="http://schemas.microsoft.com/office/drawing/2014/main" id="{7E21AEDB-778A-4B64-96B7-F7C4A3B8D4A8}"/>
              </a:ext>
            </a:extLst>
          </p:cNvPr>
          <p:cNvGrpSpPr/>
          <p:nvPr/>
        </p:nvGrpSpPr>
        <p:grpSpPr>
          <a:xfrm>
            <a:off x="4370295" y="4102802"/>
            <a:ext cx="1021079" cy="987050"/>
            <a:chOff x="2807231" y="4422140"/>
            <a:chExt cx="1189368" cy="1061720"/>
          </a:xfrm>
        </p:grpSpPr>
        <p:pic>
          <p:nvPicPr>
            <p:cNvPr id="87" name="図 86">
              <a:extLst>
                <a:ext uri="{FF2B5EF4-FFF2-40B4-BE49-F238E27FC236}">
                  <a16:creationId xmlns:a16="http://schemas.microsoft.com/office/drawing/2014/main" id="{D89C3C24-E737-4888-907B-874C8352F09F}"/>
                </a:ext>
              </a:extLst>
            </p:cNvPr>
            <p:cNvPicPr>
              <a:picLocks noChangeAspect="1"/>
            </p:cNvPicPr>
            <p:nvPr/>
          </p:nvPicPr>
          <p:blipFill>
            <a:blip r:embed="rId14"/>
            <a:stretch>
              <a:fillRect/>
            </a:stretch>
          </p:blipFill>
          <p:spPr>
            <a:xfrm>
              <a:off x="2865120" y="4422140"/>
              <a:ext cx="1021080" cy="1061720"/>
            </a:xfrm>
            <a:prstGeom prst="rect">
              <a:avLst/>
            </a:prstGeom>
          </p:spPr>
        </p:pic>
        <p:sp>
          <p:nvSpPr>
            <p:cNvPr id="88" name="テキスト ボックス 1">
              <a:extLst>
                <a:ext uri="{FF2B5EF4-FFF2-40B4-BE49-F238E27FC236}">
                  <a16:creationId xmlns:a16="http://schemas.microsoft.com/office/drawing/2014/main" id="{28C4BBE8-5128-440E-A989-B68A19CDE181}"/>
                </a:ext>
              </a:extLst>
            </p:cNvPr>
            <p:cNvSpPr txBox="1"/>
            <p:nvPr/>
          </p:nvSpPr>
          <p:spPr>
            <a:xfrm>
              <a:off x="2807231" y="4886445"/>
              <a:ext cx="1189368" cy="457200"/>
            </a:xfrm>
            <a:prstGeom prst="rect">
              <a:avLst/>
            </a:prstGeom>
            <a:noFill/>
          </p:spPr>
          <p:txBody>
            <a:bodyPr wrap="square" rtlCol="0">
              <a:noAutofit/>
            </a:bodyPr>
            <a:lstStyle/>
            <a:p>
              <a:pPr algn="ctr"/>
              <a:r>
                <a:rPr lang="en-US" sz="1600" b="1" kern="1200" dirty="0">
                  <a:solidFill>
                    <a:srgbClr val="C00000"/>
                  </a:solidFill>
                  <a:effectLst/>
                  <a:latin typeface="メイリオ" panose="020B0604030504040204" pitchFamily="50" charset="-128"/>
                  <a:ea typeface="游明朝" panose="02020400000000000000" pitchFamily="18" charset="-128"/>
                  <a:cs typeface="Times New Roman" panose="02020603050405020304" pitchFamily="18" charset="0"/>
                </a:rPr>
                <a:t>sample</a:t>
              </a:r>
              <a:endParaRPr lang="ja-JP" sz="16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89" name="二等辺三角形 88">
            <a:extLst>
              <a:ext uri="{FF2B5EF4-FFF2-40B4-BE49-F238E27FC236}">
                <a16:creationId xmlns:a16="http://schemas.microsoft.com/office/drawing/2014/main" id="{55482F02-9D6C-406A-8131-E82FDC4199AC}"/>
              </a:ext>
            </a:extLst>
          </p:cNvPr>
          <p:cNvSpPr/>
          <p:nvPr/>
        </p:nvSpPr>
        <p:spPr>
          <a:xfrm rot="16200000" flipV="1">
            <a:off x="5323786" y="4518202"/>
            <a:ext cx="224923" cy="142642"/>
          </a:xfrm>
          <a:prstGeom prst="triangle">
            <a:avLst/>
          </a:prstGeom>
          <a:solidFill>
            <a:srgbClr val="B6C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grpSp>
        <p:nvGrpSpPr>
          <p:cNvPr id="90" name="グループ化 89">
            <a:extLst>
              <a:ext uri="{FF2B5EF4-FFF2-40B4-BE49-F238E27FC236}">
                <a16:creationId xmlns:a16="http://schemas.microsoft.com/office/drawing/2014/main" id="{47903407-1200-4F54-946A-D79669CE090E}"/>
              </a:ext>
            </a:extLst>
          </p:cNvPr>
          <p:cNvGrpSpPr/>
          <p:nvPr/>
        </p:nvGrpSpPr>
        <p:grpSpPr>
          <a:xfrm>
            <a:off x="5629536" y="4129658"/>
            <a:ext cx="1021080" cy="932457"/>
            <a:chOff x="0" y="0"/>
            <a:chExt cx="1440180" cy="1247140"/>
          </a:xfrm>
        </p:grpSpPr>
        <p:pic>
          <p:nvPicPr>
            <p:cNvPr id="91" name="図 90" descr="グラフィカル ユーザー インターフェイス, アプリケーション&#10;&#10;説明は自動で生成されたものです">
              <a:extLst>
                <a:ext uri="{FF2B5EF4-FFF2-40B4-BE49-F238E27FC236}">
                  <a16:creationId xmlns:a16="http://schemas.microsoft.com/office/drawing/2014/main" id="{8F3FCBCF-0871-44E7-B90C-C1EFD1919DC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1440180" cy="1247140"/>
            </a:xfrm>
            <a:prstGeom prst="rect">
              <a:avLst/>
            </a:prstGeom>
          </p:spPr>
        </p:pic>
        <p:sp>
          <p:nvSpPr>
            <p:cNvPr id="92" name="正方形/長方形 91">
              <a:extLst>
                <a:ext uri="{FF2B5EF4-FFF2-40B4-BE49-F238E27FC236}">
                  <a16:creationId xmlns:a16="http://schemas.microsoft.com/office/drawing/2014/main" id="{FED06A27-DF55-40F2-B1BB-9890A29B50BC}"/>
                </a:ext>
              </a:extLst>
            </p:cNvPr>
            <p:cNvSpPr/>
            <p:nvPr/>
          </p:nvSpPr>
          <p:spPr>
            <a:xfrm>
              <a:off x="304800" y="899160"/>
              <a:ext cx="872490" cy="23241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spTree>
    <p:extLst>
      <p:ext uri="{BB962C8B-B14F-4D97-AF65-F5344CB8AC3E}">
        <p14:creationId xmlns:p14="http://schemas.microsoft.com/office/powerpoint/2010/main" val="1445796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A612DDBC-A7E7-499D-BFA0-2A565F12D630}"/>
              </a:ext>
            </a:extLst>
          </p:cNvPr>
          <p:cNvSpPr/>
          <p:nvPr/>
        </p:nvSpPr>
        <p:spPr>
          <a:xfrm>
            <a:off x="603313" y="407588"/>
            <a:ext cx="5663991" cy="511120"/>
          </a:xfrm>
          <a:prstGeom prst="rect">
            <a:avLst/>
          </a:prstGeom>
          <a:solidFill>
            <a:srgbClr val="0062A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ja-JP" sz="1800" b="1" kern="0" dirty="0">
                <a:effectLst/>
                <a:latin typeface="游明朝" panose="02020400000000000000" pitchFamily="18" charset="-128"/>
                <a:ea typeface="游明朝" panose="02020400000000000000" pitchFamily="18" charset="-128"/>
                <a:cs typeface="ＭＳ Ｐゴシック" panose="020B0600070205080204" pitchFamily="50" charset="-128"/>
              </a:rPr>
              <a:t>How to Unregister LINE</a:t>
            </a:r>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59" name="図 58">
            <a:extLst>
              <a:ext uri="{FF2B5EF4-FFF2-40B4-BE49-F238E27FC236}">
                <a16:creationId xmlns:a16="http://schemas.microsoft.com/office/drawing/2014/main" id="{B6419036-72AD-4AE9-A465-E1CDB09BCE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360" y="6418484"/>
            <a:ext cx="304800" cy="289560"/>
          </a:xfrm>
          <a:prstGeom prst="rect">
            <a:avLst/>
          </a:prstGeom>
        </p:spPr>
      </p:pic>
      <p:sp>
        <p:nvSpPr>
          <p:cNvPr id="61" name="Rectangle 5">
            <a:extLst>
              <a:ext uri="{FF2B5EF4-FFF2-40B4-BE49-F238E27FC236}">
                <a16:creationId xmlns:a16="http://schemas.microsoft.com/office/drawing/2014/main" id="{999A47FD-E8BE-4AE4-B354-3F2C7FC0E1FB}"/>
              </a:ext>
            </a:extLst>
          </p:cNvPr>
          <p:cNvSpPr>
            <a:spLocks noChangeArrowheads="1"/>
          </p:cNvSpPr>
          <p:nvPr/>
        </p:nvSpPr>
        <p:spPr bwMode="auto">
          <a:xfrm>
            <a:off x="641160" y="6391741"/>
            <a:ext cx="374343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1200" dirty="0">
                <a:effectLst/>
                <a:latin typeface="Century" panose="02040604050505020304" pitchFamily="18" charset="0"/>
                <a:cs typeface="Times New Roman" panose="02020603050405020304" pitchFamily="18" charset="0"/>
              </a:rPr>
              <a:t>Register again with a new LINE account using the ID and password distributed by the school.</a:t>
            </a:r>
            <a:endParaRPr kumimoji="0" lang="en-US" altLang="ja-JP" sz="1200" b="0" i="0" u="none" strike="noStrike" cap="none" normalizeH="0" baseline="0" dirty="0">
              <a:ln>
                <a:noFill/>
              </a:ln>
              <a:solidFill>
                <a:schemeClr val="tx1"/>
              </a:solidFill>
              <a:effectLst/>
              <a:latin typeface="Century" panose="02040604050505020304" pitchFamily="18" charset="0"/>
            </a:endParaRPr>
          </a:p>
        </p:txBody>
      </p:sp>
      <p:pic>
        <p:nvPicPr>
          <p:cNvPr id="75" name="図 74">
            <a:extLst>
              <a:ext uri="{FF2B5EF4-FFF2-40B4-BE49-F238E27FC236}">
                <a16:creationId xmlns:a16="http://schemas.microsoft.com/office/drawing/2014/main" id="{7DD99859-FC28-4648-968D-34D3C9F3A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440" y="4371790"/>
            <a:ext cx="247015" cy="266700"/>
          </a:xfrm>
          <a:prstGeom prst="rect">
            <a:avLst/>
          </a:prstGeom>
        </p:spPr>
      </p:pic>
      <p:sp>
        <p:nvSpPr>
          <p:cNvPr id="76" name="Rectangle 5">
            <a:extLst>
              <a:ext uri="{FF2B5EF4-FFF2-40B4-BE49-F238E27FC236}">
                <a16:creationId xmlns:a16="http://schemas.microsoft.com/office/drawing/2014/main" id="{E2E953A9-6ACB-4AAF-8666-0C0F12B1D7F2}"/>
              </a:ext>
            </a:extLst>
          </p:cNvPr>
          <p:cNvSpPr>
            <a:spLocks noChangeArrowheads="1"/>
          </p:cNvSpPr>
          <p:nvPr/>
        </p:nvSpPr>
        <p:spPr bwMode="auto">
          <a:xfrm>
            <a:off x="652252" y="4371790"/>
            <a:ext cx="40671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n-US" altLang="ja-JP" sz="1200" kern="100" dirty="0">
                <a:effectLst/>
                <a:latin typeface="Century" panose="02040604050505020304" pitchFamily="18" charset="0"/>
                <a:ea typeface="游明朝" panose="02020400000000000000" pitchFamily="18" charset="-128"/>
                <a:cs typeface="Times New Roman" panose="02020603050405020304" pitchFamily="18" charset="0"/>
              </a:rPr>
              <a:t>Tap "</a:t>
            </a:r>
            <a:r>
              <a:rPr lang="ja-JP" altLang="ja-JP" sz="1200" kern="100" dirty="0">
                <a:effectLst/>
                <a:latin typeface="Century" panose="02040604050505020304" pitchFamily="18" charset="0"/>
                <a:ea typeface="游明朝" panose="02020400000000000000" pitchFamily="18" charset="-128"/>
                <a:cs typeface="Times New Roman" panose="02020603050405020304" pitchFamily="18" charset="0"/>
              </a:rPr>
              <a:t>削除する</a:t>
            </a:r>
            <a:r>
              <a:rPr lang="en-US" altLang="ja-JP" sz="1200" kern="100" dirty="0">
                <a:effectLst/>
                <a:latin typeface="Century" panose="02040604050505020304" pitchFamily="18" charset="0"/>
                <a:ea typeface="游明朝" panose="02020400000000000000" pitchFamily="18" charset="-128"/>
                <a:cs typeface="Times New Roman" panose="02020603050405020304" pitchFamily="18" charset="0"/>
              </a:rPr>
              <a:t>" among the three items displayed.</a:t>
            </a:r>
            <a:endParaRPr lang="ja-JP" altLang="ja-JP" sz="1200" kern="100" dirty="0">
              <a:effectLst/>
              <a:latin typeface="Century" panose="02040604050505020304" pitchFamily="18" charset="0"/>
              <a:ea typeface="游明朝" panose="02020400000000000000" pitchFamily="18" charset="-128"/>
              <a:cs typeface="Times New Roman" panose="02020603050405020304" pitchFamily="18" charset="0"/>
            </a:endParaRPr>
          </a:p>
        </p:txBody>
      </p:sp>
      <p:sp>
        <p:nvSpPr>
          <p:cNvPr id="77" name="Rectangle 5">
            <a:extLst>
              <a:ext uri="{FF2B5EF4-FFF2-40B4-BE49-F238E27FC236}">
                <a16:creationId xmlns:a16="http://schemas.microsoft.com/office/drawing/2014/main" id="{CC416E34-E4C1-47B4-8339-6B8CD8709308}"/>
              </a:ext>
            </a:extLst>
          </p:cNvPr>
          <p:cNvSpPr>
            <a:spLocks noChangeArrowheads="1"/>
          </p:cNvSpPr>
          <p:nvPr/>
        </p:nvSpPr>
        <p:spPr bwMode="auto">
          <a:xfrm>
            <a:off x="645929" y="3132424"/>
            <a:ext cx="416933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1200" dirty="0">
                <a:effectLst/>
                <a:latin typeface="Century" panose="02040604050505020304" pitchFamily="18" charset="0"/>
                <a:cs typeface="Times New Roman" panose="02020603050405020304" pitchFamily="18" charset="0"/>
              </a:rPr>
              <a:t>Tap "</a:t>
            </a:r>
            <a:r>
              <a:rPr lang="ja-JP" altLang="ja-JP" sz="1200" dirty="0">
                <a:effectLst/>
                <a:latin typeface="Century" panose="02040604050505020304" pitchFamily="18" charset="0"/>
                <a:ea typeface="游明朝" panose="02020400000000000000" pitchFamily="18" charset="-128"/>
                <a:cs typeface="Times New Roman" panose="02020603050405020304" pitchFamily="18" charset="0"/>
              </a:rPr>
              <a:t>メニューをひらく</a:t>
            </a:r>
            <a:r>
              <a:rPr lang="en-US" altLang="ja-JP" sz="1200" dirty="0">
                <a:effectLst/>
                <a:latin typeface="Century" panose="02040604050505020304" pitchFamily="18" charset="0"/>
                <a:ea typeface="游明朝" panose="02020400000000000000" pitchFamily="18" charset="-128"/>
                <a:cs typeface="Times New Roman" panose="02020603050405020304" pitchFamily="18" charset="0"/>
              </a:rPr>
              <a:t>" at the bottom of the talk screen, </a:t>
            </a:r>
            <a:r>
              <a:rPr lang="en-US" altLang="ja-JP" sz="1200" dirty="0">
                <a:effectLst/>
                <a:latin typeface="Century" panose="02040604050505020304" pitchFamily="18" charset="0"/>
                <a:cs typeface="Times New Roman" panose="02020603050405020304" pitchFamily="18" charset="0"/>
              </a:rPr>
              <a:t>then tap "</a:t>
            </a:r>
            <a:r>
              <a:rPr lang="ja-JP" altLang="ja-JP" sz="1200" dirty="0">
                <a:effectLst/>
                <a:latin typeface="Century" panose="02040604050505020304" pitchFamily="18" charset="0"/>
                <a:ea typeface="游明朝" panose="02020400000000000000" pitchFamily="18" charset="-128"/>
                <a:cs typeface="Times New Roman" panose="02020603050405020304" pitchFamily="18" charset="0"/>
              </a:rPr>
              <a:t>施設一覧</a:t>
            </a:r>
            <a:r>
              <a:rPr lang="en-US" altLang="ja-JP" sz="1200" dirty="0">
                <a:effectLst/>
                <a:latin typeface="Century" panose="02040604050505020304" pitchFamily="18" charset="0"/>
                <a:ea typeface="游明朝" panose="02020400000000000000" pitchFamily="18" charset="-128"/>
                <a:cs typeface="Times New Roman" panose="02020603050405020304" pitchFamily="18" charset="0"/>
              </a:rPr>
              <a:t>”.</a:t>
            </a:r>
            <a:endParaRPr lang="en-US" altLang="ja-JP" sz="1200" kern="0" dirty="0">
              <a:latin typeface="Century" panose="02040604050505020304" pitchFamily="18" charset="0"/>
              <a:cs typeface="Times New Roman" panose="02020603050405020304" pitchFamily="18" charset="0"/>
            </a:endParaRPr>
          </a:p>
        </p:txBody>
      </p:sp>
      <p:pic>
        <p:nvPicPr>
          <p:cNvPr id="78" name="図 77">
            <a:extLst>
              <a:ext uri="{FF2B5EF4-FFF2-40B4-BE49-F238E27FC236}">
                <a16:creationId xmlns:a16="http://schemas.microsoft.com/office/drawing/2014/main" id="{379ADC32-6D4E-4A65-925A-7BECCD88E7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440" y="3134385"/>
            <a:ext cx="259080" cy="302895"/>
          </a:xfrm>
          <a:prstGeom prst="rect">
            <a:avLst/>
          </a:prstGeom>
        </p:spPr>
      </p:pic>
      <p:sp>
        <p:nvSpPr>
          <p:cNvPr id="47" name="Rectangle 5">
            <a:extLst>
              <a:ext uri="{FF2B5EF4-FFF2-40B4-BE49-F238E27FC236}">
                <a16:creationId xmlns:a16="http://schemas.microsoft.com/office/drawing/2014/main" id="{A30B94A6-6848-48FF-85D7-937832D4AA22}"/>
              </a:ext>
            </a:extLst>
          </p:cNvPr>
          <p:cNvSpPr>
            <a:spLocks noChangeArrowheads="1"/>
          </p:cNvSpPr>
          <p:nvPr/>
        </p:nvSpPr>
        <p:spPr bwMode="auto">
          <a:xfrm>
            <a:off x="502275" y="1061410"/>
            <a:ext cx="5663991"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US" altLang="ja-JP" sz="1400" dirty="0">
                <a:effectLst/>
                <a:latin typeface="Century" panose="02040604050505020304" pitchFamily="18" charset="0"/>
                <a:cs typeface="Times New Roman" panose="02020603050405020304" pitchFamily="18" charset="0"/>
              </a:rPr>
              <a:t>If you have a new cell phone or your cell phone breaks down, etc., and you can no longer use the LINE account you have already registered, you will need to re-register with a new LINE account. You must first deregister with your old account and then re-register with your new account. Please follow the steps below.</a:t>
            </a:r>
            <a:endParaRPr lang="en-US" altLang="ja-JP" sz="1400" kern="0" dirty="0">
              <a:latin typeface="Century" panose="02040604050505020304" pitchFamily="18" charset="0"/>
              <a:cs typeface="Times New Roman" panose="02020603050405020304" pitchFamily="18" charset="0"/>
            </a:endParaRPr>
          </a:p>
        </p:txBody>
      </p:sp>
      <p:sp>
        <p:nvSpPr>
          <p:cNvPr id="48" name="Rectangle 5">
            <a:extLst>
              <a:ext uri="{FF2B5EF4-FFF2-40B4-BE49-F238E27FC236}">
                <a16:creationId xmlns:a16="http://schemas.microsoft.com/office/drawing/2014/main" id="{7CBFAE25-01CC-4E99-8D90-F5894BCDDDE2}"/>
              </a:ext>
            </a:extLst>
          </p:cNvPr>
          <p:cNvSpPr>
            <a:spLocks noChangeArrowheads="1"/>
          </p:cNvSpPr>
          <p:nvPr/>
        </p:nvSpPr>
        <p:spPr bwMode="auto">
          <a:xfrm>
            <a:off x="278877" y="2557913"/>
            <a:ext cx="50384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ja-JP" altLang="ja-JP" sz="1600" b="1" dirty="0">
                <a:effectLst/>
                <a:latin typeface="Century" panose="02040604050505020304" pitchFamily="18" charset="0"/>
                <a:ea typeface="游明朝" panose="02020400000000000000" pitchFamily="18" charset="-128"/>
                <a:cs typeface="Times New Roman" panose="02020603050405020304" pitchFamily="18" charset="0"/>
              </a:rPr>
              <a:t>＜</a:t>
            </a:r>
            <a:r>
              <a:rPr lang="en-US" altLang="ja-JP" sz="1600" b="1" dirty="0">
                <a:effectLst/>
                <a:latin typeface="Century" panose="02040604050505020304" pitchFamily="18" charset="0"/>
                <a:ea typeface="游明朝" panose="02020400000000000000" pitchFamily="18" charset="-128"/>
                <a:cs typeface="Times New Roman" panose="02020603050405020304" pitchFamily="18" charset="0"/>
              </a:rPr>
              <a:t>If you</a:t>
            </a:r>
            <a:r>
              <a:rPr lang="en-US" altLang="ja-JP" sz="1600" b="1" dirty="0">
                <a:solidFill>
                  <a:srgbClr val="FF0000"/>
                </a:solidFill>
                <a:effectLst/>
                <a:latin typeface="Century" panose="02040604050505020304" pitchFamily="18" charset="0"/>
                <a:ea typeface="游明朝" panose="02020400000000000000" pitchFamily="18" charset="-128"/>
                <a:cs typeface="Times New Roman" panose="02020603050405020304" pitchFamily="18" charset="0"/>
              </a:rPr>
              <a:t> </a:t>
            </a:r>
            <a:r>
              <a:rPr lang="en-US" altLang="ja-JP" sz="1600" b="1" u="sng" dirty="0">
                <a:solidFill>
                  <a:srgbClr val="FF0000"/>
                </a:solidFill>
                <a:effectLst/>
                <a:latin typeface="Century" panose="02040604050505020304" pitchFamily="18" charset="0"/>
                <a:ea typeface="游明朝" panose="02020400000000000000" pitchFamily="18" charset="-128"/>
                <a:cs typeface="Times New Roman" panose="02020603050405020304" pitchFamily="18" charset="0"/>
              </a:rPr>
              <a:t>can</a:t>
            </a:r>
            <a:r>
              <a:rPr lang="en-US" altLang="ja-JP" sz="1600" b="1" dirty="0">
                <a:effectLst/>
                <a:latin typeface="Century" panose="02040604050505020304" pitchFamily="18" charset="0"/>
                <a:ea typeface="游明朝" panose="02020400000000000000" pitchFamily="18" charset="-128"/>
                <a:cs typeface="Times New Roman" panose="02020603050405020304" pitchFamily="18" charset="0"/>
              </a:rPr>
              <a:t> log in with your old account</a:t>
            </a:r>
            <a:r>
              <a:rPr lang="ja-JP" altLang="ja-JP" sz="1600" b="1" dirty="0">
                <a:effectLst/>
                <a:latin typeface="Century" panose="02040604050505020304" pitchFamily="18" charset="0"/>
                <a:ea typeface="游明朝" panose="02020400000000000000" pitchFamily="18" charset="-128"/>
                <a:cs typeface="Times New Roman" panose="02020603050405020304" pitchFamily="18" charset="0"/>
              </a:rPr>
              <a:t>＞</a:t>
            </a:r>
            <a:endParaRPr lang="en-US" altLang="ja-JP" sz="1600" kern="0" dirty="0">
              <a:latin typeface="Century" panose="02040604050505020304" pitchFamily="18" charset="0"/>
              <a:cs typeface="Times New Roman" panose="02020603050405020304" pitchFamily="18" charset="0"/>
            </a:endParaRPr>
          </a:p>
        </p:txBody>
      </p:sp>
      <p:grpSp>
        <p:nvGrpSpPr>
          <p:cNvPr id="5" name="グループ化 4">
            <a:extLst>
              <a:ext uri="{FF2B5EF4-FFF2-40B4-BE49-F238E27FC236}">
                <a16:creationId xmlns:a16="http://schemas.microsoft.com/office/drawing/2014/main" id="{4C0326F4-553F-44DC-81BC-690C0D09B506}"/>
              </a:ext>
            </a:extLst>
          </p:cNvPr>
          <p:cNvGrpSpPr/>
          <p:nvPr/>
        </p:nvGrpSpPr>
        <p:grpSpPr>
          <a:xfrm>
            <a:off x="4954978" y="2930961"/>
            <a:ext cx="1624145" cy="1250374"/>
            <a:chOff x="4954978" y="2930961"/>
            <a:chExt cx="1624145" cy="1250374"/>
          </a:xfrm>
        </p:grpSpPr>
        <p:grpSp>
          <p:nvGrpSpPr>
            <p:cNvPr id="55" name="グループ化 54">
              <a:extLst>
                <a:ext uri="{FF2B5EF4-FFF2-40B4-BE49-F238E27FC236}">
                  <a16:creationId xmlns:a16="http://schemas.microsoft.com/office/drawing/2014/main" id="{A0706E7A-AF80-44BC-A5E9-B771A8766680}"/>
                </a:ext>
              </a:extLst>
            </p:cNvPr>
            <p:cNvGrpSpPr/>
            <p:nvPr/>
          </p:nvGrpSpPr>
          <p:grpSpPr>
            <a:xfrm>
              <a:off x="4954978" y="2930961"/>
              <a:ext cx="1624145" cy="1250374"/>
              <a:chOff x="0" y="0"/>
              <a:chExt cx="4629150" cy="3637856"/>
            </a:xfrm>
          </p:grpSpPr>
          <p:pic>
            <p:nvPicPr>
              <p:cNvPr id="57" name="図 56">
                <a:extLst>
                  <a:ext uri="{FF2B5EF4-FFF2-40B4-BE49-F238E27FC236}">
                    <a16:creationId xmlns:a16="http://schemas.microsoft.com/office/drawing/2014/main" id="{462CAC19-7CA0-46C1-A669-68D1CDC8B53A}"/>
                  </a:ext>
                </a:extLst>
              </p:cNvPr>
              <p:cNvPicPr>
                <a:picLocks noChangeAspect="1"/>
              </p:cNvPicPr>
              <p:nvPr/>
            </p:nvPicPr>
            <p:blipFill>
              <a:blip r:embed="rId5"/>
              <a:stretch>
                <a:fillRect/>
              </a:stretch>
            </p:blipFill>
            <p:spPr>
              <a:xfrm>
                <a:off x="0" y="0"/>
                <a:ext cx="4572638" cy="3600953"/>
              </a:xfrm>
              <a:prstGeom prst="rect">
                <a:avLst/>
              </a:prstGeom>
            </p:spPr>
          </p:pic>
          <p:sp>
            <p:nvSpPr>
              <p:cNvPr id="60" name="正方形/長方形 59">
                <a:extLst>
                  <a:ext uri="{FF2B5EF4-FFF2-40B4-BE49-F238E27FC236}">
                    <a16:creationId xmlns:a16="http://schemas.microsoft.com/office/drawing/2014/main" id="{02271DE1-097F-41D6-95FA-B205566C6261}"/>
                  </a:ext>
                </a:extLst>
              </p:cNvPr>
              <p:cNvSpPr/>
              <p:nvPr/>
            </p:nvSpPr>
            <p:spPr>
              <a:xfrm flipH="1">
                <a:off x="3048000" y="0"/>
                <a:ext cx="1581150" cy="14859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sp>
            <p:nvSpPr>
              <p:cNvPr id="62" name="正方形/長方形 61">
                <a:extLst>
                  <a:ext uri="{FF2B5EF4-FFF2-40B4-BE49-F238E27FC236}">
                    <a16:creationId xmlns:a16="http://schemas.microsoft.com/office/drawing/2014/main" id="{43F819C8-CED2-4EC0-B1F4-0532E74E2748}"/>
                  </a:ext>
                </a:extLst>
              </p:cNvPr>
              <p:cNvSpPr/>
              <p:nvPr/>
            </p:nvSpPr>
            <p:spPr>
              <a:xfrm flipH="1">
                <a:off x="1428750" y="3105150"/>
                <a:ext cx="2045969" cy="53270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cxnSp>
          <p:nvCxnSpPr>
            <p:cNvPr id="79" name="直線矢印コネクタ 78">
              <a:extLst>
                <a:ext uri="{FF2B5EF4-FFF2-40B4-BE49-F238E27FC236}">
                  <a16:creationId xmlns:a16="http://schemas.microsoft.com/office/drawing/2014/main" id="{1A6C4C8E-66A7-4FD2-AC95-5BC10E362E5D}"/>
                </a:ext>
              </a:extLst>
            </p:cNvPr>
            <p:cNvCxnSpPr>
              <a:cxnSpLocks/>
              <a:stCxn id="62" idx="0"/>
            </p:cNvCxnSpPr>
            <p:nvPr/>
          </p:nvCxnSpPr>
          <p:spPr>
            <a:xfrm flipV="1">
              <a:off x="5815173" y="3456171"/>
              <a:ext cx="343676" cy="54206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グループ化 85">
            <a:extLst>
              <a:ext uri="{FF2B5EF4-FFF2-40B4-BE49-F238E27FC236}">
                <a16:creationId xmlns:a16="http://schemas.microsoft.com/office/drawing/2014/main" id="{F5A20743-85DF-4790-808B-E5671F3E1B68}"/>
              </a:ext>
            </a:extLst>
          </p:cNvPr>
          <p:cNvGrpSpPr/>
          <p:nvPr/>
        </p:nvGrpSpPr>
        <p:grpSpPr>
          <a:xfrm>
            <a:off x="5049466" y="4364170"/>
            <a:ext cx="1415342" cy="1942816"/>
            <a:chOff x="0" y="0"/>
            <a:chExt cx="4900882" cy="7144508"/>
          </a:xfrm>
        </p:grpSpPr>
        <p:pic>
          <p:nvPicPr>
            <p:cNvPr id="93" name="図 92">
              <a:extLst>
                <a:ext uri="{FF2B5EF4-FFF2-40B4-BE49-F238E27FC236}">
                  <a16:creationId xmlns:a16="http://schemas.microsoft.com/office/drawing/2014/main" id="{A216B48E-0C3E-45BD-BBC5-077C25484CBB}"/>
                </a:ext>
              </a:extLst>
            </p:cNvPr>
            <p:cNvPicPr>
              <a:picLocks noChangeAspect="1"/>
            </p:cNvPicPr>
            <p:nvPr/>
          </p:nvPicPr>
          <p:blipFill>
            <a:blip r:embed="rId6"/>
            <a:stretch>
              <a:fillRect/>
            </a:stretch>
          </p:blipFill>
          <p:spPr>
            <a:xfrm>
              <a:off x="0" y="0"/>
              <a:ext cx="4900882" cy="7144508"/>
            </a:xfrm>
            <a:prstGeom prst="rect">
              <a:avLst/>
            </a:prstGeom>
          </p:spPr>
        </p:pic>
        <p:sp>
          <p:nvSpPr>
            <p:cNvPr id="94" name="正方形/長方形 93">
              <a:extLst>
                <a:ext uri="{FF2B5EF4-FFF2-40B4-BE49-F238E27FC236}">
                  <a16:creationId xmlns:a16="http://schemas.microsoft.com/office/drawing/2014/main" id="{7E78BA5D-3CB2-4A35-9B9A-9A37C7DD17C7}"/>
                </a:ext>
              </a:extLst>
            </p:cNvPr>
            <p:cNvSpPr/>
            <p:nvPr/>
          </p:nvSpPr>
          <p:spPr>
            <a:xfrm flipH="1">
              <a:off x="266699" y="4857750"/>
              <a:ext cx="4362451" cy="8953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grpSp>
        <p:nvGrpSpPr>
          <p:cNvPr id="96" name="グループ化 95">
            <a:extLst>
              <a:ext uri="{FF2B5EF4-FFF2-40B4-BE49-F238E27FC236}">
                <a16:creationId xmlns:a16="http://schemas.microsoft.com/office/drawing/2014/main" id="{54B2CA9E-2214-474C-85CA-200878BACBFF}"/>
              </a:ext>
            </a:extLst>
          </p:cNvPr>
          <p:cNvGrpSpPr/>
          <p:nvPr/>
        </p:nvGrpSpPr>
        <p:grpSpPr>
          <a:xfrm>
            <a:off x="4954978" y="6392841"/>
            <a:ext cx="1963990" cy="2394018"/>
            <a:chOff x="0" y="0"/>
            <a:chExt cx="1963990" cy="2394018"/>
          </a:xfrm>
        </p:grpSpPr>
        <p:grpSp>
          <p:nvGrpSpPr>
            <p:cNvPr id="97" name="グループ化 96">
              <a:extLst>
                <a:ext uri="{FF2B5EF4-FFF2-40B4-BE49-F238E27FC236}">
                  <a16:creationId xmlns:a16="http://schemas.microsoft.com/office/drawing/2014/main" id="{69A1CEC3-855F-4D8F-A69E-4A7A6CFCDEAE}"/>
                </a:ext>
              </a:extLst>
            </p:cNvPr>
            <p:cNvGrpSpPr/>
            <p:nvPr/>
          </p:nvGrpSpPr>
          <p:grpSpPr>
            <a:xfrm>
              <a:off x="0" y="0"/>
              <a:ext cx="1630680" cy="2240280"/>
              <a:chOff x="0" y="0"/>
              <a:chExt cx="2541270" cy="3543300"/>
            </a:xfrm>
          </p:grpSpPr>
          <p:pic>
            <p:nvPicPr>
              <p:cNvPr id="99" name="図 98">
                <a:extLst>
                  <a:ext uri="{FF2B5EF4-FFF2-40B4-BE49-F238E27FC236}">
                    <a16:creationId xmlns:a16="http://schemas.microsoft.com/office/drawing/2014/main" id="{B37F6470-D848-4FB9-8F97-ADBFAC742E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2541270" cy="3543300"/>
              </a:xfrm>
              <a:prstGeom prst="rect">
                <a:avLst/>
              </a:prstGeom>
            </p:spPr>
          </p:pic>
          <p:sp>
            <p:nvSpPr>
              <p:cNvPr id="100" name="正方形/長方形 99">
                <a:extLst>
                  <a:ext uri="{FF2B5EF4-FFF2-40B4-BE49-F238E27FC236}">
                    <a16:creationId xmlns:a16="http://schemas.microsoft.com/office/drawing/2014/main" id="{567F737E-84AE-4B91-9E46-E1516336EBDD}"/>
                  </a:ext>
                </a:extLst>
              </p:cNvPr>
              <p:cNvSpPr/>
              <p:nvPr/>
            </p:nvSpPr>
            <p:spPr>
              <a:xfrm>
                <a:off x="331470" y="1291590"/>
                <a:ext cx="1908810" cy="6362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sp>
          <p:nvSpPr>
            <p:cNvPr id="98" name="テキスト ボックス 1">
              <a:extLst>
                <a:ext uri="{FF2B5EF4-FFF2-40B4-BE49-F238E27FC236}">
                  <a16:creationId xmlns:a16="http://schemas.microsoft.com/office/drawing/2014/main" id="{CC661A93-9558-4CF8-979E-1134D398FB03}"/>
                </a:ext>
              </a:extLst>
            </p:cNvPr>
            <p:cNvSpPr txBox="1"/>
            <p:nvPr/>
          </p:nvSpPr>
          <p:spPr>
            <a:xfrm>
              <a:off x="729550" y="1845378"/>
              <a:ext cx="1234440" cy="548640"/>
            </a:xfrm>
            <a:prstGeom prst="rect">
              <a:avLst/>
            </a:prstGeom>
            <a:noFill/>
          </p:spPr>
          <p:txBody>
            <a:bodyPr wrap="square" rtlCol="0">
              <a:noAutofit/>
            </a:bodyPr>
            <a:lstStyle/>
            <a:p>
              <a:pPr algn="ctr"/>
              <a:r>
                <a:rPr lang="en-US" sz="1200" b="1" kern="1200">
                  <a:solidFill>
                    <a:srgbClr val="C00000"/>
                  </a:solidFill>
                  <a:effectLst/>
                  <a:latin typeface="メイリオ" panose="020B0604030504040204" pitchFamily="50" charset="-128"/>
                  <a:ea typeface="游明朝" panose="02020400000000000000" pitchFamily="18" charset="-128"/>
                  <a:cs typeface="Times New Roman" panose="02020603050405020304" pitchFamily="18" charset="0"/>
                </a:rPr>
                <a:t>sample</a:t>
              </a:r>
              <a:endParaRPr lang="ja-JP" sz="1200" kern="10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101" name="Rectangle 5">
            <a:extLst>
              <a:ext uri="{FF2B5EF4-FFF2-40B4-BE49-F238E27FC236}">
                <a16:creationId xmlns:a16="http://schemas.microsoft.com/office/drawing/2014/main" id="{36A8B4F5-8324-4406-B4A7-6B712D56B21E}"/>
              </a:ext>
            </a:extLst>
          </p:cNvPr>
          <p:cNvSpPr>
            <a:spLocks noChangeArrowheads="1"/>
          </p:cNvSpPr>
          <p:nvPr/>
        </p:nvSpPr>
        <p:spPr bwMode="auto">
          <a:xfrm>
            <a:off x="278877" y="8740546"/>
            <a:ext cx="50384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ja-JP" altLang="ja-JP" sz="1600" b="1" dirty="0">
                <a:effectLst/>
                <a:latin typeface="Century" panose="02040604050505020304" pitchFamily="18" charset="0"/>
                <a:ea typeface="游明朝" panose="02020400000000000000" pitchFamily="18" charset="-128"/>
                <a:cs typeface="Times New Roman" panose="02020603050405020304" pitchFamily="18" charset="0"/>
              </a:rPr>
              <a:t>＜</a:t>
            </a:r>
            <a:r>
              <a:rPr lang="en-US" altLang="ja-JP" sz="1600" b="1" dirty="0">
                <a:effectLst/>
                <a:latin typeface="Century" panose="02040604050505020304" pitchFamily="18" charset="0"/>
                <a:ea typeface="游明朝" panose="02020400000000000000" pitchFamily="18" charset="-128"/>
                <a:cs typeface="Times New Roman" panose="02020603050405020304" pitchFamily="18" charset="0"/>
              </a:rPr>
              <a:t>If you</a:t>
            </a:r>
            <a:r>
              <a:rPr lang="en-US" altLang="ja-JP" sz="1600" b="1" dirty="0">
                <a:solidFill>
                  <a:srgbClr val="FF0000"/>
                </a:solidFill>
                <a:effectLst/>
                <a:latin typeface="Century" panose="02040604050505020304" pitchFamily="18" charset="0"/>
                <a:ea typeface="游明朝" panose="02020400000000000000" pitchFamily="18" charset="-128"/>
                <a:cs typeface="Times New Roman" panose="02020603050405020304" pitchFamily="18" charset="0"/>
              </a:rPr>
              <a:t> </a:t>
            </a:r>
            <a:r>
              <a:rPr lang="en-US" altLang="ja-JP" sz="1600" b="1" u="sng" dirty="0">
                <a:solidFill>
                  <a:srgbClr val="FF0000"/>
                </a:solidFill>
                <a:effectLst/>
                <a:latin typeface="Century" panose="02040604050505020304" pitchFamily="18" charset="0"/>
                <a:ea typeface="游明朝" panose="02020400000000000000" pitchFamily="18" charset="-128"/>
                <a:cs typeface="Times New Roman" panose="02020603050405020304" pitchFamily="18" charset="0"/>
              </a:rPr>
              <a:t>cannot</a:t>
            </a:r>
            <a:r>
              <a:rPr lang="en-US" altLang="ja-JP" sz="1600" b="1" dirty="0">
                <a:effectLst/>
                <a:latin typeface="Century" panose="02040604050505020304" pitchFamily="18" charset="0"/>
                <a:ea typeface="游明朝" panose="02020400000000000000" pitchFamily="18" charset="-128"/>
                <a:cs typeface="Times New Roman" panose="02020603050405020304" pitchFamily="18" charset="0"/>
              </a:rPr>
              <a:t> log in with your old account</a:t>
            </a:r>
            <a:r>
              <a:rPr lang="ja-JP" altLang="ja-JP" sz="1600" b="1" dirty="0">
                <a:effectLst/>
                <a:latin typeface="Century" panose="02040604050505020304" pitchFamily="18" charset="0"/>
                <a:ea typeface="游明朝" panose="02020400000000000000" pitchFamily="18" charset="-128"/>
                <a:cs typeface="Times New Roman" panose="02020603050405020304" pitchFamily="18" charset="0"/>
              </a:rPr>
              <a:t>＞</a:t>
            </a:r>
            <a:endParaRPr lang="en-US" altLang="ja-JP" sz="1600" kern="0" dirty="0">
              <a:latin typeface="Century" panose="02040604050505020304" pitchFamily="18" charset="0"/>
              <a:cs typeface="Times New Roman" panose="02020603050405020304" pitchFamily="18" charset="0"/>
            </a:endParaRPr>
          </a:p>
        </p:txBody>
      </p:sp>
      <p:sp>
        <p:nvSpPr>
          <p:cNvPr id="102" name="Rectangle 5">
            <a:extLst>
              <a:ext uri="{FF2B5EF4-FFF2-40B4-BE49-F238E27FC236}">
                <a16:creationId xmlns:a16="http://schemas.microsoft.com/office/drawing/2014/main" id="{4CEF9293-054A-4F78-B958-D7E05B66FC23}"/>
              </a:ext>
            </a:extLst>
          </p:cNvPr>
          <p:cNvSpPr>
            <a:spLocks noChangeArrowheads="1"/>
          </p:cNvSpPr>
          <p:nvPr/>
        </p:nvSpPr>
        <p:spPr bwMode="auto">
          <a:xfrm>
            <a:off x="450120" y="9162214"/>
            <a:ext cx="50384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1200" dirty="0">
                <a:effectLst/>
                <a:latin typeface="Century" panose="02040604050505020304" pitchFamily="18" charset="0"/>
                <a:cs typeface="Times New Roman" panose="02020603050405020304" pitchFamily="18" charset="0"/>
              </a:rPr>
              <a:t>Please contact the school staff to unregister LINE.</a:t>
            </a:r>
            <a:endParaRPr kumimoji="0" lang="en-US" altLang="ja-JP" sz="1200" b="0" i="0" u="none" strike="noStrike" cap="none" normalizeH="0" baseline="0" dirty="0">
              <a:ln>
                <a:noFill/>
              </a:ln>
              <a:solidFill>
                <a:schemeClr val="tx1"/>
              </a:solidFill>
              <a:effectLst/>
              <a:latin typeface="Century" panose="02040604050505020304" pitchFamily="18" charset="0"/>
            </a:endParaRPr>
          </a:p>
        </p:txBody>
      </p:sp>
    </p:spTree>
    <p:extLst>
      <p:ext uri="{BB962C8B-B14F-4D97-AF65-F5344CB8AC3E}">
        <p14:creationId xmlns:p14="http://schemas.microsoft.com/office/powerpoint/2010/main" val="1385224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A612DDBC-A7E7-499D-BFA0-2A565F12D630}"/>
              </a:ext>
            </a:extLst>
          </p:cNvPr>
          <p:cNvSpPr/>
          <p:nvPr/>
        </p:nvSpPr>
        <p:spPr>
          <a:xfrm>
            <a:off x="438221" y="254214"/>
            <a:ext cx="5981555" cy="511120"/>
          </a:xfrm>
          <a:prstGeom prst="rect">
            <a:avLst/>
          </a:prstGeom>
          <a:solidFill>
            <a:srgbClr val="0062A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ja-JP" sz="1800" b="1" kern="0" dirty="0">
                <a:effectLst/>
                <a:latin typeface="游明朝" panose="02020400000000000000" pitchFamily="18" charset="-128"/>
                <a:ea typeface="游明朝" panose="02020400000000000000" pitchFamily="18" charset="-128"/>
                <a:cs typeface="ＭＳ Ｐゴシック" panose="020B0600070205080204" pitchFamily="50" charset="-128"/>
              </a:rPr>
              <a:t>     How to Issue a Receipt</a:t>
            </a:r>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nvGrpSpPr>
          <p:cNvPr id="15" name="グループ化 14">
            <a:extLst>
              <a:ext uri="{FF2B5EF4-FFF2-40B4-BE49-F238E27FC236}">
                <a16:creationId xmlns:a16="http://schemas.microsoft.com/office/drawing/2014/main" id="{29C0BBD7-9606-4B91-AD6E-031DF072A3AA}"/>
              </a:ext>
            </a:extLst>
          </p:cNvPr>
          <p:cNvGrpSpPr/>
          <p:nvPr/>
        </p:nvGrpSpPr>
        <p:grpSpPr>
          <a:xfrm>
            <a:off x="386718" y="979796"/>
            <a:ext cx="2908917" cy="811078"/>
            <a:chOff x="396041" y="1348744"/>
            <a:chExt cx="2908917" cy="811078"/>
          </a:xfrm>
        </p:grpSpPr>
        <p:sp>
          <p:nvSpPr>
            <p:cNvPr id="11" name="テキスト ボックス 10">
              <a:extLst>
                <a:ext uri="{FF2B5EF4-FFF2-40B4-BE49-F238E27FC236}">
                  <a16:creationId xmlns:a16="http://schemas.microsoft.com/office/drawing/2014/main" id="{12D093DF-0191-4DFA-92D7-8E28264C547C}"/>
                </a:ext>
              </a:extLst>
            </p:cNvPr>
            <p:cNvSpPr txBox="1"/>
            <p:nvPr/>
          </p:nvSpPr>
          <p:spPr>
            <a:xfrm>
              <a:off x="967169" y="1374992"/>
              <a:ext cx="2337789" cy="784830"/>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r>
                <a:rPr lang="en-US" altLang="ja-JP" sz="1200" dirty="0">
                  <a:effectLst/>
                  <a:latin typeface="Century" panose="02040604050505020304" pitchFamily="18" charset="0"/>
                  <a:cs typeface="Times New Roman" panose="02020603050405020304" pitchFamily="18" charset="0"/>
                </a:rPr>
                <a:t>Tap the button "</a:t>
              </a:r>
              <a:r>
                <a:rPr lang="ja-JP" altLang="ja-JP" sz="1200" dirty="0">
                  <a:effectLst/>
                  <a:latin typeface="Century" panose="02040604050505020304" pitchFamily="18" charset="0"/>
                  <a:ea typeface="游明朝" panose="02020400000000000000" pitchFamily="18" charset="-128"/>
                  <a:cs typeface="Times New Roman" panose="02020603050405020304" pitchFamily="18" charset="0"/>
                </a:rPr>
                <a:t>領収書をメールで送る</a:t>
              </a:r>
              <a:r>
                <a:rPr lang="en-US" altLang="ja-JP" sz="1200" dirty="0">
                  <a:latin typeface="Century" panose="02040604050505020304" pitchFamily="18" charset="0"/>
                  <a:ea typeface="游明朝" panose="02020400000000000000" pitchFamily="18" charset="-128"/>
                  <a:cs typeface="Times New Roman" panose="02020603050405020304" pitchFamily="18" charset="0"/>
                </a:rPr>
                <a:t>” </a:t>
              </a:r>
              <a:r>
                <a:rPr lang="en-US" altLang="ja-JP" sz="1200" dirty="0">
                  <a:effectLst/>
                  <a:latin typeface="Century" panose="02040604050505020304" pitchFamily="18" charset="0"/>
                  <a:cs typeface="Times New Roman" panose="02020603050405020304" pitchFamily="18" charset="0"/>
                </a:rPr>
                <a:t>in the "Payment Completion Notification” sent to LINE after payment.</a:t>
              </a:r>
              <a:endParaRPr lang="ja-JP" sz="1200" b="1" dirty="0">
                <a:latin typeface="Century" panose="02040604050505020304" pitchFamily="18" charset="0"/>
                <a:ea typeface="メイリオ" panose="020B0604030504040204" pitchFamily="50" charset="-128"/>
              </a:endParaRPr>
            </a:p>
          </p:txBody>
        </p:sp>
        <p:sp>
          <p:nvSpPr>
            <p:cNvPr id="8" name="楕円 7">
              <a:extLst>
                <a:ext uri="{FF2B5EF4-FFF2-40B4-BE49-F238E27FC236}">
                  <a16:creationId xmlns:a16="http://schemas.microsoft.com/office/drawing/2014/main" id="{A5258EC9-E8AC-4AAF-B415-E17425EEED2D}"/>
                </a:ext>
              </a:extLst>
            </p:cNvPr>
            <p:cNvSpPr/>
            <p:nvPr/>
          </p:nvSpPr>
          <p:spPr>
            <a:xfrm>
              <a:off x="396041" y="1348744"/>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b="1" dirty="0">
                  <a:latin typeface="Calibri"/>
                  <a:ea typeface="Meiryo"/>
                  <a:cs typeface="Calibri"/>
                </a:rPr>
                <a:t>1</a:t>
              </a:r>
            </a:p>
          </p:txBody>
        </p:sp>
      </p:grpSp>
      <p:cxnSp>
        <p:nvCxnSpPr>
          <p:cNvPr id="12" name="直線矢印コネクタ 11">
            <a:extLst>
              <a:ext uri="{FF2B5EF4-FFF2-40B4-BE49-F238E27FC236}">
                <a16:creationId xmlns:a16="http://schemas.microsoft.com/office/drawing/2014/main" id="{A7848E4F-33CB-4725-B29B-4ACBEC6A877F}"/>
              </a:ext>
            </a:extLst>
          </p:cNvPr>
          <p:cNvCxnSpPr/>
          <p:nvPr/>
        </p:nvCxnSpPr>
        <p:spPr>
          <a:xfrm>
            <a:off x="509914" y="8218029"/>
            <a:ext cx="5657308" cy="9172"/>
          </a:xfrm>
          <a:prstGeom prst="straightConnector1">
            <a:avLst/>
          </a:prstGeom>
          <a:ln w="28575">
            <a:solidFill>
              <a:srgbClr val="0062AF"/>
            </a:solidFill>
            <a:prstDash val="sysDot"/>
          </a:ln>
        </p:spPr>
        <p:style>
          <a:lnRef idx="3">
            <a:schemeClr val="accent1"/>
          </a:lnRef>
          <a:fillRef idx="0">
            <a:schemeClr val="accent1"/>
          </a:fillRef>
          <a:effectRef idx="2">
            <a:schemeClr val="accent1"/>
          </a:effectRef>
          <a:fontRef idx="minor">
            <a:schemeClr val="tx1"/>
          </a:fontRef>
        </p:style>
      </p:cxnSp>
      <p:sp>
        <p:nvSpPr>
          <p:cNvPr id="30" name="テキスト ボックス 29">
            <a:extLst>
              <a:ext uri="{FF2B5EF4-FFF2-40B4-BE49-F238E27FC236}">
                <a16:creationId xmlns:a16="http://schemas.microsoft.com/office/drawing/2014/main" id="{1EB043F5-97FE-4BCD-99E6-833FCB0C3B99}"/>
              </a:ext>
            </a:extLst>
          </p:cNvPr>
          <p:cNvSpPr txBox="1"/>
          <p:nvPr/>
        </p:nvSpPr>
        <p:spPr>
          <a:xfrm>
            <a:off x="4155668" y="978982"/>
            <a:ext cx="2264108" cy="7386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altLang="ja-JP" sz="1200" dirty="0">
                <a:effectLst/>
                <a:latin typeface="Century" panose="02040604050505020304" pitchFamily="18" charset="0"/>
                <a:cs typeface="Times New Roman" panose="02020603050405020304" pitchFamily="18" charset="0"/>
              </a:rPr>
              <a:t>Tap the button "</a:t>
            </a:r>
            <a:r>
              <a:rPr lang="ja-JP" altLang="ja-JP" sz="1200" dirty="0">
                <a:effectLst/>
                <a:latin typeface="Century" panose="02040604050505020304" pitchFamily="18" charset="0"/>
                <a:ea typeface="游明朝" panose="02020400000000000000" pitchFamily="18" charset="-128"/>
                <a:cs typeface="Times New Roman" panose="02020603050405020304" pitchFamily="18" charset="0"/>
              </a:rPr>
              <a:t>領収書をメールで送る</a:t>
            </a:r>
            <a:r>
              <a:rPr lang="en-US" altLang="ja-JP" sz="1200" dirty="0">
                <a:effectLst/>
                <a:latin typeface="Century" panose="02040604050505020304" pitchFamily="18" charset="0"/>
                <a:ea typeface="游明朝" panose="02020400000000000000" pitchFamily="18" charset="-128"/>
                <a:cs typeface="Times New Roman" panose="02020603050405020304" pitchFamily="18" charset="0"/>
              </a:rPr>
              <a:t>” </a:t>
            </a:r>
            <a:r>
              <a:rPr lang="en-US" altLang="ja-JP" sz="1200" dirty="0">
                <a:effectLst/>
                <a:latin typeface="Century" panose="02040604050505020304" pitchFamily="18" charset="0"/>
                <a:cs typeface="Times New Roman" panose="02020603050405020304" pitchFamily="18" charset="0"/>
              </a:rPr>
              <a:t>under "</a:t>
            </a:r>
            <a:r>
              <a:rPr lang="ja-JP" altLang="ja-JP" sz="1200" dirty="0">
                <a:effectLst/>
                <a:latin typeface="Century" panose="02040604050505020304" pitchFamily="18" charset="0"/>
                <a:ea typeface="游明朝" panose="02020400000000000000" pitchFamily="18" charset="-128"/>
                <a:cs typeface="Times New Roman" panose="02020603050405020304" pitchFamily="18" charset="0"/>
              </a:rPr>
              <a:t>お支払い履歴</a:t>
            </a:r>
            <a:r>
              <a:rPr lang="en-US" altLang="ja-JP" sz="1200" dirty="0">
                <a:latin typeface="Century" panose="02040604050505020304" pitchFamily="18" charset="0"/>
                <a:ea typeface="游明朝" panose="02020400000000000000" pitchFamily="18" charset="-128"/>
                <a:cs typeface="Times New Roman" panose="02020603050405020304" pitchFamily="18" charset="0"/>
              </a:rPr>
              <a:t>” </a:t>
            </a:r>
            <a:r>
              <a:rPr lang="en-US" altLang="ja-JP" sz="1200" dirty="0">
                <a:effectLst/>
                <a:latin typeface="Century" panose="02040604050505020304" pitchFamily="18" charset="0"/>
                <a:cs typeface="Times New Roman" panose="02020603050405020304" pitchFamily="18" charset="0"/>
              </a:rPr>
              <a:t>in "</a:t>
            </a:r>
            <a:r>
              <a:rPr lang="ja-JP" altLang="ja-JP" sz="1200" dirty="0">
                <a:effectLst/>
                <a:latin typeface="Century" panose="02040604050505020304" pitchFamily="18" charset="0"/>
                <a:ea typeface="游明朝" panose="02020400000000000000" pitchFamily="18" charset="-128"/>
                <a:cs typeface="Times New Roman" panose="02020603050405020304" pitchFamily="18" charset="0"/>
              </a:rPr>
              <a:t>メニューをひらく</a:t>
            </a:r>
            <a:r>
              <a:rPr lang="en-US" altLang="ja-JP" sz="1200" dirty="0">
                <a:effectLst/>
                <a:latin typeface="Century" panose="02040604050505020304" pitchFamily="18" charset="0"/>
                <a:ea typeface="游明朝" panose="02020400000000000000" pitchFamily="18" charset="-128"/>
                <a:cs typeface="Times New Roman" panose="02020603050405020304" pitchFamily="18" charset="0"/>
              </a:rPr>
              <a:t>" on the talk screen.</a:t>
            </a:r>
            <a:endParaRPr lang="ja-JP" sz="1200" b="1" dirty="0">
              <a:latin typeface="Century" panose="02040604050505020304" pitchFamily="18" charset="0"/>
              <a:ea typeface="メイリオ" panose="020B0604030504040204" pitchFamily="50" charset="-128"/>
              <a:cs typeface="+mn-lt"/>
            </a:endParaRPr>
          </a:p>
        </p:txBody>
      </p:sp>
      <p:grpSp>
        <p:nvGrpSpPr>
          <p:cNvPr id="34" name="グループ化 33">
            <a:extLst>
              <a:ext uri="{FF2B5EF4-FFF2-40B4-BE49-F238E27FC236}">
                <a16:creationId xmlns:a16="http://schemas.microsoft.com/office/drawing/2014/main" id="{8EBE4FE3-6B11-4766-8853-E511D70569EA}"/>
              </a:ext>
            </a:extLst>
          </p:cNvPr>
          <p:cNvGrpSpPr/>
          <p:nvPr/>
        </p:nvGrpSpPr>
        <p:grpSpPr>
          <a:xfrm>
            <a:off x="396834" y="3938023"/>
            <a:ext cx="5546766" cy="413991"/>
            <a:chOff x="388316" y="1339115"/>
            <a:chExt cx="3530872" cy="413991"/>
          </a:xfrm>
        </p:grpSpPr>
        <p:sp>
          <p:nvSpPr>
            <p:cNvPr id="35" name="テキスト ボックス 34">
              <a:extLst>
                <a:ext uri="{FF2B5EF4-FFF2-40B4-BE49-F238E27FC236}">
                  <a16:creationId xmlns:a16="http://schemas.microsoft.com/office/drawing/2014/main" id="{35C8B2EF-9243-45FB-9830-FC42288033C1}"/>
                </a:ext>
              </a:extLst>
            </p:cNvPr>
            <p:cNvSpPr txBox="1"/>
            <p:nvPr/>
          </p:nvSpPr>
          <p:spPr>
            <a:xfrm>
              <a:off x="751876" y="1339115"/>
              <a:ext cx="3167312" cy="36933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altLang="ja-JP" sz="1200" dirty="0">
                  <a:effectLst/>
                  <a:latin typeface="Century" panose="02040604050505020304" pitchFamily="18" charset="0"/>
                  <a:cs typeface="Times New Roman" panose="02020603050405020304" pitchFamily="18" charset="0"/>
                </a:rPr>
                <a:t>Enter your own email address to which you want to send the receipt and tap "</a:t>
              </a:r>
              <a:r>
                <a:rPr lang="ja-JP" altLang="ja-JP" sz="1200" dirty="0">
                  <a:effectLst/>
                  <a:latin typeface="Century" panose="02040604050505020304" pitchFamily="18" charset="0"/>
                  <a:ea typeface="游明朝" panose="02020400000000000000" pitchFamily="18" charset="-128"/>
                  <a:cs typeface="Times New Roman" panose="02020603050405020304" pitchFamily="18" charset="0"/>
                </a:rPr>
                <a:t>領収書を送る</a:t>
              </a:r>
              <a:r>
                <a:rPr lang="en-US" altLang="ja-JP" sz="1200" dirty="0">
                  <a:effectLst/>
                  <a:latin typeface="Century" panose="02040604050505020304" pitchFamily="18" charset="0"/>
                  <a:ea typeface="游明朝" panose="02020400000000000000" pitchFamily="18" charset="-128"/>
                  <a:cs typeface="Times New Roman" panose="02020603050405020304" pitchFamily="18" charset="0"/>
                </a:rPr>
                <a:t>".</a:t>
              </a:r>
              <a:endParaRPr lang="ja-JP" sz="1200" b="1" dirty="0">
                <a:latin typeface="Century" panose="02040604050505020304" pitchFamily="18" charset="0"/>
                <a:ea typeface="Meiryo"/>
                <a:cs typeface="+mn-lt"/>
              </a:endParaRPr>
            </a:p>
          </p:txBody>
        </p:sp>
        <p:sp>
          <p:nvSpPr>
            <p:cNvPr id="36" name="楕円 35">
              <a:extLst>
                <a:ext uri="{FF2B5EF4-FFF2-40B4-BE49-F238E27FC236}">
                  <a16:creationId xmlns:a16="http://schemas.microsoft.com/office/drawing/2014/main" id="{D684C57E-0A55-4F1F-9093-E68A568EB951}"/>
                </a:ext>
              </a:extLst>
            </p:cNvPr>
            <p:cNvSpPr/>
            <p:nvPr/>
          </p:nvSpPr>
          <p:spPr>
            <a:xfrm>
              <a:off x="388316" y="1340356"/>
              <a:ext cx="262874"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ja-JP" b="1" dirty="0">
                  <a:latin typeface="Calibri"/>
                  <a:ea typeface="Meiryo"/>
                  <a:cs typeface="Calibri"/>
                </a:rPr>
                <a:t>2</a:t>
              </a:r>
              <a:endParaRPr lang="ja-JP" altLang="en-US" b="1" dirty="0">
                <a:latin typeface="Calibri"/>
                <a:ea typeface="Meiryo"/>
                <a:cs typeface="Calibri"/>
              </a:endParaRPr>
            </a:p>
          </p:txBody>
        </p:sp>
      </p:grpSp>
      <p:grpSp>
        <p:nvGrpSpPr>
          <p:cNvPr id="37" name="グループ化 36">
            <a:extLst>
              <a:ext uri="{FF2B5EF4-FFF2-40B4-BE49-F238E27FC236}">
                <a16:creationId xmlns:a16="http://schemas.microsoft.com/office/drawing/2014/main" id="{8B8E98C7-0A1D-4CA0-A6B7-0146CDCC3BA9}"/>
              </a:ext>
            </a:extLst>
          </p:cNvPr>
          <p:cNvGrpSpPr/>
          <p:nvPr/>
        </p:nvGrpSpPr>
        <p:grpSpPr>
          <a:xfrm>
            <a:off x="401698" y="6588068"/>
            <a:ext cx="5245244" cy="424063"/>
            <a:chOff x="391892" y="1044964"/>
            <a:chExt cx="5157685" cy="424063"/>
          </a:xfrm>
        </p:grpSpPr>
        <p:sp>
          <p:nvSpPr>
            <p:cNvPr id="38" name="テキスト ボックス 37">
              <a:extLst>
                <a:ext uri="{FF2B5EF4-FFF2-40B4-BE49-F238E27FC236}">
                  <a16:creationId xmlns:a16="http://schemas.microsoft.com/office/drawing/2014/main" id="{0880A3AC-BC32-4A44-BFBE-1864AA87F2B3}"/>
                </a:ext>
              </a:extLst>
            </p:cNvPr>
            <p:cNvSpPr txBox="1"/>
            <p:nvPr/>
          </p:nvSpPr>
          <p:spPr>
            <a:xfrm>
              <a:off x="953486" y="1099695"/>
              <a:ext cx="4596091" cy="36933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altLang="ja-JP" sz="1200" dirty="0">
                  <a:effectLst/>
                  <a:latin typeface="Century" panose="02040604050505020304" pitchFamily="18" charset="0"/>
                  <a:cs typeface="Times New Roman" panose="02020603050405020304" pitchFamily="18" charset="0"/>
                </a:rPr>
                <a:t>You will receive an email with a receipt attached to the email address you specified.</a:t>
              </a:r>
              <a:endParaRPr lang="ja-JP" altLang="en-US" sz="1200" b="1" dirty="0">
                <a:latin typeface="Century" panose="02040604050505020304" pitchFamily="18" charset="0"/>
                <a:ea typeface="メイリオ" panose="020B0604030504040204" pitchFamily="50" charset="-128"/>
                <a:cs typeface="+mn-lt"/>
              </a:endParaRPr>
            </a:p>
          </p:txBody>
        </p:sp>
        <p:sp>
          <p:nvSpPr>
            <p:cNvPr id="39" name="楕円 38">
              <a:extLst>
                <a:ext uri="{FF2B5EF4-FFF2-40B4-BE49-F238E27FC236}">
                  <a16:creationId xmlns:a16="http://schemas.microsoft.com/office/drawing/2014/main" id="{C50A4845-7C9C-4ECA-97B8-DF2F64FE1B4D}"/>
                </a:ext>
              </a:extLst>
            </p:cNvPr>
            <p:cNvSpPr/>
            <p:nvPr/>
          </p:nvSpPr>
          <p:spPr>
            <a:xfrm>
              <a:off x="391892" y="1044964"/>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ja-JP" b="1" dirty="0">
                  <a:latin typeface="Calibri"/>
                  <a:ea typeface="Meiryo"/>
                  <a:cs typeface="Calibri"/>
                </a:rPr>
                <a:t>3</a:t>
              </a:r>
              <a:endParaRPr lang="ja-JP" altLang="en-US" b="1" dirty="0">
                <a:latin typeface="Calibri"/>
                <a:ea typeface="Meiryo"/>
                <a:cs typeface="Calibri"/>
              </a:endParaRPr>
            </a:p>
          </p:txBody>
        </p:sp>
      </p:grpSp>
      <p:pic>
        <p:nvPicPr>
          <p:cNvPr id="6" name="図 5">
            <a:extLst>
              <a:ext uri="{FF2B5EF4-FFF2-40B4-BE49-F238E27FC236}">
                <a16:creationId xmlns:a16="http://schemas.microsoft.com/office/drawing/2014/main" id="{A70C11FA-B8AE-4332-9A4A-B1385C61AA2B}"/>
              </a:ext>
            </a:extLst>
          </p:cNvPr>
          <p:cNvPicPr>
            <a:picLocks noChangeAspect="1"/>
          </p:cNvPicPr>
          <p:nvPr/>
        </p:nvPicPr>
        <p:blipFill>
          <a:blip r:embed="rId2"/>
          <a:stretch>
            <a:fillRect/>
          </a:stretch>
        </p:blipFill>
        <p:spPr>
          <a:xfrm>
            <a:off x="957846" y="1841031"/>
            <a:ext cx="1625334" cy="1873650"/>
          </a:xfrm>
          <a:prstGeom prst="rect">
            <a:avLst/>
          </a:prstGeom>
        </p:spPr>
      </p:pic>
      <p:sp>
        <p:nvSpPr>
          <p:cNvPr id="41" name="テキスト ボックス 40">
            <a:extLst>
              <a:ext uri="{FF2B5EF4-FFF2-40B4-BE49-F238E27FC236}">
                <a16:creationId xmlns:a16="http://schemas.microsoft.com/office/drawing/2014/main" id="{3358DA5D-74A1-40CB-88BE-B8EF8CF3D6EA}"/>
              </a:ext>
            </a:extLst>
          </p:cNvPr>
          <p:cNvSpPr txBox="1"/>
          <p:nvPr/>
        </p:nvSpPr>
        <p:spPr>
          <a:xfrm>
            <a:off x="3562367" y="1137501"/>
            <a:ext cx="707903" cy="3077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altLang="ja-JP" sz="2000" b="1" dirty="0">
                <a:latin typeface="Century" panose="02040604050505020304" pitchFamily="18" charset="0"/>
                <a:ea typeface="Meiryo"/>
                <a:cs typeface="+mn-lt"/>
              </a:rPr>
              <a:t>or</a:t>
            </a:r>
            <a:endParaRPr lang="ja-JP" sz="2000" b="1" dirty="0">
              <a:latin typeface="Century" panose="02040604050505020304" pitchFamily="18" charset="0"/>
              <a:ea typeface="Meiryo"/>
              <a:cs typeface="+mn-lt"/>
            </a:endParaRPr>
          </a:p>
        </p:txBody>
      </p:sp>
      <p:pic>
        <p:nvPicPr>
          <p:cNvPr id="9" name="図 8">
            <a:extLst>
              <a:ext uri="{FF2B5EF4-FFF2-40B4-BE49-F238E27FC236}">
                <a16:creationId xmlns:a16="http://schemas.microsoft.com/office/drawing/2014/main" id="{9915776D-CB9C-4878-AB40-75905475DC12}"/>
              </a:ext>
            </a:extLst>
          </p:cNvPr>
          <p:cNvPicPr>
            <a:picLocks noChangeAspect="1"/>
          </p:cNvPicPr>
          <p:nvPr/>
        </p:nvPicPr>
        <p:blipFill>
          <a:blip r:embed="rId3"/>
          <a:stretch>
            <a:fillRect/>
          </a:stretch>
        </p:blipFill>
        <p:spPr>
          <a:xfrm>
            <a:off x="4463164" y="1765188"/>
            <a:ext cx="1145189" cy="2044431"/>
          </a:xfrm>
          <a:prstGeom prst="rect">
            <a:avLst/>
          </a:prstGeom>
        </p:spPr>
      </p:pic>
      <p:grpSp>
        <p:nvGrpSpPr>
          <p:cNvPr id="24" name="グループ化 23">
            <a:extLst>
              <a:ext uri="{FF2B5EF4-FFF2-40B4-BE49-F238E27FC236}">
                <a16:creationId xmlns:a16="http://schemas.microsoft.com/office/drawing/2014/main" id="{AD806ACE-E487-41F4-ACF4-96650B6D1DAD}"/>
              </a:ext>
            </a:extLst>
          </p:cNvPr>
          <p:cNvGrpSpPr/>
          <p:nvPr/>
        </p:nvGrpSpPr>
        <p:grpSpPr>
          <a:xfrm>
            <a:off x="1249935" y="4360389"/>
            <a:ext cx="4358418" cy="2109775"/>
            <a:chOff x="1151991" y="4914174"/>
            <a:chExt cx="5113187" cy="2448837"/>
          </a:xfrm>
        </p:grpSpPr>
        <p:sp>
          <p:nvSpPr>
            <p:cNvPr id="44" name="二等辺三角形 43">
              <a:extLst>
                <a:ext uri="{FF2B5EF4-FFF2-40B4-BE49-F238E27FC236}">
                  <a16:creationId xmlns:a16="http://schemas.microsoft.com/office/drawing/2014/main" id="{C4E774EA-D6AC-49D9-86CB-A424D9D9BD59}"/>
                </a:ext>
              </a:extLst>
            </p:cNvPr>
            <p:cNvSpPr/>
            <p:nvPr/>
          </p:nvSpPr>
          <p:spPr>
            <a:xfrm rot="16200000" flipV="1">
              <a:off x="3577899" y="5904434"/>
              <a:ext cx="441804" cy="392956"/>
            </a:xfrm>
            <a:prstGeom prst="triangle">
              <a:avLst/>
            </a:prstGeom>
            <a:solidFill>
              <a:srgbClr val="B6C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dirty="0"/>
            </a:p>
          </p:txBody>
        </p:sp>
        <p:pic>
          <p:nvPicPr>
            <p:cNvPr id="17" name="図 16">
              <a:extLst>
                <a:ext uri="{FF2B5EF4-FFF2-40B4-BE49-F238E27FC236}">
                  <a16:creationId xmlns:a16="http://schemas.microsoft.com/office/drawing/2014/main" id="{17EB72E2-6586-4505-B79C-E0383B0884E9}"/>
                </a:ext>
              </a:extLst>
            </p:cNvPr>
            <p:cNvPicPr>
              <a:picLocks noChangeAspect="1"/>
            </p:cNvPicPr>
            <p:nvPr/>
          </p:nvPicPr>
          <p:blipFill>
            <a:blip r:embed="rId4"/>
            <a:stretch>
              <a:fillRect/>
            </a:stretch>
          </p:blipFill>
          <p:spPr>
            <a:xfrm>
              <a:off x="1151991" y="4953000"/>
              <a:ext cx="1786393" cy="2345724"/>
            </a:xfrm>
            <a:prstGeom prst="rect">
              <a:avLst/>
            </a:prstGeom>
          </p:spPr>
        </p:pic>
        <p:pic>
          <p:nvPicPr>
            <p:cNvPr id="22" name="図 21">
              <a:extLst>
                <a:ext uri="{FF2B5EF4-FFF2-40B4-BE49-F238E27FC236}">
                  <a16:creationId xmlns:a16="http://schemas.microsoft.com/office/drawing/2014/main" id="{2A747D7B-8A9A-4235-B1A4-A0B67D7C6497}"/>
                </a:ext>
              </a:extLst>
            </p:cNvPr>
            <p:cNvPicPr>
              <a:picLocks noChangeAspect="1"/>
            </p:cNvPicPr>
            <p:nvPr/>
          </p:nvPicPr>
          <p:blipFill>
            <a:blip r:embed="rId5"/>
            <a:stretch>
              <a:fillRect/>
            </a:stretch>
          </p:blipFill>
          <p:spPr>
            <a:xfrm>
              <a:off x="4465757" y="4914174"/>
              <a:ext cx="1799421" cy="2448837"/>
            </a:xfrm>
            <a:prstGeom prst="rect">
              <a:avLst/>
            </a:prstGeom>
          </p:spPr>
        </p:pic>
      </p:grpSp>
      <p:sp>
        <p:nvSpPr>
          <p:cNvPr id="26" name="テキスト ボックス 25">
            <a:extLst>
              <a:ext uri="{FF2B5EF4-FFF2-40B4-BE49-F238E27FC236}">
                <a16:creationId xmlns:a16="http://schemas.microsoft.com/office/drawing/2014/main" id="{9B5B9AEB-CA59-499C-96CF-6C7DB65AFF0E}"/>
              </a:ext>
            </a:extLst>
          </p:cNvPr>
          <p:cNvSpPr txBox="1"/>
          <p:nvPr/>
        </p:nvSpPr>
        <p:spPr>
          <a:xfrm>
            <a:off x="438220" y="7290442"/>
            <a:ext cx="5981555" cy="64633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ja-JP" sz="1050" dirty="0">
                <a:effectLst/>
                <a:latin typeface="Century" panose="02040604050505020304" pitchFamily="18" charset="0"/>
                <a:ea typeface="游明朝" panose="02020400000000000000" pitchFamily="18" charset="-128"/>
                <a:cs typeface="Times New Roman" panose="02020603050405020304" pitchFamily="18" charset="0"/>
              </a:rPr>
              <a:t>※</a:t>
            </a:r>
            <a:r>
              <a:rPr lang="en-US" altLang="ja-JP" sz="1050" dirty="0">
                <a:effectLst/>
                <a:latin typeface="Century" panose="02040604050505020304" pitchFamily="18" charset="0"/>
                <a:ea typeface="游明朝" panose="02020400000000000000" pitchFamily="18" charset="-128"/>
                <a:cs typeface="Times New Roman" panose="02020603050405020304" pitchFamily="18" charset="0"/>
              </a:rPr>
              <a:t>Only one receipt can be issued at a time. Please note that receipts for multiple invoices cannot      be issued together.</a:t>
            </a:r>
          </a:p>
          <a:p>
            <a:r>
              <a:rPr lang="ja-JP" altLang="ja-JP" sz="1050" dirty="0">
                <a:effectLst/>
                <a:latin typeface="Century" panose="02040604050505020304" pitchFamily="18" charset="0"/>
                <a:ea typeface="游明朝" panose="02020400000000000000" pitchFamily="18" charset="-128"/>
                <a:cs typeface="Times New Roman" panose="02020603050405020304" pitchFamily="18" charset="0"/>
              </a:rPr>
              <a:t>※</a:t>
            </a:r>
            <a:r>
              <a:rPr lang="en-US" altLang="ja-JP" sz="1050" dirty="0">
                <a:effectLst/>
                <a:latin typeface="Century" panose="02040604050505020304" pitchFamily="18" charset="0"/>
                <a:ea typeface="游明朝" panose="02020400000000000000" pitchFamily="18" charset="-128"/>
                <a:cs typeface="Times New Roman" panose="02020603050405020304" pitchFamily="18" charset="0"/>
              </a:rPr>
              <a:t>Receipts cannot be issued for each billed expense item. If you need one, please contact the school directly</a:t>
            </a:r>
            <a:r>
              <a:rPr lang="en-US" altLang="ja-JP" sz="1050" dirty="0">
                <a:latin typeface="Century" panose="02040604050505020304" pitchFamily="18" charset="0"/>
                <a:ea typeface="游明朝" panose="02020400000000000000" pitchFamily="18" charset="-128"/>
                <a:cs typeface="Times New Roman" panose="02020603050405020304" pitchFamily="18" charset="0"/>
              </a:rPr>
              <a:t>.</a:t>
            </a:r>
            <a:endParaRPr lang="en-US" altLang="ja-JP" sz="1050" dirty="0">
              <a:effectLst/>
              <a:latin typeface="Century" panose="02040604050505020304" pitchFamily="18" charset="0"/>
              <a:ea typeface="游明朝" panose="02020400000000000000" pitchFamily="18" charset="-128"/>
              <a:cs typeface="Times New Roman" panose="02020603050405020304" pitchFamily="18" charset="0"/>
            </a:endParaRPr>
          </a:p>
        </p:txBody>
      </p:sp>
      <p:sp>
        <p:nvSpPr>
          <p:cNvPr id="27" name="テキスト ボックス 26">
            <a:extLst>
              <a:ext uri="{FF2B5EF4-FFF2-40B4-BE49-F238E27FC236}">
                <a16:creationId xmlns:a16="http://schemas.microsoft.com/office/drawing/2014/main" id="{D8D8ADA3-6B24-4CDE-BAAB-0F57DBB5276E}"/>
              </a:ext>
            </a:extLst>
          </p:cNvPr>
          <p:cNvSpPr txBox="1"/>
          <p:nvPr/>
        </p:nvSpPr>
        <p:spPr>
          <a:xfrm>
            <a:off x="675980" y="8741381"/>
            <a:ext cx="4015262" cy="55399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133350" indent="-133350"/>
            <a:r>
              <a:rPr lang="en-US" altLang="ja-JP" sz="1200" kern="0" dirty="0">
                <a:effectLst/>
                <a:latin typeface="Century" panose="02040604050505020304" pitchFamily="18" charset="0"/>
                <a:ea typeface="游明朝" panose="02020400000000000000" pitchFamily="18" charset="-128"/>
                <a:cs typeface="ＭＳ Ｐゴシック" panose="020B0600070205080204" pitchFamily="50" charset="-128"/>
              </a:rPr>
              <a:t>If you have any questions, please send us a message</a:t>
            </a:r>
          </a:p>
          <a:p>
            <a:pPr marL="133350" indent="-133350"/>
            <a:r>
              <a:rPr lang="en-US" altLang="ja-JP" sz="1200" kern="0" dirty="0">
                <a:effectLst/>
                <a:latin typeface="Century" panose="02040604050505020304" pitchFamily="18" charset="0"/>
                <a:ea typeface="游明朝" panose="02020400000000000000" pitchFamily="18" charset="-128"/>
                <a:cs typeface="ＭＳ Ｐゴシック" panose="020B0600070205080204" pitchFamily="50" charset="-128"/>
              </a:rPr>
              <a:t>from </a:t>
            </a:r>
            <a:r>
              <a:rPr lang="ja-JP" altLang="ja-JP" sz="1200" kern="0" dirty="0">
                <a:effectLst/>
                <a:latin typeface="Century" panose="02040604050505020304" pitchFamily="18" charset="0"/>
                <a:ea typeface="游明朝" panose="02020400000000000000" pitchFamily="18" charset="-128"/>
                <a:cs typeface="ＭＳ Ｐゴシック" panose="020B0600070205080204" pitchFamily="50" charset="-128"/>
              </a:rPr>
              <a:t>“お問い合わせ” </a:t>
            </a:r>
            <a:r>
              <a:rPr lang="en-US" altLang="ja-JP" sz="1200" kern="0" dirty="0">
                <a:effectLst/>
                <a:latin typeface="Century" panose="02040604050505020304" pitchFamily="18" charset="0"/>
                <a:cs typeface="ＭＳ Ｐゴシック" panose="020B0600070205080204" pitchFamily="50" charset="-128"/>
              </a:rPr>
              <a:t>in LINE Talk. </a:t>
            </a:r>
          </a:p>
          <a:p>
            <a:pPr marL="133350" indent="-133350"/>
            <a:r>
              <a:rPr lang="en-US" altLang="ja-JP" sz="1200" kern="0" dirty="0">
                <a:effectLst/>
                <a:latin typeface="Century" panose="02040604050505020304" pitchFamily="18" charset="0"/>
                <a:cs typeface="ＭＳ Ｐゴシック" panose="020B0600070205080204" pitchFamily="50" charset="-128"/>
              </a:rPr>
              <a:t>Our customer center will answer you.</a:t>
            </a:r>
            <a:endParaRPr lang="ja-JP" sz="1200" dirty="0">
              <a:latin typeface="Century" panose="02040604050505020304" pitchFamily="18" charset="0"/>
              <a:ea typeface="+mn-lt"/>
              <a:cs typeface="+mn-lt"/>
            </a:endParaRPr>
          </a:p>
        </p:txBody>
      </p:sp>
      <p:grpSp>
        <p:nvGrpSpPr>
          <p:cNvPr id="28" name="グループ化 27">
            <a:extLst>
              <a:ext uri="{FF2B5EF4-FFF2-40B4-BE49-F238E27FC236}">
                <a16:creationId xmlns:a16="http://schemas.microsoft.com/office/drawing/2014/main" id="{9874721E-8A09-4E5D-8A9C-6E52FF32BE16}"/>
              </a:ext>
            </a:extLst>
          </p:cNvPr>
          <p:cNvGrpSpPr/>
          <p:nvPr/>
        </p:nvGrpSpPr>
        <p:grpSpPr>
          <a:xfrm>
            <a:off x="4704183" y="8449270"/>
            <a:ext cx="1592580" cy="1272540"/>
            <a:chOff x="0" y="0"/>
            <a:chExt cx="4610100" cy="3656906"/>
          </a:xfrm>
        </p:grpSpPr>
        <p:pic>
          <p:nvPicPr>
            <p:cNvPr id="32" name="図 31">
              <a:extLst>
                <a:ext uri="{FF2B5EF4-FFF2-40B4-BE49-F238E27FC236}">
                  <a16:creationId xmlns:a16="http://schemas.microsoft.com/office/drawing/2014/main" id="{DF5441DD-BF4E-477E-AB4F-B071FFFC0A26}"/>
                </a:ext>
              </a:extLst>
            </p:cNvPr>
            <p:cNvPicPr>
              <a:picLocks noChangeAspect="1"/>
            </p:cNvPicPr>
            <p:nvPr/>
          </p:nvPicPr>
          <p:blipFill>
            <a:blip r:embed="rId6"/>
            <a:stretch>
              <a:fillRect/>
            </a:stretch>
          </p:blipFill>
          <p:spPr>
            <a:xfrm>
              <a:off x="0" y="0"/>
              <a:ext cx="4572638" cy="3600953"/>
            </a:xfrm>
            <a:prstGeom prst="rect">
              <a:avLst/>
            </a:prstGeom>
          </p:spPr>
        </p:pic>
        <p:sp>
          <p:nvSpPr>
            <p:cNvPr id="33" name="正方形/長方形 32">
              <a:extLst>
                <a:ext uri="{FF2B5EF4-FFF2-40B4-BE49-F238E27FC236}">
                  <a16:creationId xmlns:a16="http://schemas.microsoft.com/office/drawing/2014/main" id="{477B3D0B-4B5E-4C4E-8C3A-3C47C4FDAF59}"/>
                </a:ext>
              </a:extLst>
            </p:cNvPr>
            <p:cNvSpPr/>
            <p:nvPr/>
          </p:nvSpPr>
          <p:spPr>
            <a:xfrm flipH="1">
              <a:off x="3028950" y="1485900"/>
              <a:ext cx="1581150" cy="14859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sp>
          <p:nvSpPr>
            <p:cNvPr id="42" name="正方形/長方形 41">
              <a:extLst>
                <a:ext uri="{FF2B5EF4-FFF2-40B4-BE49-F238E27FC236}">
                  <a16:creationId xmlns:a16="http://schemas.microsoft.com/office/drawing/2014/main" id="{FCAB01BF-A2F8-4401-820F-8C21DAB1DAAA}"/>
                </a:ext>
              </a:extLst>
            </p:cNvPr>
            <p:cNvSpPr/>
            <p:nvPr/>
          </p:nvSpPr>
          <p:spPr>
            <a:xfrm flipH="1">
              <a:off x="1504950" y="3124200"/>
              <a:ext cx="2045969" cy="53270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spTree>
    <p:extLst>
      <p:ext uri="{BB962C8B-B14F-4D97-AF65-F5344CB8AC3E}">
        <p14:creationId xmlns:p14="http://schemas.microsoft.com/office/powerpoint/2010/main" val="336391461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TotalTime>
  <Words>872</Words>
  <Application>Microsoft Office PowerPoint</Application>
  <PresentationFormat>A4 210 x 297 mm</PresentationFormat>
  <Paragraphs>66</Paragraphs>
  <Slides>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vt:i4>
      </vt:variant>
    </vt:vector>
  </HeadingPairs>
  <TitlesOfParts>
    <vt:vector size="12" baseType="lpstr">
      <vt:lpstr>メイリオ</vt:lpstr>
      <vt:lpstr>游ゴシック</vt:lpstr>
      <vt:lpstr>游明朝</vt:lpstr>
      <vt:lpstr>Arial</vt:lpstr>
      <vt:lpstr>Calibri</vt:lpstr>
      <vt:lpstr>Calibri Light</vt:lpstr>
      <vt:lpstr>Century</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三崎仁愛</dc:creator>
  <cp:lastModifiedBy>三崎 仁愛</cp:lastModifiedBy>
  <cp:revision>481</cp:revision>
  <dcterms:created xsi:type="dcterms:W3CDTF">2020-10-04T18:19:14Z</dcterms:created>
  <dcterms:modified xsi:type="dcterms:W3CDTF">2022-03-10T06:04:47Z</dcterms:modified>
</cp:coreProperties>
</file>