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
  </p:notesMasterIdLst>
  <p:sldIdLst>
    <p:sldId id="287" r:id="rId2"/>
    <p:sldId id="288" r:id="rId3"/>
  </p:sldIdLst>
  <p:sldSz cx="12801600" cy="9601200" type="A3"/>
  <p:notesSz cx="6858000" cy="9144000"/>
  <p:custDataLst>
    <p:tags r:id="rId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8" userDrawn="1">
          <p15:clr>
            <a:srgbClr val="A4A3A4"/>
          </p15:clr>
        </p15:guide>
        <p15:guide id="2" pos="199" userDrawn="1">
          <p15:clr>
            <a:srgbClr val="A4A3A4"/>
          </p15:clr>
        </p15:guide>
        <p15:guide id="3" pos="789" userDrawn="1">
          <p15:clr>
            <a:srgbClr val="A4A3A4"/>
          </p15:clr>
        </p15:guide>
        <p15:guide id="5" pos="7865" userDrawn="1">
          <p15:clr>
            <a:srgbClr val="A4A3A4"/>
          </p15:clr>
        </p15:guide>
        <p15:guide id="6" orient="horz" pos="552" userDrawn="1">
          <p15:clr>
            <a:srgbClr val="A4A3A4"/>
          </p15:clr>
        </p15:guide>
        <p15:guide id="10" pos="1855" userDrawn="1">
          <p15:clr>
            <a:srgbClr val="A4A3A4"/>
          </p15:clr>
        </p15:guide>
        <p15:guide id="11" pos="34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4279"/>
    <a:srgbClr val="D5382E"/>
    <a:srgbClr val="7134A1"/>
    <a:srgbClr val="C7332A"/>
    <a:srgbClr val="C6332A"/>
    <a:srgbClr val="7034A0"/>
    <a:srgbClr val="45AAE2"/>
    <a:srgbClr val="EE7D33"/>
    <a:srgbClr val="EB5C50"/>
    <a:srgbClr val="E540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73238E-7FCB-F342-8F4B-5B3DDCDE0BE7}" v="51" dt="2023-02-07T12:55:19.4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24"/>
    <p:restoredTop sz="94694"/>
  </p:normalViewPr>
  <p:slideViewPr>
    <p:cSldViewPr snapToGrid="0" snapToObjects="1">
      <p:cViewPr>
        <p:scale>
          <a:sx n="91" d="100"/>
          <a:sy n="91" d="100"/>
        </p:scale>
        <p:origin x="1896" y="-24"/>
      </p:cViewPr>
      <p:guideLst>
        <p:guide orient="horz" pos="348"/>
        <p:guide pos="199"/>
        <p:guide pos="789"/>
        <p:guide pos="7865"/>
        <p:guide orient="horz" pos="552"/>
        <p:guide pos="1855"/>
        <p:guide pos="346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tags" Target="tags/tag1.xml"/><Relationship Id="rId10" Type="http://schemas.microsoft.com/office/2015/10/relationships/revisionInfo" Target="revisionInfo.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FFA0EC-FA49-334E-9C5E-A55223C91230}" type="datetimeFigureOut">
              <a:rPr lang="en-US" smtClean="0"/>
              <a:t>2/7/23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EE04F7-BA40-2148-BCED-22AFF40BE110}" type="slidenum">
              <a:rPr lang="en-US" smtClean="0"/>
              <a:t>‹#›</a:t>
            </a:fld>
            <a:endParaRPr lang="en-US"/>
          </a:p>
        </p:txBody>
      </p:sp>
    </p:spTree>
    <p:extLst>
      <p:ext uri="{BB962C8B-B14F-4D97-AF65-F5344CB8AC3E}">
        <p14:creationId xmlns:p14="http://schemas.microsoft.com/office/powerpoint/2010/main" val="3507137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E6ED001-03B4-4F7C-820A-A569E797781F}"/>
              </a:ext>
            </a:extLst>
          </p:cNvPr>
          <p:cNvSpPr/>
          <p:nvPr userDrawn="1"/>
        </p:nvSpPr>
        <p:spPr>
          <a:xfrm>
            <a:off x="319932" y="558118"/>
            <a:ext cx="12161736" cy="845570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Box 7">
            <a:extLst>
              <a:ext uri="{FF2B5EF4-FFF2-40B4-BE49-F238E27FC236}">
                <a16:creationId xmlns:a16="http://schemas.microsoft.com/office/drawing/2014/main" id="{9378ABB9-3E0E-0BF2-0B0A-08C3554E171A}"/>
              </a:ext>
            </a:extLst>
          </p:cNvPr>
          <p:cNvSpPr txBox="1"/>
          <p:nvPr userDrawn="1"/>
        </p:nvSpPr>
        <p:spPr>
          <a:xfrm>
            <a:off x="695496" y="735365"/>
            <a:ext cx="6764670" cy="646331"/>
          </a:xfrm>
          <a:prstGeom prst="rect">
            <a:avLst/>
          </a:prstGeom>
          <a:no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Exploration Task Template</a:t>
            </a:r>
          </a:p>
        </p:txBody>
      </p:sp>
      <p:sp>
        <p:nvSpPr>
          <p:cNvPr id="9" name="TextBox 8">
            <a:extLst>
              <a:ext uri="{FF2B5EF4-FFF2-40B4-BE49-F238E27FC236}">
                <a16:creationId xmlns:a16="http://schemas.microsoft.com/office/drawing/2014/main" id="{01365B09-30A6-9E10-A6A7-45D847E09DA3}"/>
              </a:ext>
            </a:extLst>
          </p:cNvPr>
          <p:cNvSpPr txBox="1"/>
          <p:nvPr userDrawn="1"/>
        </p:nvSpPr>
        <p:spPr>
          <a:xfrm>
            <a:off x="499657" y="3041781"/>
            <a:ext cx="2796471" cy="369332"/>
          </a:xfrm>
          <a:prstGeom prst="rect">
            <a:avLst/>
          </a:prstGeom>
          <a:noFill/>
        </p:spPr>
        <p:txBody>
          <a:bodyPr wrap="none" rtlCol="0">
            <a:spAutoFit/>
          </a:bodyPr>
          <a:lstStyle/>
          <a:p>
            <a:r>
              <a:rPr lang="en-US" b="1" dirty="0">
                <a:solidFill>
                  <a:schemeClr val="bg1"/>
                </a:solidFill>
                <a:latin typeface="Arial" panose="020B0604020202020204" pitchFamily="34" charset="0"/>
                <a:cs typeface="Arial" panose="020B0604020202020204" pitchFamily="34" charset="0"/>
              </a:rPr>
              <a:t>Set up Exploration Task</a:t>
            </a:r>
          </a:p>
        </p:txBody>
      </p:sp>
      <p:sp>
        <p:nvSpPr>
          <p:cNvPr id="10" name="Rectangle 9">
            <a:extLst>
              <a:ext uri="{FF2B5EF4-FFF2-40B4-BE49-F238E27FC236}">
                <a16:creationId xmlns:a16="http://schemas.microsoft.com/office/drawing/2014/main" id="{7C5321DD-7184-2DA1-534E-FF2E76DE4BDC}"/>
              </a:ext>
            </a:extLst>
          </p:cNvPr>
          <p:cNvSpPr/>
          <p:nvPr userDrawn="1"/>
        </p:nvSpPr>
        <p:spPr>
          <a:xfrm>
            <a:off x="604838" y="3424439"/>
            <a:ext cx="5548918" cy="53052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FF03EAC7-8259-B6AC-23E0-58CD66F055EA}"/>
              </a:ext>
            </a:extLst>
          </p:cNvPr>
          <p:cNvSpPr/>
          <p:nvPr userDrawn="1"/>
        </p:nvSpPr>
        <p:spPr>
          <a:xfrm>
            <a:off x="10351958" y="880978"/>
            <a:ext cx="1409302"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TextBox 11">
            <a:extLst>
              <a:ext uri="{FF2B5EF4-FFF2-40B4-BE49-F238E27FC236}">
                <a16:creationId xmlns:a16="http://schemas.microsoft.com/office/drawing/2014/main" id="{7B7B6FF0-2A10-66AE-A940-5AEF22CDD238}"/>
              </a:ext>
            </a:extLst>
          </p:cNvPr>
          <p:cNvSpPr txBox="1"/>
          <p:nvPr userDrawn="1"/>
        </p:nvSpPr>
        <p:spPr>
          <a:xfrm>
            <a:off x="9436323" y="871469"/>
            <a:ext cx="915635" cy="369332"/>
          </a:xfrm>
          <a:prstGeom prst="rect">
            <a:avLst/>
          </a:prstGeom>
          <a:noFill/>
        </p:spPr>
        <p:txBody>
          <a:bodyPr wrap="none" rtlCol="0">
            <a:spAutoFit/>
          </a:bodyPr>
          <a:lstStyle/>
          <a:p>
            <a:r>
              <a:rPr lang="en-US" dirty="0">
                <a:solidFill>
                  <a:schemeClr val="bg1"/>
                </a:solidFill>
                <a:latin typeface="Arial" panose="020B0604020202020204" pitchFamily="34" charset="0"/>
                <a:cs typeface="Arial" panose="020B0604020202020204" pitchFamily="34" charset="0"/>
              </a:rPr>
              <a:t>Person</a:t>
            </a:r>
          </a:p>
        </p:txBody>
      </p:sp>
      <p:sp>
        <p:nvSpPr>
          <p:cNvPr id="13" name="Rectangle 12">
            <a:extLst>
              <a:ext uri="{FF2B5EF4-FFF2-40B4-BE49-F238E27FC236}">
                <a16:creationId xmlns:a16="http://schemas.microsoft.com/office/drawing/2014/main" id="{A00A7A13-C65F-602D-F977-D87A3056D69D}"/>
              </a:ext>
            </a:extLst>
          </p:cNvPr>
          <p:cNvSpPr/>
          <p:nvPr userDrawn="1"/>
        </p:nvSpPr>
        <p:spPr>
          <a:xfrm>
            <a:off x="11951904" y="880978"/>
            <a:ext cx="538172"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4" name="Picture 13">
            <a:extLst>
              <a:ext uri="{FF2B5EF4-FFF2-40B4-BE49-F238E27FC236}">
                <a16:creationId xmlns:a16="http://schemas.microsoft.com/office/drawing/2014/main" id="{5DBE357E-7885-9888-AB58-19683B181A0F}"/>
              </a:ext>
            </a:extLst>
          </p:cNvPr>
          <p:cNvPicPr>
            <a:picLocks noChangeAspect="1"/>
          </p:cNvPicPr>
          <p:nvPr userDrawn="1"/>
        </p:nvPicPr>
        <p:blipFill>
          <a:blip r:embed="rId2"/>
          <a:stretch>
            <a:fillRect/>
          </a:stretch>
        </p:blipFill>
        <p:spPr>
          <a:xfrm>
            <a:off x="11965584" y="936288"/>
            <a:ext cx="538172" cy="281643"/>
          </a:xfrm>
          <a:prstGeom prst="rect">
            <a:avLst/>
          </a:prstGeom>
        </p:spPr>
      </p:pic>
      <p:sp>
        <p:nvSpPr>
          <p:cNvPr id="15" name="TextBox 14">
            <a:extLst>
              <a:ext uri="{FF2B5EF4-FFF2-40B4-BE49-F238E27FC236}">
                <a16:creationId xmlns:a16="http://schemas.microsoft.com/office/drawing/2014/main" id="{89D16130-FEE2-7021-4EA1-E3BE9EEFBDFA}"/>
              </a:ext>
            </a:extLst>
          </p:cNvPr>
          <p:cNvSpPr txBox="1"/>
          <p:nvPr userDrawn="1"/>
        </p:nvSpPr>
        <p:spPr>
          <a:xfrm>
            <a:off x="236004" y="9022831"/>
            <a:ext cx="1616148" cy="184666"/>
          </a:xfrm>
          <a:prstGeom prst="rect">
            <a:avLst/>
          </a:prstGeom>
          <a:noFill/>
        </p:spPr>
        <p:txBody>
          <a:bodyPr wrap="none" rtlCol="0">
            <a:spAutoFit/>
          </a:bodyPr>
          <a:lstStyle/>
          <a:p>
            <a:r>
              <a:rPr lang="en-US" sz="600" b="1" dirty="0">
                <a:solidFill>
                  <a:schemeClr val="tx1">
                    <a:lumMod val="50000"/>
                    <a:lumOff val="50000"/>
                  </a:schemeClr>
                </a:solidFill>
                <a:latin typeface="Arial" panose="020B0604020202020204" pitchFamily="34" charset="0"/>
                <a:cs typeface="Arial" panose="020B0604020202020204" pitchFamily="34" charset="0"/>
              </a:rPr>
              <a:t>© 2023 Quantgeist. All rights reserved. </a:t>
            </a:r>
          </a:p>
        </p:txBody>
      </p:sp>
      <p:sp>
        <p:nvSpPr>
          <p:cNvPr id="16" name="TextBox 15">
            <a:extLst>
              <a:ext uri="{FF2B5EF4-FFF2-40B4-BE49-F238E27FC236}">
                <a16:creationId xmlns:a16="http://schemas.microsoft.com/office/drawing/2014/main" id="{53FF1945-B767-3ECB-8024-02D6C00892E6}"/>
              </a:ext>
            </a:extLst>
          </p:cNvPr>
          <p:cNvSpPr txBox="1"/>
          <p:nvPr userDrawn="1"/>
        </p:nvSpPr>
        <p:spPr>
          <a:xfrm>
            <a:off x="10443397" y="9022831"/>
            <a:ext cx="2140330" cy="184666"/>
          </a:xfrm>
          <a:prstGeom prst="rect">
            <a:avLst/>
          </a:prstGeom>
          <a:noFill/>
        </p:spPr>
        <p:txBody>
          <a:bodyPr wrap="none" rtlCol="0">
            <a:spAutoFit/>
          </a:bodyPr>
          <a:lstStyle/>
          <a:p>
            <a:pPr algn="r"/>
            <a:r>
              <a:rPr lang="en-US" sz="600" b="1" dirty="0">
                <a:solidFill>
                  <a:schemeClr val="tx1">
                    <a:lumMod val="50000"/>
                    <a:lumOff val="50000"/>
                  </a:schemeClr>
                </a:solidFill>
                <a:latin typeface="Arial" panose="020B0604020202020204" pitchFamily="34" charset="0"/>
                <a:cs typeface="Arial" panose="020B0604020202020204" pitchFamily="34" charset="0"/>
              </a:rPr>
              <a:t>Feel free to get in touch with us: </a:t>
            </a:r>
            <a:r>
              <a:rPr lang="en-US" sz="600" b="1" dirty="0" err="1">
                <a:solidFill>
                  <a:schemeClr val="tx1">
                    <a:lumMod val="50000"/>
                    <a:lumOff val="50000"/>
                  </a:schemeClr>
                </a:solidFill>
                <a:latin typeface="Arial" panose="020B0604020202020204" pitchFamily="34" charset="0"/>
                <a:cs typeface="Arial" panose="020B0604020202020204" pitchFamily="34" charset="0"/>
              </a:rPr>
              <a:t>Info@quantgeist.com</a:t>
            </a:r>
            <a:endParaRPr lang="en-US" sz="600" b="1" dirty="0">
              <a:solidFill>
                <a:schemeClr val="tx1">
                  <a:lumMod val="50000"/>
                  <a:lumOff val="50000"/>
                </a:schemeClr>
              </a:solidFill>
              <a:latin typeface="Arial" panose="020B0604020202020204" pitchFamily="34" charset="0"/>
              <a:cs typeface="Arial" panose="020B0604020202020204" pitchFamily="34" charset="0"/>
            </a:endParaRPr>
          </a:p>
        </p:txBody>
      </p:sp>
      <p:grpSp>
        <p:nvGrpSpPr>
          <p:cNvPr id="17" name="Group 16">
            <a:extLst>
              <a:ext uri="{FF2B5EF4-FFF2-40B4-BE49-F238E27FC236}">
                <a16:creationId xmlns:a16="http://schemas.microsoft.com/office/drawing/2014/main" id="{F3147BEA-4D71-361E-C09E-E819F8CFDB52}"/>
              </a:ext>
            </a:extLst>
          </p:cNvPr>
          <p:cNvGrpSpPr/>
          <p:nvPr userDrawn="1"/>
        </p:nvGrpSpPr>
        <p:grpSpPr>
          <a:xfrm>
            <a:off x="314053" y="898268"/>
            <a:ext cx="383040" cy="350315"/>
            <a:chOff x="5777325" y="880978"/>
            <a:chExt cx="383040" cy="350315"/>
          </a:xfrm>
        </p:grpSpPr>
        <p:sp>
          <p:nvSpPr>
            <p:cNvPr id="18" name="Rectangle 17">
              <a:extLst>
                <a:ext uri="{FF2B5EF4-FFF2-40B4-BE49-F238E27FC236}">
                  <a16:creationId xmlns:a16="http://schemas.microsoft.com/office/drawing/2014/main" id="{ACE70850-7ABC-2230-DFF1-CFA379D90788}"/>
                </a:ext>
              </a:extLst>
            </p:cNvPr>
            <p:cNvSpPr/>
            <p:nvPr/>
          </p:nvSpPr>
          <p:spPr>
            <a:xfrm>
              <a:off x="5778921" y="884620"/>
              <a:ext cx="381444" cy="327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9" name="Picture 18">
              <a:extLst>
                <a:ext uri="{FF2B5EF4-FFF2-40B4-BE49-F238E27FC236}">
                  <a16:creationId xmlns:a16="http://schemas.microsoft.com/office/drawing/2014/main" id="{21018ABB-90BC-1531-16B6-2F9D391F382E}"/>
                </a:ext>
              </a:extLst>
            </p:cNvPr>
            <p:cNvPicPr>
              <a:picLocks noChangeAspect="1"/>
            </p:cNvPicPr>
            <p:nvPr/>
          </p:nvPicPr>
          <p:blipFill rotWithShape="1">
            <a:blip r:embed="rId3"/>
            <a:srcRect l="37761" t="31428" r="37343" b="52415"/>
            <a:stretch/>
          </p:blipFill>
          <p:spPr>
            <a:xfrm>
              <a:off x="5777325" y="880978"/>
              <a:ext cx="381443" cy="350315"/>
            </a:xfrm>
            <a:prstGeom prst="rect">
              <a:avLst/>
            </a:prstGeom>
          </p:spPr>
        </p:pic>
      </p:grpSp>
      <p:sp>
        <p:nvSpPr>
          <p:cNvPr id="20" name="TextBox 19">
            <a:extLst>
              <a:ext uri="{FF2B5EF4-FFF2-40B4-BE49-F238E27FC236}">
                <a16:creationId xmlns:a16="http://schemas.microsoft.com/office/drawing/2014/main" id="{1808D6F5-7988-0533-56AF-E572FEEB37E6}"/>
              </a:ext>
            </a:extLst>
          </p:cNvPr>
          <p:cNvSpPr txBox="1"/>
          <p:nvPr userDrawn="1"/>
        </p:nvSpPr>
        <p:spPr>
          <a:xfrm>
            <a:off x="6564183" y="3041781"/>
            <a:ext cx="3801041" cy="369332"/>
          </a:xfrm>
          <a:prstGeom prst="rect">
            <a:avLst/>
          </a:prstGeom>
          <a:noFill/>
        </p:spPr>
        <p:txBody>
          <a:bodyPr wrap="none" rtlCol="0">
            <a:spAutoFit/>
          </a:bodyPr>
          <a:lstStyle/>
          <a:p>
            <a:r>
              <a:rPr lang="en-US" b="1" dirty="0">
                <a:solidFill>
                  <a:schemeClr val="bg1"/>
                </a:solidFill>
                <a:latin typeface="Arial" panose="020B0604020202020204" pitchFamily="34" charset="0"/>
                <a:cs typeface="Arial" panose="020B0604020202020204" pitchFamily="34" charset="0"/>
              </a:rPr>
              <a:t>Results of Exploration Execution</a:t>
            </a:r>
          </a:p>
        </p:txBody>
      </p:sp>
      <p:sp>
        <p:nvSpPr>
          <p:cNvPr id="21" name="Rectangle 20">
            <a:extLst>
              <a:ext uri="{FF2B5EF4-FFF2-40B4-BE49-F238E27FC236}">
                <a16:creationId xmlns:a16="http://schemas.microsoft.com/office/drawing/2014/main" id="{15C5F69A-2C08-E6C4-FA35-9CAD54AB826B}"/>
              </a:ext>
            </a:extLst>
          </p:cNvPr>
          <p:cNvSpPr/>
          <p:nvPr userDrawn="1"/>
        </p:nvSpPr>
        <p:spPr>
          <a:xfrm>
            <a:off x="6669364" y="3411112"/>
            <a:ext cx="5548918" cy="53186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2" name="Triangle 21">
            <a:extLst>
              <a:ext uri="{FF2B5EF4-FFF2-40B4-BE49-F238E27FC236}">
                <a16:creationId xmlns:a16="http://schemas.microsoft.com/office/drawing/2014/main" id="{DA811EB6-2452-8A1C-01E1-A5A5F7D74568}"/>
              </a:ext>
            </a:extLst>
          </p:cNvPr>
          <p:cNvSpPr/>
          <p:nvPr userDrawn="1"/>
        </p:nvSpPr>
        <p:spPr>
          <a:xfrm rot="5400000">
            <a:off x="3768610" y="5934160"/>
            <a:ext cx="5305291" cy="28585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28F2DB2A-C223-834F-40EA-EC5E1126DEC0}"/>
              </a:ext>
            </a:extLst>
          </p:cNvPr>
          <p:cNvSpPr txBox="1"/>
          <p:nvPr userDrawn="1"/>
        </p:nvSpPr>
        <p:spPr>
          <a:xfrm>
            <a:off x="499657" y="1563661"/>
            <a:ext cx="11799023" cy="1077218"/>
          </a:xfrm>
          <a:prstGeom prst="rect">
            <a:avLst/>
          </a:prstGeom>
          <a:noFill/>
        </p:spPr>
        <p:txBody>
          <a:bodyPr wrap="square" rtlCol="0">
            <a:spAutoFit/>
          </a:bodyPr>
          <a:lstStyle/>
          <a:p>
            <a:pPr algn="just"/>
            <a:r>
              <a:rPr lang="en-US" sz="1600" i="1" dirty="0">
                <a:solidFill>
                  <a:schemeClr val="bg1"/>
                </a:solidFill>
                <a:latin typeface="Arial" panose="020B0604020202020204" pitchFamily="34" charset="0"/>
                <a:cs typeface="Arial" panose="020B0604020202020204" pitchFamily="34" charset="0"/>
              </a:rPr>
              <a:t>This template helps each individual team member to specify the Exploration Task and if applicable to delegate the Exploration Task to an own employee. The left side is to set up the Exploration Task, the right side is to capture the actions and results of executing the Exploration Task. If delegated, the Executive fills out the left side, and the employee the task is delegated to the right side. One meeting to handover the task and one to discuss results is usually needed.</a:t>
            </a:r>
          </a:p>
        </p:txBody>
      </p:sp>
      <p:sp>
        <p:nvSpPr>
          <p:cNvPr id="24" name="Rectangle 23">
            <a:extLst>
              <a:ext uri="{FF2B5EF4-FFF2-40B4-BE49-F238E27FC236}">
                <a16:creationId xmlns:a16="http://schemas.microsoft.com/office/drawing/2014/main" id="{BA147D0D-F12B-A684-439D-A859FC730FC4}"/>
              </a:ext>
            </a:extLst>
          </p:cNvPr>
          <p:cNvSpPr/>
          <p:nvPr userDrawn="1"/>
        </p:nvSpPr>
        <p:spPr>
          <a:xfrm>
            <a:off x="627125" y="3491609"/>
            <a:ext cx="5526631" cy="707886"/>
          </a:xfrm>
          <a:prstGeom prst="rect">
            <a:avLst/>
          </a:prstGeom>
        </p:spPr>
        <p:txBody>
          <a:bodyPr wrap="square">
            <a:spAutoFit/>
          </a:bodyPr>
          <a:lstStyle/>
          <a:p>
            <a:r>
              <a:rPr lang="en-US" sz="1600" b="1" i="1" dirty="0">
                <a:solidFill>
                  <a:schemeClr val="tx1">
                    <a:lumMod val="50000"/>
                    <a:lumOff val="50000"/>
                  </a:schemeClr>
                </a:solidFill>
                <a:latin typeface="Arial" panose="020B0604020202020204" pitchFamily="34" charset="0"/>
                <a:ea typeface="Bell MT" charset="0"/>
                <a:cs typeface="Arial" panose="020B0604020202020204" pitchFamily="34" charset="0"/>
              </a:rPr>
              <a:t>Assumption:</a:t>
            </a:r>
            <a:br>
              <a:rPr lang="en-US" sz="1600" i="1" dirty="0">
                <a:solidFill>
                  <a:schemeClr val="tx1">
                    <a:lumMod val="50000"/>
                    <a:lumOff val="50000"/>
                  </a:schemeClr>
                </a:solidFill>
                <a:latin typeface="Arial" panose="020B0604020202020204" pitchFamily="34" charset="0"/>
                <a:ea typeface="Bell MT" charset="0"/>
                <a:cs typeface="Arial" panose="020B0604020202020204" pitchFamily="34" charset="0"/>
              </a:rPr>
            </a:br>
            <a:r>
              <a:rPr lang="en-US" sz="1200" i="1" dirty="0">
                <a:solidFill>
                  <a:schemeClr val="tx1">
                    <a:lumMod val="50000"/>
                    <a:lumOff val="50000"/>
                  </a:schemeClr>
                </a:solidFill>
                <a:latin typeface="Arial" panose="020B0604020202020204" pitchFamily="34" charset="0"/>
                <a:ea typeface="Bell MT" charset="0"/>
                <a:cs typeface="Arial" panose="020B0604020202020204" pitchFamily="34" charset="0"/>
              </a:rPr>
              <a:t>Which assumptions do you explore through this task? The assumption should be specified in your “Assumption Test Canvas” of the idea design of your team.</a:t>
            </a:r>
            <a:endParaRPr lang="en-US" sz="1600" dirty="0">
              <a:solidFill>
                <a:schemeClr val="tx1">
                  <a:lumMod val="50000"/>
                  <a:lumOff val="50000"/>
                </a:schemeClr>
              </a:solidFill>
              <a:latin typeface="Arial" panose="020B0604020202020204" pitchFamily="34" charset="0"/>
              <a:ea typeface="Bell MT" charset="0"/>
              <a:cs typeface="Arial" panose="020B0604020202020204" pitchFamily="34" charset="0"/>
            </a:endParaRPr>
          </a:p>
        </p:txBody>
      </p:sp>
      <p:cxnSp>
        <p:nvCxnSpPr>
          <p:cNvPr id="25" name="Straight Connector 24">
            <a:extLst>
              <a:ext uri="{FF2B5EF4-FFF2-40B4-BE49-F238E27FC236}">
                <a16:creationId xmlns:a16="http://schemas.microsoft.com/office/drawing/2014/main" id="{90A14DEF-B0A7-D0FA-A915-2CDE622CF374}"/>
              </a:ext>
            </a:extLst>
          </p:cNvPr>
          <p:cNvCxnSpPr>
            <a:cxnSpLocks/>
          </p:cNvCxnSpPr>
          <p:nvPr userDrawn="1"/>
        </p:nvCxnSpPr>
        <p:spPr>
          <a:xfrm>
            <a:off x="615974" y="4502102"/>
            <a:ext cx="5526631" cy="0"/>
          </a:xfrm>
          <a:prstGeom prst="line">
            <a:avLst/>
          </a:prstGeom>
          <a:ln w="3175">
            <a:solidFill>
              <a:schemeClr val="tx1">
                <a:lumMod val="50000"/>
                <a:lumOff val="50000"/>
                <a:alpha val="59608"/>
              </a:schemeClr>
            </a:solidFill>
            <a:prstDash val="dash"/>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100CDF7F-C3CE-EB25-BA90-8FC6A2EEF343}"/>
              </a:ext>
            </a:extLst>
          </p:cNvPr>
          <p:cNvSpPr/>
          <p:nvPr userDrawn="1"/>
        </p:nvSpPr>
        <p:spPr>
          <a:xfrm>
            <a:off x="627125" y="4556431"/>
            <a:ext cx="5526631" cy="523220"/>
          </a:xfrm>
          <a:prstGeom prst="rect">
            <a:avLst/>
          </a:prstGeom>
        </p:spPr>
        <p:txBody>
          <a:bodyPr wrap="square">
            <a:spAutoFit/>
          </a:bodyPr>
          <a:lstStyle/>
          <a:p>
            <a:r>
              <a:rPr lang="en-US" sz="1600" b="1" i="1" dirty="0">
                <a:solidFill>
                  <a:schemeClr val="tx1">
                    <a:lumMod val="50000"/>
                    <a:lumOff val="50000"/>
                  </a:schemeClr>
                </a:solidFill>
                <a:latin typeface="Arial" panose="020B0604020202020204" pitchFamily="34" charset="0"/>
                <a:ea typeface="Bell MT" charset="0"/>
                <a:cs typeface="Arial" panose="020B0604020202020204" pitchFamily="34" charset="0"/>
              </a:rPr>
              <a:t>Exploration Task:</a:t>
            </a:r>
            <a:br>
              <a:rPr lang="en-US" sz="1600" i="1" dirty="0">
                <a:solidFill>
                  <a:schemeClr val="tx1">
                    <a:lumMod val="50000"/>
                    <a:lumOff val="50000"/>
                  </a:schemeClr>
                </a:solidFill>
                <a:latin typeface="Arial" panose="020B0604020202020204" pitchFamily="34" charset="0"/>
                <a:ea typeface="Bell MT" charset="0"/>
                <a:cs typeface="Arial" panose="020B0604020202020204" pitchFamily="34" charset="0"/>
              </a:rPr>
            </a:br>
            <a:r>
              <a:rPr lang="en-US" sz="1200" i="1" dirty="0">
                <a:solidFill>
                  <a:schemeClr val="tx1">
                    <a:lumMod val="50000"/>
                    <a:lumOff val="50000"/>
                  </a:schemeClr>
                </a:solidFill>
                <a:latin typeface="Arial" panose="020B0604020202020204" pitchFamily="34" charset="0"/>
                <a:ea typeface="Bell MT" charset="0"/>
                <a:cs typeface="Arial" panose="020B0604020202020204" pitchFamily="34" charset="0"/>
              </a:rPr>
              <a:t>Which exploration task do you want to tackle to explore your assumption?</a:t>
            </a:r>
            <a:endParaRPr lang="en-US" sz="1600" dirty="0">
              <a:solidFill>
                <a:schemeClr val="tx1">
                  <a:lumMod val="50000"/>
                  <a:lumOff val="50000"/>
                </a:schemeClr>
              </a:solidFill>
              <a:latin typeface="Arial" panose="020B0604020202020204" pitchFamily="34" charset="0"/>
              <a:ea typeface="Bell MT" charset="0"/>
              <a:cs typeface="Arial" panose="020B0604020202020204" pitchFamily="34" charset="0"/>
            </a:endParaRPr>
          </a:p>
        </p:txBody>
      </p:sp>
      <p:cxnSp>
        <p:nvCxnSpPr>
          <p:cNvPr id="27" name="Straight Connector 26">
            <a:extLst>
              <a:ext uri="{FF2B5EF4-FFF2-40B4-BE49-F238E27FC236}">
                <a16:creationId xmlns:a16="http://schemas.microsoft.com/office/drawing/2014/main" id="{4ECD044C-655A-6897-8544-267DA27E6CD1}"/>
              </a:ext>
            </a:extLst>
          </p:cNvPr>
          <p:cNvCxnSpPr>
            <a:cxnSpLocks/>
          </p:cNvCxnSpPr>
          <p:nvPr userDrawn="1"/>
        </p:nvCxnSpPr>
        <p:spPr>
          <a:xfrm>
            <a:off x="615974" y="5566924"/>
            <a:ext cx="5526631" cy="0"/>
          </a:xfrm>
          <a:prstGeom prst="line">
            <a:avLst/>
          </a:prstGeom>
          <a:ln w="3175">
            <a:solidFill>
              <a:schemeClr val="tx1">
                <a:lumMod val="50000"/>
                <a:lumOff val="50000"/>
                <a:alpha val="59608"/>
              </a:schemeClr>
            </a:solidFill>
            <a:prstDash val="dash"/>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CCC85FA7-E0B8-6096-979C-EBEECBAC15E3}"/>
              </a:ext>
            </a:extLst>
          </p:cNvPr>
          <p:cNvSpPr/>
          <p:nvPr userDrawn="1"/>
        </p:nvSpPr>
        <p:spPr>
          <a:xfrm>
            <a:off x="627125" y="5640520"/>
            <a:ext cx="5526631" cy="1077218"/>
          </a:xfrm>
          <a:prstGeom prst="rect">
            <a:avLst/>
          </a:prstGeom>
        </p:spPr>
        <p:txBody>
          <a:bodyPr wrap="square">
            <a:spAutoFit/>
          </a:bodyPr>
          <a:lstStyle/>
          <a:p>
            <a:r>
              <a:rPr lang="en-US" sz="1600" b="1" i="1" dirty="0">
                <a:solidFill>
                  <a:schemeClr val="tx1">
                    <a:lumMod val="50000"/>
                    <a:lumOff val="50000"/>
                  </a:schemeClr>
                </a:solidFill>
                <a:latin typeface="Arial" panose="020B0604020202020204" pitchFamily="34" charset="0"/>
                <a:ea typeface="Bell MT" charset="0"/>
                <a:cs typeface="Arial" panose="020B0604020202020204" pitchFamily="34" charset="0"/>
              </a:rPr>
              <a:t>Research Approach:</a:t>
            </a:r>
            <a:br>
              <a:rPr lang="en-US" sz="1600" i="1" dirty="0">
                <a:solidFill>
                  <a:schemeClr val="tx1">
                    <a:lumMod val="50000"/>
                    <a:lumOff val="50000"/>
                  </a:schemeClr>
                </a:solidFill>
                <a:latin typeface="Arial" panose="020B0604020202020204" pitchFamily="34" charset="0"/>
                <a:ea typeface="Bell MT" charset="0"/>
                <a:cs typeface="Arial" panose="020B0604020202020204" pitchFamily="34" charset="0"/>
              </a:rPr>
            </a:br>
            <a:r>
              <a:rPr lang="en-US" sz="1200" i="1" dirty="0">
                <a:solidFill>
                  <a:schemeClr val="tx1">
                    <a:lumMod val="50000"/>
                    <a:lumOff val="50000"/>
                  </a:schemeClr>
                </a:solidFill>
                <a:latin typeface="Arial" panose="020B0604020202020204" pitchFamily="34" charset="0"/>
                <a:ea typeface="Bell MT" charset="0"/>
                <a:cs typeface="Arial" panose="020B0604020202020204" pitchFamily="34" charset="0"/>
              </a:rPr>
              <a:t>Which research approach would you like to leverage for your exploration? You could for example: Conduct desktop research, try a process yourself, observe users, reach out to internal colleagues, reach out to external friends, conduct interviews…</a:t>
            </a:r>
            <a:endParaRPr lang="en-US" sz="1600" dirty="0">
              <a:solidFill>
                <a:schemeClr val="tx1">
                  <a:lumMod val="50000"/>
                  <a:lumOff val="50000"/>
                </a:schemeClr>
              </a:solidFill>
              <a:latin typeface="Arial" panose="020B0604020202020204" pitchFamily="34" charset="0"/>
              <a:ea typeface="Bell MT" charset="0"/>
              <a:cs typeface="Arial" panose="020B0604020202020204" pitchFamily="34" charset="0"/>
            </a:endParaRPr>
          </a:p>
        </p:txBody>
      </p:sp>
      <p:cxnSp>
        <p:nvCxnSpPr>
          <p:cNvPr id="29" name="Straight Connector 28">
            <a:extLst>
              <a:ext uri="{FF2B5EF4-FFF2-40B4-BE49-F238E27FC236}">
                <a16:creationId xmlns:a16="http://schemas.microsoft.com/office/drawing/2014/main" id="{4B49E182-CF49-AA16-1A0F-C27DB7CF7C0F}"/>
              </a:ext>
            </a:extLst>
          </p:cNvPr>
          <p:cNvCxnSpPr>
            <a:cxnSpLocks/>
          </p:cNvCxnSpPr>
          <p:nvPr userDrawn="1"/>
        </p:nvCxnSpPr>
        <p:spPr>
          <a:xfrm>
            <a:off x="615974" y="6721063"/>
            <a:ext cx="5526631" cy="0"/>
          </a:xfrm>
          <a:prstGeom prst="line">
            <a:avLst/>
          </a:prstGeom>
          <a:ln w="3175">
            <a:solidFill>
              <a:schemeClr val="tx1">
                <a:lumMod val="50000"/>
                <a:lumOff val="50000"/>
                <a:alpha val="59608"/>
              </a:schemeClr>
            </a:solidFill>
            <a:prstDash val="dash"/>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ECB0BC20-32DD-58E8-A4F4-FA9D0BDB9792}"/>
              </a:ext>
            </a:extLst>
          </p:cNvPr>
          <p:cNvSpPr/>
          <p:nvPr userDrawn="1"/>
        </p:nvSpPr>
        <p:spPr>
          <a:xfrm>
            <a:off x="627125" y="6765232"/>
            <a:ext cx="5526631" cy="707886"/>
          </a:xfrm>
          <a:prstGeom prst="rect">
            <a:avLst/>
          </a:prstGeom>
        </p:spPr>
        <p:txBody>
          <a:bodyPr wrap="square">
            <a:spAutoFit/>
          </a:bodyPr>
          <a:lstStyle/>
          <a:p>
            <a:r>
              <a:rPr lang="en-US" sz="1600" b="1" i="1" dirty="0">
                <a:solidFill>
                  <a:schemeClr val="tx1">
                    <a:lumMod val="50000"/>
                    <a:lumOff val="50000"/>
                  </a:schemeClr>
                </a:solidFill>
                <a:latin typeface="Arial" panose="020B0604020202020204" pitchFamily="34" charset="0"/>
                <a:ea typeface="Bell MT" charset="0"/>
                <a:cs typeface="Arial" panose="020B0604020202020204" pitchFamily="34" charset="0"/>
              </a:rPr>
              <a:t>Results Projections:</a:t>
            </a:r>
            <a:br>
              <a:rPr lang="en-US" sz="1600" i="1" dirty="0">
                <a:solidFill>
                  <a:schemeClr val="tx1">
                    <a:lumMod val="50000"/>
                    <a:lumOff val="50000"/>
                  </a:schemeClr>
                </a:solidFill>
                <a:latin typeface="Arial" panose="020B0604020202020204" pitchFamily="34" charset="0"/>
                <a:ea typeface="Bell MT" charset="0"/>
                <a:cs typeface="Arial" panose="020B0604020202020204" pitchFamily="34" charset="0"/>
              </a:rPr>
            </a:br>
            <a:r>
              <a:rPr lang="en-US" sz="1200" i="1" dirty="0">
                <a:solidFill>
                  <a:schemeClr val="tx1">
                    <a:lumMod val="50000"/>
                    <a:lumOff val="50000"/>
                  </a:schemeClr>
                </a:solidFill>
                <a:latin typeface="Arial" panose="020B0604020202020204" pitchFamily="34" charset="0"/>
                <a:ea typeface="Bell MT" charset="0"/>
                <a:cs typeface="Arial" panose="020B0604020202020204" pitchFamily="34" charset="0"/>
              </a:rPr>
              <a:t>It helps a lot, if even before starting the Exploration Execution you describe in a fictive way how the process could take place and which results might come out.</a:t>
            </a:r>
            <a:endParaRPr lang="en-US" sz="1600" dirty="0">
              <a:solidFill>
                <a:schemeClr val="tx1">
                  <a:lumMod val="50000"/>
                  <a:lumOff val="50000"/>
                </a:schemeClr>
              </a:solidFill>
              <a:latin typeface="Arial" panose="020B0604020202020204" pitchFamily="34" charset="0"/>
              <a:ea typeface="Bell MT" charset="0"/>
              <a:cs typeface="Arial" panose="020B0604020202020204" pitchFamily="34" charset="0"/>
            </a:endParaRPr>
          </a:p>
        </p:txBody>
      </p:sp>
      <p:sp>
        <p:nvSpPr>
          <p:cNvPr id="31" name="Rectangle 30">
            <a:extLst>
              <a:ext uri="{FF2B5EF4-FFF2-40B4-BE49-F238E27FC236}">
                <a16:creationId xmlns:a16="http://schemas.microsoft.com/office/drawing/2014/main" id="{9BBF011B-1A29-28DB-6EB0-ED4C6794040A}"/>
              </a:ext>
            </a:extLst>
          </p:cNvPr>
          <p:cNvSpPr/>
          <p:nvPr userDrawn="1"/>
        </p:nvSpPr>
        <p:spPr>
          <a:xfrm>
            <a:off x="6685737" y="3491609"/>
            <a:ext cx="5526631" cy="523220"/>
          </a:xfrm>
          <a:prstGeom prst="rect">
            <a:avLst/>
          </a:prstGeom>
        </p:spPr>
        <p:txBody>
          <a:bodyPr wrap="square">
            <a:spAutoFit/>
          </a:bodyPr>
          <a:lstStyle/>
          <a:p>
            <a:r>
              <a:rPr lang="en-US" sz="1600" b="1" i="1" dirty="0">
                <a:solidFill>
                  <a:schemeClr val="tx1">
                    <a:lumMod val="50000"/>
                    <a:lumOff val="50000"/>
                  </a:schemeClr>
                </a:solidFill>
                <a:latin typeface="Arial" panose="020B0604020202020204" pitchFamily="34" charset="0"/>
                <a:ea typeface="Bell MT" charset="0"/>
                <a:cs typeface="Arial" panose="020B0604020202020204" pitchFamily="34" charset="0"/>
              </a:rPr>
              <a:t>Execution Activities:</a:t>
            </a:r>
            <a:br>
              <a:rPr lang="en-US" sz="1600" i="1" dirty="0">
                <a:solidFill>
                  <a:schemeClr val="tx1">
                    <a:lumMod val="50000"/>
                    <a:lumOff val="50000"/>
                  </a:schemeClr>
                </a:solidFill>
                <a:latin typeface="Arial" panose="020B0604020202020204" pitchFamily="34" charset="0"/>
                <a:ea typeface="Bell MT" charset="0"/>
                <a:cs typeface="Arial" panose="020B0604020202020204" pitchFamily="34" charset="0"/>
              </a:rPr>
            </a:br>
            <a:r>
              <a:rPr lang="en-US" sz="1200" i="1" dirty="0">
                <a:solidFill>
                  <a:schemeClr val="tx1">
                    <a:lumMod val="50000"/>
                    <a:lumOff val="50000"/>
                  </a:schemeClr>
                </a:solidFill>
                <a:latin typeface="Arial" panose="020B0604020202020204" pitchFamily="34" charset="0"/>
                <a:ea typeface="Bell MT" charset="0"/>
                <a:cs typeface="Arial" panose="020B0604020202020204" pitchFamily="34" charset="0"/>
              </a:rPr>
              <a:t>Describe what has happened when to execute on the Exploration Task</a:t>
            </a:r>
            <a:endParaRPr lang="en-US" sz="1600" dirty="0">
              <a:solidFill>
                <a:schemeClr val="tx1">
                  <a:lumMod val="50000"/>
                  <a:lumOff val="50000"/>
                </a:schemeClr>
              </a:solidFill>
              <a:latin typeface="Arial" panose="020B0604020202020204" pitchFamily="34" charset="0"/>
              <a:ea typeface="Bell MT" charset="0"/>
              <a:cs typeface="Arial" panose="020B0604020202020204" pitchFamily="34" charset="0"/>
            </a:endParaRPr>
          </a:p>
        </p:txBody>
      </p:sp>
      <p:cxnSp>
        <p:nvCxnSpPr>
          <p:cNvPr id="32" name="Straight Connector 31">
            <a:extLst>
              <a:ext uri="{FF2B5EF4-FFF2-40B4-BE49-F238E27FC236}">
                <a16:creationId xmlns:a16="http://schemas.microsoft.com/office/drawing/2014/main" id="{4E6750E2-C0D5-4454-6520-29287C03FCB6}"/>
              </a:ext>
            </a:extLst>
          </p:cNvPr>
          <p:cNvCxnSpPr>
            <a:cxnSpLocks/>
          </p:cNvCxnSpPr>
          <p:nvPr userDrawn="1"/>
        </p:nvCxnSpPr>
        <p:spPr>
          <a:xfrm>
            <a:off x="6685737" y="5169403"/>
            <a:ext cx="5526631" cy="0"/>
          </a:xfrm>
          <a:prstGeom prst="line">
            <a:avLst/>
          </a:prstGeom>
          <a:ln w="3175">
            <a:solidFill>
              <a:schemeClr val="tx1">
                <a:lumMod val="50000"/>
                <a:lumOff val="50000"/>
                <a:alpha val="59608"/>
              </a:schemeClr>
            </a:solidFill>
            <a:prstDash val="dash"/>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B88D6AC7-1E42-6CE6-C310-313A81C6323B}"/>
              </a:ext>
            </a:extLst>
          </p:cNvPr>
          <p:cNvSpPr/>
          <p:nvPr userDrawn="1"/>
        </p:nvSpPr>
        <p:spPr>
          <a:xfrm>
            <a:off x="6685737" y="5231751"/>
            <a:ext cx="5526631" cy="892552"/>
          </a:xfrm>
          <a:prstGeom prst="rect">
            <a:avLst/>
          </a:prstGeom>
        </p:spPr>
        <p:txBody>
          <a:bodyPr wrap="square">
            <a:spAutoFit/>
          </a:bodyPr>
          <a:lstStyle/>
          <a:p>
            <a:r>
              <a:rPr lang="en-US" sz="1600" b="1" i="1" dirty="0">
                <a:solidFill>
                  <a:schemeClr val="tx1">
                    <a:lumMod val="50000"/>
                    <a:lumOff val="50000"/>
                  </a:schemeClr>
                </a:solidFill>
                <a:latin typeface="Arial" panose="020B0604020202020204" pitchFamily="34" charset="0"/>
                <a:ea typeface="Bell MT" charset="0"/>
                <a:cs typeface="Arial" panose="020B0604020202020204" pitchFamily="34" charset="0"/>
              </a:rPr>
              <a:t>Execution Results:</a:t>
            </a:r>
            <a:br>
              <a:rPr lang="en-US" sz="1600" i="1" dirty="0">
                <a:solidFill>
                  <a:schemeClr val="tx1">
                    <a:lumMod val="50000"/>
                    <a:lumOff val="50000"/>
                  </a:schemeClr>
                </a:solidFill>
                <a:latin typeface="Arial" panose="020B0604020202020204" pitchFamily="34" charset="0"/>
                <a:ea typeface="Bell MT" charset="0"/>
                <a:cs typeface="Arial" panose="020B0604020202020204" pitchFamily="34" charset="0"/>
              </a:rPr>
            </a:br>
            <a:r>
              <a:rPr lang="en-US" sz="1200" i="1" dirty="0">
                <a:solidFill>
                  <a:schemeClr val="tx1">
                    <a:lumMod val="50000"/>
                    <a:lumOff val="50000"/>
                  </a:schemeClr>
                </a:solidFill>
                <a:latin typeface="Arial" panose="020B0604020202020204" pitchFamily="34" charset="0"/>
                <a:ea typeface="Bell MT" charset="0"/>
                <a:cs typeface="Arial" panose="020B0604020202020204" pitchFamily="34" charset="0"/>
              </a:rPr>
              <a:t>Summarize the key findings of your Exploration Execution and specify which supporting files (interview notes, summary of desktop research, documents…) help better understand your results. </a:t>
            </a:r>
            <a:endParaRPr lang="en-US" sz="1600" dirty="0">
              <a:solidFill>
                <a:schemeClr val="tx1">
                  <a:lumMod val="50000"/>
                  <a:lumOff val="50000"/>
                </a:schemeClr>
              </a:solidFill>
              <a:latin typeface="Arial" panose="020B0604020202020204" pitchFamily="34" charset="0"/>
              <a:ea typeface="Bell MT" charset="0"/>
              <a:cs typeface="Arial" panose="020B0604020202020204" pitchFamily="34" charset="0"/>
            </a:endParaRPr>
          </a:p>
        </p:txBody>
      </p:sp>
    </p:spTree>
    <p:extLst>
      <p:ext uri="{BB962C8B-B14F-4D97-AF65-F5344CB8AC3E}">
        <p14:creationId xmlns:p14="http://schemas.microsoft.com/office/powerpoint/2010/main" val="25041714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0F200BAE-A0AE-FC43-9583-FE70B04D925D}"/>
              </a:ext>
            </a:extLst>
          </p:cNvPr>
          <p:cNvGraphicFramePr>
            <a:graphicFrameLocks noChangeAspect="1"/>
          </p:cNvGraphicFramePr>
          <p:nvPr userDrawn="1">
            <p:custDataLst>
              <p:tags r:id="rId3"/>
            </p:custDataLst>
            <p:extLst>
              <p:ext uri="{D42A27DB-BD31-4B8C-83A1-F6EECF244321}">
                <p14:modId xmlns:p14="http://schemas.microsoft.com/office/powerpoint/2010/main" val="139022907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7772400" imgH="10058400" progId="TCLayout.ActiveDocument.1">
                  <p:embed/>
                </p:oleObj>
              </mc:Choice>
              <mc:Fallback>
                <p:oleObj name="think-cell Slide" r:id="rId5" imgW="7772400" imgH="10058400" progId="TCLayout.ActiveDocument.1">
                  <p:embed/>
                  <p:pic>
                    <p:nvPicPr>
                      <p:cNvPr id="8" name="Object 7" hidden="1">
                        <a:extLst>
                          <a:ext uri="{FF2B5EF4-FFF2-40B4-BE49-F238E27FC236}">
                            <a16:creationId xmlns:a16="http://schemas.microsoft.com/office/drawing/2014/main" id="{0F200BAE-A0AE-FC43-9583-FE70B04D925D}"/>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425441B-7A62-924B-972E-4971CEC71CB1}"/>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6160" b="0" i="0" baseline="0">
              <a:latin typeface="Calibri Light" panose="020F0302020204030204" pitchFamily="34" charset="0"/>
              <a:ea typeface="+mj-ea"/>
              <a:sym typeface="Calibri Light" panose="020F0302020204030204" pitchFamily="34" charset="0"/>
            </a:endParaRPr>
          </a:p>
        </p:txBody>
      </p:sp>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5553C0E4-CB90-9C4F-9DC6-485024839CF6}" type="datetimeFigureOut">
              <a:rPr lang="en-US" smtClean="0"/>
              <a:t>2/7/23</a:t>
            </a:fld>
            <a:endParaRPr 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4C3A79CE-300E-FD45-9B36-1C3BC5044C3D}" type="slidenum">
              <a:rPr lang="en-US" smtClean="0"/>
              <a:t>‹#›</a:t>
            </a:fld>
            <a:endParaRPr lang="en-US"/>
          </a:p>
        </p:txBody>
      </p:sp>
    </p:spTree>
    <p:extLst>
      <p:ext uri="{BB962C8B-B14F-4D97-AF65-F5344CB8AC3E}">
        <p14:creationId xmlns:p14="http://schemas.microsoft.com/office/powerpoint/2010/main" val="4066257291"/>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ded Corner 1">
            <a:extLst>
              <a:ext uri="{FF2B5EF4-FFF2-40B4-BE49-F238E27FC236}">
                <a16:creationId xmlns:a16="http://schemas.microsoft.com/office/drawing/2014/main" id="{44B4A631-F7EF-21E0-8821-7A74170694FB}"/>
              </a:ext>
            </a:extLst>
          </p:cNvPr>
          <p:cNvSpPr/>
          <p:nvPr/>
        </p:nvSpPr>
        <p:spPr>
          <a:xfrm>
            <a:off x="7083595" y="295858"/>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rPr>
              <a:t>Use such post its to fill out template (simply copy paste)</a:t>
            </a:r>
            <a:endParaRPr kumimoji="0" lang="en-US" sz="1050" b="0"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86818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ded Corner 1">
            <a:extLst>
              <a:ext uri="{FF2B5EF4-FFF2-40B4-BE49-F238E27FC236}">
                <a16:creationId xmlns:a16="http://schemas.microsoft.com/office/drawing/2014/main" id="{9159C0AA-34D8-B65E-E6A3-A03E8E5361F2}"/>
              </a:ext>
            </a:extLst>
          </p:cNvPr>
          <p:cNvSpPr/>
          <p:nvPr/>
        </p:nvSpPr>
        <p:spPr>
          <a:xfrm>
            <a:off x="10632707" y="590326"/>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rPr>
              <a:t>Julian as “</a:t>
            </a:r>
            <a:r>
              <a:rPr kumimoji="0" lang="en-US" sz="1200" b="1"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rPr>
              <a:t>Example”</a:t>
            </a:r>
            <a:endParaRPr kumimoji="0" lang="en-US" sz="1050" b="0"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endParaRPr>
          </a:p>
        </p:txBody>
      </p:sp>
      <p:sp>
        <p:nvSpPr>
          <p:cNvPr id="3" name="Folded Corner 2">
            <a:extLst>
              <a:ext uri="{FF2B5EF4-FFF2-40B4-BE49-F238E27FC236}">
                <a16:creationId xmlns:a16="http://schemas.microsoft.com/office/drawing/2014/main" id="{CEDDE3E4-9862-E956-5B58-07E0C48E6EB4}"/>
              </a:ext>
            </a:extLst>
          </p:cNvPr>
          <p:cNvSpPr/>
          <p:nvPr/>
        </p:nvSpPr>
        <p:spPr>
          <a:xfrm>
            <a:off x="3379289" y="3580302"/>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rPr>
              <a:t>Business </a:t>
            </a:r>
            <a:r>
              <a:rPr lang="en-US" sz="700" b="1" u="sng" dirty="0">
                <a:solidFill>
                  <a:srgbClr val="184279"/>
                </a:solidFill>
                <a:latin typeface="Arial" panose="020B0604020202020204" pitchFamily="34" charset="0"/>
                <a:cs typeface="Arial" panose="020B0604020202020204" pitchFamily="34" charset="0"/>
              </a:rPr>
              <a:t>Assumption</a:t>
            </a:r>
            <a:r>
              <a:rPr lang="en-US" sz="700" dirty="0">
                <a:solidFill>
                  <a:srgbClr val="184279"/>
                </a:solidFill>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rPr>
              <a:t>Call agents will accept to take decisions based on AI recommendation</a:t>
            </a:r>
          </a:p>
        </p:txBody>
      </p:sp>
      <p:sp>
        <p:nvSpPr>
          <p:cNvPr id="4" name="Folded Corner 3">
            <a:extLst>
              <a:ext uri="{FF2B5EF4-FFF2-40B4-BE49-F238E27FC236}">
                <a16:creationId xmlns:a16="http://schemas.microsoft.com/office/drawing/2014/main" id="{0B467847-08D3-87A6-7C49-548F53BEBC5F}"/>
              </a:ext>
            </a:extLst>
          </p:cNvPr>
          <p:cNvSpPr/>
          <p:nvPr/>
        </p:nvSpPr>
        <p:spPr>
          <a:xfrm>
            <a:off x="3390440" y="4593384"/>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rPr>
              <a:t>Do agents in similar situations accept AI recommendations?</a:t>
            </a:r>
          </a:p>
        </p:txBody>
      </p:sp>
      <p:sp>
        <p:nvSpPr>
          <p:cNvPr id="5" name="Folded Corner 4">
            <a:extLst>
              <a:ext uri="{FF2B5EF4-FFF2-40B4-BE49-F238E27FC236}">
                <a16:creationId xmlns:a16="http://schemas.microsoft.com/office/drawing/2014/main" id="{ADC8B096-0555-206F-B7F4-143F88B50DD6}"/>
              </a:ext>
            </a:extLst>
          </p:cNvPr>
          <p:cNvSpPr/>
          <p:nvPr/>
        </p:nvSpPr>
        <p:spPr>
          <a:xfrm>
            <a:off x="2787247" y="5792203"/>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rPr>
              <a:t>Check with colleagues if we use some AI recommendations in other areas. If yes, get their point of view</a:t>
            </a:r>
          </a:p>
        </p:txBody>
      </p:sp>
      <p:sp>
        <p:nvSpPr>
          <p:cNvPr id="6" name="Folded Corner 5">
            <a:extLst>
              <a:ext uri="{FF2B5EF4-FFF2-40B4-BE49-F238E27FC236}">
                <a16:creationId xmlns:a16="http://schemas.microsoft.com/office/drawing/2014/main" id="{A0FD9ED3-1ADE-A699-E083-44B8381B966C}"/>
              </a:ext>
            </a:extLst>
          </p:cNvPr>
          <p:cNvSpPr/>
          <p:nvPr/>
        </p:nvSpPr>
        <p:spPr>
          <a:xfrm>
            <a:off x="3864633" y="5792203"/>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rPr>
              <a:t>Research if any articles have been published on acceptance of AI recommendations for call agents</a:t>
            </a:r>
          </a:p>
        </p:txBody>
      </p:sp>
      <p:sp>
        <p:nvSpPr>
          <p:cNvPr id="7" name="Folded Corner 6">
            <a:extLst>
              <a:ext uri="{FF2B5EF4-FFF2-40B4-BE49-F238E27FC236}">
                <a16:creationId xmlns:a16="http://schemas.microsoft.com/office/drawing/2014/main" id="{D3101CEE-0531-3790-C2E1-F343F37F9215}"/>
              </a:ext>
            </a:extLst>
          </p:cNvPr>
          <p:cNvSpPr/>
          <p:nvPr/>
        </p:nvSpPr>
        <p:spPr>
          <a:xfrm>
            <a:off x="695496" y="7426159"/>
            <a:ext cx="1458920"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rPr>
              <a:t>We have talked to Huber from AI research of the group and he told us that we use AI recommendation for agents who decide how to optimize the patient placement in hospitals</a:t>
            </a:r>
          </a:p>
        </p:txBody>
      </p:sp>
      <p:sp>
        <p:nvSpPr>
          <p:cNvPr id="8" name="Folded Corner 7">
            <a:extLst>
              <a:ext uri="{FF2B5EF4-FFF2-40B4-BE49-F238E27FC236}">
                <a16:creationId xmlns:a16="http://schemas.microsoft.com/office/drawing/2014/main" id="{5E2945E3-CE59-86D6-F509-EABF7E974E16}"/>
              </a:ext>
            </a:extLst>
          </p:cNvPr>
          <p:cNvSpPr/>
          <p:nvPr/>
        </p:nvSpPr>
        <p:spPr>
          <a:xfrm>
            <a:off x="4597945" y="4593384"/>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rPr>
              <a:t>Deadline: End of the week</a:t>
            </a:r>
          </a:p>
        </p:txBody>
      </p:sp>
      <p:sp>
        <p:nvSpPr>
          <p:cNvPr id="9" name="Folded Corner 8">
            <a:extLst>
              <a:ext uri="{FF2B5EF4-FFF2-40B4-BE49-F238E27FC236}">
                <a16:creationId xmlns:a16="http://schemas.microsoft.com/office/drawing/2014/main" id="{633456B3-D5CF-FB06-8C6E-060F7E8CE77B}"/>
              </a:ext>
            </a:extLst>
          </p:cNvPr>
          <p:cNvSpPr/>
          <p:nvPr/>
        </p:nvSpPr>
        <p:spPr>
          <a:xfrm>
            <a:off x="2276713" y="7426159"/>
            <a:ext cx="1458920"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rPr>
              <a:t>We went to those agents and observed how they use the AI recommender system. We then interviewed them</a:t>
            </a:r>
          </a:p>
        </p:txBody>
      </p:sp>
      <p:sp>
        <p:nvSpPr>
          <p:cNvPr id="10" name="Folded Corner 9">
            <a:extLst>
              <a:ext uri="{FF2B5EF4-FFF2-40B4-BE49-F238E27FC236}">
                <a16:creationId xmlns:a16="http://schemas.microsoft.com/office/drawing/2014/main" id="{620B13D6-D01A-D5CC-9B6B-6A9B81A7D2E3}"/>
              </a:ext>
            </a:extLst>
          </p:cNvPr>
          <p:cNvSpPr/>
          <p:nvPr/>
        </p:nvSpPr>
        <p:spPr>
          <a:xfrm>
            <a:off x="3853482" y="7426159"/>
            <a:ext cx="1757812"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rPr>
              <a:t>Our findings: Call agents only use AI recommender systems if they trust that the system works 100%. Just better as humans is not sufficient. We need to build trust in the system and explain the logic before call agents will use it</a:t>
            </a:r>
          </a:p>
        </p:txBody>
      </p:sp>
      <p:sp>
        <p:nvSpPr>
          <p:cNvPr id="11" name="Folded Corner 10">
            <a:extLst>
              <a:ext uri="{FF2B5EF4-FFF2-40B4-BE49-F238E27FC236}">
                <a16:creationId xmlns:a16="http://schemas.microsoft.com/office/drawing/2014/main" id="{B09A25BC-83F1-547A-FD4D-398AF08DA671}"/>
              </a:ext>
            </a:extLst>
          </p:cNvPr>
          <p:cNvSpPr/>
          <p:nvPr/>
        </p:nvSpPr>
        <p:spPr>
          <a:xfrm>
            <a:off x="6833156" y="4102269"/>
            <a:ext cx="1334099"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rPr>
              <a:t>Talked to Huber from AI research of the group, but we are not using any AI recommender system internally, but he forwarded us to a friend of his</a:t>
            </a:r>
          </a:p>
        </p:txBody>
      </p:sp>
      <p:sp>
        <p:nvSpPr>
          <p:cNvPr id="12" name="Folded Corner 11">
            <a:extLst>
              <a:ext uri="{FF2B5EF4-FFF2-40B4-BE49-F238E27FC236}">
                <a16:creationId xmlns:a16="http://schemas.microsoft.com/office/drawing/2014/main" id="{A4CF7BBB-1EB3-9D3E-E0C2-B4E60548E812}"/>
              </a:ext>
            </a:extLst>
          </p:cNvPr>
          <p:cNvSpPr/>
          <p:nvPr/>
        </p:nvSpPr>
        <p:spPr>
          <a:xfrm>
            <a:off x="8445449" y="4102269"/>
            <a:ext cx="1334099"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rPr>
              <a:t>We interviewed the friend of Huber, who gave us precious feedback</a:t>
            </a:r>
          </a:p>
        </p:txBody>
      </p:sp>
      <p:sp>
        <p:nvSpPr>
          <p:cNvPr id="13" name="Folded Corner 12">
            <a:extLst>
              <a:ext uri="{FF2B5EF4-FFF2-40B4-BE49-F238E27FC236}">
                <a16:creationId xmlns:a16="http://schemas.microsoft.com/office/drawing/2014/main" id="{2746AE61-4141-E7D1-DDE0-6F5551377387}"/>
              </a:ext>
            </a:extLst>
          </p:cNvPr>
          <p:cNvSpPr/>
          <p:nvPr/>
        </p:nvSpPr>
        <p:spPr>
          <a:xfrm>
            <a:off x="10021208" y="4102269"/>
            <a:ext cx="1334099"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rPr>
              <a:t>We researched on google scholar to find articles about acceptance of AI systems from call agents </a:t>
            </a:r>
          </a:p>
        </p:txBody>
      </p:sp>
      <p:sp>
        <p:nvSpPr>
          <p:cNvPr id="14" name="Folded Corner 13">
            <a:extLst>
              <a:ext uri="{FF2B5EF4-FFF2-40B4-BE49-F238E27FC236}">
                <a16:creationId xmlns:a16="http://schemas.microsoft.com/office/drawing/2014/main" id="{A5B19553-309B-04A9-82E3-DC947F5BB8C7}"/>
              </a:ext>
            </a:extLst>
          </p:cNvPr>
          <p:cNvSpPr/>
          <p:nvPr/>
        </p:nvSpPr>
        <p:spPr>
          <a:xfrm>
            <a:off x="10021208" y="6288656"/>
            <a:ext cx="1334099" cy="1800780"/>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rPr>
              <a:t>Supporting documents: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00" dirty="0">
                <a:solidFill>
                  <a:srgbClr val="184279"/>
                </a:solidFill>
                <a:latin typeface="Arial" panose="020B0604020202020204" pitchFamily="34" charset="0"/>
                <a:cs typeface="Arial" panose="020B0604020202020204" pitchFamily="34" charset="0"/>
              </a:rPr>
              <a:t>Article that specifies success factors for call agent acceptance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rPr>
              <a:t>Notes of interview with Huber’s friend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00" dirty="0">
                <a:solidFill>
                  <a:srgbClr val="184279"/>
                </a:solidFill>
                <a:latin typeface="Arial" panose="020B0604020202020204" pitchFamily="34" charset="0"/>
                <a:cs typeface="Arial" panose="020B0604020202020204" pitchFamily="34" charset="0"/>
              </a:rPr>
              <a:t>Recording of interview of Huber’s friend</a:t>
            </a:r>
            <a:endParaRPr kumimoji="0" lang="en-US" sz="700"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endParaRPr>
          </a:p>
        </p:txBody>
      </p:sp>
      <p:sp>
        <p:nvSpPr>
          <p:cNvPr id="15" name="Folded Corner 14">
            <a:extLst>
              <a:ext uri="{FF2B5EF4-FFF2-40B4-BE49-F238E27FC236}">
                <a16:creationId xmlns:a16="http://schemas.microsoft.com/office/drawing/2014/main" id="{E12B8FCE-9447-226E-E4D8-488C92A69C47}"/>
              </a:ext>
            </a:extLst>
          </p:cNvPr>
          <p:cNvSpPr/>
          <p:nvPr/>
        </p:nvSpPr>
        <p:spPr>
          <a:xfrm>
            <a:off x="7287266" y="6288656"/>
            <a:ext cx="2316366" cy="1800780"/>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rPr>
              <a:t>Results:</a:t>
            </a:r>
          </a:p>
          <a:p>
            <a:pPr marL="228600"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sz="700" dirty="0">
                <a:solidFill>
                  <a:srgbClr val="184279"/>
                </a:solidFill>
                <a:latin typeface="Arial" panose="020B0604020202020204" pitchFamily="34" charset="0"/>
                <a:cs typeface="Arial" panose="020B0604020202020204" pitchFamily="34" charset="0"/>
              </a:rPr>
              <a:t>We do not internally leverage AI for recommender systems for call agents so far</a:t>
            </a:r>
          </a:p>
          <a:p>
            <a:pPr marL="228600"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sz="700" dirty="0">
                <a:solidFill>
                  <a:srgbClr val="184279"/>
                </a:solidFill>
                <a:latin typeface="Arial" panose="020B0604020202020204" pitchFamily="34" charset="0"/>
                <a:cs typeface="Arial" panose="020B0604020202020204" pitchFamily="34" charset="0"/>
              </a:rPr>
              <a:t>Research argues for 2 critical elements for call agent adoption: </a:t>
            </a:r>
            <a:r>
              <a:rPr lang="en-US" sz="700" dirty="0" err="1">
                <a:solidFill>
                  <a:srgbClr val="184279"/>
                </a:solidFill>
                <a:latin typeface="Arial" panose="020B0604020202020204" pitchFamily="34" charset="0"/>
                <a:cs typeface="Arial" panose="020B0604020202020204" pitchFamily="34" charset="0"/>
              </a:rPr>
              <a:t>Explainability</a:t>
            </a:r>
            <a:r>
              <a:rPr lang="en-US" sz="700" dirty="0">
                <a:solidFill>
                  <a:srgbClr val="184279"/>
                </a:solidFill>
                <a:latin typeface="Arial" panose="020B0604020202020204" pitchFamily="34" charset="0"/>
                <a:cs typeface="Arial" panose="020B0604020202020204" pitchFamily="34" charset="0"/>
              </a:rPr>
              <a:t> and Augmentation (feeling that it supports and not replaces call agent)</a:t>
            </a:r>
          </a:p>
          <a:p>
            <a:pPr marL="228600"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sz="700" dirty="0">
                <a:solidFill>
                  <a:srgbClr val="184279"/>
                </a:solidFill>
                <a:latin typeface="Arial" panose="020B0604020202020204" pitchFamily="34" charset="0"/>
                <a:cs typeface="Arial" panose="020B0604020202020204" pitchFamily="34" charset="0"/>
              </a:rPr>
              <a:t> Learning from Huber’s Friend: Call agents should be involved from the beginning in the development of recommender systems and call agents should pitch the solution to other call agents. </a:t>
            </a:r>
            <a:endParaRPr kumimoji="0" lang="en-US" sz="700" i="0" strike="noStrike" kern="1200" cap="none" spc="0" normalizeH="0" baseline="0" noProof="0" dirty="0">
              <a:ln>
                <a:noFill/>
              </a:ln>
              <a:solidFill>
                <a:srgbClr val="184279"/>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591946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kzJL3iIsetBb108.izzeWg"/>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192</TotalTime>
  <Words>334</Words>
  <Application>Microsoft Macintosh PowerPoint</Application>
  <PresentationFormat>A3 Paper (297x420 mm)</PresentationFormat>
  <Paragraphs>22</Paragraphs>
  <Slides>2</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vt:i4>
      </vt:variant>
    </vt:vector>
  </HeadingPairs>
  <TitlesOfParts>
    <vt:vector size="7" baseType="lpstr">
      <vt:lpstr>Arial</vt:lpstr>
      <vt:lpstr>Calibri</vt:lpstr>
      <vt:lpstr>Calibri Light</vt:lpstr>
      <vt:lpstr>Office Theme</vt:lpstr>
      <vt:lpstr>think-cell Slide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julian.schirmer@etu.umontpellier.fr</dc:creator>
  <cp:lastModifiedBy>Julian Schirmer</cp:lastModifiedBy>
  <cp:revision>4</cp:revision>
  <dcterms:created xsi:type="dcterms:W3CDTF">2019-05-15T15:53:27Z</dcterms:created>
  <dcterms:modified xsi:type="dcterms:W3CDTF">2023-02-07T13:02:41Z</dcterms:modified>
</cp:coreProperties>
</file>