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287" r:id="rId2"/>
    <p:sldId id="288" r:id="rId3"/>
    <p:sldId id="289" r:id="rId4"/>
    <p:sldId id="290" r:id="rId5"/>
    <p:sldId id="291" r:id="rId6"/>
  </p:sldIdLst>
  <p:sldSz cx="12801600" cy="9601200" type="A3"/>
  <p:notesSz cx="6858000" cy="9144000"/>
  <p:custDataLst>
    <p:tags r:id="rId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8" userDrawn="1">
          <p15:clr>
            <a:srgbClr val="A4A3A4"/>
          </p15:clr>
        </p15:guide>
        <p15:guide id="2" pos="199" userDrawn="1">
          <p15:clr>
            <a:srgbClr val="A4A3A4"/>
          </p15:clr>
        </p15:guide>
        <p15:guide id="3" pos="789" userDrawn="1">
          <p15:clr>
            <a:srgbClr val="A4A3A4"/>
          </p15:clr>
        </p15:guide>
        <p15:guide id="5" pos="7865" userDrawn="1">
          <p15:clr>
            <a:srgbClr val="A4A3A4"/>
          </p15:clr>
        </p15:guide>
        <p15:guide id="6" orient="horz" pos="552" userDrawn="1">
          <p15:clr>
            <a:srgbClr val="A4A3A4"/>
          </p15:clr>
        </p15:guide>
        <p15:guide id="10" pos="1855" userDrawn="1">
          <p15:clr>
            <a:srgbClr val="A4A3A4"/>
          </p15:clr>
        </p15:guide>
        <p15:guide id="11" pos="34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4279"/>
    <a:srgbClr val="D5382E"/>
    <a:srgbClr val="7134A1"/>
    <a:srgbClr val="C7332A"/>
    <a:srgbClr val="C6332A"/>
    <a:srgbClr val="7034A0"/>
    <a:srgbClr val="45AAE2"/>
    <a:srgbClr val="EE7D33"/>
    <a:srgbClr val="EB5C50"/>
    <a:srgbClr val="E540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73238E-7FCB-F342-8F4B-5B3DDCDE0BE7}" v="51" dt="2023-02-07T12:55:19.428"/>
    <p1510:client id="{85365D31-8E8A-4343-AAF6-23C66A369529}" v="1" dt="2023-02-07T13:10:53.0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83" d="100"/>
          <a:sy n="83" d="100"/>
        </p:scale>
        <p:origin x="1984" y="208"/>
      </p:cViewPr>
      <p:guideLst>
        <p:guide orient="horz" pos="348"/>
        <p:guide pos="199"/>
        <p:guide pos="789"/>
        <p:guide pos="7865"/>
        <p:guide orient="horz" pos="552"/>
        <p:guide pos="1855"/>
        <p:guide pos="34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n Schirmer" userId="39aa12733393f9c8" providerId="LiveId" clId="{85365D31-8E8A-4343-AAF6-23C66A369529}"/>
    <pc:docChg chg="modSld">
      <pc:chgData name="Julian Schirmer" userId="39aa12733393f9c8" providerId="LiveId" clId="{85365D31-8E8A-4343-AAF6-23C66A369529}" dt="2023-02-07T13:10:56.257" v="2"/>
      <pc:docMkLst>
        <pc:docMk/>
      </pc:docMkLst>
      <pc:sldChg chg="addSp delSp modSp mod">
        <pc:chgData name="Julian Schirmer" userId="39aa12733393f9c8" providerId="LiveId" clId="{85365D31-8E8A-4343-AAF6-23C66A369529}" dt="2023-02-07T13:10:56.257" v="2"/>
        <pc:sldMkLst>
          <pc:docMk/>
          <pc:sldMk cId="2873800130" sldId="287"/>
        </pc:sldMkLst>
        <pc:spChg chg="add del mod">
          <ac:chgData name="Julian Schirmer" userId="39aa12733393f9c8" providerId="LiveId" clId="{85365D31-8E8A-4343-AAF6-23C66A369529}" dt="2023-02-07T13:10:56.257" v="2"/>
          <ac:spMkLst>
            <pc:docMk/>
            <pc:sldMk cId="2873800130" sldId="287"/>
            <ac:spMk id="17" creationId="{54139328-998C-FB6B-9928-ADF6D295D9C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FFA0EC-FA49-334E-9C5E-A55223C91230}" type="datetimeFigureOut">
              <a:rPr lang="en-US" smtClean="0"/>
              <a:t>2/7/23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EE04F7-BA40-2148-BCED-22AFF40BE110}" type="slidenum">
              <a:rPr lang="en-US" smtClean="0"/>
              <a:t>‹#›</a:t>
            </a:fld>
            <a:endParaRPr lang="en-US"/>
          </a:p>
        </p:txBody>
      </p:sp>
    </p:spTree>
    <p:extLst>
      <p:ext uri="{BB962C8B-B14F-4D97-AF65-F5344CB8AC3E}">
        <p14:creationId xmlns:p14="http://schemas.microsoft.com/office/powerpoint/2010/main" val="3507137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26" Type="http://schemas.openxmlformats.org/officeDocument/2006/relationships/image" Target="../media/image26.png"/><Relationship Id="rId3" Type="http://schemas.openxmlformats.org/officeDocument/2006/relationships/image" Target="../media/image3.svg"/><Relationship Id="rId21" Type="http://schemas.openxmlformats.org/officeDocument/2006/relationships/image" Target="../media/image21.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5" Type="http://schemas.openxmlformats.org/officeDocument/2006/relationships/image" Target="../media/image25.sv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9.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svg"/><Relationship Id="rId24" Type="http://schemas.openxmlformats.org/officeDocument/2006/relationships/image" Target="../media/image24.png"/><Relationship Id="rId32" Type="http://schemas.openxmlformats.org/officeDocument/2006/relationships/image" Target="../media/image32.png"/><Relationship Id="rId5" Type="http://schemas.openxmlformats.org/officeDocument/2006/relationships/image" Target="../media/image5.svg"/><Relationship Id="rId15" Type="http://schemas.openxmlformats.org/officeDocument/2006/relationships/image" Target="../media/image15.svg"/><Relationship Id="rId23" Type="http://schemas.openxmlformats.org/officeDocument/2006/relationships/image" Target="../media/image23.svg"/><Relationship Id="rId28" Type="http://schemas.openxmlformats.org/officeDocument/2006/relationships/image" Target="../media/image28.png"/><Relationship Id="rId10" Type="http://schemas.openxmlformats.org/officeDocument/2006/relationships/image" Target="../media/image10.png"/><Relationship Id="rId19" Type="http://schemas.openxmlformats.org/officeDocument/2006/relationships/image" Target="../media/image19.svg"/><Relationship Id="rId31" Type="http://schemas.openxmlformats.org/officeDocument/2006/relationships/image" Target="../media/image31.emf"/><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svg"/><Relationship Id="rId30" Type="http://schemas.openxmlformats.org/officeDocument/2006/relationships/image" Target="../media/image30.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hdphoto" Target="../media/hdphoto1.wdp"/><Relationship Id="rId7"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6.png"/><Relationship Id="rId11" Type="http://schemas.openxmlformats.org/officeDocument/2006/relationships/image" Target="../media/image31.emf"/><Relationship Id="rId5" Type="http://schemas.openxmlformats.org/officeDocument/2006/relationships/image" Target="../media/image35.png"/><Relationship Id="rId10" Type="http://schemas.openxmlformats.org/officeDocument/2006/relationships/image" Target="../media/image32.png"/><Relationship Id="rId4" Type="http://schemas.openxmlformats.org/officeDocument/2006/relationships/image" Target="../media/image34.png"/><Relationship Id="rId9" Type="http://schemas.openxmlformats.org/officeDocument/2006/relationships/image" Target="../media/image3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Master" Target="../slideMasters/slideMaster1.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31.emf"/><Relationship Id="rId4" Type="http://schemas.openxmlformats.org/officeDocument/2006/relationships/image" Target="../media/image42.png"/><Relationship Id="rId9" Type="http://schemas.openxmlformats.org/officeDocument/2006/relationships/image" Target="../media/image3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8D753-87C9-BDCA-4E7B-3EFBECB12B69}"/>
              </a:ext>
            </a:extLst>
          </p:cNvPr>
          <p:cNvSpPr/>
          <p:nvPr userDrawn="1"/>
        </p:nvSpPr>
        <p:spPr>
          <a:xfrm>
            <a:off x="319932" y="558118"/>
            <a:ext cx="12161736" cy="8455708"/>
          </a:xfrm>
          <a:prstGeom prst="rect">
            <a:avLst/>
          </a:prstGeom>
          <a:solidFill>
            <a:srgbClr val="0B42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a:extLst>
              <a:ext uri="{FF2B5EF4-FFF2-40B4-BE49-F238E27FC236}">
                <a16:creationId xmlns:a16="http://schemas.microsoft.com/office/drawing/2014/main" id="{21A786EE-F0C8-644B-606E-0CCD7C9F0212}"/>
              </a:ext>
            </a:extLst>
          </p:cNvPr>
          <p:cNvSpPr txBox="1"/>
          <p:nvPr userDrawn="1"/>
        </p:nvSpPr>
        <p:spPr>
          <a:xfrm>
            <a:off x="695496" y="735365"/>
            <a:ext cx="5705304"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Data Innovation Bridge</a:t>
            </a:r>
          </a:p>
        </p:txBody>
      </p:sp>
      <p:sp>
        <p:nvSpPr>
          <p:cNvPr id="9" name="Triangle 8">
            <a:extLst>
              <a:ext uri="{FF2B5EF4-FFF2-40B4-BE49-F238E27FC236}">
                <a16:creationId xmlns:a16="http://schemas.microsoft.com/office/drawing/2014/main" id="{4AA65943-F5B5-504B-84B0-63890010C2EC}"/>
              </a:ext>
            </a:extLst>
          </p:cNvPr>
          <p:cNvSpPr/>
          <p:nvPr userDrawn="1"/>
        </p:nvSpPr>
        <p:spPr>
          <a:xfrm rot="10800000">
            <a:off x="459205" y="3386386"/>
            <a:ext cx="1400400" cy="126000"/>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51797109-A2FB-488D-D911-1D1BEB0402F7}"/>
              </a:ext>
            </a:extLst>
          </p:cNvPr>
          <p:cNvSpPr/>
          <p:nvPr userDrawn="1"/>
        </p:nvSpPr>
        <p:spPr>
          <a:xfrm rot="5400000">
            <a:off x="2917694" y="4218366"/>
            <a:ext cx="6932491" cy="2379877"/>
          </a:xfrm>
          <a:custGeom>
            <a:avLst/>
            <a:gdLst>
              <a:gd name="connsiteX0" fmla="*/ 0 w 6932491"/>
              <a:gd name="connsiteY0" fmla="*/ 1189939 h 2379877"/>
              <a:gd name="connsiteX1" fmla="*/ 499434 w 6932491"/>
              <a:gd name="connsiteY1" fmla="*/ 0 h 2379877"/>
              <a:gd name="connsiteX2" fmla="*/ 2537291 w 6932491"/>
              <a:gd name="connsiteY2" fmla="*/ 0 h 2379877"/>
              <a:gd name="connsiteX3" fmla="*/ 2996001 w 6932491"/>
              <a:gd name="connsiteY3" fmla="*/ 0 h 2379877"/>
              <a:gd name="connsiteX4" fmla="*/ 4435924 w 6932491"/>
              <a:gd name="connsiteY4" fmla="*/ 0 h 2379877"/>
              <a:gd name="connsiteX5" fmla="*/ 5033859 w 6932491"/>
              <a:gd name="connsiteY5" fmla="*/ 0 h 2379877"/>
              <a:gd name="connsiteX6" fmla="*/ 6932491 w 6932491"/>
              <a:gd name="connsiteY6" fmla="*/ 0 h 2379877"/>
              <a:gd name="connsiteX7" fmla="*/ 6433058 w 6932491"/>
              <a:gd name="connsiteY7" fmla="*/ 1189939 h 2379877"/>
              <a:gd name="connsiteX8" fmla="*/ 6932491 w 6932491"/>
              <a:gd name="connsiteY8" fmla="*/ 2379877 h 2379877"/>
              <a:gd name="connsiteX9" fmla="*/ 5033859 w 6932491"/>
              <a:gd name="connsiteY9" fmla="*/ 2379877 h 2379877"/>
              <a:gd name="connsiteX10" fmla="*/ 4435924 w 6932491"/>
              <a:gd name="connsiteY10" fmla="*/ 2379877 h 2379877"/>
              <a:gd name="connsiteX11" fmla="*/ 2996001 w 6932491"/>
              <a:gd name="connsiteY11" fmla="*/ 2379877 h 2379877"/>
              <a:gd name="connsiteX12" fmla="*/ 2537291 w 6932491"/>
              <a:gd name="connsiteY12" fmla="*/ 2379877 h 2379877"/>
              <a:gd name="connsiteX13" fmla="*/ 499434 w 6932491"/>
              <a:gd name="connsiteY13" fmla="*/ 2379877 h 2379877"/>
              <a:gd name="connsiteX14" fmla="*/ 0 w 6932491"/>
              <a:gd name="connsiteY14" fmla="*/ 1189939 h 237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32491" h="2379877">
                <a:moveTo>
                  <a:pt x="0" y="1189939"/>
                </a:moveTo>
                <a:cubicBezTo>
                  <a:pt x="0" y="532855"/>
                  <a:pt x="223502" y="0"/>
                  <a:pt x="499434" y="0"/>
                </a:cubicBezTo>
                <a:lnTo>
                  <a:pt x="2537291" y="0"/>
                </a:lnTo>
                <a:lnTo>
                  <a:pt x="2996001" y="0"/>
                </a:lnTo>
                <a:lnTo>
                  <a:pt x="4435924" y="0"/>
                </a:lnTo>
                <a:lnTo>
                  <a:pt x="5033859" y="0"/>
                </a:lnTo>
                <a:lnTo>
                  <a:pt x="6932491" y="0"/>
                </a:lnTo>
                <a:cubicBezTo>
                  <a:pt x="6656559" y="0"/>
                  <a:pt x="6433058" y="532855"/>
                  <a:pt x="6433058" y="1189939"/>
                </a:cubicBezTo>
                <a:cubicBezTo>
                  <a:pt x="6433058" y="1847023"/>
                  <a:pt x="6656559" y="2379877"/>
                  <a:pt x="6932491" y="2379877"/>
                </a:cubicBezTo>
                <a:lnTo>
                  <a:pt x="5033859" y="2379877"/>
                </a:lnTo>
                <a:lnTo>
                  <a:pt x="4435924" y="2379877"/>
                </a:lnTo>
                <a:lnTo>
                  <a:pt x="2996001" y="2379877"/>
                </a:lnTo>
                <a:lnTo>
                  <a:pt x="2537291" y="2379877"/>
                </a:lnTo>
                <a:lnTo>
                  <a:pt x="499434" y="2379877"/>
                </a:lnTo>
                <a:cubicBezTo>
                  <a:pt x="223502" y="2379877"/>
                  <a:pt x="0" y="1847023"/>
                  <a:pt x="0" y="1189939"/>
                </a:cubicBezTo>
                <a:close/>
              </a:path>
            </a:pathLst>
          </a:custGeom>
          <a:solidFill>
            <a:schemeClr val="bg1"/>
          </a:solidFill>
          <a:ln w="38100">
            <a:no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rtlCol="0" anchor="ctr">
            <a:noAutofit/>
          </a:bodyPr>
          <a:lstStyle/>
          <a:p>
            <a:pPr algn="ctr"/>
            <a:endParaRPr lang="en-US" sz="1100">
              <a:solidFill>
                <a:srgbClr val="184279"/>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43BEE877-6FC2-F70E-389F-0F7DA70FEE88}"/>
              </a:ext>
            </a:extLst>
          </p:cNvPr>
          <p:cNvSpPr txBox="1"/>
          <p:nvPr userDrawn="1"/>
        </p:nvSpPr>
        <p:spPr>
          <a:xfrm>
            <a:off x="5999058" y="1656135"/>
            <a:ext cx="769763" cy="307777"/>
          </a:xfrm>
          <a:prstGeom prst="rect">
            <a:avLst/>
          </a:prstGeom>
          <a:noFill/>
          <a:ln>
            <a:noFill/>
          </a:ln>
        </p:spPr>
        <p:txBody>
          <a:bodyPr wrap="none" rtlCol="0">
            <a:spAutoFit/>
          </a:bodyPr>
          <a:lstStyle/>
          <a:p>
            <a:pPr algn="ctr"/>
            <a:r>
              <a:rPr lang="en-US" sz="1400" b="1">
                <a:solidFill>
                  <a:schemeClr val="bg1"/>
                </a:solidFill>
                <a:latin typeface="Arial" panose="020B0604020202020204" pitchFamily="34" charset="0"/>
                <a:cs typeface="Arial" panose="020B0604020202020204" pitchFamily="34" charset="0"/>
              </a:rPr>
              <a:t>Insight</a:t>
            </a:r>
          </a:p>
        </p:txBody>
      </p:sp>
      <p:sp>
        <p:nvSpPr>
          <p:cNvPr id="12" name="TextBox 11">
            <a:extLst>
              <a:ext uri="{FF2B5EF4-FFF2-40B4-BE49-F238E27FC236}">
                <a16:creationId xmlns:a16="http://schemas.microsoft.com/office/drawing/2014/main" id="{F060DE7B-190A-4384-5124-AA219B61E0D8}"/>
              </a:ext>
            </a:extLst>
          </p:cNvPr>
          <p:cNvSpPr txBox="1"/>
          <p:nvPr userDrawn="1"/>
        </p:nvSpPr>
        <p:spPr>
          <a:xfrm>
            <a:off x="5194001" y="8920745"/>
            <a:ext cx="2379878" cy="1069387"/>
          </a:xfrm>
          <a:prstGeom prst="rect">
            <a:avLst/>
          </a:prstGeom>
          <a:noFill/>
          <a:ln>
            <a:noFill/>
          </a:ln>
        </p:spPr>
        <p:txBody>
          <a:bodyPr wrap="none" rtlCol="0">
            <a:prstTxWarp prst="textArchUp">
              <a:avLst/>
            </a:prstTxWarp>
            <a:spAutoFit/>
          </a:bodyPr>
          <a:lstStyle/>
          <a:p>
            <a:pPr algn="ctr"/>
            <a:r>
              <a:rPr lang="en-US" sz="1200" b="1">
                <a:solidFill>
                  <a:schemeClr val="bg1"/>
                </a:solidFill>
                <a:latin typeface="Arial" panose="020B0604020202020204" pitchFamily="34" charset="0"/>
                <a:cs typeface="Arial" panose="020B0604020202020204" pitchFamily="34" charset="0"/>
              </a:rPr>
              <a:t>Bridging</a:t>
            </a:r>
            <a:br>
              <a:rPr lang="en-US" sz="1200" b="1">
                <a:solidFill>
                  <a:schemeClr val="bg1"/>
                </a:solidFill>
                <a:latin typeface="Arial" panose="020B0604020202020204" pitchFamily="34" charset="0"/>
                <a:cs typeface="Arial" panose="020B0604020202020204" pitchFamily="34" charset="0"/>
              </a:rPr>
            </a:br>
            <a:r>
              <a:rPr lang="en-US" sz="1200" b="1">
                <a:solidFill>
                  <a:schemeClr val="bg1"/>
                </a:solidFill>
                <a:latin typeface="Arial" panose="020B0604020202020204" pitchFamily="34" charset="0"/>
                <a:cs typeface="Arial" panose="020B0604020202020204" pitchFamily="34" charset="0"/>
              </a:rPr>
              <a:t>business and data</a:t>
            </a:r>
            <a:br>
              <a:rPr lang="en-US" sz="1200" b="1">
                <a:solidFill>
                  <a:schemeClr val="bg1"/>
                </a:solidFill>
                <a:latin typeface="Arial" panose="020B0604020202020204" pitchFamily="34" charset="0"/>
                <a:cs typeface="Arial" panose="020B0604020202020204" pitchFamily="34" charset="0"/>
              </a:rPr>
            </a:br>
            <a:r>
              <a:rPr lang="en-US" sz="1200" b="1">
                <a:solidFill>
                  <a:schemeClr val="bg1"/>
                </a:solidFill>
                <a:latin typeface="Arial" panose="020B0604020202020204" pitchFamily="34" charset="0"/>
                <a:cs typeface="Arial" panose="020B0604020202020204" pitchFamily="34" charset="0"/>
              </a:rPr>
              <a:t>logic</a:t>
            </a:r>
          </a:p>
        </p:txBody>
      </p:sp>
      <p:sp>
        <p:nvSpPr>
          <p:cNvPr id="13" name="Rectangle 12">
            <a:extLst>
              <a:ext uri="{FF2B5EF4-FFF2-40B4-BE49-F238E27FC236}">
                <a16:creationId xmlns:a16="http://schemas.microsoft.com/office/drawing/2014/main" id="{C4B4BB9F-97C1-A525-DAB8-0205E1308619}"/>
              </a:ext>
            </a:extLst>
          </p:cNvPr>
          <p:cNvSpPr/>
          <p:nvPr userDrawn="1"/>
        </p:nvSpPr>
        <p:spPr>
          <a:xfrm>
            <a:off x="7861708" y="1942059"/>
            <a:ext cx="4480686" cy="1380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CE3E29-5BA4-C8A7-F52C-793E8A5A2B89}"/>
              </a:ext>
            </a:extLst>
          </p:cNvPr>
          <p:cNvSpPr/>
          <p:nvPr userDrawn="1"/>
        </p:nvSpPr>
        <p:spPr>
          <a:xfrm>
            <a:off x="1999190" y="3769414"/>
            <a:ext cx="1400713" cy="1449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7DA4360-FD4A-0169-D70E-8FAEC29C3B56}"/>
              </a:ext>
            </a:extLst>
          </p:cNvPr>
          <p:cNvSpPr/>
          <p:nvPr userDrawn="1"/>
        </p:nvSpPr>
        <p:spPr>
          <a:xfrm>
            <a:off x="459205" y="5601997"/>
            <a:ext cx="1400713" cy="1449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F867D64-FDD3-C789-734D-31534E1B9BD6}"/>
              </a:ext>
            </a:extLst>
          </p:cNvPr>
          <p:cNvSpPr/>
          <p:nvPr userDrawn="1"/>
        </p:nvSpPr>
        <p:spPr>
          <a:xfrm>
            <a:off x="1999190" y="5601997"/>
            <a:ext cx="1400713" cy="1449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DB84467-462F-91AB-07D4-FB30779F2A91}"/>
              </a:ext>
            </a:extLst>
          </p:cNvPr>
          <p:cNvSpPr/>
          <p:nvPr userDrawn="1"/>
        </p:nvSpPr>
        <p:spPr>
          <a:xfrm>
            <a:off x="3535843" y="5601997"/>
            <a:ext cx="1400713" cy="1449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F460A312-B631-FCA9-6A96-CA39592DE34E}"/>
              </a:ext>
            </a:extLst>
          </p:cNvPr>
          <p:cNvSpPr/>
          <p:nvPr userDrawn="1"/>
        </p:nvSpPr>
        <p:spPr>
          <a:xfrm>
            <a:off x="9401693" y="5601996"/>
            <a:ext cx="2940700" cy="3276818"/>
          </a:xfrm>
          <a:custGeom>
            <a:avLst/>
            <a:gdLst>
              <a:gd name="connsiteX0" fmla="*/ 0 w 2940700"/>
              <a:gd name="connsiteY0" fmla="*/ 0 h 3276818"/>
              <a:gd name="connsiteX1" fmla="*/ 886811 w 2940700"/>
              <a:gd name="connsiteY1" fmla="*/ 0 h 3276818"/>
              <a:gd name="connsiteX2" fmla="*/ 1400713 w 2940700"/>
              <a:gd name="connsiteY2" fmla="*/ 0 h 3276818"/>
              <a:gd name="connsiteX3" fmla="*/ 2940700 w 2940700"/>
              <a:gd name="connsiteY3" fmla="*/ 0 h 3276818"/>
              <a:gd name="connsiteX4" fmla="*/ 2940700 w 2940700"/>
              <a:gd name="connsiteY4" fmla="*/ 1449140 h 3276818"/>
              <a:gd name="connsiteX5" fmla="*/ 1400713 w 2940700"/>
              <a:gd name="connsiteY5" fmla="*/ 1449140 h 3276818"/>
              <a:gd name="connsiteX6" fmla="*/ 1400713 w 2940700"/>
              <a:gd name="connsiteY6" fmla="*/ 3276818 h 3276818"/>
              <a:gd name="connsiteX7" fmla="*/ 0 w 2940700"/>
              <a:gd name="connsiteY7" fmla="*/ 3276818 h 3276818"/>
              <a:gd name="connsiteX8" fmla="*/ 0 w 2940700"/>
              <a:gd name="connsiteY8" fmla="*/ 1449140 h 3276818"/>
              <a:gd name="connsiteX9" fmla="*/ 0 w 2940700"/>
              <a:gd name="connsiteY9" fmla="*/ 1164563 h 32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0700" h="3276818">
                <a:moveTo>
                  <a:pt x="0" y="0"/>
                </a:moveTo>
                <a:lnTo>
                  <a:pt x="886811" y="0"/>
                </a:lnTo>
                <a:lnTo>
                  <a:pt x="1400713" y="0"/>
                </a:lnTo>
                <a:lnTo>
                  <a:pt x="2940700" y="0"/>
                </a:lnTo>
                <a:lnTo>
                  <a:pt x="2940700" y="1449140"/>
                </a:lnTo>
                <a:lnTo>
                  <a:pt x="1400713" y="1449140"/>
                </a:lnTo>
                <a:lnTo>
                  <a:pt x="1400713" y="3276818"/>
                </a:lnTo>
                <a:lnTo>
                  <a:pt x="0" y="3276818"/>
                </a:lnTo>
                <a:lnTo>
                  <a:pt x="0" y="1449140"/>
                </a:lnTo>
                <a:lnTo>
                  <a:pt x="0" y="116456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FE0E36BC-DE8C-2FE1-F56F-798A4AADAE1D}"/>
              </a:ext>
            </a:extLst>
          </p:cNvPr>
          <p:cNvSpPr/>
          <p:nvPr userDrawn="1"/>
        </p:nvSpPr>
        <p:spPr>
          <a:xfrm>
            <a:off x="7861707" y="3769414"/>
            <a:ext cx="4480686" cy="5109401"/>
          </a:xfrm>
          <a:custGeom>
            <a:avLst/>
            <a:gdLst>
              <a:gd name="connsiteX0" fmla="*/ 0 w 4480686"/>
              <a:gd name="connsiteY0" fmla="*/ 0 h 5109401"/>
              <a:gd name="connsiteX1" fmla="*/ 805635 w 4480686"/>
              <a:gd name="connsiteY1" fmla="*/ 0 h 5109401"/>
              <a:gd name="connsiteX2" fmla="*/ 1400713 w 4480686"/>
              <a:gd name="connsiteY2" fmla="*/ 0 h 5109401"/>
              <a:gd name="connsiteX3" fmla="*/ 4480686 w 4480686"/>
              <a:gd name="connsiteY3" fmla="*/ 0 h 5109401"/>
              <a:gd name="connsiteX4" fmla="*/ 4480686 w 4480686"/>
              <a:gd name="connsiteY4" fmla="*/ 1449140 h 5109401"/>
              <a:gd name="connsiteX5" fmla="*/ 1400713 w 4480686"/>
              <a:gd name="connsiteY5" fmla="*/ 1449140 h 5109401"/>
              <a:gd name="connsiteX6" fmla="*/ 1400713 w 4480686"/>
              <a:gd name="connsiteY6" fmla="*/ 5109401 h 5109401"/>
              <a:gd name="connsiteX7" fmla="*/ 0 w 4480686"/>
              <a:gd name="connsiteY7" fmla="*/ 5109401 h 5109401"/>
              <a:gd name="connsiteX8" fmla="*/ 0 w 4480686"/>
              <a:gd name="connsiteY8" fmla="*/ 1449140 h 5109401"/>
              <a:gd name="connsiteX9" fmla="*/ 0 w 4480686"/>
              <a:gd name="connsiteY9" fmla="*/ 1031186 h 510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0686" h="5109401">
                <a:moveTo>
                  <a:pt x="0" y="0"/>
                </a:moveTo>
                <a:lnTo>
                  <a:pt x="805635" y="0"/>
                </a:lnTo>
                <a:lnTo>
                  <a:pt x="1400713" y="0"/>
                </a:lnTo>
                <a:lnTo>
                  <a:pt x="4480686" y="0"/>
                </a:lnTo>
                <a:lnTo>
                  <a:pt x="4480686" y="1449140"/>
                </a:lnTo>
                <a:lnTo>
                  <a:pt x="1400713" y="1449140"/>
                </a:lnTo>
                <a:lnTo>
                  <a:pt x="1400713" y="5109401"/>
                </a:lnTo>
                <a:lnTo>
                  <a:pt x="0" y="5109401"/>
                </a:lnTo>
                <a:lnTo>
                  <a:pt x="0" y="1449140"/>
                </a:lnTo>
                <a:lnTo>
                  <a:pt x="0" y="10311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 name="Group 19">
            <a:extLst>
              <a:ext uri="{FF2B5EF4-FFF2-40B4-BE49-F238E27FC236}">
                <a16:creationId xmlns:a16="http://schemas.microsoft.com/office/drawing/2014/main" id="{480671C8-9178-9362-8CBB-38E46DCAC588}"/>
              </a:ext>
            </a:extLst>
          </p:cNvPr>
          <p:cNvGrpSpPr/>
          <p:nvPr userDrawn="1"/>
        </p:nvGrpSpPr>
        <p:grpSpPr>
          <a:xfrm>
            <a:off x="459205" y="1942058"/>
            <a:ext cx="4477351" cy="1380303"/>
            <a:chOff x="459205" y="1942058"/>
            <a:chExt cx="4477351" cy="1449141"/>
          </a:xfrm>
        </p:grpSpPr>
        <p:sp>
          <p:nvSpPr>
            <p:cNvPr id="21" name="Rectangle 20">
              <a:extLst>
                <a:ext uri="{FF2B5EF4-FFF2-40B4-BE49-F238E27FC236}">
                  <a16:creationId xmlns:a16="http://schemas.microsoft.com/office/drawing/2014/main" id="{45C8A94C-A916-322E-103A-BE2EC4A1B1CE}"/>
                </a:ext>
              </a:extLst>
            </p:cNvPr>
            <p:cNvSpPr/>
            <p:nvPr/>
          </p:nvSpPr>
          <p:spPr>
            <a:xfrm>
              <a:off x="459205" y="1942059"/>
              <a:ext cx="4477351" cy="1449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B681B447-4DFD-519A-A540-989FF9591634}"/>
                </a:ext>
              </a:extLst>
            </p:cNvPr>
            <p:cNvCxnSpPr>
              <a:cxnSpLocks/>
            </p:cNvCxnSpPr>
            <p:nvPr/>
          </p:nvCxnSpPr>
          <p:spPr>
            <a:xfrm>
              <a:off x="1929554" y="1942058"/>
              <a:ext cx="0" cy="1449141"/>
            </a:xfrm>
            <a:prstGeom prst="line">
              <a:avLst/>
            </a:prstGeom>
            <a:ln w="28575">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FF9BA8F-98C6-313E-FDC2-20AF67F04B12}"/>
                </a:ext>
              </a:extLst>
            </p:cNvPr>
            <p:cNvCxnSpPr>
              <a:cxnSpLocks/>
            </p:cNvCxnSpPr>
            <p:nvPr/>
          </p:nvCxnSpPr>
          <p:spPr>
            <a:xfrm>
              <a:off x="3467873" y="1942058"/>
              <a:ext cx="0" cy="1449141"/>
            </a:xfrm>
            <a:prstGeom prst="line">
              <a:avLst/>
            </a:prstGeom>
            <a:ln w="28575">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F1337208-09AE-80FD-8D9B-34A4344BB392}"/>
              </a:ext>
            </a:extLst>
          </p:cNvPr>
          <p:cNvCxnSpPr>
            <a:cxnSpLocks/>
          </p:cNvCxnSpPr>
          <p:nvPr userDrawn="1"/>
        </p:nvCxnSpPr>
        <p:spPr>
          <a:xfrm>
            <a:off x="9332058" y="1942058"/>
            <a:ext cx="0" cy="1380300"/>
          </a:xfrm>
          <a:prstGeom prst="line">
            <a:avLst/>
          </a:prstGeom>
          <a:ln w="28575">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7F1457F-EFCD-517E-F95B-E4090AD22799}"/>
              </a:ext>
            </a:extLst>
          </p:cNvPr>
          <p:cNvCxnSpPr>
            <a:cxnSpLocks/>
          </p:cNvCxnSpPr>
          <p:nvPr userDrawn="1"/>
        </p:nvCxnSpPr>
        <p:spPr>
          <a:xfrm>
            <a:off x="10872044" y="1942058"/>
            <a:ext cx="0" cy="1380300"/>
          </a:xfrm>
          <a:prstGeom prst="line">
            <a:avLst/>
          </a:prstGeom>
          <a:ln w="28575">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C0BF0A3-88CE-6DBD-CA0E-E81558BEED69}"/>
              </a:ext>
            </a:extLst>
          </p:cNvPr>
          <p:cNvCxnSpPr>
            <a:cxnSpLocks/>
            <a:endCxn id="19" idx="5"/>
          </p:cNvCxnSpPr>
          <p:nvPr userDrawn="1"/>
        </p:nvCxnSpPr>
        <p:spPr>
          <a:xfrm>
            <a:off x="7861707" y="3790467"/>
            <a:ext cx="1400713" cy="1428087"/>
          </a:xfrm>
          <a:prstGeom prst="line">
            <a:avLst/>
          </a:prstGeom>
          <a:ln w="28575">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4B03B06-6CF2-9B96-39F5-34DDB4111B90}"/>
              </a:ext>
            </a:extLst>
          </p:cNvPr>
          <p:cNvCxnSpPr>
            <a:cxnSpLocks/>
            <a:stCxn id="18" idx="0"/>
            <a:endCxn id="18" idx="5"/>
          </p:cNvCxnSpPr>
          <p:nvPr userDrawn="1"/>
        </p:nvCxnSpPr>
        <p:spPr>
          <a:xfrm>
            <a:off x="9401693" y="5601996"/>
            <a:ext cx="1400713" cy="1449140"/>
          </a:xfrm>
          <a:prstGeom prst="line">
            <a:avLst/>
          </a:prstGeom>
          <a:ln w="28575">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D61F6DCD-13FD-8B76-BD76-5D04B33799A9}"/>
              </a:ext>
            </a:extLst>
          </p:cNvPr>
          <p:cNvGrpSpPr/>
          <p:nvPr userDrawn="1"/>
        </p:nvGrpSpPr>
        <p:grpSpPr>
          <a:xfrm>
            <a:off x="459205" y="7429674"/>
            <a:ext cx="4477351" cy="1449141"/>
            <a:chOff x="459205" y="1942058"/>
            <a:chExt cx="4477351" cy="1449141"/>
          </a:xfrm>
        </p:grpSpPr>
        <p:sp>
          <p:nvSpPr>
            <p:cNvPr id="29" name="Rectangle 28">
              <a:extLst>
                <a:ext uri="{FF2B5EF4-FFF2-40B4-BE49-F238E27FC236}">
                  <a16:creationId xmlns:a16="http://schemas.microsoft.com/office/drawing/2014/main" id="{47CF9CC6-DE05-517A-1CF8-290573EA3530}"/>
                </a:ext>
              </a:extLst>
            </p:cNvPr>
            <p:cNvSpPr/>
            <p:nvPr/>
          </p:nvSpPr>
          <p:spPr>
            <a:xfrm>
              <a:off x="459205" y="1942059"/>
              <a:ext cx="4477351" cy="1449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F093CDAC-F98F-35D4-14EB-B173E47DE929}"/>
                </a:ext>
              </a:extLst>
            </p:cNvPr>
            <p:cNvCxnSpPr>
              <a:cxnSpLocks/>
            </p:cNvCxnSpPr>
            <p:nvPr/>
          </p:nvCxnSpPr>
          <p:spPr>
            <a:xfrm>
              <a:off x="1929554" y="1942058"/>
              <a:ext cx="0" cy="1449141"/>
            </a:xfrm>
            <a:prstGeom prst="line">
              <a:avLst/>
            </a:prstGeom>
            <a:ln w="28575">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08E83EE-2724-3A84-6C91-B210833BAE66}"/>
                </a:ext>
              </a:extLst>
            </p:cNvPr>
            <p:cNvCxnSpPr>
              <a:cxnSpLocks/>
            </p:cNvCxnSpPr>
            <p:nvPr/>
          </p:nvCxnSpPr>
          <p:spPr>
            <a:xfrm>
              <a:off x="3467873" y="1942058"/>
              <a:ext cx="0" cy="1449141"/>
            </a:xfrm>
            <a:prstGeom prst="line">
              <a:avLst/>
            </a:prstGeom>
            <a:ln w="28575">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67813C66-AAB1-EAA7-858F-5061E6A4A7B4}"/>
              </a:ext>
            </a:extLst>
          </p:cNvPr>
          <p:cNvGrpSpPr/>
          <p:nvPr userDrawn="1"/>
        </p:nvGrpSpPr>
        <p:grpSpPr>
          <a:xfrm>
            <a:off x="2427765" y="6141275"/>
            <a:ext cx="543562" cy="822879"/>
            <a:chOff x="793498" y="4679956"/>
            <a:chExt cx="918653" cy="1390715"/>
          </a:xfrm>
        </p:grpSpPr>
        <p:grpSp>
          <p:nvGrpSpPr>
            <p:cNvPr id="33" name="Group 32">
              <a:extLst>
                <a:ext uri="{FF2B5EF4-FFF2-40B4-BE49-F238E27FC236}">
                  <a16:creationId xmlns:a16="http://schemas.microsoft.com/office/drawing/2014/main" id="{D967B20B-6626-5CCD-8D5C-8D9C6374444D}"/>
                </a:ext>
              </a:extLst>
            </p:cNvPr>
            <p:cNvGrpSpPr/>
            <p:nvPr/>
          </p:nvGrpSpPr>
          <p:grpSpPr>
            <a:xfrm>
              <a:off x="797751" y="5137156"/>
              <a:ext cx="914400" cy="933515"/>
              <a:chOff x="6686875" y="4884400"/>
              <a:chExt cx="914400" cy="933515"/>
            </a:xfrm>
          </p:grpSpPr>
          <p:pic>
            <p:nvPicPr>
              <p:cNvPr id="35" name="Graphic 34" descr="Packing Box Open outline">
                <a:extLst>
                  <a:ext uri="{FF2B5EF4-FFF2-40B4-BE49-F238E27FC236}">
                    <a16:creationId xmlns:a16="http://schemas.microsoft.com/office/drawing/2014/main" id="{B0FB4243-72D7-DA8B-3AC5-E1BDBF1AEA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86875" y="4903515"/>
                <a:ext cx="914400" cy="914400"/>
              </a:xfrm>
              <a:prstGeom prst="rect">
                <a:avLst/>
              </a:prstGeom>
            </p:spPr>
          </p:pic>
          <p:sp>
            <p:nvSpPr>
              <p:cNvPr id="36" name="Triangle 35">
                <a:extLst>
                  <a:ext uri="{FF2B5EF4-FFF2-40B4-BE49-F238E27FC236}">
                    <a16:creationId xmlns:a16="http://schemas.microsoft.com/office/drawing/2014/main" id="{7D25E5F7-DCD4-4E5C-0006-FA9F85B040D4}"/>
                  </a:ext>
                </a:extLst>
              </p:cNvPr>
              <p:cNvSpPr/>
              <p:nvPr/>
            </p:nvSpPr>
            <p:spPr>
              <a:xfrm rot="10800000">
                <a:off x="6797674" y="4884400"/>
                <a:ext cx="657511" cy="353549"/>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4" name="Graphic 33" descr="Single gear with solid fill">
              <a:extLst>
                <a:ext uri="{FF2B5EF4-FFF2-40B4-BE49-F238E27FC236}">
                  <a16:creationId xmlns:a16="http://schemas.microsoft.com/office/drawing/2014/main" id="{F4E4A075-185A-E896-2703-0553ABFB86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3498" y="4679956"/>
              <a:ext cx="914400" cy="914400"/>
            </a:xfrm>
            <a:prstGeom prst="rect">
              <a:avLst/>
            </a:prstGeom>
          </p:spPr>
        </p:pic>
      </p:grpSp>
      <p:grpSp>
        <p:nvGrpSpPr>
          <p:cNvPr id="37" name="Group 36">
            <a:extLst>
              <a:ext uri="{FF2B5EF4-FFF2-40B4-BE49-F238E27FC236}">
                <a16:creationId xmlns:a16="http://schemas.microsoft.com/office/drawing/2014/main" id="{94287436-5666-123E-F355-6EAB1F656D58}"/>
              </a:ext>
            </a:extLst>
          </p:cNvPr>
          <p:cNvGrpSpPr/>
          <p:nvPr userDrawn="1"/>
        </p:nvGrpSpPr>
        <p:grpSpPr>
          <a:xfrm>
            <a:off x="3962790" y="6185461"/>
            <a:ext cx="546818" cy="778694"/>
            <a:chOff x="6673606" y="4496870"/>
            <a:chExt cx="927669" cy="1321045"/>
          </a:xfrm>
        </p:grpSpPr>
        <p:pic>
          <p:nvPicPr>
            <p:cNvPr id="38" name="Graphic 37" descr="Packing Box Open outline">
              <a:extLst>
                <a:ext uri="{FF2B5EF4-FFF2-40B4-BE49-F238E27FC236}">
                  <a16:creationId xmlns:a16="http://schemas.microsoft.com/office/drawing/2014/main" id="{BEA829CC-EB3E-D731-702D-C3DF2488D42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86875" y="4903515"/>
              <a:ext cx="914400" cy="914400"/>
            </a:xfrm>
            <a:prstGeom prst="rect">
              <a:avLst/>
            </a:prstGeom>
          </p:spPr>
        </p:pic>
        <p:sp>
          <p:nvSpPr>
            <p:cNvPr id="39" name="Triangle 38">
              <a:extLst>
                <a:ext uri="{FF2B5EF4-FFF2-40B4-BE49-F238E27FC236}">
                  <a16:creationId xmlns:a16="http://schemas.microsoft.com/office/drawing/2014/main" id="{7810AFA9-F6D0-9558-B42A-C60D0906E429}"/>
                </a:ext>
              </a:extLst>
            </p:cNvPr>
            <p:cNvSpPr/>
            <p:nvPr/>
          </p:nvSpPr>
          <p:spPr>
            <a:xfrm rot="10800000">
              <a:off x="6797674" y="4884400"/>
              <a:ext cx="657511" cy="353549"/>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descr="Diamond with solid fill">
              <a:extLst>
                <a:ext uri="{FF2B5EF4-FFF2-40B4-BE49-F238E27FC236}">
                  <a16:creationId xmlns:a16="http://schemas.microsoft.com/office/drawing/2014/main" id="{D3DFB237-27B0-45AE-85BB-2769074035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73606" y="4496870"/>
              <a:ext cx="914400" cy="914400"/>
            </a:xfrm>
            <a:prstGeom prst="rect">
              <a:avLst/>
            </a:prstGeom>
          </p:spPr>
        </p:pic>
      </p:grpSp>
      <p:grpSp>
        <p:nvGrpSpPr>
          <p:cNvPr id="41" name="Group 40">
            <a:extLst>
              <a:ext uri="{FF2B5EF4-FFF2-40B4-BE49-F238E27FC236}">
                <a16:creationId xmlns:a16="http://schemas.microsoft.com/office/drawing/2014/main" id="{5060EE1C-F96D-6223-177E-8A4B101BFF3A}"/>
              </a:ext>
            </a:extLst>
          </p:cNvPr>
          <p:cNvGrpSpPr/>
          <p:nvPr userDrawn="1"/>
        </p:nvGrpSpPr>
        <p:grpSpPr>
          <a:xfrm>
            <a:off x="2375263" y="4450172"/>
            <a:ext cx="648566" cy="619992"/>
            <a:chOff x="2193523" y="4062769"/>
            <a:chExt cx="989400" cy="945810"/>
          </a:xfrm>
        </p:grpSpPr>
        <p:pic>
          <p:nvPicPr>
            <p:cNvPr id="42" name="Picture 41">
              <a:extLst>
                <a:ext uri="{FF2B5EF4-FFF2-40B4-BE49-F238E27FC236}">
                  <a16:creationId xmlns:a16="http://schemas.microsoft.com/office/drawing/2014/main" id="{6950B3B7-1770-E4C9-7F15-EFB8CF1D6CBE}"/>
                </a:ext>
              </a:extLst>
            </p:cNvPr>
            <p:cNvPicPr>
              <a:picLocks noChangeAspect="1"/>
            </p:cNvPicPr>
            <p:nvPr/>
          </p:nvPicPr>
          <p:blipFill>
            <a:blip r:embed="rId8"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2617488" y="4443144"/>
              <a:ext cx="565435" cy="565435"/>
            </a:xfrm>
            <a:prstGeom prst="rect">
              <a:avLst/>
            </a:prstGeom>
          </p:spPr>
        </p:pic>
        <p:pic>
          <p:nvPicPr>
            <p:cNvPr id="43" name="Picture 42">
              <a:extLst>
                <a:ext uri="{FF2B5EF4-FFF2-40B4-BE49-F238E27FC236}">
                  <a16:creationId xmlns:a16="http://schemas.microsoft.com/office/drawing/2014/main" id="{316DC386-40FC-F749-1959-37E7935041D3}"/>
                </a:ext>
              </a:extLst>
            </p:cNvPr>
            <p:cNvPicPr>
              <a:picLocks noChangeAspect="1"/>
            </p:cNvPicPr>
            <p:nvPr/>
          </p:nvPicPr>
          <p:blipFill>
            <a:blip r:embed="rId9" cstate="print">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2193523" y="4062769"/>
              <a:ext cx="565435" cy="562922"/>
            </a:xfrm>
            <a:prstGeom prst="rect">
              <a:avLst/>
            </a:prstGeom>
          </p:spPr>
        </p:pic>
      </p:grpSp>
      <p:pic>
        <p:nvPicPr>
          <p:cNvPr id="44" name="Graphic 43" descr="User outline">
            <a:extLst>
              <a:ext uri="{FF2B5EF4-FFF2-40B4-BE49-F238E27FC236}">
                <a16:creationId xmlns:a16="http://schemas.microsoft.com/office/drawing/2014/main" id="{FA73DB66-486A-F585-A482-AD931CA19FA0}"/>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45863" y="6336758"/>
            <a:ext cx="627396" cy="627396"/>
          </a:xfrm>
          <a:prstGeom prst="rect">
            <a:avLst/>
          </a:prstGeom>
        </p:spPr>
      </p:pic>
      <p:grpSp>
        <p:nvGrpSpPr>
          <p:cNvPr id="45" name="Group 44">
            <a:extLst>
              <a:ext uri="{FF2B5EF4-FFF2-40B4-BE49-F238E27FC236}">
                <a16:creationId xmlns:a16="http://schemas.microsoft.com/office/drawing/2014/main" id="{417A4045-8FA1-AE2E-FAED-810A31CDA432}"/>
              </a:ext>
            </a:extLst>
          </p:cNvPr>
          <p:cNvGrpSpPr/>
          <p:nvPr userDrawn="1"/>
        </p:nvGrpSpPr>
        <p:grpSpPr>
          <a:xfrm>
            <a:off x="857549" y="8387598"/>
            <a:ext cx="604024" cy="604024"/>
            <a:chOff x="112797" y="7901156"/>
            <a:chExt cx="1487394" cy="1487394"/>
          </a:xfrm>
        </p:grpSpPr>
        <p:sp>
          <p:nvSpPr>
            <p:cNvPr id="46" name="Block Arc 45">
              <a:extLst>
                <a:ext uri="{FF2B5EF4-FFF2-40B4-BE49-F238E27FC236}">
                  <a16:creationId xmlns:a16="http://schemas.microsoft.com/office/drawing/2014/main" id="{E5022BAC-0AB3-55C7-F010-805480921B6B}"/>
                </a:ext>
              </a:extLst>
            </p:cNvPr>
            <p:cNvSpPr/>
            <p:nvPr/>
          </p:nvSpPr>
          <p:spPr>
            <a:xfrm>
              <a:off x="112797" y="7901156"/>
              <a:ext cx="1487394" cy="1487394"/>
            </a:xfrm>
            <a:prstGeom prst="blockArc">
              <a:avLst>
                <a:gd name="adj1" fmla="val 10800000"/>
                <a:gd name="adj2" fmla="val 60051"/>
                <a:gd name="adj3" fmla="val 267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Rectangle 46">
              <a:extLst>
                <a:ext uri="{FF2B5EF4-FFF2-40B4-BE49-F238E27FC236}">
                  <a16:creationId xmlns:a16="http://schemas.microsoft.com/office/drawing/2014/main" id="{F9055B8D-B918-1E77-F271-41AFE37CA24B}"/>
                </a:ext>
              </a:extLst>
            </p:cNvPr>
            <p:cNvSpPr/>
            <p:nvPr/>
          </p:nvSpPr>
          <p:spPr>
            <a:xfrm rot="1235513">
              <a:off x="166263" y="8401918"/>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19C665D-EA38-65D8-2863-F370860FE448}"/>
                </a:ext>
              </a:extLst>
            </p:cNvPr>
            <p:cNvSpPr/>
            <p:nvPr/>
          </p:nvSpPr>
          <p:spPr>
            <a:xfrm rot="4030719">
              <a:off x="525649" y="8017242"/>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07D430E-EA39-FEEE-D538-B3F18124AE94}"/>
                </a:ext>
              </a:extLst>
            </p:cNvPr>
            <p:cNvSpPr/>
            <p:nvPr/>
          </p:nvSpPr>
          <p:spPr>
            <a:xfrm rot="5400000">
              <a:off x="785102" y="7965856"/>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8C7CACF4-C56E-6E36-1CA7-EC90EBE144CD}"/>
                </a:ext>
              </a:extLst>
            </p:cNvPr>
            <p:cNvSpPr/>
            <p:nvPr/>
          </p:nvSpPr>
          <p:spPr>
            <a:xfrm rot="6789766">
              <a:off x="1045228" y="8020495"/>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A9700AD-16C9-EA13-F258-4FD15E350D9B}"/>
                </a:ext>
              </a:extLst>
            </p:cNvPr>
            <p:cNvSpPr/>
            <p:nvPr/>
          </p:nvSpPr>
          <p:spPr>
            <a:xfrm rot="8241238">
              <a:off x="1261193" y="8175240"/>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3C4DFE84-3F9F-B4DF-AB0D-285A79C2A032}"/>
                </a:ext>
              </a:extLst>
            </p:cNvPr>
            <p:cNvSpPr/>
            <p:nvPr/>
          </p:nvSpPr>
          <p:spPr>
            <a:xfrm rot="9404018">
              <a:off x="1392361" y="8394433"/>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9A8232A-FE32-E8E3-ED9C-1E5D3FBB4ACE}"/>
                </a:ext>
              </a:extLst>
            </p:cNvPr>
            <p:cNvSpPr/>
            <p:nvPr/>
          </p:nvSpPr>
          <p:spPr>
            <a:xfrm rot="2581581">
              <a:off x="306314" y="8175241"/>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1614CCEE-8AED-7435-4BC5-17F095BF6653}"/>
              </a:ext>
            </a:extLst>
          </p:cNvPr>
          <p:cNvGrpSpPr/>
          <p:nvPr userDrawn="1"/>
        </p:nvGrpSpPr>
        <p:grpSpPr>
          <a:xfrm>
            <a:off x="2370610" y="8353742"/>
            <a:ext cx="657873" cy="637880"/>
            <a:chOff x="713914" y="7866182"/>
            <a:chExt cx="914679" cy="886880"/>
          </a:xfrm>
        </p:grpSpPr>
        <p:grpSp>
          <p:nvGrpSpPr>
            <p:cNvPr id="55" name="Group 54">
              <a:extLst>
                <a:ext uri="{FF2B5EF4-FFF2-40B4-BE49-F238E27FC236}">
                  <a16:creationId xmlns:a16="http://schemas.microsoft.com/office/drawing/2014/main" id="{3075CF1E-89B4-1A09-8D22-747673A3D032}"/>
                </a:ext>
              </a:extLst>
            </p:cNvPr>
            <p:cNvGrpSpPr/>
            <p:nvPr/>
          </p:nvGrpSpPr>
          <p:grpSpPr>
            <a:xfrm>
              <a:off x="788785" y="7913254"/>
              <a:ext cx="839808" cy="839808"/>
              <a:chOff x="112797" y="7901156"/>
              <a:chExt cx="1487394" cy="1487394"/>
            </a:xfrm>
          </p:grpSpPr>
          <p:sp>
            <p:nvSpPr>
              <p:cNvPr id="59" name="Block Arc 58">
                <a:extLst>
                  <a:ext uri="{FF2B5EF4-FFF2-40B4-BE49-F238E27FC236}">
                    <a16:creationId xmlns:a16="http://schemas.microsoft.com/office/drawing/2014/main" id="{7F532345-67D0-62CE-CBE7-DA686AA22C4E}"/>
                  </a:ext>
                </a:extLst>
              </p:cNvPr>
              <p:cNvSpPr/>
              <p:nvPr/>
            </p:nvSpPr>
            <p:spPr>
              <a:xfrm>
                <a:off x="112797" y="7901156"/>
                <a:ext cx="1487394" cy="1487394"/>
              </a:xfrm>
              <a:prstGeom prst="blockArc">
                <a:avLst>
                  <a:gd name="adj1" fmla="val 10800000"/>
                  <a:gd name="adj2" fmla="val 60051"/>
                  <a:gd name="adj3" fmla="val 267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 name="Rectangle 59">
                <a:extLst>
                  <a:ext uri="{FF2B5EF4-FFF2-40B4-BE49-F238E27FC236}">
                    <a16:creationId xmlns:a16="http://schemas.microsoft.com/office/drawing/2014/main" id="{F1291AE2-E508-9FB0-770F-93C5D6278C46}"/>
                  </a:ext>
                </a:extLst>
              </p:cNvPr>
              <p:cNvSpPr/>
              <p:nvPr/>
            </p:nvSpPr>
            <p:spPr>
              <a:xfrm rot="1235513">
                <a:off x="166263" y="8401918"/>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4D7DDFB7-26AF-0702-EE3E-917EB1388F1A}"/>
                  </a:ext>
                </a:extLst>
              </p:cNvPr>
              <p:cNvSpPr/>
              <p:nvPr/>
            </p:nvSpPr>
            <p:spPr>
              <a:xfrm rot="4030719">
                <a:off x="525649" y="8017242"/>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6F7C633-C77D-2AE0-C601-C5E364B8AB6A}"/>
                  </a:ext>
                </a:extLst>
              </p:cNvPr>
              <p:cNvSpPr/>
              <p:nvPr/>
            </p:nvSpPr>
            <p:spPr>
              <a:xfrm rot="5400000">
                <a:off x="785102" y="7965856"/>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9551BE6A-5390-BF33-7BDB-C92932DD05B5}"/>
                  </a:ext>
                </a:extLst>
              </p:cNvPr>
              <p:cNvSpPr/>
              <p:nvPr/>
            </p:nvSpPr>
            <p:spPr>
              <a:xfrm rot="6789766">
                <a:off x="1045228" y="8020495"/>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816FA9D7-A02E-7826-FA80-6D61167B54B6}"/>
                  </a:ext>
                </a:extLst>
              </p:cNvPr>
              <p:cNvSpPr/>
              <p:nvPr/>
            </p:nvSpPr>
            <p:spPr>
              <a:xfrm rot="8241238">
                <a:off x="1261193" y="8175240"/>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2BCE5474-9309-9A69-34C3-F9FABE5705D6}"/>
                  </a:ext>
                </a:extLst>
              </p:cNvPr>
              <p:cNvSpPr/>
              <p:nvPr/>
            </p:nvSpPr>
            <p:spPr>
              <a:xfrm rot="9404018">
                <a:off x="1392361" y="8394433"/>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04B0B9B-2BD9-CF45-A503-80830709B043}"/>
                  </a:ext>
                </a:extLst>
              </p:cNvPr>
              <p:cNvSpPr/>
              <p:nvPr/>
            </p:nvSpPr>
            <p:spPr>
              <a:xfrm rot="2581581">
                <a:off x="306314" y="8175241"/>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40D0C124-3AFE-7032-B0B9-6FB3E2F6D3D3}"/>
                </a:ext>
              </a:extLst>
            </p:cNvPr>
            <p:cNvGrpSpPr/>
            <p:nvPr/>
          </p:nvGrpSpPr>
          <p:grpSpPr>
            <a:xfrm rot="21139027">
              <a:off x="713914" y="7866182"/>
              <a:ext cx="570927" cy="725711"/>
              <a:chOff x="-1419121" y="9035505"/>
              <a:chExt cx="1011177" cy="1285316"/>
            </a:xfrm>
          </p:grpSpPr>
          <p:sp>
            <p:nvSpPr>
              <p:cNvPr id="57" name="Rectangle 56">
                <a:extLst>
                  <a:ext uri="{FF2B5EF4-FFF2-40B4-BE49-F238E27FC236}">
                    <a16:creationId xmlns:a16="http://schemas.microsoft.com/office/drawing/2014/main" id="{1FA703D7-AD5D-6021-5A8B-C2A4285D6AB4}"/>
                  </a:ext>
                </a:extLst>
              </p:cNvPr>
              <p:cNvSpPr/>
              <p:nvPr/>
            </p:nvSpPr>
            <p:spPr>
              <a:xfrm rot="8122567">
                <a:off x="-867975" y="9035505"/>
                <a:ext cx="206241" cy="10159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2000" rIns="36000" rtlCol="0" anchor="t"/>
              <a:lstStyle/>
              <a:p>
                <a:endParaRPr lang="en-US" sz="1600" i="1">
                  <a:solidFill>
                    <a:schemeClr val="tx1"/>
                  </a:solidFill>
                  <a:latin typeface="Arial" panose="020B0604020202020204" pitchFamily="34" charset="0"/>
                  <a:cs typeface="Arial" panose="020B0604020202020204" pitchFamily="34" charset="0"/>
                </a:endParaRPr>
              </a:p>
            </p:txBody>
          </p:sp>
          <p:pic>
            <p:nvPicPr>
              <p:cNvPr id="58" name="Graphic 57" descr="Speedometer Low outline">
                <a:extLst>
                  <a:ext uri="{FF2B5EF4-FFF2-40B4-BE49-F238E27FC236}">
                    <a16:creationId xmlns:a16="http://schemas.microsoft.com/office/drawing/2014/main" id="{DB33D5C9-DA03-515F-6D0A-227B0D9DE545}"/>
                  </a:ext>
                </a:extLst>
              </p:cNvPr>
              <p:cNvPicPr>
                <a:picLocks noChangeAspect="1"/>
              </p:cNvPicPr>
              <p:nvPr/>
            </p:nvPicPr>
            <p:blipFill rotWithShape="1">
              <a:blip r:embed="rId12"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t="30711" r="41317"/>
              <a:stretch/>
            </p:blipFill>
            <p:spPr>
              <a:xfrm>
                <a:off x="-1419121" y="9126887"/>
                <a:ext cx="1011177" cy="1193934"/>
              </a:xfrm>
              <a:custGeom>
                <a:avLst/>
                <a:gdLst>
                  <a:gd name="connsiteX0" fmla="*/ 0 w 1011177"/>
                  <a:gd name="connsiteY0" fmla="*/ 0 h 1193933"/>
                  <a:gd name="connsiteX1" fmla="*/ 214847 w 1011177"/>
                  <a:gd name="connsiteY1" fmla="*/ 0 h 1193933"/>
                  <a:gd name="connsiteX2" fmla="*/ 904260 w 1011177"/>
                  <a:gd name="connsiteY2" fmla="*/ 398033 h 1193933"/>
                  <a:gd name="connsiteX3" fmla="*/ 1011177 w 1011177"/>
                  <a:gd name="connsiteY3" fmla="*/ 212847 h 1193933"/>
                  <a:gd name="connsiteX4" fmla="*/ 1011177 w 1011177"/>
                  <a:gd name="connsiteY4" fmla="*/ 1193933 h 1193933"/>
                  <a:gd name="connsiteX5" fmla="*/ 0 w 1011177"/>
                  <a:gd name="connsiteY5" fmla="*/ 1193933 h 1193933"/>
                  <a:gd name="connsiteX6" fmla="*/ 0 w 1011177"/>
                  <a:gd name="connsiteY6" fmla="*/ 846824 h 1193933"/>
                  <a:gd name="connsiteX7" fmla="*/ 233173 w 1011177"/>
                  <a:gd name="connsiteY7" fmla="*/ 1171881 h 1193933"/>
                  <a:gd name="connsiteX8" fmla="*/ 715704 w 1011177"/>
                  <a:gd name="connsiteY8" fmla="*/ 825749 h 1193933"/>
                  <a:gd name="connsiteX9" fmla="*/ 190100 w 1011177"/>
                  <a:gd name="connsiteY9" fmla="*/ 93025 h 1193933"/>
                  <a:gd name="connsiteX10" fmla="*/ 0 w 1011177"/>
                  <a:gd name="connsiteY10" fmla="*/ 229389 h 11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1177" h="1193933">
                    <a:moveTo>
                      <a:pt x="0" y="0"/>
                    </a:moveTo>
                    <a:lnTo>
                      <a:pt x="214847" y="0"/>
                    </a:lnTo>
                    <a:lnTo>
                      <a:pt x="904260" y="398033"/>
                    </a:lnTo>
                    <a:lnTo>
                      <a:pt x="1011177" y="212847"/>
                    </a:lnTo>
                    <a:lnTo>
                      <a:pt x="1011177" y="1193933"/>
                    </a:lnTo>
                    <a:lnTo>
                      <a:pt x="0" y="1193933"/>
                    </a:lnTo>
                    <a:lnTo>
                      <a:pt x="0" y="846824"/>
                    </a:lnTo>
                    <a:lnTo>
                      <a:pt x="233173" y="1171881"/>
                    </a:lnTo>
                    <a:lnTo>
                      <a:pt x="715704" y="825749"/>
                    </a:lnTo>
                    <a:lnTo>
                      <a:pt x="190100" y="93025"/>
                    </a:lnTo>
                    <a:lnTo>
                      <a:pt x="0" y="229389"/>
                    </a:lnTo>
                    <a:close/>
                  </a:path>
                </a:pathLst>
              </a:custGeom>
            </p:spPr>
          </p:pic>
        </p:grpSp>
      </p:grpSp>
      <p:grpSp>
        <p:nvGrpSpPr>
          <p:cNvPr id="67" name="Group 66">
            <a:extLst>
              <a:ext uri="{FF2B5EF4-FFF2-40B4-BE49-F238E27FC236}">
                <a16:creationId xmlns:a16="http://schemas.microsoft.com/office/drawing/2014/main" id="{F10EA031-C1BC-CA78-8A45-8B07BEEB81C1}"/>
              </a:ext>
            </a:extLst>
          </p:cNvPr>
          <p:cNvGrpSpPr/>
          <p:nvPr userDrawn="1"/>
        </p:nvGrpSpPr>
        <p:grpSpPr>
          <a:xfrm>
            <a:off x="3928444" y="8305012"/>
            <a:ext cx="615511" cy="686607"/>
            <a:chOff x="4284726" y="7798434"/>
            <a:chExt cx="855779" cy="954628"/>
          </a:xfrm>
        </p:grpSpPr>
        <p:grpSp>
          <p:nvGrpSpPr>
            <p:cNvPr id="68" name="Group 67">
              <a:extLst>
                <a:ext uri="{FF2B5EF4-FFF2-40B4-BE49-F238E27FC236}">
                  <a16:creationId xmlns:a16="http://schemas.microsoft.com/office/drawing/2014/main" id="{5FBA4ADC-6CC1-ACFB-2955-276B8E40C474}"/>
                </a:ext>
              </a:extLst>
            </p:cNvPr>
            <p:cNvGrpSpPr/>
            <p:nvPr/>
          </p:nvGrpSpPr>
          <p:grpSpPr>
            <a:xfrm>
              <a:off x="4284726" y="7913254"/>
              <a:ext cx="839808" cy="839808"/>
              <a:chOff x="112797" y="7901156"/>
              <a:chExt cx="1487394" cy="1487394"/>
            </a:xfrm>
          </p:grpSpPr>
          <p:sp>
            <p:nvSpPr>
              <p:cNvPr id="72" name="Block Arc 71">
                <a:extLst>
                  <a:ext uri="{FF2B5EF4-FFF2-40B4-BE49-F238E27FC236}">
                    <a16:creationId xmlns:a16="http://schemas.microsoft.com/office/drawing/2014/main" id="{0A53720D-71B0-3E18-F95E-A123DD391238}"/>
                  </a:ext>
                </a:extLst>
              </p:cNvPr>
              <p:cNvSpPr/>
              <p:nvPr/>
            </p:nvSpPr>
            <p:spPr>
              <a:xfrm>
                <a:off x="112797" y="7901156"/>
                <a:ext cx="1487394" cy="1487394"/>
              </a:xfrm>
              <a:prstGeom prst="blockArc">
                <a:avLst>
                  <a:gd name="adj1" fmla="val 10800000"/>
                  <a:gd name="adj2" fmla="val 60051"/>
                  <a:gd name="adj3" fmla="val 267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Rectangle 72">
                <a:extLst>
                  <a:ext uri="{FF2B5EF4-FFF2-40B4-BE49-F238E27FC236}">
                    <a16:creationId xmlns:a16="http://schemas.microsoft.com/office/drawing/2014/main" id="{AF953B6F-20D5-E114-B665-3E899585157E}"/>
                  </a:ext>
                </a:extLst>
              </p:cNvPr>
              <p:cNvSpPr/>
              <p:nvPr/>
            </p:nvSpPr>
            <p:spPr>
              <a:xfrm rot="1235513">
                <a:off x="166263" y="8401918"/>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1CC8E08C-1D6D-9BE1-F3FA-2CC8202C15BC}"/>
                  </a:ext>
                </a:extLst>
              </p:cNvPr>
              <p:cNvSpPr/>
              <p:nvPr/>
            </p:nvSpPr>
            <p:spPr>
              <a:xfrm rot="4030719">
                <a:off x="525649" y="8017242"/>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00B046E9-FD98-1974-9BD3-9355DD5CBFE9}"/>
                  </a:ext>
                </a:extLst>
              </p:cNvPr>
              <p:cNvSpPr/>
              <p:nvPr/>
            </p:nvSpPr>
            <p:spPr>
              <a:xfrm rot="5400000">
                <a:off x="785102" y="7965856"/>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B067716-BF5E-070D-C4CC-658AF7E6B7AF}"/>
                  </a:ext>
                </a:extLst>
              </p:cNvPr>
              <p:cNvSpPr/>
              <p:nvPr/>
            </p:nvSpPr>
            <p:spPr>
              <a:xfrm rot="6789766">
                <a:off x="1045228" y="8020495"/>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778F4CE-66FB-07B3-532B-5458D4A37484}"/>
                  </a:ext>
                </a:extLst>
              </p:cNvPr>
              <p:cNvSpPr/>
              <p:nvPr/>
            </p:nvSpPr>
            <p:spPr>
              <a:xfrm rot="8241238">
                <a:off x="1261193" y="8175240"/>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E0F44928-AB8D-D3E5-C38B-7D984EC077B1}"/>
                  </a:ext>
                </a:extLst>
              </p:cNvPr>
              <p:cNvSpPr/>
              <p:nvPr/>
            </p:nvSpPr>
            <p:spPr>
              <a:xfrm rot="9404018">
                <a:off x="1392361" y="8394433"/>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3128505A-2773-A08D-8CBF-720AEB56B462}"/>
                  </a:ext>
                </a:extLst>
              </p:cNvPr>
              <p:cNvSpPr/>
              <p:nvPr/>
            </p:nvSpPr>
            <p:spPr>
              <a:xfrm rot="2581581">
                <a:off x="306314" y="8175241"/>
                <a:ext cx="161129" cy="45719"/>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78299F5F-98E5-5037-56F5-68CFF8719254}"/>
                </a:ext>
              </a:extLst>
            </p:cNvPr>
            <p:cNvGrpSpPr/>
            <p:nvPr/>
          </p:nvGrpSpPr>
          <p:grpSpPr>
            <a:xfrm rot="5400000">
              <a:off x="4492186" y="7721042"/>
              <a:ext cx="570927" cy="725711"/>
              <a:chOff x="-1419121" y="9035505"/>
              <a:chExt cx="1011177" cy="1285316"/>
            </a:xfrm>
          </p:grpSpPr>
          <p:sp>
            <p:nvSpPr>
              <p:cNvPr id="70" name="Rectangle 69">
                <a:extLst>
                  <a:ext uri="{FF2B5EF4-FFF2-40B4-BE49-F238E27FC236}">
                    <a16:creationId xmlns:a16="http://schemas.microsoft.com/office/drawing/2014/main" id="{F42ABD78-CD30-5578-A223-0D7AAE8D29D2}"/>
                  </a:ext>
                </a:extLst>
              </p:cNvPr>
              <p:cNvSpPr/>
              <p:nvPr/>
            </p:nvSpPr>
            <p:spPr>
              <a:xfrm rot="8122567">
                <a:off x="-867975" y="9035505"/>
                <a:ext cx="206241" cy="10159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72000" rIns="36000" rtlCol="0" anchor="t"/>
              <a:lstStyle/>
              <a:p>
                <a:endParaRPr lang="en-US" sz="1600" i="1">
                  <a:solidFill>
                    <a:schemeClr val="tx1"/>
                  </a:solidFill>
                  <a:latin typeface="Arial" panose="020B0604020202020204" pitchFamily="34" charset="0"/>
                  <a:cs typeface="Arial" panose="020B0604020202020204" pitchFamily="34" charset="0"/>
                </a:endParaRPr>
              </a:p>
            </p:txBody>
          </p:sp>
          <p:pic>
            <p:nvPicPr>
              <p:cNvPr id="71" name="Graphic 70" descr="Speedometer Low outline">
                <a:extLst>
                  <a:ext uri="{FF2B5EF4-FFF2-40B4-BE49-F238E27FC236}">
                    <a16:creationId xmlns:a16="http://schemas.microsoft.com/office/drawing/2014/main" id="{D113CC68-40B9-F85A-D38B-3668E39132BB}"/>
                  </a:ext>
                </a:extLst>
              </p:cNvPr>
              <p:cNvPicPr>
                <a:picLocks noChangeAspect="1"/>
              </p:cNvPicPr>
              <p:nvPr/>
            </p:nvPicPr>
            <p:blipFill rotWithShape="1">
              <a:blip r:embed="rId12"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t="30711" r="41317"/>
              <a:stretch/>
            </p:blipFill>
            <p:spPr>
              <a:xfrm>
                <a:off x="-1419121" y="9126887"/>
                <a:ext cx="1011177" cy="1193934"/>
              </a:xfrm>
              <a:custGeom>
                <a:avLst/>
                <a:gdLst>
                  <a:gd name="connsiteX0" fmla="*/ 0 w 1011177"/>
                  <a:gd name="connsiteY0" fmla="*/ 0 h 1193933"/>
                  <a:gd name="connsiteX1" fmla="*/ 214847 w 1011177"/>
                  <a:gd name="connsiteY1" fmla="*/ 0 h 1193933"/>
                  <a:gd name="connsiteX2" fmla="*/ 904260 w 1011177"/>
                  <a:gd name="connsiteY2" fmla="*/ 398033 h 1193933"/>
                  <a:gd name="connsiteX3" fmla="*/ 1011177 w 1011177"/>
                  <a:gd name="connsiteY3" fmla="*/ 212847 h 1193933"/>
                  <a:gd name="connsiteX4" fmla="*/ 1011177 w 1011177"/>
                  <a:gd name="connsiteY4" fmla="*/ 1193933 h 1193933"/>
                  <a:gd name="connsiteX5" fmla="*/ 0 w 1011177"/>
                  <a:gd name="connsiteY5" fmla="*/ 1193933 h 1193933"/>
                  <a:gd name="connsiteX6" fmla="*/ 0 w 1011177"/>
                  <a:gd name="connsiteY6" fmla="*/ 846824 h 1193933"/>
                  <a:gd name="connsiteX7" fmla="*/ 233173 w 1011177"/>
                  <a:gd name="connsiteY7" fmla="*/ 1171881 h 1193933"/>
                  <a:gd name="connsiteX8" fmla="*/ 715704 w 1011177"/>
                  <a:gd name="connsiteY8" fmla="*/ 825749 h 1193933"/>
                  <a:gd name="connsiteX9" fmla="*/ 190100 w 1011177"/>
                  <a:gd name="connsiteY9" fmla="*/ 93025 h 1193933"/>
                  <a:gd name="connsiteX10" fmla="*/ 0 w 1011177"/>
                  <a:gd name="connsiteY10" fmla="*/ 229389 h 11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1177" h="1193933">
                    <a:moveTo>
                      <a:pt x="0" y="0"/>
                    </a:moveTo>
                    <a:lnTo>
                      <a:pt x="214847" y="0"/>
                    </a:lnTo>
                    <a:lnTo>
                      <a:pt x="904260" y="398033"/>
                    </a:lnTo>
                    <a:lnTo>
                      <a:pt x="1011177" y="212847"/>
                    </a:lnTo>
                    <a:lnTo>
                      <a:pt x="1011177" y="1193933"/>
                    </a:lnTo>
                    <a:lnTo>
                      <a:pt x="0" y="1193933"/>
                    </a:lnTo>
                    <a:lnTo>
                      <a:pt x="0" y="846824"/>
                    </a:lnTo>
                    <a:lnTo>
                      <a:pt x="233173" y="1171881"/>
                    </a:lnTo>
                    <a:lnTo>
                      <a:pt x="715704" y="825749"/>
                    </a:lnTo>
                    <a:lnTo>
                      <a:pt x="190100" y="93025"/>
                    </a:lnTo>
                    <a:lnTo>
                      <a:pt x="0" y="229389"/>
                    </a:lnTo>
                    <a:close/>
                  </a:path>
                </a:pathLst>
              </a:custGeom>
            </p:spPr>
          </p:pic>
        </p:grpSp>
      </p:grpSp>
      <p:sp>
        <p:nvSpPr>
          <p:cNvPr id="80" name="TextBox 79">
            <a:extLst>
              <a:ext uri="{FF2B5EF4-FFF2-40B4-BE49-F238E27FC236}">
                <a16:creationId xmlns:a16="http://schemas.microsoft.com/office/drawing/2014/main" id="{4B297E9D-41F9-257F-D973-6CC1CC8DBEB0}"/>
              </a:ext>
            </a:extLst>
          </p:cNvPr>
          <p:cNvSpPr txBox="1"/>
          <p:nvPr userDrawn="1"/>
        </p:nvSpPr>
        <p:spPr>
          <a:xfrm>
            <a:off x="390075" y="1656135"/>
            <a:ext cx="1984839"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Business Model DNA</a:t>
            </a:r>
          </a:p>
        </p:txBody>
      </p:sp>
      <p:sp>
        <p:nvSpPr>
          <p:cNvPr id="81" name="TextBox 80">
            <a:extLst>
              <a:ext uri="{FF2B5EF4-FFF2-40B4-BE49-F238E27FC236}">
                <a16:creationId xmlns:a16="http://schemas.microsoft.com/office/drawing/2014/main" id="{1A880B17-76BF-4B13-F548-AC7F2DC134DD}"/>
              </a:ext>
            </a:extLst>
          </p:cNvPr>
          <p:cNvSpPr txBox="1"/>
          <p:nvPr userDrawn="1"/>
        </p:nvSpPr>
        <p:spPr>
          <a:xfrm>
            <a:off x="381366" y="3482690"/>
            <a:ext cx="1532792"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Job-to-get-done</a:t>
            </a:r>
          </a:p>
        </p:txBody>
      </p:sp>
      <p:sp>
        <p:nvSpPr>
          <p:cNvPr id="82" name="TextBox 81">
            <a:extLst>
              <a:ext uri="{FF2B5EF4-FFF2-40B4-BE49-F238E27FC236}">
                <a16:creationId xmlns:a16="http://schemas.microsoft.com/office/drawing/2014/main" id="{6C516636-AD77-DFC2-C692-745EDC42C895}"/>
              </a:ext>
            </a:extLst>
          </p:cNvPr>
          <p:cNvSpPr txBox="1"/>
          <p:nvPr userDrawn="1"/>
        </p:nvSpPr>
        <p:spPr>
          <a:xfrm>
            <a:off x="1901367" y="3482690"/>
            <a:ext cx="1308371"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Pains / Gains</a:t>
            </a:r>
          </a:p>
        </p:txBody>
      </p:sp>
      <p:sp>
        <p:nvSpPr>
          <p:cNvPr id="83" name="TextBox 82">
            <a:extLst>
              <a:ext uri="{FF2B5EF4-FFF2-40B4-BE49-F238E27FC236}">
                <a16:creationId xmlns:a16="http://schemas.microsoft.com/office/drawing/2014/main" id="{A912F9D6-9DEE-B8CF-5295-5B2EC252B32E}"/>
              </a:ext>
            </a:extLst>
          </p:cNvPr>
          <p:cNvSpPr txBox="1"/>
          <p:nvPr userDrawn="1"/>
        </p:nvSpPr>
        <p:spPr>
          <a:xfrm>
            <a:off x="3471053" y="3482690"/>
            <a:ext cx="1308115"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Value offered</a:t>
            </a:r>
          </a:p>
        </p:txBody>
      </p:sp>
      <p:cxnSp>
        <p:nvCxnSpPr>
          <p:cNvPr id="84" name="Straight Connector 83">
            <a:extLst>
              <a:ext uri="{FF2B5EF4-FFF2-40B4-BE49-F238E27FC236}">
                <a16:creationId xmlns:a16="http://schemas.microsoft.com/office/drawing/2014/main" id="{1F640309-4AA0-236C-519D-1D17E87BCC75}"/>
              </a:ext>
            </a:extLst>
          </p:cNvPr>
          <p:cNvCxnSpPr>
            <a:cxnSpLocks/>
          </p:cNvCxnSpPr>
          <p:nvPr userDrawn="1"/>
        </p:nvCxnSpPr>
        <p:spPr>
          <a:xfrm>
            <a:off x="459205" y="3375959"/>
            <a:ext cx="4477351" cy="0"/>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85" name="Triangle 84">
            <a:extLst>
              <a:ext uri="{FF2B5EF4-FFF2-40B4-BE49-F238E27FC236}">
                <a16:creationId xmlns:a16="http://schemas.microsoft.com/office/drawing/2014/main" id="{4B515722-E7B7-9E44-6948-521827E7E6AB}"/>
              </a:ext>
            </a:extLst>
          </p:cNvPr>
          <p:cNvSpPr/>
          <p:nvPr userDrawn="1"/>
        </p:nvSpPr>
        <p:spPr>
          <a:xfrm rot="10800000">
            <a:off x="10938659" y="3386386"/>
            <a:ext cx="1400400" cy="126000"/>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Straight Connector 85">
            <a:extLst>
              <a:ext uri="{FF2B5EF4-FFF2-40B4-BE49-F238E27FC236}">
                <a16:creationId xmlns:a16="http://schemas.microsoft.com/office/drawing/2014/main" id="{A3D1303F-5BBB-5B54-38E6-1E0C57A15F41}"/>
              </a:ext>
            </a:extLst>
          </p:cNvPr>
          <p:cNvCxnSpPr>
            <a:cxnSpLocks/>
          </p:cNvCxnSpPr>
          <p:nvPr userDrawn="1"/>
        </p:nvCxnSpPr>
        <p:spPr>
          <a:xfrm>
            <a:off x="7861708" y="3375959"/>
            <a:ext cx="4477351" cy="0"/>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87" name="Triangle 86">
            <a:extLst>
              <a:ext uri="{FF2B5EF4-FFF2-40B4-BE49-F238E27FC236}">
                <a16:creationId xmlns:a16="http://schemas.microsoft.com/office/drawing/2014/main" id="{B2F7F5F8-B504-F5FA-B471-BA233D7C263C}"/>
              </a:ext>
            </a:extLst>
          </p:cNvPr>
          <p:cNvSpPr/>
          <p:nvPr userDrawn="1"/>
        </p:nvSpPr>
        <p:spPr>
          <a:xfrm rot="5400000">
            <a:off x="6960876" y="2991254"/>
            <a:ext cx="1454400" cy="284188"/>
          </a:xfrm>
          <a:prstGeom prst="triangle">
            <a:avLst>
              <a:gd name="adj" fmla="val 13584"/>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riangle 87">
            <a:extLst>
              <a:ext uri="{FF2B5EF4-FFF2-40B4-BE49-F238E27FC236}">
                <a16:creationId xmlns:a16="http://schemas.microsoft.com/office/drawing/2014/main" id="{07A9CFE0-6694-89DF-163F-70B8144FAFB7}"/>
              </a:ext>
            </a:extLst>
          </p:cNvPr>
          <p:cNvSpPr/>
          <p:nvPr userDrawn="1"/>
        </p:nvSpPr>
        <p:spPr>
          <a:xfrm rot="5400000">
            <a:off x="6960876" y="6180564"/>
            <a:ext cx="1454400" cy="284188"/>
          </a:xfrm>
          <a:prstGeom prst="triangle">
            <a:avLst>
              <a:gd name="adj" fmla="val 50327"/>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ADEBBA94-2BBA-A61B-116A-CC3C158DF766}"/>
              </a:ext>
            </a:extLst>
          </p:cNvPr>
          <p:cNvSpPr txBox="1"/>
          <p:nvPr userDrawn="1"/>
        </p:nvSpPr>
        <p:spPr>
          <a:xfrm>
            <a:off x="381366" y="5314821"/>
            <a:ext cx="572593"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Who</a:t>
            </a:r>
          </a:p>
        </p:txBody>
      </p:sp>
      <p:sp>
        <p:nvSpPr>
          <p:cNvPr id="90" name="TextBox 89">
            <a:extLst>
              <a:ext uri="{FF2B5EF4-FFF2-40B4-BE49-F238E27FC236}">
                <a16:creationId xmlns:a16="http://schemas.microsoft.com/office/drawing/2014/main" id="{896F1797-4715-97A1-C6A8-EFC87CD0A4EB}"/>
              </a:ext>
            </a:extLst>
          </p:cNvPr>
          <p:cNvSpPr txBox="1"/>
          <p:nvPr userDrawn="1"/>
        </p:nvSpPr>
        <p:spPr>
          <a:xfrm>
            <a:off x="1901367" y="5314821"/>
            <a:ext cx="1755609"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Current Solutions</a:t>
            </a:r>
          </a:p>
        </p:txBody>
      </p:sp>
      <p:sp>
        <p:nvSpPr>
          <p:cNvPr id="91" name="TextBox 90">
            <a:extLst>
              <a:ext uri="{FF2B5EF4-FFF2-40B4-BE49-F238E27FC236}">
                <a16:creationId xmlns:a16="http://schemas.microsoft.com/office/drawing/2014/main" id="{F7BCCFB5-0BBC-580C-74BE-9845A2397B99}"/>
              </a:ext>
            </a:extLst>
          </p:cNvPr>
          <p:cNvSpPr txBox="1"/>
          <p:nvPr userDrawn="1"/>
        </p:nvSpPr>
        <p:spPr>
          <a:xfrm>
            <a:off x="3471053" y="5314821"/>
            <a:ext cx="1581972"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Target Solutions</a:t>
            </a:r>
          </a:p>
        </p:txBody>
      </p:sp>
      <p:sp>
        <p:nvSpPr>
          <p:cNvPr id="92" name="TextBox 91">
            <a:extLst>
              <a:ext uri="{FF2B5EF4-FFF2-40B4-BE49-F238E27FC236}">
                <a16:creationId xmlns:a16="http://schemas.microsoft.com/office/drawing/2014/main" id="{2BF848F3-5D36-D470-76A7-98CF8149C6B3}"/>
              </a:ext>
            </a:extLst>
          </p:cNvPr>
          <p:cNvSpPr txBox="1"/>
          <p:nvPr userDrawn="1"/>
        </p:nvSpPr>
        <p:spPr>
          <a:xfrm>
            <a:off x="381366" y="7143751"/>
            <a:ext cx="1614032"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Benchmark Type</a:t>
            </a:r>
          </a:p>
        </p:txBody>
      </p:sp>
      <p:sp>
        <p:nvSpPr>
          <p:cNvPr id="93" name="TextBox 92">
            <a:extLst>
              <a:ext uri="{FF2B5EF4-FFF2-40B4-BE49-F238E27FC236}">
                <a16:creationId xmlns:a16="http://schemas.microsoft.com/office/drawing/2014/main" id="{F7161686-3092-EEFA-96E4-734FF84FE530}"/>
              </a:ext>
            </a:extLst>
          </p:cNvPr>
          <p:cNvSpPr txBox="1"/>
          <p:nvPr userDrawn="1"/>
        </p:nvSpPr>
        <p:spPr>
          <a:xfrm>
            <a:off x="1901367" y="7143751"/>
            <a:ext cx="1479892"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Current Scores</a:t>
            </a:r>
          </a:p>
        </p:txBody>
      </p:sp>
      <p:sp>
        <p:nvSpPr>
          <p:cNvPr id="94" name="TextBox 93">
            <a:extLst>
              <a:ext uri="{FF2B5EF4-FFF2-40B4-BE49-F238E27FC236}">
                <a16:creationId xmlns:a16="http://schemas.microsoft.com/office/drawing/2014/main" id="{ACB9D4D9-44D4-3A3D-BBF6-B259946B9FE5}"/>
              </a:ext>
            </a:extLst>
          </p:cNvPr>
          <p:cNvSpPr txBox="1"/>
          <p:nvPr userDrawn="1"/>
        </p:nvSpPr>
        <p:spPr>
          <a:xfrm>
            <a:off x="10809576" y="7143751"/>
            <a:ext cx="1676112" cy="307777"/>
          </a:xfrm>
          <a:prstGeom prst="rect">
            <a:avLst/>
          </a:prstGeom>
          <a:noFill/>
          <a:ln>
            <a:noFill/>
          </a:ln>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Unfair Advantage</a:t>
            </a:r>
          </a:p>
        </p:txBody>
      </p:sp>
      <p:sp>
        <p:nvSpPr>
          <p:cNvPr id="95" name="TextBox 94">
            <a:extLst>
              <a:ext uri="{FF2B5EF4-FFF2-40B4-BE49-F238E27FC236}">
                <a16:creationId xmlns:a16="http://schemas.microsoft.com/office/drawing/2014/main" id="{D7D7E79F-6794-80FD-2634-A9C280AFC176}"/>
              </a:ext>
            </a:extLst>
          </p:cNvPr>
          <p:cNvSpPr txBox="1"/>
          <p:nvPr userDrawn="1"/>
        </p:nvSpPr>
        <p:spPr>
          <a:xfrm>
            <a:off x="7759653" y="1656135"/>
            <a:ext cx="4028410"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Predictions </a:t>
            </a:r>
            <a:r>
              <a:rPr lang="en-US" sz="1400">
                <a:solidFill>
                  <a:schemeClr val="bg1"/>
                </a:solidFill>
                <a:latin typeface="Arial" panose="020B0604020202020204" pitchFamily="34" charset="0"/>
                <a:cs typeface="Arial" panose="020B0604020202020204" pitchFamily="34" charset="0"/>
              </a:rPr>
              <a:t>(Predictive &amp; Prescriptive Analytics)</a:t>
            </a:r>
          </a:p>
        </p:txBody>
      </p:sp>
      <p:pic>
        <p:nvPicPr>
          <p:cNvPr id="96" name="Graphic 95" descr="Information outline">
            <a:extLst>
              <a:ext uri="{FF2B5EF4-FFF2-40B4-BE49-F238E27FC236}">
                <a16:creationId xmlns:a16="http://schemas.microsoft.com/office/drawing/2014/main" id="{08BDE231-3C99-2C10-F399-C8AC1BCC7885}"/>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272389" y="4125021"/>
            <a:ext cx="781055" cy="781055"/>
          </a:xfrm>
          <a:prstGeom prst="rect">
            <a:avLst/>
          </a:prstGeom>
        </p:spPr>
      </p:pic>
      <p:pic>
        <p:nvPicPr>
          <p:cNvPr id="97" name="Graphic 96" descr="Target outline">
            <a:extLst>
              <a:ext uri="{FF2B5EF4-FFF2-40B4-BE49-F238E27FC236}">
                <a16:creationId xmlns:a16="http://schemas.microsoft.com/office/drawing/2014/main" id="{8EC1BB5F-F325-9AAD-C1D3-7E04F1777A01}"/>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9711881" y="2419264"/>
            <a:ext cx="780340" cy="780340"/>
          </a:xfrm>
          <a:prstGeom prst="rect">
            <a:avLst/>
          </a:prstGeom>
        </p:spPr>
      </p:pic>
      <p:grpSp>
        <p:nvGrpSpPr>
          <p:cNvPr id="98" name="Group 97">
            <a:extLst>
              <a:ext uri="{FF2B5EF4-FFF2-40B4-BE49-F238E27FC236}">
                <a16:creationId xmlns:a16="http://schemas.microsoft.com/office/drawing/2014/main" id="{03307C78-3768-8AEA-35E5-AE680F99108C}"/>
              </a:ext>
            </a:extLst>
          </p:cNvPr>
          <p:cNvGrpSpPr/>
          <p:nvPr userDrawn="1"/>
        </p:nvGrpSpPr>
        <p:grpSpPr>
          <a:xfrm>
            <a:off x="8298600" y="2430647"/>
            <a:ext cx="654581" cy="757574"/>
            <a:chOff x="7677208" y="1392523"/>
            <a:chExt cx="5053401" cy="5848508"/>
          </a:xfrm>
        </p:grpSpPr>
        <p:grpSp>
          <p:nvGrpSpPr>
            <p:cNvPr id="99" name="Group 98">
              <a:extLst>
                <a:ext uri="{FF2B5EF4-FFF2-40B4-BE49-F238E27FC236}">
                  <a16:creationId xmlns:a16="http://schemas.microsoft.com/office/drawing/2014/main" id="{48A96039-4FE9-F23B-28EC-CE77F780F757}"/>
                </a:ext>
              </a:extLst>
            </p:cNvPr>
            <p:cNvGrpSpPr/>
            <p:nvPr/>
          </p:nvGrpSpPr>
          <p:grpSpPr>
            <a:xfrm>
              <a:off x="7677208" y="5794842"/>
              <a:ext cx="5053401" cy="1446189"/>
              <a:chOff x="9976649" y="7029358"/>
              <a:chExt cx="1177036" cy="336846"/>
            </a:xfrm>
          </p:grpSpPr>
          <p:sp>
            <p:nvSpPr>
              <p:cNvPr id="110" name="Trapezium 109">
                <a:extLst>
                  <a:ext uri="{FF2B5EF4-FFF2-40B4-BE49-F238E27FC236}">
                    <a16:creationId xmlns:a16="http://schemas.microsoft.com/office/drawing/2014/main" id="{93AFDA49-0614-A655-48F4-C8D7EDED1786}"/>
                  </a:ext>
                </a:extLst>
              </p:cNvPr>
              <p:cNvSpPr/>
              <p:nvPr/>
            </p:nvSpPr>
            <p:spPr>
              <a:xfrm>
                <a:off x="9976649" y="7066812"/>
                <a:ext cx="1177036" cy="260590"/>
              </a:xfrm>
              <a:prstGeom prst="trapezoid">
                <a:avLst>
                  <a:gd name="adj" fmla="val 61122"/>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Trapezium 110">
                <a:extLst>
                  <a:ext uri="{FF2B5EF4-FFF2-40B4-BE49-F238E27FC236}">
                    <a16:creationId xmlns:a16="http://schemas.microsoft.com/office/drawing/2014/main" id="{E476D438-B0F7-4EEF-8231-DBAE356283F1}"/>
                  </a:ext>
                </a:extLst>
              </p:cNvPr>
              <p:cNvSpPr/>
              <p:nvPr/>
            </p:nvSpPr>
            <p:spPr>
              <a:xfrm rot="900000">
                <a:off x="10305133" y="7029358"/>
                <a:ext cx="133413" cy="336846"/>
              </a:xfrm>
              <a:prstGeom prst="trapezoid">
                <a:avLst>
                  <a:gd name="adj" fmla="val 13363"/>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Trapezium 111">
                <a:extLst>
                  <a:ext uri="{FF2B5EF4-FFF2-40B4-BE49-F238E27FC236}">
                    <a16:creationId xmlns:a16="http://schemas.microsoft.com/office/drawing/2014/main" id="{1BBF7308-A3F7-119B-F379-DD40C3DC0604}"/>
                  </a:ext>
                </a:extLst>
              </p:cNvPr>
              <p:cNvSpPr/>
              <p:nvPr/>
            </p:nvSpPr>
            <p:spPr>
              <a:xfrm rot="20700000">
                <a:off x="10688421" y="7029375"/>
                <a:ext cx="133413" cy="335884"/>
              </a:xfrm>
              <a:prstGeom prst="trapezoid">
                <a:avLst>
                  <a:gd name="adj" fmla="val 13363"/>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0" name="Graphic 99" descr="Heart">
              <a:extLst>
                <a:ext uri="{FF2B5EF4-FFF2-40B4-BE49-F238E27FC236}">
                  <a16:creationId xmlns:a16="http://schemas.microsoft.com/office/drawing/2014/main" id="{70D1584B-CEF6-CB46-A166-05897484EE69}"/>
                </a:ext>
              </a:extLst>
            </p:cNvPr>
            <p:cNvPicPr>
              <a:picLocks noChangeAspect="1"/>
            </p:cNvPicPr>
            <p:nvPr/>
          </p:nvPicPr>
          <p:blipFill>
            <a:blip r:embed="rId18" cstate="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9761129" y="6101063"/>
              <a:ext cx="842363" cy="842363"/>
            </a:xfrm>
            <a:prstGeom prst="rect">
              <a:avLst/>
            </a:prstGeom>
          </p:spPr>
        </p:pic>
        <p:pic>
          <p:nvPicPr>
            <p:cNvPr id="101" name="Graphic 100" descr="Moon">
              <a:extLst>
                <a:ext uri="{FF2B5EF4-FFF2-40B4-BE49-F238E27FC236}">
                  <a16:creationId xmlns:a16="http://schemas.microsoft.com/office/drawing/2014/main" id="{7D8BEE08-552B-04A5-E2D2-2170EB4A8B97}"/>
                </a:ext>
              </a:extLst>
            </p:cNvPr>
            <p:cNvPicPr>
              <a:picLocks noChangeAspect="1"/>
            </p:cNvPicPr>
            <p:nvPr/>
          </p:nvPicPr>
          <p:blipFill>
            <a:blip r:embed="rId20" cstate="print">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8103270" y="6074725"/>
              <a:ext cx="833338" cy="833338"/>
            </a:xfrm>
            <a:prstGeom prst="rect">
              <a:avLst/>
            </a:prstGeom>
          </p:spPr>
        </p:pic>
        <p:pic>
          <p:nvPicPr>
            <p:cNvPr id="102" name="Graphic 101" descr="Comet">
              <a:extLst>
                <a:ext uri="{FF2B5EF4-FFF2-40B4-BE49-F238E27FC236}">
                  <a16:creationId xmlns:a16="http://schemas.microsoft.com/office/drawing/2014/main" id="{79D0D60C-CB07-E358-751A-038AF6E644CA}"/>
                </a:ext>
              </a:extLst>
            </p:cNvPr>
            <p:cNvPicPr>
              <a:picLocks noChangeAspect="1"/>
            </p:cNvPicPr>
            <p:nvPr/>
          </p:nvPicPr>
          <p:blipFill>
            <a:blip r:embed="rId22" cstate="print">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1408677" y="6082848"/>
              <a:ext cx="825216" cy="825216"/>
            </a:xfrm>
            <a:prstGeom prst="rect">
              <a:avLst/>
            </a:prstGeom>
          </p:spPr>
        </p:pic>
        <p:grpSp>
          <p:nvGrpSpPr>
            <p:cNvPr id="103" name="Group 102">
              <a:extLst>
                <a:ext uri="{FF2B5EF4-FFF2-40B4-BE49-F238E27FC236}">
                  <a16:creationId xmlns:a16="http://schemas.microsoft.com/office/drawing/2014/main" id="{8F3CBA30-2E05-34AD-8A8F-9D900881ACA8}"/>
                </a:ext>
              </a:extLst>
            </p:cNvPr>
            <p:cNvGrpSpPr/>
            <p:nvPr/>
          </p:nvGrpSpPr>
          <p:grpSpPr>
            <a:xfrm>
              <a:off x="8342144" y="1392523"/>
              <a:ext cx="4003922" cy="3972985"/>
              <a:chOff x="13009008" y="5640904"/>
              <a:chExt cx="887989" cy="881131"/>
            </a:xfrm>
            <a:solidFill>
              <a:schemeClr val="bg1">
                <a:lumMod val="85000"/>
              </a:schemeClr>
            </a:solidFill>
          </p:grpSpPr>
          <p:pic>
            <p:nvPicPr>
              <p:cNvPr id="104" name="Graphic 103" descr="Stars">
                <a:extLst>
                  <a:ext uri="{FF2B5EF4-FFF2-40B4-BE49-F238E27FC236}">
                    <a16:creationId xmlns:a16="http://schemas.microsoft.com/office/drawing/2014/main" id="{FC5CF9F5-D51C-7DF8-F438-4C8D3B3A58D7}"/>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13582920" y="5640904"/>
                <a:ext cx="314077" cy="314077"/>
              </a:xfrm>
              <a:prstGeom prst="rect">
                <a:avLst/>
              </a:prstGeom>
            </p:spPr>
          </p:pic>
          <p:sp>
            <p:nvSpPr>
              <p:cNvPr id="105" name="Magnetic Disk 104">
                <a:extLst>
                  <a:ext uri="{FF2B5EF4-FFF2-40B4-BE49-F238E27FC236}">
                    <a16:creationId xmlns:a16="http://schemas.microsoft.com/office/drawing/2014/main" id="{E65FDCCC-7602-9C4D-35E7-F630E9B2D60B}"/>
                  </a:ext>
                </a:extLst>
              </p:cNvPr>
              <p:cNvSpPr/>
              <p:nvPr/>
            </p:nvSpPr>
            <p:spPr>
              <a:xfrm>
                <a:off x="13009008" y="6382721"/>
                <a:ext cx="796723" cy="139314"/>
              </a:xfrm>
              <a:prstGeom prst="flowChartMagneticDisk">
                <a:avLst/>
              </a:prstGeom>
              <a:grp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Magnetic Disk 105">
                <a:extLst>
                  <a:ext uri="{FF2B5EF4-FFF2-40B4-BE49-F238E27FC236}">
                    <a16:creationId xmlns:a16="http://schemas.microsoft.com/office/drawing/2014/main" id="{F6A807B2-2148-AC2B-BDBD-F1E7B1A069AC}"/>
                  </a:ext>
                </a:extLst>
              </p:cNvPr>
              <p:cNvSpPr/>
              <p:nvPr/>
            </p:nvSpPr>
            <p:spPr>
              <a:xfrm>
                <a:off x="13058664" y="6285217"/>
                <a:ext cx="697411" cy="121949"/>
              </a:xfrm>
              <a:prstGeom prst="flowChartMagneticDisk">
                <a:avLst/>
              </a:prstGeom>
              <a:grp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Magnetic Disk 106">
                <a:extLst>
                  <a:ext uri="{FF2B5EF4-FFF2-40B4-BE49-F238E27FC236}">
                    <a16:creationId xmlns:a16="http://schemas.microsoft.com/office/drawing/2014/main" id="{F71583A4-17E1-5914-C131-813F8B1BA03E}"/>
                  </a:ext>
                </a:extLst>
              </p:cNvPr>
              <p:cNvSpPr/>
              <p:nvPr/>
            </p:nvSpPr>
            <p:spPr>
              <a:xfrm>
                <a:off x="13138616" y="6185420"/>
                <a:ext cx="537506" cy="121949"/>
              </a:xfrm>
              <a:prstGeom prst="flowChartMagneticDisk">
                <a:avLst/>
              </a:prstGeom>
              <a:grp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Freeform 107">
                <a:extLst>
                  <a:ext uri="{FF2B5EF4-FFF2-40B4-BE49-F238E27FC236}">
                    <a16:creationId xmlns:a16="http://schemas.microsoft.com/office/drawing/2014/main" id="{701A28A4-8DF0-D349-F4ED-75ED51626FAF}"/>
                  </a:ext>
                </a:extLst>
              </p:cNvPr>
              <p:cNvSpPr/>
              <p:nvPr/>
            </p:nvSpPr>
            <p:spPr>
              <a:xfrm>
                <a:off x="13119292" y="5739660"/>
                <a:ext cx="576152" cy="464721"/>
              </a:xfrm>
              <a:custGeom>
                <a:avLst/>
                <a:gdLst>
                  <a:gd name="connsiteX0" fmla="*/ 288076 w 576152"/>
                  <a:gd name="connsiteY0" fmla="*/ 0 h 464721"/>
                  <a:gd name="connsiteX1" fmla="*/ 576152 w 576152"/>
                  <a:gd name="connsiteY1" fmla="*/ 288076 h 464721"/>
                  <a:gd name="connsiteX2" fmla="*/ 526953 w 576152"/>
                  <a:gd name="connsiteY2" fmla="*/ 449142 h 464721"/>
                  <a:gd name="connsiteX3" fmla="*/ 514100 w 576152"/>
                  <a:gd name="connsiteY3" fmla="*/ 464721 h 464721"/>
                  <a:gd name="connsiteX4" fmla="*/ 510924 w 576152"/>
                  <a:gd name="connsiteY4" fmla="*/ 464278 h 464721"/>
                  <a:gd name="connsiteX5" fmla="*/ 478104 w 576152"/>
                  <a:gd name="connsiteY5" fmla="*/ 461270 h 464721"/>
                  <a:gd name="connsiteX6" fmla="*/ 410959 w 576152"/>
                  <a:gd name="connsiteY6" fmla="*/ 457846 h 464721"/>
                  <a:gd name="connsiteX7" fmla="*/ 438964 w 576152"/>
                  <a:gd name="connsiteY7" fmla="*/ 438965 h 464721"/>
                  <a:gd name="connsiteX8" fmla="*/ 501464 w 576152"/>
                  <a:gd name="connsiteY8" fmla="*/ 288076 h 464721"/>
                  <a:gd name="connsiteX9" fmla="*/ 288075 w 576152"/>
                  <a:gd name="connsiteY9" fmla="*/ 74687 h 464721"/>
                  <a:gd name="connsiteX10" fmla="*/ 74686 w 576152"/>
                  <a:gd name="connsiteY10" fmla="*/ 288076 h 464721"/>
                  <a:gd name="connsiteX11" fmla="*/ 137186 w 576152"/>
                  <a:gd name="connsiteY11" fmla="*/ 438965 h 464721"/>
                  <a:gd name="connsiteX12" fmla="*/ 165191 w 576152"/>
                  <a:gd name="connsiteY12" fmla="*/ 457846 h 464721"/>
                  <a:gd name="connsiteX13" fmla="*/ 98048 w 576152"/>
                  <a:gd name="connsiteY13" fmla="*/ 461270 h 464721"/>
                  <a:gd name="connsiteX14" fmla="*/ 65228 w 576152"/>
                  <a:gd name="connsiteY14" fmla="*/ 464278 h 464721"/>
                  <a:gd name="connsiteX15" fmla="*/ 62052 w 576152"/>
                  <a:gd name="connsiteY15" fmla="*/ 464721 h 464721"/>
                  <a:gd name="connsiteX16" fmla="*/ 49199 w 576152"/>
                  <a:gd name="connsiteY16" fmla="*/ 449142 h 464721"/>
                  <a:gd name="connsiteX17" fmla="*/ 0 w 576152"/>
                  <a:gd name="connsiteY17" fmla="*/ 288076 h 464721"/>
                  <a:gd name="connsiteX18" fmla="*/ 288076 w 576152"/>
                  <a:gd name="connsiteY18" fmla="*/ 0 h 46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6152" h="464721">
                    <a:moveTo>
                      <a:pt x="288076" y="0"/>
                    </a:moveTo>
                    <a:cubicBezTo>
                      <a:pt x="447176" y="0"/>
                      <a:pt x="576152" y="128976"/>
                      <a:pt x="576152" y="288076"/>
                    </a:cubicBezTo>
                    <a:cubicBezTo>
                      <a:pt x="576152" y="347739"/>
                      <a:pt x="558015" y="403165"/>
                      <a:pt x="526953" y="449142"/>
                    </a:cubicBezTo>
                    <a:lnTo>
                      <a:pt x="514100" y="464721"/>
                    </a:lnTo>
                    <a:lnTo>
                      <a:pt x="510924" y="464278"/>
                    </a:lnTo>
                    <a:cubicBezTo>
                      <a:pt x="501264" y="463197"/>
                      <a:pt x="490264" y="462190"/>
                      <a:pt x="478104" y="461270"/>
                    </a:cubicBezTo>
                    <a:lnTo>
                      <a:pt x="410959" y="457846"/>
                    </a:lnTo>
                    <a:lnTo>
                      <a:pt x="438964" y="438965"/>
                    </a:lnTo>
                    <a:cubicBezTo>
                      <a:pt x="477580" y="400349"/>
                      <a:pt x="501464" y="347002"/>
                      <a:pt x="501464" y="288076"/>
                    </a:cubicBezTo>
                    <a:cubicBezTo>
                      <a:pt x="501464" y="170225"/>
                      <a:pt x="405926" y="74687"/>
                      <a:pt x="288075" y="74687"/>
                    </a:cubicBezTo>
                    <a:cubicBezTo>
                      <a:pt x="170224" y="74687"/>
                      <a:pt x="74686" y="170225"/>
                      <a:pt x="74686" y="288076"/>
                    </a:cubicBezTo>
                    <a:cubicBezTo>
                      <a:pt x="74686" y="347002"/>
                      <a:pt x="98571" y="400349"/>
                      <a:pt x="137186" y="438965"/>
                    </a:cubicBezTo>
                    <a:lnTo>
                      <a:pt x="165191" y="457846"/>
                    </a:lnTo>
                    <a:lnTo>
                      <a:pt x="98048" y="461270"/>
                    </a:lnTo>
                    <a:cubicBezTo>
                      <a:pt x="85888" y="462190"/>
                      <a:pt x="74888" y="463197"/>
                      <a:pt x="65228" y="464278"/>
                    </a:cubicBezTo>
                    <a:lnTo>
                      <a:pt x="62052" y="464721"/>
                    </a:lnTo>
                    <a:lnTo>
                      <a:pt x="49199" y="449142"/>
                    </a:lnTo>
                    <a:cubicBezTo>
                      <a:pt x="18137" y="403165"/>
                      <a:pt x="0" y="347739"/>
                      <a:pt x="0" y="288076"/>
                    </a:cubicBezTo>
                    <a:cubicBezTo>
                      <a:pt x="0" y="128976"/>
                      <a:pt x="128976" y="0"/>
                      <a:pt x="288076" y="0"/>
                    </a:cubicBezTo>
                    <a:close/>
                  </a:path>
                </a:pathLst>
              </a:custGeom>
              <a:grp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9" name="Rounded Rectangle 108">
                <a:extLst>
                  <a:ext uri="{FF2B5EF4-FFF2-40B4-BE49-F238E27FC236}">
                    <a16:creationId xmlns:a16="http://schemas.microsoft.com/office/drawing/2014/main" id="{E067D529-4F8A-E217-A416-E26A6975C962}"/>
                  </a:ext>
                </a:extLst>
              </p:cNvPr>
              <p:cNvSpPr/>
              <p:nvPr/>
            </p:nvSpPr>
            <p:spPr>
              <a:xfrm>
                <a:off x="13231816" y="6170303"/>
                <a:ext cx="351104" cy="36000"/>
              </a:xfrm>
              <a:prstGeom prst="roundRect">
                <a:avLst/>
              </a:prstGeom>
              <a:grp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13" name="TextBox 112">
            <a:extLst>
              <a:ext uri="{FF2B5EF4-FFF2-40B4-BE49-F238E27FC236}">
                <a16:creationId xmlns:a16="http://schemas.microsoft.com/office/drawing/2014/main" id="{4D3C0FDA-6AD2-05DA-587E-B7067B6919D7}"/>
              </a:ext>
            </a:extLst>
          </p:cNvPr>
          <p:cNvSpPr txBox="1"/>
          <p:nvPr userDrawn="1"/>
        </p:nvSpPr>
        <p:spPr>
          <a:xfrm>
            <a:off x="9300006" y="5314821"/>
            <a:ext cx="1329210"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Data Sources</a:t>
            </a:r>
          </a:p>
        </p:txBody>
      </p:sp>
      <p:sp>
        <p:nvSpPr>
          <p:cNvPr id="114" name="TextBox 113">
            <a:extLst>
              <a:ext uri="{FF2B5EF4-FFF2-40B4-BE49-F238E27FC236}">
                <a16:creationId xmlns:a16="http://schemas.microsoft.com/office/drawing/2014/main" id="{914ECDFE-8FCE-7C3A-780B-A4D1D1468051}"/>
              </a:ext>
            </a:extLst>
          </p:cNvPr>
          <p:cNvSpPr txBox="1"/>
          <p:nvPr userDrawn="1"/>
        </p:nvSpPr>
        <p:spPr>
          <a:xfrm>
            <a:off x="7762221" y="3482690"/>
            <a:ext cx="2463880"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Facts </a:t>
            </a:r>
            <a:r>
              <a:rPr lang="en-US" sz="1400">
                <a:solidFill>
                  <a:schemeClr val="bg1"/>
                </a:solidFill>
                <a:latin typeface="Arial" panose="020B0604020202020204" pitchFamily="34" charset="0"/>
                <a:cs typeface="Arial" panose="020B0604020202020204" pitchFamily="34" charset="0"/>
              </a:rPr>
              <a:t>(Descriptive Analytics)</a:t>
            </a:r>
          </a:p>
        </p:txBody>
      </p:sp>
      <p:grpSp>
        <p:nvGrpSpPr>
          <p:cNvPr id="115" name="Group 114">
            <a:extLst>
              <a:ext uri="{FF2B5EF4-FFF2-40B4-BE49-F238E27FC236}">
                <a16:creationId xmlns:a16="http://schemas.microsoft.com/office/drawing/2014/main" id="{5E4BF9AA-4B5B-1A79-8E51-9922F9A4A107}"/>
              </a:ext>
            </a:extLst>
          </p:cNvPr>
          <p:cNvGrpSpPr/>
          <p:nvPr userDrawn="1"/>
        </p:nvGrpSpPr>
        <p:grpSpPr>
          <a:xfrm>
            <a:off x="11260982" y="2558303"/>
            <a:ext cx="773285" cy="502262"/>
            <a:chOff x="10905342" y="1836664"/>
            <a:chExt cx="1474177" cy="1421852"/>
          </a:xfrm>
        </p:grpSpPr>
        <p:sp>
          <p:nvSpPr>
            <p:cNvPr id="116" name="Rectangle 115">
              <a:extLst>
                <a:ext uri="{FF2B5EF4-FFF2-40B4-BE49-F238E27FC236}">
                  <a16:creationId xmlns:a16="http://schemas.microsoft.com/office/drawing/2014/main" id="{4DACD486-2AD4-A569-8802-AC484EC5DE68}"/>
                </a:ext>
              </a:extLst>
            </p:cNvPr>
            <p:cNvSpPr/>
            <p:nvPr/>
          </p:nvSpPr>
          <p:spPr>
            <a:xfrm>
              <a:off x="10905342" y="1836664"/>
              <a:ext cx="378398" cy="1421852"/>
            </a:xfrm>
            <a:prstGeom prst="rect">
              <a:avLst/>
            </a:prstGeom>
            <a:solidFill>
              <a:srgbClr val="DADADA"/>
            </a:solidFill>
            <a:ln>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23"/>
            </a:p>
          </p:txBody>
        </p:sp>
        <p:sp>
          <p:nvSpPr>
            <p:cNvPr id="117" name="Rectangle 116">
              <a:extLst>
                <a:ext uri="{FF2B5EF4-FFF2-40B4-BE49-F238E27FC236}">
                  <a16:creationId xmlns:a16="http://schemas.microsoft.com/office/drawing/2014/main" id="{80F4033B-7F40-8DE6-3D3B-943075EFC170}"/>
                </a:ext>
              </a:extLst>
            </p:cNvPr>
            <p:cNvSpPr/>
            <p:nvPr/>
          </p:nvSpPr>
          <p:spPr>
            <a:xfrm>
              <a:off x="12001121" y="2358391"/>
              <a:ext cx="378398" cy="900125"/>
            </a:xfrm>
            <a:prstGeom prst="rect">
              <a:avLst/>
            </a:prstGeom>
            <a:solidFill>
              <a:srgbClr val="DADADA"/>
            </a:solidFill>
            <a:ln>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23"/>
            </a:p>
          </p:txBody>
        </p:sp>
        <p:sp>
          <p:nvSpPr>
            <p:cNvPr id="118" name="Rectangle 117">
              <a:extLst>
                <a:ext uri="{FF2B5EF4-FFF2-40B4-BE49-F238E27FC236}">
                  <a16:creationId xmlns:a16="http://schemas.microsoft.com/office/drawing/2014/main" id="{04B0D4B4-A090-3DDE-DD35-3F0D8E27A0A4}"/>
                </a:ext>
              </a:extLst>
            </p:cNvPr>
            <p:cNvSpPr/>
            <p:nvPr/>
          </p:nvSpPr>
          <p:spPr>
            <a:xfrm>
              <a:off x="11453231" y="2880118"/>
              <a:ext cx="378398" cy="378398"/>
            </a:xfrm>
            <a:prstGeom prst="rect">
              <a:avLst/>
            </a:prstGeom>
            <a:solidFill>
              <a:srgbClr val="DADADA"/>
            </a:solidFill>
            <a:ln>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23"/>
            </a:p>
          </p:txBody>
        </p:sp>
      </p:grpSp>
      <p:pic>
        <p:nvPicPr>
          <p:cNvPr id="119" name="Graphic 118" descr="Database outline">
            <a:extLst>
              <a:ext uri="{FF2B5EF4-FFF2-40B4-BE49-F238E27FC236}">
                <a16:creationId xmlns:a16="http://schemas.microsoft.com/office/drawing/2014/main" id="{985922C4-242E-69C2-FF70-CFBFE6AC186E}"/>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11237369" y="6336511"/>
            <a:ext cx="773308" cy="655596"/>
          </a:xfrm>
          <a:prstGeom prst="rect">
            <a:avLst/>
          </a:prstGeom>
        </p:spPr>
      </p:pic>
      <p:sp>
        <p:nvSpPr>
          <p:cNvPr id="120" name="TextBox 119">
            <a:extLst>
              <a:ext uri="{FF2B5EF4-FFF2-40B4-BE49-F238E27FC236}">
                <a16:creationId xmlns:a16="http://schemas.microsoft.com/office/drawing/2014/main" id="{8A3E17B1-5C06-7040-6FB9-7FCD5566D487}"/>
              </a:ext>
            </a:extLst>
          </p:cNvPr>
          <p:cNvSpPr txBox="1"/>
          <p:nvPr userDrawn="1"/>
        </p:nvSpPr>
        <p:spPr>
          <a:xfrm>
            <a:off x="3471053" y="7143751"/>
            <a:ext cx="1365567" cy="307777"/>
          </a:xfrm>
          <a:prstGeom prst="rect">
            <a:avLst/>
          </a:prstGeom>
          <a:noFill/>
          <a:ln>
            <a:noFill/>
          </a:ln>
        </p:spPr>
        <p:txBody>
          <a:bodyPr wrap="none" rtlCol="0">
            <a:spAutoFit/>
          </a:bodyPr>
          <a:lstStyle/>
          <a:p>
            <a:r>
              <a:rPr lang="en-US" sz="1400" b="1">
                <a:solidFill>
                  <a:schemeClr val="bg1"/>
                </a:solidFill>
                <a:latin typeface="Arial" panose="020B0604020202020204" pitchFamily="34" charset="0"/>
                <a:cs typeface="Arial" panose="020B0604020202020204" pitchFamily="34" charset="0"/>
              </a:rPr>
              <a:t>Target Scores</a:t>
            </a:r>
          </a:p>
        </p:txBody>
      </p:sp>
      <p:sp>
        <p:nvSpPr>
          <p:cNvPr id="121" name="Triangle 120">
            <a:extLst>
              <a:ext uri="{FF2B5EF4-FFF2-40B4-BE49-F238E27FC236}">
                <a16:creationId xmlns:a16="http://schemas.microsoft.com/office/drawing/2014/main" id="{C0C48E75-31E8-3551-6E31-BA57119A795D}"/>
              </a:ext>
            </a:extLst>
          </p:cNvPr>
          <p:cNvSpPr/>
          <p:nvPr userDrawn="1"/>
        </p:nvSpPr>
        <p:spPr>
          <a:xfrm rot="10800000">
            <a:off x="459205" y="5225009"/>
            <a:ext cx="1400400" cy="126000"/>
          </a:xfrm>
          <a:prstGeom prst="triangle">
            <a:avLst/>
          </a:prstGeom>
          <a:solidFill>
            <a:srgbClr val="FFF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13EE5243-39CA-BEE0-3359-D0622C6DFA18}"/>
              </a:ext>
            </a:extLst>
          </p:cNvPr>
          <p:cNvSpPr/>
          <p:nvPr userDrawn="1"/>
        </p:nvSpPr>
        <p:spPr>
          <a:xfrm>
            <a:off x="459205" y="3769414"/>
            <a:ext cx="1400400" cy="1449140"/>
          </a:xfrm>
          <a:prstGeom prst="rect">
            <a:avLst/>
          </a:prstGeom>
          <a:solidFill>
            <a:schemeClr val="bg1"/>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3" name="Picture 122">
            <a:extLst>
              <a:ext uri="{FF2B5EF4-FFF2-40B4-BE49-F238E27FC236}">
                <a16:creationId xmlns:a16="http://schemas.microsoft.com/office/drawing/2014/main" id="{CC7D087B-5253-679F-EE92-B833E32E9D40}"/>
              </a:ext>
            </a:extLst>
          </p:cNvPr>
          <p:cNvPicPr>
            <a:picLocks noChangeAspect="1"/>
          </p:cNvPicPr>
          <p:nvPr userDrawn="1"/>
        </p:nvPicPr>
        <p:blipFill>
          <a:blip r:embed="rId28" cstate="print">
            <a:lum bright="70000" contrast="-70000"/>
            <a:extLst>
              <a:ext uri="{28A0092B-C50C-407E-A947-70E740481C1C}">
                <a14:useLocalDpi xmlns:a14="http://schemas.microsoft.com/office/drawing/2010/main"/>
              </a:ext>
            </a:extLst>
          </a:blip>
          <a:stretch>
            <a:fillRect/>
          </a:stretch>
        </p:blipFill>
        <p:spPr>
          <a:xfrm>
            <a:off x="895623" y="4496391"/>
            <a:ext cx="527564" cy="527564"/>
          </a:xfrm>
          <a:prstGeom prst="rect">
            <a:avLst/>
          </a:prstGeom>
        </p:spPr>
      </p:pic>
      <p:sp>
        <p:nvSpPr>
          <p:cNvPr id="124" name="Triangle 123">
            <a:extLst>
              <a:ext uri="{FF2B5EF4-FFF2-40B4-BE49-F238E27FC236}">
                <a16:creationId xmlns:a16="http://schemas.microsoft.com/office/drawing/2014/main" id="{4CD4B1AD-B8D7-14DF-164A-F22EC92ECC50}"/>
              </a:ext>
            </a:extLst>
          </p:cNvPr>
          <p:cNvSpPr/>
          <p:nvPr userDrawn="1"/>
        </p:nvSpPr>
        <p:spPr>
          <a:xfrm>
            <a:off x="1995398" y="5225009"/>
            <a:ext cx="1400400" cy="126000"/>
          </a:xfrm>
          <a:prstGeom prst="triangle">
            <a:avLst/>
          </a:prstGeom>
          <a:solidFill>
            <a:srgbClr val="FFF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Triangle 124">
            <a:extLst>
              <a:ext uri="{FF2B5EF4-FFF2-40B4-BE49-F238E27FC236}">
                <a16:creationId xmlns:a16="http://schemas.microsoft.com/office/drawing/2014/main" id="{033B58B6-9AF1-01A5-55DC-EC5BC8CC1666}"/>
              </a:ext>
            </a:extLst>
          </p:cNvPr>
          <p:cNvSpPr/>
          <p:nvPr userDrawn="1"/>
        </p:nvSpPr>
        <p:spPr>
          <a:xfrm rot="10800000">
            <a:off x="3526975" y="5225009"/>
            <a:ext cx="1400400" cy="126000"/>
          </a:xfrm>
          <a:prstGeom prst="triangle">
            <a:avLst/>
          </a:prstGeom>
          <a:solidFill>
            <a:srgbClr val="FFF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riangle 125">
            <a:extLst>
              <a:ext uri="{FF2B5EF4-FFF2-40B4-BE49-F238E27FC236}">
                <a16:creationId xmlns:a16="http://schemas.microsoft.com/office/drawing/2014/main" id="{D2E7F49E-A4E1-069E-B3EE-C85AABCB0F93}"/>
              </a:ext>
            </a:extLst>
          </p:cNvPr>
          <p:cNvSpPr/>
          <p:nvPr userDrawn="1"/>
        </p:nvSpPr>
        <p:spPr>
          <a:xfrm rot="10800000">
            <a:off x="1995398" y="7043231"/>
            <a:ext cx="1400400" cy="126000"/>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Triangle 126">
            <a:extLst>
              <a:ext uri="{FF2B5EF4-FFF2-40B4-BE49-F238E27FC236}">
                <a16:creationId xmlns:a16="http://schemas.microsoft.com/office/drawing/2014/main" id="{CAE880D5-D41B-66DB-C202-79A95381B4D4}"/>
              </a:ext>
            </a:extLst>
          </p:cNvPr>
          <p:cNvSpPr/>
          <p:nvPr userDrawn="1"/>
        </p:nvSpPr>
        <p:spPr>
          <a:xfrm rot="10800000">
            <a:off x="3526975" y="7043231"/>
            <a:ext cx="1400400" cy="126000"/>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Triangle 127">
            <a:extLst>
              <a:ext uri="{FF2B5EF4-FFF2-40B4-BE49-F238E27FC236}">
                <a16:creationId xmlns:a16="http://schemas.microsoft.com/office/drawing/2014/main" id="{10C0B993-E595-BC93-0C9A-7C7F671173C4}"/>
              </a:ext>
            </a:extLst>
          </p:cNvPr>
          <p:cNvSpPr/>
          <p:nvPr userDrawn="1"/>
        </p:nvSpPr>
        <p:spPr>
          <a:xfrm rot="5400000">
            <a:off x="4314520" y="6202399"/>
            <a:ext cx="1454400" cy="240519"/>
          </a:xfrm>
          <a:prstGeom prst="triangle">
            <a:avLst>
              <a:gd name="adj" fmla="val 50327"/>
            </a:avLst>
          </a:prstGeom>
          <a:solidFill>
            <a:srgbClr val="FFF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riangle 128">
            <a:extLst>
              <a:ext uri="{FF2B5EF4-FFF2-40B4-BE49-F238E27FC236}">
                <a16:creationId xmlns:a16="http://schemas.microsoft.com/office/drawing/2014/main" id="{852ABBFA-AF15-7B61-5D3D-E8F759E6BE2C}"/>
              </a:ext>
            </a:extLst>
          </p:cNvPr>
          <p:cNvSpPr/>
          <p:nvPr userDrawn="1"/>
        </p:nvSpPr>
        <p:spPr>
          <a:xfrm rot="5400000">
            <a:off x="1205284" y="6263567"/>
            <a:ext cx="1428087" cy="126000"/>
          </a:xfrm>
          <a:prstGeom prst="triangle">
            <a:avLst/>
          </a:prstGeom>
          <a:solidFill>
            <a:srgbClr val="FFF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riangle 129">
            <a:extLst>
              <a:ext uri="{FF2B5EF4-FFF2-40B4-BE49-F238E27FC236}">
                <a16:creationId xmlns:a16="http://schemas.microsoft.com/office/drawing/2014/main" id="{35DE5477-A5D6-B98D-C51A-FAA4740B5A2C}"/>
              </a:ext>
            </a:extLst>
          </p:cNvPr>
          <p:cNvSpPr/>
          <p:nvPr userDrawn="1"/>
        </p:nvSpPr>
        <p:spPr>
          <a:xfrm rot="5400000">
            <a:off x="2745663" y="4430985"/>
            <a:ext cx="1428087" cy="126000"/>
          </a:xfrm>
          <a:prstGeom prst="triangle">
            <a:avLst/>
          </a:prstGeom>
          <a:solidFill>
            <a:srgbClr val="FFF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9927FA7D-848C-2E53-6251-9F6BD4B431A6}"/>
              </a:ext>
            </a:extLst>
          </p:cNvPr>
          <p:cNvSpPr/>
          <p:nvPr userDrawn="1"/>
        </p:nvSpPr>
        <p:spPr>
          <a:xfrm>
            <a:off x="3535843" y="3769414"/>
            <a:ext cx="1400713" cy="1449140"/>
          </a:xfrm>
          <a:prstGeom prst="rect">
            <a:avLst/>
          </a:prstGeom>
          <a:solidFill>
            <a:schemeClr val="bg1"/>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2" name="Graphic 131" descr="Diamond with solid fill">
            <a:extLst>
              <a:ext uri="{FF2B5EF4-FFF2-40B4-BE49-F238E27FC236}">
                <a16:creationId xmlns:a16="http://schemas.microsoft.com/office/drawing/2014/main" id="{91B53E88-09AE-758F-C76D-164A579E18C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907363" y="4432006"/>
            <a:ext cx="657673" cy="657673"/>
          </a:xfrm>
          <a:prstGeom prst="rect">
            <a:avLst/>
          </a:prstGeom>
        </p:spPr>
      </p:pic>
      <p:sp>
        <p:nvSpPr>
          <p:cNvPr id="133" name="Triangle 132">
            <a:extLst>
              <a:ext uri="{FF2B5EF4-FFF2-40B4-BE49-F238E27FC236}">
                <a16:creationId xmlns:a16="http://schemas.microsoft.com/office/drawing/2014/main" id="{73E36EE2-2CCC-AE28-E418-DF8FA6523EF9}"/>
              </a:ext>
            </a:extLst>
          </p:cNvPr>
          <p:cNvSpPr/>
          <p:nvPr userDrawn="1"/>
        </p:nvSpPr>
        <p:spPr>
          <a:xfrm rot="10800000">
            <a:off x="10941993" y="5199288"/>
            <a:ext cx="1400400" cy="126000"/>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riangle 133">
            <a:extLst>
              <a:ext uri="{FF2B5EF4-FFF2-40B4-BE49-F238E27FC236}">
                <a16:creationId xmlns:a16="http://schemas.microsoft.com/office/drawing/2014/main" id="{919C4510-BBA8-4958-04C7-63C671DC68A2}"/>
              </a:ext>
            </a:extLst>
          </p:cNvPr>
          <p:cNvSpPr/>
          <p:nvPr userDrawn="1"/>
        </p:nvSpPr>
        <p:spPr>
          <a:xfrm rot="10800000">
            <a:off x="10941993" y="7043183"/>
            <a:ext cx="1400400" cy="126000"/>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Triangle 134">
            <a:extLst>
              <a:ext uri="{FF2B5EF4-FFF2-40B4-BE49-F238E27FC236}">
                <a16:creationId xmlns:a16="http://schemas.microsoft.com/office/drawing/2014/main" id="{A96EF5C5-60BE-1A21-E3B4-3E708CAE96CE}"/>
              </a:ext>
            </a:extLst>
          </p:cNvPr>
          <p:cNvSpPr/>
          <p:nvPr userDrawn="1"/>
        </p:nvSpPr>
        <p:spPr>
          <a:xfrm rot="5400000">
            <a:off x="8600060" y="7413763"/>
            <a:ext cx="1428087" cy="126000"/>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Triangle 135">
            <a:extLst>
              <a:ext uri="{FF2B5EF4-FFF2-40B4-BE49-F238E27FC236}">
                <a16:creationId xmlns:a16="http://schemas.microsoft.com/office/drawing/2014/main" id="{4E4F5470-6AF8-5713-5882-1451EC7A70E0}"/>
              </a:ext>
            </a:extLst>
          </p:cNvPr>
          <p:cNvSpPr/>
          <p:nvPr userDrawn="1"/>
        </p:nvSpPr>
        <p:spPr>
          <a:xfrm rot="5400000">
            <a:off x="10141960" y="7995534"/>
            <a:ext cx="1428087" cy="126000"/>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B97AFF7D-C5E9-08CD-5C33-E04F199D2A44}"/>
              </a:ext>
            </a:extLst>
          </p:cNvPr>
          <p:cNvSpPr/>
          <p:nvPr userDrawn="1"/>
        </p:nvSpPr>
        <p:spPr>
          <a:xfrm>
            <a:off x="10941681" y="7429675"/>
            <a:ext cx="1400713" cy="1449140"/>
          </a:xfrm>
          <a:prstGeom prst="rect">
            <a:avLst/>
          </a:prstGeom>
          <a:solidFill>
            <a:schemeClr val="bg1"/>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8" name="Graphic 137" descr="Lights On outline">
            <a:extLst>
              <a:ext uri="{FF2B5EF4-FFF2-40B4-BE49-F238E27FC236}">
                <a16:creationId xmlns:a16="http://schemas.microsoft.com/office/drawing/2014/main" id="{801845B0-0876-F684-E21F-66A965808DF8}"/>
              </a:ext>
            </a:extLst>
          </p:cNvPr>
          <p:cNvPicPr>
            <a:picLocks noChangeAspect="1"/>
          </p:cNvPicPr>
          <p:nvPr userDrawn="1"/>
        </p:nvPicPr>
        <p:blipFill>
          <a:blip r:embed="rId29">
            <a:extLst>
              <a:ext uri="{96DAC541-7B7A-43D3-8B79-37D633B846F1}">
                <asvg:svgBlip xmlns:asvg="http://schemas.microsoft.com/office/drawing/2016/SVG/main" r:embed="rId30"/>
              </a:ext>
            </a:extLst>
          </a:blip>
          <a:stretch>
            <a:fillRect/>
          </a:stretch>
        </p:blipFill>
        <p:spPr>
          <a:xfrm>
            <a:off x="5468898" y="3945692"/>
            <a:ext cx="1830085" cy="1830085"/>
          </a:xfrm>
          <a:prstGeom prst="rect">
            <a:avLst/>
          </a:prstGeom>
        </p:spPr>
      </p:pic>
      <p:sp>
        <p:nvSpPr>
          <p:cNvPr id="139" name="TextBox 138">
            <a:extLst>
              <a:ext uri="{FF2B5EF4-FFF2-40B4-BE49-F238E27FC236}">
                <a16:creationId xmlns:a16="http://schemas.microsoft.com/office/drawing/2014/main" id="{20E9688D-1614-BF5A-3BAD-1743EA77D4E6}"/>
              </a:ext>
            </a:extLst>
          </p:cNvPr>
          <p:cNvSpPr txBox="1"/>
          <p:nvPr userDrawn="1"/>
        </p:nvSpPr>
        <p:spPr>
          <a:xfrm>
            <a:off x="412608" y="1942058"/>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What job(s) are your customer</a:t>
            </a:r>
            <a:br>
              <a:rPr lang="en-US" sz="800" i="1">
                <a:solidFill>
                  <a:srgbClr val="184279"/>
                </a:solidFill>
                <a:latin typeface="Arial" panose="020B0604020202020204" pitchFamily="34" charset="0"/>
                <a:cs typeface="Arial" panose="020B0604020202020204" pitchFamily="34" charset="0"/>
              </a:rPr>
            </a:br>
            <a:r>
              <a:rPr lang="en-US" sz="800" i="1">
                <a:solidFill>
                  <a:srgbClr val="184279"/>
                </a:solidFill>
                <a:latin typeface="Arial" panose="020B0604020202020204" pitchFamily="34" charset="0"/>
                <a:cs typeface="Arial" panose="020B0604020202020204" pitchFamily="34" charset="0"/>
              </a:rPr>
              <a:t>trying to get done in your business model?</a:t>
            </a:r>
          </a:p>
        </p:txBody>
      </p:sp>
      <p:sp>
        <p:nvSpPr>
          <p:cNvPr id="140" name="TextBox 139">
            <a:extLst>
              <a:ext uri="{FF2B5EF4-FFF2-40B4-BE49-F238E27FC236}">
                <a16:creationId xmlns:a16="http://schemas.microsoft.com/office/drawing/2014/main" id="{F59ADE49-E552-2758-515C-5EE8E3945405}"/>
              </a:ext>
            </a:extLst>
          </p:cNvPr>
          <p:cNvSpPr txBox="1"/>
          <p:nvPr userDrawn="1"/>
        </p:nvSpPr>
        <p:spPr>
          <a:xfrm>
            <a:off x="1900406" y="1942058"/>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What value do your services and products create to help customers get their job done?</a:t>
            </a:r>
          </a:p>
        </p:txBody>
      </p:sp>
      <p:sp>
        <p:nvSpPr>
          <p:cNvPr id="141" name="TextBox 140">
            <a:extLst>
              <a:ext uri="{FF2B5EF4-FFF2-40B4-BE49-F238E27FC236}">
                <a16:creationId xmlns:a16="http://schemas.microsoft.com/office/drawing/2014/main" id="{9332AEDA-38A0-DD57-C191-4535173658AE}"/>
              </a:ext>
            </a:extLst>
          </p:cNvPr>
          <p:cNvSpPr txBox="1"/>
          <p:nvPr userDrawn="1"/>
        </p:nvSpPr>
        <p:spPr>
          <a:xfrm>
            <a:off x="3431133" y="1942058"/>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Which unfair advantage explains why you are better than your competitors?</a:t>
            </a:r>
          </a:p>
        </p:txBody>
      </p:sp>
      <p:sp>
        <p:nvSpPr>
          <p:cNvPr id="142" name="TextBox 141">
            <a:extLst>
              <a:ext uri="{FF2B5EF4-FFF2-40B4-BE49-F238E27FC236}">
                <a16:creationId xmlns:a16="http://schemas.microsoft.com/office/drawing/2014/main" id="{FB01B546-6E0F-0DD5-FB70-61DD21AC4BDC}"/>
              </a:ext>
            </a:extLst>
          </p:cNvPr>
          <p:cNvSpPr txBox="1"/>
          <p:nvPr userDrawn="1"/>
        </p:nvSpPr>
        <p:spPr>
          <a:xfrm>
            <a:off x="7827338" y="1942058"/>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What is the things you need to predict to build your insight (if necessary)? </a:t>
            </a:r>
          </a:p>
        </p:txBody>
      </p:sp>
      <p:sp>
        <p:nvSpPr>
          <p:cNvPr id="143" name="TextBox 142">
            <a:extLst>
              <a:ext uri="{FF2B5EF4-FFF2-40B4-BE49-F238E27FC236}">
                <a16:creationId xmlns:a16="http://schemas.microsoft.com/office/drawing/2014/main" id="{78278222-2829-FF4E-AB66-578CC08A15A8}"/>
              </a:ext>
            </a:extLst>
          </p:cNvPr>
          <p:cNvSpPr txBox="1"/>
          <p:nvPr userDrawn="1"/>
        </p:nvSpPr>
        <p:spPr>
          <a:xfrm>
            <a:off x="9307839" y="1942058"/>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What are the target variable you want to use to build each of the predictions?</a:t>
            </a:r>
          </a:p>
        </p:txBody>
      </p:sp>
      <p:sp>
        <p:nvSpPr>
          <p:cNvPr id="144" name="TextBox 143">
            <a:extLst>
              <a:ext uri="{FF2B5EF4-FFF2-40B4-BE49-F238E27FC236}">
                <a16:creationId xmlns:a16="http://schemas.microsoft.com/office/drawing/2014/main" id="{662AACE5-ACA0-0B90-6E6D-FE63DEF32410}"/>
              </a:ext>
            </a:extLst>
          </p:cNvPr>
          <p:cNvSpPr txBox="1"/>
          <p:nvPr userDrawn="1"/>
        </p:nvSpPr>
        <p:spPr>
          <a:xfrm>
            <a:off x="10860303" y="1942058"/>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What features could help you predict the target variables you identified?</a:t>
            </a:r>
          </a:p>
        </p:txBody>
      </p:sp>
      <p:sp>
        <p:nvSpPr>
          <p:cNvPr id="145" name="TextBox 144">
            <a:extLst>
              <a:ext uri="{FF2B5EF4-FFF2-40B4-BE49-F238E27FC236}">
                <a16:creationId xmlns:a16="http://schemas.microsoft.com/office/drawing/2014/main" id="{3BF7C595-AA61-B985-7E2D-864BBC3CFC44}"/>
              </a:ext>
            </a:extLst>
          </p:cNvPr>
          <p:cNvSpPr txBox="1"/>
          <p:nvPr userDrawn="1"/>
        </p:nvSpPr>
        <p:spPr>
          <a:xfrm>
            <a:off x="9259620" y="3762828"/>
            <a:ext cx="2199852" cy="338554"/>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Which facts about reality do you need in order to build the predictions?</a:t>
            </a:r>
          </a:p>
        </p:txBody>
      </p:sp>
      <p:pic>
        <p:nvPicPr>
          <p:cNvPr id="146" name="Graphic 145" descr="Information outline">
            <a:extLst>
              <a:ext uri="{FF2B5EF4-FFF2-40B4-BE49-F238E27FC236}">
                <a16:creationId xmlns:a16="http://schemas.microsoft.com/office/drawing/2014/main" id="{91AC452C-12EE-9C96-2B8E-5E6020F7F709}"/>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8175418" y="7086235"/>
            <a:ext cx="781055" cy="781055"/>
          </a:xfrm>
          <a:prstGeom prst="rect">
            <a:avLst/>
          </a:prstGeom>
        </p:spPr>
      </p:pic>
      <p:sp>
        <p:nvSpPr>
          <p:cNvPr id="147" name="TextBox 146">
            <a:extLst>
              <a:ext uri="{FF2B5EF4-FFF2-40B4-BE49-F238E27FC236}">
                <a16:creationId xmlns:a16="http://schemas.microsoft.com/office/drawing/2014/main" id="{B2B6EF14-76EA-B749-C72B-1C1D466575AD}"/>
              </a:ext>
            </a:extLst>
          </p:cNvPr>
          <p:cNvSpPr txBox="1"/>
          <p:nvPr userDrawn="1"/>
        </p:nvSpPr>
        <p:spPr>
          <a:xfrm>
            <a:off x="7841516" y="5218554"/>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What information could help you to build which of the</a:t>
            </a:r>
            <a:br>
              <a:rPr lang="en-US" sz="800" i="1">
                <a:solidFill>
                  <a:srgbClr val="184279"/>
                </a:solidFill>
                <a:latin typeface="Arial" panose="020B0604020202020204" pitchFamily="34" charset="0"/>
                <a:cs typeface="Arial" panose="020B0604020202020204" pitchFamily="34" charset="0"/>
              </a:rPr>
            </a:br>
            <a:r>
              <a:rPr lang="en-US" sz="800" i="1">
                <a:solidFill>
                  <a:srgbClr val="184279"/>
                </a:solidFill>
                <a:latin typeface="Arial" panose="020B0604020202020204" pitchFamily="34" charset="0"/>
                <a:cs typeface="Arial" panose="020B0604020202020204" pitchFamily="34" charset="0"/>
              </a:rPr>
              <a:t>insights ?</a:t>
            </a:r>
          </a:p>
        </p:txBody>
      </p:sp>
      <p:sp>
        <p:nvSpPr>
          <p:cNvPr id="148" name="TextBox 147">
            <a:extLst>
              <a:ext uri="{FF2B5EF4-FFF2-40B4-BE49-F238E27FC236}">
                <a16:creationId xmlns:a16="http://schemas.microsoft.com/office/drawing/2014/main" id="{0481DFCB-4BC9-30A3-0E0F-D3E37B5EBC72}"/>
              </a:ext>
            </a:extLst>
          </p:cNvPr>
          <p:cNvSpPr txBox="1"/>
          <p:nvPr userDrawn="1"/>
        </p:nvSpPr>
        <p:spPr>
          <a:xfrm>
            <a:off x="10730903" y="5591970"/>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Where does the data come from that contains the facts you need to know?</a:t>
            </a:r>
          </a:p>
        </p:txBody>
      </p:sp>
      <p:pic>
        <p:nvPicPr>
          <p:cNvPr id="149" name="Graphic 148" descr="Database outline">
            <a:extLst>
              <a:ext uri="{FF2B5EF4-FFF2-40B4-BE49-F238E27FC236}">
                <a16:creationId xmlns:a16="http://schemas.microsoft.com/office/drawing/2014/main" id="{366E8065-BE87-36AF-9F35-DAC6FDDB2AC0}"/>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9766867" y="7525697"/>
            <a:ext cx="773308" cy="655596"/>
          </a:xfrm>
          <a:prstGeom prst="rect">
            <a:avLst/>
          </a:prstGeom>
        </p:spPr>
      </p:pic>
      <p:sp>
        <p:nvSpPr>
          <p:cNvPr id="150" name="TextBox 149">
            <a:extLst>
              <a:ext uri="{FF2B5EF4-FFF2-40B4-BE49-F238E27FC236}">
                <a16:creationId xmlns:a16="http://schemas.microsoft.com/office/drawing/2014/main" id="{E24B6A66-E193-8FD6-E323-A95218B9D1A8}"/>
              </a:ext>
            </a:extLst>
          </p:cNvPr>
          <p:cNvSpPr txBox="1"/>
          <p:nvPr userDrawn="1"/>
        </p:nvSpPr>
        <p:spPr>
          <a:xfrm>
            <a:off x="9408640" y="7040041"/>
            <a:ext cx="1569720" cy="58477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Where does the data come from that contains the facts you need to know?</a:t>
            </a:r>
          </a:p>
          <a:p>
            <a:endParaRPr lang="en-US" sz="800" i="1">
              <a:solidFill>
                <a:srgbClr val="184279"/>
              </a:solidFill>
              <a:latin typeface="Arial" panose="020B0604020202020204" pitchFamily="34" charset="0"/>
              <a:cs typeface="Arial" panose="020B0604020202020204" pitchFamily="34" charset="0"/>
            </a:endParaRPr>
          </a:p>
        </p:txBody>
      </p:sp>
      <p:sp>
        <p:nvSpPr>
          <p:cNvPr id="151" name="TextBox 150">
            <a:extLst>
              <a:ext uri="{FF2B5EF4-FFF2-40B4-BE49-F238E27FC236}">
                <a16:creationId xmlns:a16="http://schemas.microsoft.com/office/drawing/2014/main" id="{0645092D-9926-CE62-E536-2D05CAC7A3D8}"/>
              </a:ext>
            </a:extLst>
          </p:cNvPr>
          <p:cNvSpPr txBox="1"/>
          <p:nvPr userDrawn="1"/>
        </p:nvSpPr>
        <p:spPr>
          <a:xfrm>
            <a:off x="10951905" y="7457260"/>
            <a:ext cx="1422024" cy="58477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Do you have privileged access to more or better data over others?</a:t>
            </a:r>
          </a:p>
          <a:p>
            <a:endParaRPr lang="en-US" sz="800" i="1">
              <a:solidFill>
                <a:srgbClr val="184279"/>
              </a:solidFill>
              <a:latin typeface="Arial" panose="020B0604020202020204" pitchFamily="34" charset="0"/>
              <a:cs typeface="Arial" panose="020B0604020202020204" pitchFamily="34" charset="0"/>
            </a:endParaRPr>
          </a:p>
        </p:txBody>
      </p:sp>
      <p:sp>
        <p:nvSpPr>
          <p:cNvPr id="152" name="TextBox 151">
            <a:extLst>
              <a:ext uri="{FF2B5EF4-FFF2-40B4-BE49-F238E27FC236}">
                <a16:creationId xmlns:a16="http://schemas.microsoft.com/office/drawing/2014/main" id="{347343DA-41AD-C74F-BDBD-DFA68BB3B205}"/>
              </a:ext>
            </a:extLst>
          </p:cNvPr>
          <p:cNvSpPr txBox="1"/>
          <p:nvPr userDrawn="1"/>
        </p:nvSpPr>
        <p:spPr>
          <a:xfrm>
            <a:off x="5288130" y="2018897"/>
            <a:ext cx="2191620" cy="461665"/>
          </a:xfrm>
          <a:prstGeom prst="rect">
            <a:avLst/>
          </a:prstGeom>
          <a:noFill/>
          <a:ln>
            <a:noFill/>
          </a:ln>
        </p:spPr>
        <p:txBody>
          <a:bodyPr wrap="square" rtlCol="0">
            <a:spAutoFit/>
          </a:bodyPr>
          <a:lstStyle/>
          <a:p>
            <a:pPr algn="ctr"/>
            <a:r>
              <a:rPr lang="en-US" sz="800" i="1">
                <a:solidFill>
                  <a:srgbClr val="184279"/>
                </a:solidFill>
                <a:latin typeface="Arial" panose="020B0604020202020204" pitchFamily="34" charset="0"/>
                <a:cs typeface="Arial" panose="020B0604020202020204" pitchFamily="34" charset="0"/>
              </a:rPr>
              <a:t>What would you like </a:t>
            </a:r>
            <a:br>
              <a:rPr lang="en-US" sz="800" i="1">
                <a:solidFill>
                  <a:srgbClr val="184279"/>
                </a:solidFill>
                <a:latin typeface="Arial" panose="020B0604020202020204" pitchFamily="34" charset="0"/>
                <a:cs typeface="Arial" panose="020B0604020202020204" pitchFamily="34" charset="0"/>
              </a:rPr>
            </a:br>
            <a:r>
              <a:rPr lang="en-US" sz="800" i="1">
                <a:solidFill>
                  <a:srgbClr val="184279"/>
                </a:solidFill>
                <a:latin typeface="Arial" panose="020B0604020202020204" pitchFamily="34" charset="0"/>
                <a:cs typeface="Arial" panose="020B0604020202020204" pitchFamily="34" charset="0"/>
              </a:rPr>
              <a:t>to know or to understand </a:t>
            </a:r>
            <a:br>
              <a:rPr lang="en-US" sz="800" i="1">
                <a:solidFill>
                  <a:srgbClr val="184279"/>
                </a:solidFill>
                <a:latin typeface="Arial" panose="020B0604020202020204" pitchFamily="34" charset="0"/>
                <a:cs typeface="Arial" panose="020B0604020202020204" pitchFamily="34" charset="0"/>
              </a:rPr>
            </a:br>
            <a:r>
              <a:rPr lang="en-US" sz="800" i="1">
                <a:solidFill>
                  <a:srgbClr val="184279"/>
                </a:solidFill>
                <a:latin typeface="Arial" panose="020B0604020202020204" pitchFamily="34" charset="0"/>
                <a:cs typeface="Arial" panose="020B0604020202020204" pitchFamily="34" charset="0"/>
              </a:rPr>
              <a:t>to build your target solution(s)?</a:t>
            </a:r>
          </a:p>
        </p:txBody>
      </p:sp>
      <p:sp>
        <p:nvSpPr>
          <p:cNvPr id="153" name="TextBox 152">
            <a:extLst>
              <a:ext uri="{FF2B5EF4-FFF2-40B4-BE49-F238E27FC236}">
                <a16:creationId xmlns:a16="http://schemas.microsoft.com/office/drawing/2014/main" id="{E70DE0BC-F120-D935-FA4D-21D93D8368D6}"/>
              </a:ext>
            </a:extLst>
          </p:cNvPr>
          <p:cNvSpPr txBox="1"/>
          <p:nvPr userDrawn="1"/>
        </p:nvSpPr>
        <p:spPr>
          <a:xfrm>
            <a:off x="443344" y="3770985"/>
            <a:ext cx="1569720" cy="58477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Within your business model, </a:t>
            </a:r>
            <a:br>
              <a:rPr lang="en-US" sz="800" i="1">
                <a:solidFill>
                  <a:srgbClr val="184279"/>
                </a:solidFill>
                <a:latin typeface="Arial" panose="020B0604020202020204" pitchFamily="34" charset="0"/>
                <a:cs typeface="Arial" panose="020B0604020202020204" pitchFamily="34" charset="0"/>
              </a:rPr>
            </a:br>
            <a:r>
              <a:rPr lang="en-US" sz="800" i="1">
                <a:solidFill>
                  <a:srgbClr val="184279"/>
                </a:solidFill>
                <a:latin typeface="Arial" panose="020B0604020202020204" pitchFamily="34" charset="0"/>
                <a:cs typeface="Arial" panose="020B0604020202020204" pitchFamily="34" charset="0"/>
              </a:rPr>
              <a:t>which job would you like to address through a </a:t>
            </a:r>
            <a:br>
              <a:rPr lang="en-US" sz="800" i="1">
                <a:solidFill>
                  <a:srgbClr val="184279"/>
                </a:solidFill>
                <a:latin typeface="Arial" panose="020B0604020202020204" pitchFamily="34" charset="0"/>
                <a:cs typeface="Arial" panose="020B0604020202020204" pitchFamily="34" charset="0"/>
              </a:rPr>
            </a:br>
            <a:r>
              <a:rPr lang="en-US" sz="800" i="1">
                <a:solidFill>
                  <a:srgbClr val="184279"/>
                </a:solidFill>
                <a:latin typeface="Arial" panose="020B0604020202020204" pitchFamily="34" charset="0"/>
                <a:cs typeface="Arial" panose="020B0604020202020204" pitchFamily="34" charset="0"/>
              </a:rPr>
              <a:t>data-driven solution? </a:t>
            </a:r>
          </a:p>
        </p:txBody>
      </p:sp>
      <p:sp>
        <p:nvSpPr>
          <p:cNvPr id="154" name="TextBox 153">
            <a:extLst>
              <a:ext uri="{FF2B5EF4-FFF2-40B4-BE49-F238E27FC236}">
                <a16:creationId xmlns:a16="http://schemas.microsoft.com/office/drawing/2014/main" id="{0555E8D8-0580-6747-B6AE-BE520F53351F}"/>
              </a:ext>
            </a:extLst>
          </p:cNvPr>
          <p:cNvSpPr txBox="1"/>
          <p:nvPr userDrawn="1"/>
        </p:nvSpPr>
        <p:spPr>
          <a:xfrm>
            <a:off x="1968923" y="3770985"/>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What does this person like and dislike about these current solutions?</a:t>
            </a:r>
          </a:p>
        </p:txBody>
      </p:sp>
      <p:sp>
        <p:nvSpPr>
          <p:cNvPr id="155" name="TextBox 154">
            <a:extLst>
              <a:ext uri="{FF2B5EF4-FFF2-40B4-BE49-F238E27FC236}">
                <a16:creationId xmlns:a16="http://schemas.microsoft.com/office/drawing/2014/main" id="{C88AD0E8-4F0E-4121-0DAC-752E75BCD5A0}"/>
              </a:ext>
            </a:extLst>
          </p:cNvPr>
          <p:cNvSpPr txBox="1"/>
          <p:nvPr userDrawn="1"/>
        </p:nvSpPr>
        <p:spPr>
          <a:xfrm>
            <a:off x="3523167" y="3770985"/>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Which abstract value do you aim to relieve the “pains” </a:t>
            </a:r>
            <a:br>
              <a:rPr lang="en-US" sz="800" i="1">
                <a:solidFill>
                  <a:srgbClr val="184279"/>
                </a:solidFill>
                <a:latin typeface="Arial" panose="020B0604020202020204" pitchFamily="34" charset="0"/>
                <a:cs typeface="Arial" panose="020B0604020202020204" pitchFamily="34" charset="0"/>
              </a:rPr>
            </a:br>
            <a:r>
              <a:rPr lang="en-US" sz="800" i="1">
                <a:solidFill>
                  <a:srgbClr val="184279"/>
                </a:solidFill>
                <a:latin typeface="Arial" panose="020B0604020202020204" pitchFamily="34" charset="0"/>
                <a:cs typeface="Arial" panose="020B0604020202020204" pitchFamily="34" charset="0"/>
              </a:rPr>
              <a:t>and provide the “gains”? </a:t>
            </a:r>
          </a:p>
        </p:txBody>
      </p:sp>
      <p:sp>
        <p:nvSpPr>
          <p:cNvPr id="156" name="TextBox 155">
            <a:extLst>
              <a:ext uri="{FF2B5EF4-FFF2-40B4-BE49-F238E27FC236}">
                <a16:creationId xmlns:a16="http://schemas.microsoft.com/office/drawing/2014/main" id="{7FF33A1B-9476-6C90-F525-40FE5DC7542F}"/>
              </a:ext>
            </a:extLst>
          </p:cNvPr>
          <p:cNvSpPr txBox="1"/>
          <p:nvPr userDrawn="1"/>
        </p:nvSpPr>
        <p:spPr>
          <a:xfrm>
            <a:off x="420292" y="5598350"/>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Which internal or external person has the job that you would like to address?</a:t>
            </a:r>
          </a:p>
        </p:txBody>
      </p:sp>
      <p:sp>
        <p:nvSpPr>
          <p:cNvPr id="157" name="TextBox 156">
            <a:extLst>
              <a:ext uri="{FF2B5EF4-FFF2-40B4-BE49-F238E27FC236}">
                <a16:creationId xmlns:a16="http://schemas.microsoft.com/office/drawing/2014/main" id="{EA4E1DC8-0949-05AA-C83E-333E77D95421}"/>
              </a:ext>
            </a:extLst>
          </p:cNvPr>
          <p:cNvSpPr txBox="1"/>
          <p:nvPr userDrawn="1"/>
        </p:nvSpPr>
        <p:spPr>
          <a:xfrm>
            <a:off x="1945871" y="5598350"/>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Which current solution(s) </a:t>
            </a:r>
            <a:br>
              <a:rPr lang="en-US" sz="800" i="1">
                <a:solidFill>
                  <a:srgbClr val="184279"/>
                </a:solidFill>
                <a:latin typeface="Arial" panose="020B0604020202020204" pitchFamily="34" charset="0"/>
                <a:cs typeface="Arial" panose="020B0604020202020204" pitchFamily="34" charset="0"/>
              </a:rPr>
            </a:br>
            <a:r>
              <a:rPr lang="en-US" sz="800" i="1">
                <a:solidFill>
                  <a:srgbClr val="184279"/>
                </a:solidFill>
                <a:latin typeface="Arial" panose="020B0604020202020204" pitchFamily="34" charset="0"/>
                <a:cs typeface="Arial" panose="020B0604020202020204" pitchFamily="34" charset="0"/>
              </a:rPr>
              <a:t>does this person leverage to get the sub-job(s) done?</a:t>
            </a:r>
          </a:p>
        </p:txBody>
      </p:sp>
      <p:sp>
        <p:nvSpPr>
          <p:cNvPr id="158" name="TextBox 157">
            <a:extLst>
              <a:ext uri="{FF2B5EF4-FFF2-40B4-BE49-F238E27FC236}">
                <a16:creationId xmlns:a16="http://schemas.microsoft.com/office/drawing/2014/main" id="{B94A9909-DA96-CA0F-79DA-77424E532866}"/>
              </a:ext>
            </a:extLst>
          </p:cNvPr>
          <p:cNvSpPr txBox="1"/>
          <p:nvPr userDrawn="1"/>
        </p:nvSpPr>
        <p:spPr>
          <a:xfrm>
            <a:off x="3500115" y="5598350"/>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In which services or products do you translate the abstract value?</a:t>
            </a:r>
          </a:p>
        </p:txBody>
      </p:sp>
      <p:sp>
        <p:nvSpPr>
          <p:cNvPr id="159" name="TextBox 158">
            <a:extLst>
              <a:ext uri="{FF2B5EF4-FFF2-40B4-BE49-F238E27FC236}">
                <a16:creationId xmlns:a16="http://schemas.microsoft.com/office/drawing/2014/main" id="{C6B2D075-D001-4528-7B48-72D5BF8E9630}"/>
              </a:ext>
            </a:extLst>
          </p:cNvPr>
          <p:cNvSpPr txBox="1"/>
          <p:nvPr userDrawn="1"/>
        </p:nvSpPr>
        <p:spPr>
          <a:xfrm>
            <a:off x="420292" y="7433905"/>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Which types of benchmarks would help you assess solutions for the job?</a:t>
            </a:r>
          </a:p>
        </p:txBody>
      </p:sp>
      <p:sp>
        <p:nvSpPr>
          <p:cNvPr id="160" name="TextBox 159">
            <a:extLst>
              <a:ext uri="{FF2B5EF4-FFF2-40B4-BE49-F238E27FC236}">
                <a16:creationId xmlns:a16="http://schemas.microsoft.com/office/drawing/2014/main" id="{6E2A446E-118D-775D-5B73-91A638CD11D6}"/>
              </a:ext>
            </a:extLst>
          </p:cNvPr>
          <p:cNvSpPr txBox="1"/>
          <p:nvPr userDrawn="1"/>
        </p:nvSpPr>
        <p:spPr>
          <a:xfrm>
            <a:off x="1945871" y="7433905"/>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How do current solution(s) perform on these benchmarks?</a:t>
            </a:r>
          </a:p>
        </p:txBody>
      </p:sp>
      <p:sp>
        <p:nvSpPr>
          <p:cNvPr id="161" name="TextBox 160">
            <a:extLst>
              <a:ext uri="{FF2B5EF4-FFF2-40B4-BE49-F238E27FC236}">
                <a16:creationId xmlns:a16="http://schemas.microsoft.com/office/drawing/2014/main" id="{1E82B5D6-9420-2115-7E2A-08D3247F00C8}"/>
              </a:ext>
            </a:extLst>
          </p:cNvPr>
          <p:cNvSpPr txBox="1"/>
          <p:nvPr userDrawn="1"/>
        </p:nvSpPr>
        <p:spPr>
          <a:xfrm>
            <a:off x="3500115" y="7433905"/>
            <a:ext cx="1569720" cy="461665"/>
          </a:xfrm>
          <a:prstGeom prst="rect">
            <a:avLst/>
          </a:prstGeom>
          <a:noFill/>
          <a:ln>
            <a:noFill/>
          </a:ln>
        </p:spPr>
        <p:txBody>
          <a:bodyPr wrap="square" rtlCol="0">
            <a:spAutoFit/>
          </a:bodyPr>
          <a:lstStyle/>
          <a:p>
            <a:r>
              <a:rPr lang="en-US" sz="800" i="1">
                <a:solidFill>
                  <a:srgbClr val="184279"/>
                </a:solidFill>
                <a:latin typeface="Arial" panose="020B0604020202020204" pitchFamily="34" charset="0"/>
                <a:cs typeface="Arial" panose="020B0604020202020204" pitchFamily="34" charset="0"/>
              </a:rPr>
              <a:t>How do you expect your target solution(s) to perform </a:t>
            </a:r>
            <a:br>
              <a:rPr lang="en-US" sz="800" i="1">
                <a:solidFill>
                  <a:srgbClr val="184279"/>
                </a:solidFill>
                <a:latin typeface="Arial" panose="020B0604020202020204" pitchFamily="34" charset="0"/>
                <a:cs typeface="Arial" panose="020B0604020202020204" pitchFamily="34" charset="0"/>
              </a:rPr>
            </a:br>
            <a:r>
              <a:rPr lang="en-US" sz="800" i="1">
                <a:solidFill>
                  <a:srgbClr val="184279"/>
                </a:solidFill>
                <a:latin typeface="Arial" panose="020B0604020202020204" pitchFamily="34" charset="0"/>
                <a:cs typeface="Arial" panose="020B0604020202020204" pitchFamily="34" charset="0"/>
              </a:rPr>
              <a:t>on these benchmarks?</a:t>
            </a:r>
          </a:p>
        </p:txBody>
      </p:sp>
      <p:sp>
        <p:nvSpPr>
          <p:cNvPr id="162" name="TextBox 161">
            <a:extLst>
              <a:ext uri="{FF2B5EF4-FFF2-40B4-BE49-F238E27FC236}">
                <a16:creationId xmlns:a16="http://schemas.microsoft.com/office/drawing/2014/main" id="{A83C9B26-E9A1-CEF5-E0C5-08F5765A04A6}"/>
              </a:ext>
            </a:extLst>
          </p:cNvPr>
          <p:cNvSpPr txBox="1"/>
          <p:nvPr userDrawn="1"/>
        </p:nvSpPr>
        <p:spPr>
          <a:xfrm>
            <a:off x="236004" y="9022831"/>
            <a:ext cx="1595309" cy="184666"/>
          </a:xfrm>
          <a:prstGeom prst="rect">
            <a:avLst/>
          </a:prstGeom>
          <a:noFill/>
        </p:spPr>
        <p:txBody>
          <a:bodyPr wrap="none" rtlCol="0">
            <a:spAutoFit/>
          </a:bodyPr>
          <a:lstStyle/>
          <a:p>
            <a:r>
              <a:rPr lang="en-US" sz="600" b="1">
                <a:solidFill>
                  <a:srgbClr val="184279"/>
                </a:solidFill>
                <a:latin typeface="Arial" panose="020B0604020202020204" pitchFamily="34" charset="0"/>
                <a:cs typeface="Arial" panose="020B0604020202020204" pitchFamily="34" charset="0"/>
              </a:rPr>
              <a:t>© 2023 Quantgeist. All rights reserved.</a:t>
            </a:r>
          </a:p>
        </p:txBody>
      </p:sp>
      <p:grpSp>
        <p:nvGrpSpPr>
          <p:cNvPr id="163" name="Group 162">
            <a:extLst>
              <a:ext uri="{FF2B5EF4-FFF2-40B4-BE49-F238E27FC236}">
                <a16:creationId xmlns:a16="http://schemas.microsoft.com/office/drawing/2014/main" id="{375EA65D-52D5-9520-837D-8D891FA1CB9C}"/>
              </a:ext>
            </a:extLst>
          </p:cNvPr>
          <p:cNvGrpSpPr/>
          <p:nvPr userDrawn="1"/>
        </p:nvGrpSpPr>
        <p:grpSpPr>
          <a:xfrm>
            <a:off x="314053" y="898268"/>
            <a:ext cx="383040" cy="350315"/>
            <a:chOff x="5777325" y="880978"/>
            <a:chExt cx="383040" cy="350315"/>
          </a:xfrm>
        </p:grpSpPr>
        <p:sp>
          <p:nvSpPr>
            <p:cNvPr id="164" name="Rectangle 163">
              <a:extLst>
                <a:ext uri="{FF2B5EF4-FFF2-40B4-BE49-F238E27FC236}">
                  <a16:creationId xmlns:a16="http://schemas.microsoft.com/office/drawing/2014/main" id="{74592BA6-6C68-C0B0-6277-23330068838E}"/>
                </a:ext>
              </a:extLst>
            </p:cNvPr>
            <p:cNvSpPr/>
            <p:nvPr/>
          </p:nvSpPr>
          <p:spPr>
            <a:xfrm>
              <a:off x="5778921" y="884620"/>
              <a:ext cx="381444" cy="32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65" name="Picture 164">
              <a:extLst>
                <a:ext uri="{FF2B5EF4-FFF2-40B4-BE49-F238E27FC236}">
                  <a16:creationId xmlns:a16="http://schemas.microsoft.com/office/drawing/2014/main" id="{49BE3ACF-49B6-57A9-A6C5-BC265B3BD532}"/>
                </a:ext>
              </a:extLst>
            </p:cNvPr>
            <p:cNvPicPr>
              <a:picLocks noChangeAspect="1"/>
            </p:cNvPicPr>
            <p:nvPr/>
          </p:nvPicPr>
          <p:blipFill rotWithShape="1">
            <a:blip r:embed="rId31" cstate="print">
              <a:extLst>
                <a:ext uri="{28A0092B-C50C-407E-A947-70E740481C1C}">
                  <a14:useLocalDpi xmlns:a14="http://schemas.microsoft.com/office/drawing/2010/main"/>
                </a:ext>
              </a:extLst>
            </a:blip>
            <a:srcRect l="37761" t="31428" r="37343" b="52415"/>
            <a:stretch/>
          </p:blipFill>
          <p:spPr>
            <a:xfrm>
              <a:off x="5777325" y="880978"/>
              <a:ext cx="381443" cy="350315"/>
            </a:xfrm>
            <a:prstGeom prst="rect">
              <a:avLst/>
            </a:prstGeom>
          </p:spPr>
        </p:pic>
      </p:grpSp>
      <p:sp>
        <p:nvSpPr>
          <p:cNvPr id="166" name="TextBox 165">
            <a:extLst>
              <a:ext uri="{FF2B5EF4-FFF2-40B4-BE49-F238E27FC236}">
                <a16:creationId xmlns:a16="http://schemas.microsoft.com/office/drawing/2014/main" id="{187989E5-5395-49D1-FD68-3C7A5C5CBD16}"/>
              </a:ext>
            </a:extLst>
          </p:cNvPr>
          <p:cNvSpPr txBox="1"/>
          <p:nvPr userDrawn="1"/>
        </p:nvSpPr>
        <p:spPr>
          <a:xfrm>
            <a:off x="10443397" y="9022831"/>
            <a:ext cx="2140330" cy="184666"/>
          </a:xfrm>
          <a:prstGeom prst="rect">
            <a:avLst/>
          </a:prstGeom>
          <a:noFill/>
        </p:spPr>
        <p:txBody>
          <a:bodyPr wrap="none" rtlCol="0">
            <a:spAutoFit/>
          </a:bodyPr>
          <a:lstStyle/>
          <a:p>
            <a:pPr algn="r"/>
            <a:r>
              <a:rPr lang="en-US" sz="600" b="1">
                <a:solidFill>
                  <a:srgbClr val="184279"/>
                </a:solidFill>
                <a:latin typeface="Arial" panose="020B0604020202020204" pitchFamily="34" charset="0"/>
                <a:cs typeface="Arial" panose="020B0604020202020204" pitchFamily="34" charset="0"/>
              </a:rPr>
              <a:t>Feel free to get in touch with us: </a:t>
            </a:r>
            <a:r>
              <a:rPr lang="en-US" sz="600" b="1" err="1">
                <a:solidFill>
                  <a:srgbClr val="184279"/>
                </a:solidFill>
                <a:latin typeface="Arial" panose="020B0604020202020204" pitchFamily="34" charset="0"/>
                <a:cs typeface="Arial" panose="020B0604020202020204" pitchFamily="34" charset="0"/>
              </a:rPr>
              <a:t>Info@quantgeist.com</a:t>
            </a:r>
            <a:endParaRPr lang="en-US" sz="600" b="1">
              <a:solidFill>
                <a:srgbClr val="184279"/>
              </a:solidFill>
              <a:latin typeface="Arial" panose="020B0604020202020204" pitchFamily="34" charset="0"/>
              <a:cs typeface="Arial" panose="020B0604020202020204" pitchFamily="34" charset="0"/>
            </a:endParaRPr>
          </a:p>
        </p:txBody>
      </p:sp>
      <p:sp>
        <p:nvSpPr>
          <p:cNvPr id="167" name="Oval 166">
            <a:extLst>
              <a:ext uri="{FF2B5EF4-FFF2-40B4-BE49-F238E27FC236}">
                <a16:creationId xmlns:a16="http://schemas.microsoft.com/office/drawing/2014/main" id="{5AF6DB8C-30E4-445F-D8D1-9BA2577C055B}"/>
              </a:ext>
            </a:extLst>
          </p:cNvPr>
          <p:cNvSpPr/>
          <p:nvPr userDrawn="1"/>
        </p:nvSpPr>
        <p:spPr>
          <a:xfrm>
            <a:off x="1611571" y="4958810"/>
            <a:ext cx="208992" cy="208992"/>
          </a:xfrm>
          <a:prstGeom prst="ellipse">
            <a:avLst/>
          </a:prstGeom>
          <a:solidFill>
            <a:schemeClr val="bg1"/>
          </a:solidFill>
          <a:ln>
            <a:solidFill>
              <a:srgbClr val="18427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184279"/>
                </a:solidFill>
                <a:latin typeface="Arial" panose="020B0604020202020204" pitchFamily="34" charset="0"/>
                <a:cs typeface="Arial" panose="020B0604020202020204" pitchFamily="34" charset="0"/>
              </a:rPr>
              <a:t>1</a:t>
            </a:r>
          </a:p>
        </p:txBody>
      </p:sp>
      <p:sp>
        <p:nvSpPr>
          <p:cNvPr id="168" name="Oval 167">
            <a:extLst>
              <a:ext uri="{FF2B5EF4-FFF2-40B4-BE49-F238E27FC236}">
                <a16:creationId xmlns:a16="http://schemas.microsoft.com/office/drawing/2014/main" id="{608FA100-F648-5AE5-3317-EC58E01DC43B}"/>
              </a:ext>
            </a:extLst>
          </p:cNvPr>
          <p:cNvSpPr/>
          <p:nvPr userDrawn="1"/>
        </p:nvSpPr>
        <p:spPr>
          <a:xfrm>
            <a:off x="1611571" y="6802114"/>
            <a:ext cx="208992" cy="208992"/>
          </a:xfrm>
          <a:prstGeom prst="ellipse">
            <a:avLst/>
          </a:prstGeom>
          <a:solidFill>
            <a:schemeClr val="bg1"/>
          </a:solidFill>
          <a:ln>
            <a:solidFill>
              <a:srgbClr val="18427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184279"/>
                </a:solidFill>
                <a:latin typeface="Arial" panose="020B0604020202020204" pitchFamily="34" charset="0"/>
                <a:cs typeface="Arial" panose="020B0604020202020204" pitchFamily="34" charset="0"/>
              </a:rPr>
              <a:t>2</a:t>
            </a:r>
          </a:p>
        </p:txBody>
      </p:sp>
      <p:sp>
        <p:nvSpPr>
          <p:cNvPr id="169" name="Oval 168">
            <a:extLst>
              <a:ext uri="{FF2B5EF4-FFF2-40B4-BE49-F238E27FC236}">
                <a16:creationId xmlns:a16="http://schemas.microsoft.com/office/drawing/2014/main" id="{4D3BB5FC-0117-730F-F035-C6CF4698ED96}"/>
              </a:ext>
            </a:extLst>
          </p:cNvPr>
          <p:cNvSpPr/>
          <p:nvPr userDrawn="1"/>
        </p:nvSpPr>
        <p:spPr>
          <a:xfrm>
            <a:off x="3160833" y="6802114"/>
            <a:ext cx="208992" cy="208992"/>
          </a:xfrm>
          <a:prstGeom prst="ellipse">
            <a:avLst/>
          </a:prstGeom>
          <a:solidFill>
            <a:schemeClr val="bg1"/>
          </a:solidFill>
          <a:ln>
            <a:solidFill>
              <a:srgbClr val="18427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184279"/>
                </a:solidFill>
                <a:latin typeface="Arial" panose="020B0604020202020204" pitchFamily="34" charset="0"/>
                <a:cs typeface="Arial" panose="020B0604020202020204" pitchFamily="34" charset="0"/>
              </a:rPr>
              <a:t>3</a:t>
            </a:r>
          </a:p>
        </p:txBody>
      </p:sp>
      <p:sp>
        <p:nvSpPr>
          <p:cNvPr id="170" name="Oval 169">
            <a:extLst>
              <a:ext uri="{FF2B5EF4-FFF2-40B4-BE49-F238E27FC236}">
                <a16:creationId xmlns:a16="http://schemas.microsoft.com/office/drawing/2014/main" id="{188C47CE-578C-8AE3-8B0C-0067C827B2DF}"/>
              </a:ext>
            </a:extLst>
          </p:cNvPr>
          <p:cNvSpPr/>
          <p:nvPr userDrawn="1"/>
        </p:nvSpPr>
        <p:spPr>
          <a:xfrm>
            <a:off x="3160833" y="4956533"/>
            <a:ext cx="208992" cy="208992"/>
          </a:xfrm>
          <a:prstGeom prst="ellipse">
            <a:avLst/>
          </a:prstGeom>
          <a:solidFill>
            <a:schemeClr val="bg1"/>
          </a:solidFill>
          <a:ln>
            <a:solidFill>
              <a:srgbClr val="18427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184279"/>
                </a:solidFill>
                <a:latin typeface="Arial" panose="020B0604020202020204" pitchFamily="34" charset="0"/>
                <a:cs typeface="Arial" panose="020B0604020202020204" pitchFamily="34" charset="0"/>
              </a:rPr>
              <a:t>4</a:t>
            </a:r>
          </a:p>
        </p:txBody>
      </p:sp>
      <p:sp>
        <p:nvSpPr>
          <p:cNvPr id="171" name="Oval 170">
            <a:extLst>
              <a:ext uri="{FF2B5EF4-FFF2-40B4-BE49-F238E27FC236}">
                <a16:creationId xmlns:a16="http://schemas.microsoft.com/office/drawing/2014/main" id="{BEA990FE-5435-011D-3284-2712A4A5EBA9}"/>
              </a:ext>
            </a:extLst>
          </p:cNvPr>
          <p:cNvSpPr/>
          <p:nvPr userDrawn="1"/>
        </p:nvSpPr>
        <p:spPr>
          <a:xfrm>
            <a:off x="4692706" y="4956533"/>
            <a:ext cx="208992" cy="208992"/>
          </a:xfrm>
          <a:prstGeom prst="ellipse">
            <a:avLst/>
          </a:prstGeom>
          <a:solidFill>
            <a:schemeClr val="bg1"/>
          </a:solidFill>
          <a:ln>
            <a:solidFill>
              <a:srgbClr val="18427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184279"/>
                </a:solidFill>
                <a:latin typeface="Arial" panose="020B0604020202020204" pitchFamily="34" charset="0"/>
                <a:cs typeface="Arial" panose="020B0604020202020204" pitchFamily="34" charset="0"/>
              </a:rPr>
              <a:t>5</a:t>
            </a:r>
          </a:p>
        </p:txBody>
      </p:sp>
      <p:sp>
        <p:nvSpPr>
          <p:cNvPr id="172" name="Oval 171">
            <a:extLst>
              <a:ext uri="{FF2B5EF4-FFF2-40B4-BE49-F238E27FC236}">
                <a16:creationId xmlns:a16="http://schemas.microsoft.com/office/drawing/2014/main" id="{603CC81C-7704-88A3-6437-BDCE2E271315}"/>
              </a:ext>
            </a:extLst>
          </p:cNvPr>
          <p:cNvSpPr/>
          <p:nvPr userDrawn="1"/>
        </p:nvSpPr>
        <p:spPr>
          <a:xfrm>
            <a:off x="4692706" y="6807714"/>
            <a:ext cx="208992" cy="208992"/>
          </a:xfrm>
          <a:prstGeom prst="ellipse">
            <a:avLst/>
          </a:prstGeom>
          <a:solidFill>
            <a:schemeClr val="bg1"/>
          </a:solidFill>
          <a:ln>
            <a:solidFill>
              <a:srgbClr val="18427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184279"/>
                </a:solidFill>
                <a:latin typeface="Arial" panose="020B0604020202020204" pitchFamily="34" charset="0"/>
                <a:cs typeface="Arial" panose="020B0604020202020204" pitchFamily="34" charset="0"/>
              </a:rPr>
              <a:t>6</a:t>
            </a:r>
          </a:p>
        </p:txBody>
      </p:sp>
      <p:sp>
        <p:nvSpPr>
          <p:cNvPr id="173" name="Rectangle 172">
            <a:extLst>
              <a:ext uri="{FF2B5EF4-FFF2-40B4-BE49-F238E27FC236}">
                <a16:creationId xmlns:a16="http://schemas.microsoft.com/office/drawing/2014/main" id="{825B3734-706C-1D6E-8FDA-E888F7AF265C}"/>
              </a:ext>
            </a:extLst>
          </p:cNvPr>
          <p:cNvSpPr/>
          <p:nvPr userDrawn="1"/>
        </p:nvSpPr>
        <p:spPr>
          <a:xfrm>
            <a:off x="7317132" y="880978"/>
            <a:ext cx="140930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4" name="TextBox 173">
            <a:extLst>
              <a:ext uri="{FF2B5EF4-FFF2-40B4-BE49-F238E27FC236}">
                <a16:creationId xmlns:a16="http://schemas.microsoft.com/office/drawing/2014/main" id="{F967B52C-2695-3AD0-BEC7-940BC8A52541}"/>
              </a:ext>
            </a:extLst>
          </p:cNvPr>
          <p:cNvSpPr txBox="1"/>
          <p:nvPr userDrawn="1"/>
        </p:nvSpPr>
        <p:spPr>
          <a:xfrm>
            <a:off x="6546857" y="871469"/>
            <a:ext cx="770275"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Team</a:t>
            </a:r>
          </a:p>
        </p:txBody>
      </p:sp>
      <p:sp>
        <p:nvSpPr>
          <p:cNvPr id="175" name="Rectangle 174">
            <a:extLst>
              <a:ext uri="{FF2B5EF4-FFF2-40B4-BE49-F238E27FC236}">
                <a16:creationId xmlns:a16="http://schemas.microsoft.com/office/drawing/2014/main" id="{86D77F4E-2C6D-60BE-88AE-977DD49B4B44}"/>
              </a:ext>
            </a:extLst>
          </p:cNvPr>
          <p:cNvSpPr/>
          <p:nvPr userDrawn="1"/>
        </p:nvSpPr>
        <p:spPr>
          <a:xfrm>
            <a:off x="9466435" y="880978"/>
            <a:ext cx="605163"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6" name="TextBox 175">
            <a:extLst>
              <a:ext uri="{FF2B5EF4-FFF2-40B4-BE49-F238E27FC236}">
                <a16:creationId xmlns:a16="http://schemas.microsoft.com/office/drawing/2014/main" id="{4E2E41FF-00B8-FA08-65F2-092D2EEA53C8}"/>
              </a:ext>
            </a:extLst>
          </p:cNvPr>
          <p:cNvSpPr txBox="1"/>
          <p:nvPr userDrawn="1"/>
        </p:nvSpPr>
        <p:spPr>
          <a:xfrm>
            <a:off x="8760809" y="871469"/>
            <a:ext cx="671979"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Date</a:t>
            </a:r>
          </a:p>
        </p:txBody>
      </p:sp>
      <p:sp>
        <p:nvSpPr>
          <p:cNvPr id="177" name="Rectangle 176">
            <a:extLst>
              <a:ext uri="{FF2B5EF4-FFF2-40B4-BE49-F238E27FC236}">
                <a16:creationId xmlns:a16="http://schemas.microsoft.com/office/drawing/2014/main" id="{6CAB7E09-9414-565D-1D6A-9A58537EB188}"/>
              </a:ext>
            </a:extLst>
          </p:cNvPr>
          <p:cNvSpPr/>
          <p:nvPr userDrawn="1"/>
        </p:nvSpPr>
        <p:spPr>
          <a:xfrm>
            <a:off x="11951904" y="880978"/>
            <a:ext cx="53817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78" name="Picture 177">
            <a:extLst>
              <a:ext uri="{FF2B5EF4-FFF2-40B4-BE49-F238E27FC236}">
                <a16:creationId xmlns:a16="http://schemas.microsoft.com/office/drawing/2014/main" id="{407002F7-7D71-FA32-05D2-2E8011D62404}"/>
              </a:ext>
            </a:extLst>
          </p:cNvPr>
          <p:cNvPicPr>
            <a:picLocks noChangeAspect="1"/>
          </p:cNvPicPr>
          <p:nvPr userDrawn="1"/>
        </p:nvPicPr>
        <p:blipFill>
          <a:blip r:embed="rId32" cstate="print">
            <a:extLst>
              <a:ext uri="{28A0092B-C50C-407E-A947-70E740481C1C}">
                <a14:useLocalDpi xmlns:a14="http://schemas.microsoft.com/office/drawing/2010/main"/>
              </a:ext>
            </a:extLst>
          </a:blip>
          <a:stretch>
            <a:fillRect/>
          </a:stretch>
        </p:blipFill>
        <p:spPr>
          <a:xfrm>
            <a:off x="11965584" y="936288"/>
            <a:ext cx="538172" cy="281643"/>
          </a:xfrm>
          <a:prstGeom prst="rect">
            <a:avLst/>
          </a:prstGeom>
        </p:spPr>
      </p:pic>
      <p:sp>
        <p:nvSpPr>
          <p:cNvPr id="179" name="Rectangle 178">
            <a:extLst>
              <a:ext uri="{FF2B5EF4-FFF2-40B4-BE49-F238E27FC236}">
                <a16:creationId xmlns:a16="http://schemas.microsoft.com/office/drawing/2014/main" id="{BA422D5C-03E7-B66A-5120-B0467C5D2F3F}"/>
              </a:ext>
            </a:extLst>
          </p:cNvPr>
          <p:cNvSpPr/>
          <p:nvPr userDrawn="1"/>
        </p:nvSpPr>
        <p:spPr>
          <a:xfrm>
            <a:off x="11139915" y="880978"/>
            <a:ext cx="604800"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0" name="TextBox 179">
            <a:extLst>
              <a:ext uri="{FF2B5EF4-FFF2-40B4-BE49-F238E27FC236}">
                <a16:creationId xmlns:a16="http://schemas.microsoft.com/office/drawing/2014/main" id="{5CC88CF7-495D-3F0E-6C83-5C9A44FB97B9}"/>
              </a:ext>
            </a:extLst>
          </p:cNvPr>
          <p:cNvSpPr txBox="1"/>
          <p:nvPr userDrawn="1"/>
        </p:nvSpPr>
        <p:spPr>
          <a:xfrm>
            <a:off x="10105973" y="871469"/>
            <a:ext cx="1018227"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Iteration</a:t>
            </a:r>
          </a:p>
        </p:txBody>
      </p:sp>
    </p:spTree>
    <p:extLst>
      <p:ext uri="{BB962C8B-B14F-4D97-AF65-F5344CB8AC3E}">
        <p14:creationId xmlns:p14="http://schemas.microsoft.com/office/powerpoint/2010/main" val="2504171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27D4492-ED10-F5F0-4E4A-F6DBC17D4F84}"/>
              </a:ext>
            </a:extLst>
          </p:cNvPr>
          <p:cNvSpPr/>
          <p:nvPr userDrawn="1"/>
        </p:nvSpPr>
        <p:spPr>
          <a:xfrm>
            <a:off x="319932" y="558118"/>
            <a:ext cx="12161736" cy="8455708"/>
          </a:xfrm>
          <a:prstGeom prst="rect">
            <a:avLst/>
          </a:prstGeom>
          <a:solidFill>
            <a:srgbClr val="D538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a:extLst>
              <a:ext uri="{FF2B5EF4-FFF2-40B4-BE49-F238E27FC236}">
                <a16:creationId xmlns:a16="http://schemas.microsoft.com/office/drawing/2014/main" id="{470CF849-F1F4-911D-FFF2-ED52DA3F996C}"/>
              </a:ext>
            </a:extLst>
          </p:cNvPr>
          <p:cNvSpPr txBox="1"/>
          <p:nvPr userDrawn="1"/>
        </p:nvSpPr>
        <p:spPr>
          <a:xfrm>
            <a:off x="710773" y="735365"/>
            <a:ext cx="5426488"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Business Model Canvas</a:t>
            </a:r>
          </a:p>
        </p:txBody>
      </p:sp>
      <p:sp>
        <p:nvSpPr>
          <p:cNvPr id="9" name="Rectangle 8">
            <a:extLst>
              <a:ext uri="{FF2B5EF4-FFF2-40B4-BE49-F238E27FC236}">
                <a16:creationId xmlns:a16="http://schemas.microsoft.com/office/drawing/2014/main" id="{7B72CD89-7538-09F4-4F7F-6ADAD1F43E0A}"/>
              </a:ext>
            </a:extLst>
          </p:cNvPr>
          <p:cNvSpPr/>
          <p:nvPr userDrawn="1"/>
        </p:nvSpPr>
        <p:spPr>
          <a:xfrm>
            <a:off x="604838" y="1967598"/>
            <a:ext cx="2110154" cy="46493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ectangle 9">
            <a:extLst>
              <a:ext uri="{FF2B5EF4-FFF2-40B4-BE49-F238E27FC236}">
                <a16:creationId xmlns:a16="http://schemas.microsoft.com/office/drawing/2014/main" id="{F7A0410A-2BEA-85BC-F7AD-83CD5087587A}"/>
              </a:ext>
            </a:extLst>
          </p:cNvPr>
          <p:cNvSpPr/>
          <p:nvPr userDrawn="1"/>
        </p:nvSpPr>
        <p:spPr>
          <a:xfrm>
            <a:off x="7716148" y="1967598"/>
            <a:ext cx="2110170" cy="2078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06B7134B-526F-7713-62FE-3EABB603262A}"/>
              </a:ext>
            </a:extLst>
          </p:cNvPr>
          <p:cNvSpPr/>
          <p:nvPr userDrawn="1"/>
        </p:nvSpPr>
        <p:spPr>
          <a:xfrm>
            <a:off x="10086592" y="1967598"/>
            <a:ext cx="2110170" cy="46493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Box 11">
            <a:extLst>
              <a:ext uri="{FF2B5EF4-FFF2-40B4-BE49-F238E27FC236}">
                <a16:creationId xmlns:a16="http://schemas.microsoft.com/office/drawing/2014/main" id="{1A0F4FF4-F700-87AB-06EA-BE180527C8C8}"/>
              </a:ext>
            </a:extLst>
          </p:cNvPr>
          <p:cNvSpPr txBox="1"/>
          <p:nvPr userDrawn="1"/>
        </p:nvSpPr>
        <p:spPr>
          <a:xfrm>
            <a:off x="523558" y="1584940"/>
            <a:ext cx="2159566"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Customers/ Users</a:t>
            </a:r>
          </a:p>
        </p:txBody>
      </p:sp>
      <p:sp>
        <p:nvSpPr>
          <p:cNvPr id="13" name="Rectangle 12">
            <a:extLst>
              <a:ext uri="{FF2B5EF4-FFF2-40B4-BE49-F238E27FC236}">
                <a16:creationId xmlns:a16="http://schemas.microsoft.com/office/drawing/2014/main" id="{5B3CA337-CC0E-DF31-B50B-64E654AB3516}"/>
              </a:ext>
            </a:extLst>
          </p:cNvPr>
          <p:cNvSpPr/>
          <p:nvPr userDrawn="1"/>
        </p:nvSpPr>
        <p:spPr>
          <a:xfrm>
            <a:off x="2975280" y="1967598"/>
            <a:ext cx="2110154" cy="2078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81F65DC3-2D80-19E5-8FC0-3709B8546EE7}"/>
              </a:ext>
            </a:extLst>
          </p:cNvPr>
          <p:cNvSpPr txBox="1"/>
          <p:nvPr userDrawn="1"/>
        </p:nvSpPr>
        <p:spPr>
          <a:xfrm>
            <a:off x="2886750" y="1584940"/>
            <a:ext cx="1697901"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Relationships</a:t>
            </a:r>
          </a:p>
        </p:txBody>
      </p:sp>
      <p:sp>
        <p:nvSpPr>
          <p:cNvPr id="15" name="TextBox 14">
            <a:extLst>
              <a:ext uri="{FF2B5EF4-FFF2-40B4-BE49-F238E27FC236}">
                <a16:creationId xmlns:a16="http://schemas.microsoft.com/office/drawing/2014/main" id="{55A37750-D60F-FC01-7989-F270E6049B09}"/>
              </a:ext>
            </a:extLst>
          </p:cNvPr>
          <p:cNvSpPr txBox="1"/>
          <p:nvPr userDrawn="1"/>
        </p:nvSpPr>
        <p:spPr>
          <a:xfrm>
            <a:off x="5264600" y="1584940"/>
            <a:ext cx="2262222"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Value Propositions</a:t>
            </a:r>
          </a:p>
        </p:txBody>
      </p:sp>
      <p:sp>
        <p:nvSpPr>
          <p:cNvPr id="16" name="TextBox 15">
            <a:extLst>
              <a:ext uri="{FF2B5EF4-FFF2-40B4-BE49-F238E27FC236}">
                <a16:creationId xmlns:a16="http://schemas.microsoft.com/office/drawing/2014/main" id="{3C51A2C4-A047-18E3-A996-BB98D609FFB3}"/>
              </a:ext>
            </a:extLst>
          </p:cNvPr>
          <p:cNvSpPr txBox="1"/>
          <p:nvPr userDrawn="1"/>
        </p:nvSpPr>
        <p:spPr>
          <a:xfrm>
            <a:off x="9979549" y="1584940"/>
            <a:ext cx="1608133"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Key Partners</a:t>
            </a:r>
          </a:p>
        </p:txBody>
      </p:sp>
      <p:sp>
        <p:nvSpPr>
          <p:cNvPr id="17" name="Rectangle 16">
            <a:extLst>
              <a:ext uri="{FF2B5EF4-FFF2-40B4-BE49-F238E27FC236}">
                <a16:creationId xmlns:a16="http://schemas.microsoft.com/office/drawing/2014/main" id="{523C78C4-0B6A-586D-0908-13F75D5504AA}"/>
              </a:ext>
            </a:extLst>
          </p:cNvPr>
          <p:cNvSpPr/>
          <p:nvPr userDrawn="1"/>
        </p:nvSpPr>
        <p:spPr>
          <a:xfrm>
            <a:off x="10086480" y="2001100"/>
            <a:ext cx="2103032" cy="307777"/>
          </a:xfrm>
          <a:prstGeom prst="rect">
            <a:avLst/>
          </a:prstGeom>
        </p:spPr>
        <p:txBody>
          <a:bodyPr wrap="square">
            <a:spAutoFit/>
          </a:bodyPr>
          <a:lstStyle/>
          <a:p>
            <a:r>
              <a:rPr lang="en-US" sz="700" i="1">
                <a:solidFill>
                  <a:srgbClr val="D5382E"/>
                </a:solidFill>
                <a:latin typeface="Arial" panose="020B0604020202020204" pitchFamily="34" charset="0"/>
                <a:ea typeface="Bell MT" charset="0"/>
                <a:cs typeface="Arial" panose="020B0604020202020204" pitchFamily="34" charset="0"/>
              </a:rPr>
              <a:t>Who are our external key partners to deliver the value proposition?</a:t>
            </a:r>
            <a:endParaRPr lang="en-US" sz="700">
              <a:solidFill>
                <a:srgbClr val="D5382E"/>
              </a:solidFill>
              <a:latin typeface="Arial" panose="020B0604020202020204" pitchFamily="34" charset="0"/>
              <a:ea typeface="Bell MT" charset="0"/>
              <a:cs typeface="Arial" panose="020B0604020202020204" pitchFamily="34" charset="0"/>
            </a:endParaRPr>
          </a:p>
        </p:txBody>
      </p:sp>
      <p:sp>
        <p:nvSpPr>
          <p:cNvPr id="18" name="Rectangle 17">
            <a:extLst>
              <a:ext uri="{FF2B5EF4-FFF2-40B4-BE49-F238E27FC236}">
                <a16:creationId xmlns:a16="http://schemas.microsoft.com/office/drawing/2014/main" id="{F0FEC6FA-211D-5AE8-DA12-992A4D12910B}"/>
              </a:ext>
            </a:extLst>
          </p:cNvPr>
          <p:cNvSpPr/>
          <p:nvPr userDrawn="1"/>
        </p:nvSpPr>
        <p:spPr>
          <a:xfrm>
            <a:off x="5345720" y="1967597"/>
            <a:ext cx="2110154" cy="464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TextBox 18">
            <a:extLst>
              <a:ext uri="{FF2B5EF4-FFF2-40B4-BE49-F238E27FC236}">
                <a16:creationId xmlns:a16="http://schemas.microsoft.com/office/drawing/2014/main" id="{9C2118FB-A414-57D3-082C-6661D4E6CA64}"/>
              </a:ext>
            </a:extLst>
          </p:cNvPr>
          <p:cNvSpPr txBox="1"/>
          <p:nvPr userDrawn="1"/>
        </p:nvSpPr>
        <p:spPr>
          <a:xfrm>
            <a:off x="7637701" y="1584940"/>
            <a:ext cx="1689309"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Key Activities</a:t>
            </a:r>
          </a:p>
        </p:txBody>
      </p:sp>
      <p:sp>
        <p:nvSpPr>
          <p:cNvPr id="20" name="Rectangle 19">
            <a:extLst>
              <a:ext uri="{FF2B5EF4-FFF2-40B4-BE49-F238E27FC236}">
                <a16:creationId xmlns:a16="http://schemas.microsoft.com/office/drawing/2014/main" id="{0375613C-45A8-A69F-BAE2-26C1A0A7333F}"/>
              </a:ext>
            </a:extLst>
          </p:cNvPr>
          <p:cNvSpPr/>
          <p:nvPr userDrawn="1"/>
        </p:nvSpPr>
        <p:spPr>
          <a:xfrm>
            <a:off x="2975264" y="2001100"/>
            <a:ext cx="2110154" cy="307777"/>
          </a:xfrm>
          <a:prstGeom prst="rect">
            <a:avLst/>
          </a:prstGeom>
        </p:spPr>
        <p:txBody>
          <a:bodyPr wrap="square">
            <a:spAutoFit/>
          </a:bodyPr>
          <a:lstStyle/>
          <a:p>
            <a:r>
              <a:rPr lang="en-US" sz="700" i="1">
                <a:solidFill>
                  <a:srgbClr val="D5382E"/>
                </a:solidFill>
                <a:latin typeface="Arial" panose="020B0604020202020204" pitchFamily="34" charset="0"/>
                <a:ea typeface="Bell MT" charset="0"/>
                <a:cs typeface="Arial" panose="020B0604020202020204" pitchFamily="34" charset="0"/>
              </a:rPr>
              <a:t>What type of relationship do our customers and users expect?</a:t>
            </a:r>
            <a:endParaRPr lang="en-US" sz="700">
              <a:solidFill>
                <a:srgbClr val="D5382E"/>
              </a:solidFill>
              <a:latin typeface="Arial" panose="020B0604020202020204" pitchFamily="34" charset="0"/>
              <a:ea typeface="Bell MT" charset="0"/>
              <a:cs typeface="Arial" panose="020B0604020202020204" pitchFamily="34" charset="0"/>
            </a:endParaRPr>
          </a:p>
        </p:txBody>
      </p:sp>
      <p:sp>
        <p:nvSpPr>
          <p:cNvPr id="21" name="Rectangle 20">
            <a:extLst>
              <a:ext uri="{FF2B5EF4-FFF2-40B4-BE49-F238E27FC236}">
                <a16:creationId xmlns:a16="http://schemas.microsoft.com/office/drawing/2014/main" id="{E440E0BF-DCFF-5C67-6B52-10A7658A90D5}"/>
              </a:ext>
            </a:extLst>
          </p:cNvPr>
          <p:cNvSpPr/>
          <p:nvPr userDrawn="1"/>
        </p:nvSpPr>
        <p:spPr>
          <a:xfrm>
            <a:off x="2975280" y="4538064"/>
            <a:ext cx="2110154" cy="2078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TextBox 21">
            <a:extLst>
              <a:ext uri="{FF2B5EF4-FFF2-40B4-BE49-F238E27FC236}">
                <a16:creationId xmlns:a16="http://schemas.microsoft.com/office/drawing/2014/main" id="{5F75EA15-ACD4-AA6B-52DB-B37C38D6FFBB}"/>
              </a:ext>
            </a:extLst>
          </p:cNvPr>
          <p:cNvSpPr txBox="1"/>
          <p:nvPr userDrawn="1"/>
        </p:nvSpPr>
        <p:spPr>
          <a:xfrm>
            <a:off x="2886750" y="4155406"/>
            <a:ext cx="1223412"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Channels</a:t>
            </a:r>
          </a:p>
        </p:txBody>
      </p:sp>
      <p:sp>
        <p:nvSpPr>
          <p:cNvPr id="23" name="Rectangle 22">
            <a:extLst>
              <a:ext uri="{FF2B5EF4-FFF2-40B4-BE49-F238E27FC236}">
                <a16:creationId xmlns:a16="http://schemas.microsoft.com/office/drawing/2014/main" id="{BC0E6049-98CC-54E2-8D4B-8B3A0986F3D7}"/>
              </a:ext>
            </a:extLst>
          </p:cNvPr>
          <p:cNvSpPr/>
          <p:nvPr userDrawn="1"/>
        </p:nvSpPr>
        <p:spPr>
          <a:xfrm>
            <a:off x="2975216" y="4571566"/>
            <a:ext cx="2110202" cy="307777"/>
          </a:xfrm>
          <a:prstGeom prst="rect">
            <a:avLst/>
          </a:prstGeom>
        </p:spPr>
        <p:txBody>
          <a:bodyPr wrap="square">
            <a:spAutoFit/>
          </a:bodyPr>
          <a:lstStyle/>
          <a:p>
            <a:r>
              <a:rPr lang="en-US" sz="700" i="1">
                <a:solidFill>
                  <a:srgbClr val="D5382E"/>
                </a:solidFill>
                <a:latin typeface="Arial" panose="020B0604020202020204" pitchFamily="34" charset="0"/>
                <a:ea typeface="Bell MT" charset="0"/>
                <a:cs typeface="Arial" panose="020B0604020202020204" pitchFamily="34" charset="0"/>
              </a:rPr>
              <a:t>Through which channels do our customers and users want to be reached?</a:t>
            </a:r>
            <a:endParaRPr lang="en-US" sz="700">
              <a:solidFill>
                <a:srgbClr val="D5382E"/>
              </a:solidFill>
              <a:latin typeface="Arial" panose="020B0604020202020204" pitchFamily="34" charset="0"/>
              <a:ea typeface="Bell MT" charset="0"/>
              <a:cs typeface="Arial" panose="020B0604020202020204" pitchFamily="34" charset="0"/>
            </a:endParaRPr>
          </a:p>
        </p:txBody>
      </p:sp>
      <p:sp>
        <p:nvSpPr>
          <p:cNvPr id="24" name="Rectangle 23">
            <a:extLst>
              <a:ext uri="{FF2B5EF4-FFF2-40B4-BE49-F238E27FC236}">
                <a16:creationId xmlns:a16="http://schemas.microsoft.com/office/drawing/2014/main" id="{30060FCF-F6DF-4A27-4EC0-642614707679}"/>
              </a:ext>
            </a:extLst>
          </p:cNvPr>
          <p:cNvSpPr/>
          <p:nvPr userDrawn="1"/>
        </p:nvSpPr>
        <p:spPr>
          <a:xfrm>
            <a:off x="612088" y="7108529"/>
            <a:ext cx="5654365" cy="1579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Box 24">
            <a:extLst>
              <a:ext uri="{FF2B5EF4-FFF2-40B4-BE49-F238E27FC236}">
                <a16:creationId xmlns:a16="http://schemas.microsoft.com/office/drawing/2014/main" id="{0BBEA9FB-49B3-3A32-667E-3A6F98EFD47D}"/>
              </a:ext>
            </a:extLst>
          </p:cNvPr>
          <p:cNvSpPr txBox="1"/>
          <p:nvPr userDrawn="1"/>
        </p:nvSpPr>
        <p:spPr>
          <a:xfrm>
            <a:off x="523558" y="6725870"/>
            <a:ext cx="2121093"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Revenue Streams</a:t>
            </a:r>
          </a:p>
        </p:txBody>
      </p:sp>
      <p:sp>
        <p:nvSpPr>
          <p:cNvPr id="26" name="Rectangle 25">
            <a:extLst>
              <a:ext uri="{FF2B5EF4-FFF2-40B4-BE49-F238E27FC236}">
                <a16:creationId xmlns:a16="http://schemas.microsoft.com/office/drawing/2014/main" id="{36AF9A82-06A9-481E-278D-6D7DA8AEB70F}"/>
              </a:ext>
            </a:extLst>
          </p:cNvPr>
          <p:cNvSpPr/>
          <p:nvPr userDrawn="1"/>
        </p:nvSpPr>
        <p:spPr>
          <a:xfrm>
            <a:off x="612087" y="7142030"/>
            <a:ext cx="5654365" cy="200055"/>
          </a:xfrm>
          <a:prstGeom prst="rect">
            <a:avLst/>
          </a:prstGeom>
        </p:spPr>
        <p:txBody>
          <a:bodyPr wrap="square">
            <a:spAutoFit/>
          </a:bodyPr>
          <a:lstStyle/>
          <a:p>
            <a:r>
              <a:rPr lang="en-US" sz="700" i="1">
                <a:solidFill>
                  <a:srgbClr val="D5382E"/>
                </a:solidFill>
                <a:latin typeface="Arial" panose="020B0604020202020204" pitchFamily="34" charset="0"/>
                <a:ea typeface="Bell MT" charset="0"/>
                <a:cs typeface="Arial" panose="020B0604020202020204" pitchFamily="34" charset="0"/>
              </a:rPr>
              <a:t>How does the innovation directly or indirectly increase our revenues?</a:t>
            </a:r>
            <a:endParaRPr lang="en-US" sz="700">
              <a:solidFill>
                <a:srgbClr val="D5382E"/>
              </a:solidFill>
              <a:latin typeface="Arial" panose="020B0604020202020204" pitchFamily="34" charset="0"/>
              <a:ea typeface="Bell MT" charset="0"/>
              <a:cs typeface="Arial" panose="020B0604020202020204" pitchFamily="34" charset="0"/>
            </a:endParaRPr>
          </a:p>
        </p:txBody>
      </p:sp>
      <p:sp>
        <p:nvSpPr>
          <p:cNvPr id="27" name="Rectangle 26">
            <a:extLst>
              <a:ext uri="{FF2B5EF4-FFF2-40B4-BE49-F238E27FC236}">
                <a16:creationId xmlns:a16="http://schemas.microsoft.com/office/drawing/2014/main" id="{145BF807-4C36-CB8B-AE6D-D247484DF63C}"/>
              </a:ext>
            </a:extLst>
          </p:cNvPr>
          <p:cNvSpPr/>
          <p:nvPr userDrawn="1"/>
        </p:nvSpPr>
        <p:spPr>
          <a:xfrm>
            <a:off x="6542397" y="7108529"/>
            <a:ext cx="5654365" cy="1579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TextBox 27">
            <a:extLst>
              <a:ext uri="{FF2B5EF4-FFF2-40B4-BE49-F238E27FC236}">
                <a16:creationId xmlns:a16="http://schemas.microsoft.com/office/drawing/2014/main" id="{0D0DA3D7-C91E-A0D8-A18B-520C78C54F1B}"/>
              </a:ext>
            </a:extLst>
          </p:cNvPr>
          <p:cNvSpPr txBox="1"/>
          <p:nvPr userDrawn="1"/>
        </p:nvSpPr>
        <p:spPr>
          <a:xfrm>
            <a:off x="6447483" y="6725870"/>
            <a:ext cx="1787669"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Cost Structure</a:t>
            </a:r>
          </a:p>
        </p:txBody>
      </p:sp>
      <p:sp>
        <p:nvSpPr>
          <p:cNvPr id="29" name="Rectangle 28">
            <a:extLst>
              <a:ext uri="{FF2B5EF4-FFF2-40B4-BE49-F238E27FC236}">
                <a16:creationId xmlns:a16="http://schemas.microsoft.com/office/drawing/2014/main" id="{33A78E75-8CB2-F2FA-7548-84E23955B317}"/>
              </a:ext>
            </a:extLst>
          </p:cNvPr>
          <p:cNvSpPr/>
          <p:nvPr userDrawn="1"/>
        </p:nvSpPr>
        <p:spPr>
          <a:xfrm>
            <a:off x="6542396" y="7142030"/>
            <a:ext cx="5654365" cy="200055"/>
          </a:xfrm>
          <a:prstGeom prst="rect">
            <a:avLst/>
          </a:prstGeom>
        </p:spPr>
        <p:txBody>
          <a:bodyPr wrap="square">
            <a:spAutoFit/>
          </a:bodyPr>
          <a:lstStyle/>
          <a:p>
            <a:r>
              <a:rPr lang="en-US" sz="700" i="1">
                <a:solidFill>
                  <a:srgbClr val="D5382E"/>
                </a:solidFill>
                <a:latin typeface="Arial" panose="020B0604020202020204" pitchFamily="34" charset="0"/>
                <a:ea typeface="Bell MT" charset="0"/>
                <a:cs typeface="Arial" panose="020B0604020202020204" pitchFamily="34" charset="0"/>
              </a:rPr>
              <a:t>How does the innovation affect our costs?</a:t>
            </a:r>
            <a:endParaRPr lang="en-US" sz="700">
              <a:solidFill>
                <a:srgbClr val="D5382E"/>
              </a:solidFill>
              <a:latin typeface="Arial" panose="020B0604020202020204" pitchFamily="34" charset="0"/>
              <a:ea typeface="Bell MT" charset="0"/>
              <a:cs typeface="Arial" panose="020B0604020202020204" pitchFamily="34" charset="0"/>
            </a:endParaRPr>
          </a:p>
        </p:txBody>
      </p:sp>
      <p:sp>
        <p:nvSpPr>
          <p:cNvPr id="30" name="Rectangle 29">
            <a:extLst>
              <a:ext uri="{FF2B5EF4-FFF2-40B4-BE49-F238E27FC236}">
                <a16:creationId xmlns:a16="http://schemas.microsoft.com/office/drawing/2014/main" id="{356D9A97-C912-EA04-E49D-43CD61A780DB}"/>
              </a:ext>
            </a:extLst>
          </p:cNvPr>
          <p:cNvSpPr/>
          <p:nvPr userDrawn="1"/>
        </p:nvSpPr>
        <p:spPr>
          <a:xfrm>
            <a:off x="7716164" y="4531196"/>
            <a:ext cx="2110154" cy="2078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TextBox 30">
            <a:extLst>
              <a:ext uri="{FF2B5EF4-FFF2-40B4-BE49-F238E27FC236}">
                <a16:creationId xmlns:a16="http://schemas.microsoft.com/office/drawing/2014/main" id="{1C94EDC2-1E8C-7F5D-1B85-D5BB703C79E2}"/>
              </a:ext>
            </a:extLst>
          </p:cNvPr>
          <p:cNvSpPr txBox="1"/>
          <p:nvPr userDrawn="1"/>
        </p:nvSpPr>
        <p:spPr>
          <a:xfrm>
            <a:off x="7627634" y="4148538"/>
            <a:ext cx="1851789"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Key Resources</a:t>
            </a:r>
          </a:p>
        </p:txBody>
      </p:sp>
      <p:sp>
        <p:nvSpPr>
          <p:cNvPr id="32" name="Rectangle 31">
            <a:extLst>
              <a:ext uri="{FF2B5EF4-FFF2-40B4-BE49-F238E27FC236}">
                <a16:creationId xmlns:a16="http://schemas.microsoft.com/office/drawing/2014/main" id="{83DA3A0E-2353-EEE2-B5BF-F2C12A8545C9}"/>
              </a:ext>
            </a:extLst>
          </p:cNvPr>
          <p:cNvSpPr/>
          <p:nvPr userDrawn="1"/>
        </p:nvSpPr>
        <p:spPr>
          <a:xfrm>
            <a:off x="7716100" y="4564698"/>
            <a:ext cx="2110154" cy="307777"/>
          </a:xfrm>
          <a:prstGeom prst="rect">
            <a:avLst/>
          </a:prstGeom>
        </p:spPr>
        <p:txBody>
          <a:bodyPr wrap="square">
            <a:spAutoFit/>
          </a:bodyPr>
          <a:lstStyle/>
          <a:p>
            <a:r>
              <a:rPr lang="en-US" sz="700" i="1">
                <a:solidFill>
                  <a:srgbClr val="D5382E"/>
                </a:solidFill>
                <a:latin typeface="Arial" panose="020B0604020202020204" pitchFamily="34" charset="0"/>
                <a:ea typeface="Bell MT" charset="0"/>
                <a:cs typeface="Arial" panose="020B0604020202020204" pitchFamily="34" charset="0"/>
              </a:rPr>
              <a:t>Which are the key resources to deliver the value proposition?</a:t>
            </a:r>
            <a:endParaRPr lang="en-US" sz="700">
              <a:solidFill>
                <a:srgbClr val="D5382E"/>
              </a:solidFill>
              <a:latin typeface="Arial" panose="020B0604020202020204" pitchFamily="34" charset="0"/>
              <a:ea typeface="Bell MT" charset="0"/>
              <a:cs typeface="Arial" panose="020B0604020202020204" pitchFamily="34" charset="0"/>
            </a:endParaRPr>
          </a:p>
        </p:txBody>
      </p:sp>
      <p:sp>
        <p:nvSpPr>
          <p:cNvPr id="33" name="Rectangle 32">
            <a:extLst>
              <a:ext uri="{FF2B5EF4-FFF2-40B4-BE49-F238E27FC236}">
                <a16:creationId xmlns:a16="http://schemas.microsoft.com/office/drawing/2014/main" id="{4AE165C9-7E3C-B61B-C157-E01D9A3A1D38}"/>
              </a:ext>
            </a:extLst>
          </p:cNvPr>
          <p:cNvSpPr/>
          <p:nvPr userDrawn="1"/>
        </p:nvSpPr>
        <p:spPr>
          <a:xfrm>
            <a:off x="612088" y="2001100"/>
            <a:ext cx="2102902" cy="307777"/>
          </a:xfrm>
          <a:prstGeom prst="rect">
            <a:avLst/>
          </a:prstGeom>
        </p:spPr>
        <p:txBody>
          <a:bodyPr wrap="square">
            <a:spAutoFit/>
          </a:bodyPr>
          <a:lstStyle/>
          <a:p>
            <a:r>
              <a:rPr lang="en-US" sz="700" i="1">
                <a:solidFill>
                  <a:srgbClr val="D5382E"/>
                </a:solidFill>
                <a:latin typeface="Arial" panose="020B0604020202020204" pitchFamily="34" charset="0"/>
                <a:ea typeface="Bell MT" charset="0"/>
                <a:cs typeface="Arial" panose="020B0604020202020204" pitchFamily="34" charset="0"/>
              </a:rPr>
              <a:t>Who do you sell and who will use your offerings?</a:t>
            </a:r>
            <a:endParaRPr lang="en-US" sz="700">
              <a:solidFill>
                <a:srgbClr val="D5382E"/>
              </a:solidFill>
              <a:latin typeface="Arial" panose="020B0604020202020204" pitchFamily="34" charset="0"/>
              <a:ea typeface="Bell MT" charset="0"/>
              <a:cs typeface="Arial" panose="020B0604020202020204" pitchFamily="34" charset="0"/>
            </a:endParaRPr>
          </a:p>
        </p:txBody>
      </p:sp>
      <p:sp>
        <p:nvSpPr>
          <p:cNvPr id="34" name="Rectangle 33">
            <a:extLst>
              <a:ext uri="{FF2B5EF4-FFF2-40B4-BE49-F238E27FC236}">
                <a16:creationId xmlns:a16="http://schemas.microsoft.com/office/drawing/2014/main" id="{1A18255E-3ACE-EDB9-11BB-698C8B5AE00D}"/>
              </a:ext>
            </a:extLst>
          </p:cNvPr>
          <p:cNvSpPr/>
          <p:nvPr userDrawn="1"/>
        </p:nvSpPr>
        <p:spPr>
          <a:xfrm>
            <a:off x="5345690" y="2001100"/>
            <a:ext cx="2110154" cy="307777"/>
          </a:xfrm>
          <a:prstGeom prst="rect">
            <a:avLst/>
          </a:prstGeom>
        </p:spPr>
        <p:txBody>
          <a:bodyPr wrap="square">
            <a:spAutoFit/>
          </a:bodyPr>
          <a:lstStyle/>
          <a:p>
            <a:r>
              <a:rPr lang="en-US" sz="700" i="1">
                <a:solidFill>
                  <a:srgbClr val="D5382E"/>
                </a:solidFill>
                <a:latin typeface="Arial" panose="020B0604020202020204" pitchFamily="34" charset="0"/>
                <a:ea typeface="Bell MT" charset="0"/>
                <a:cs typeface="Arial" panose="020B0604020202020204" pitchFamily="34" charset="0"/>
              </a:rPr>
              <a:t>What kind of value do we offer to our customers through which offerings?</a:t>
            </a:r>
            <a:endParaRPr lang="en-US" sz="700">
              <a:solidFill>
                <a:srgbClr val="D5382E"/>
              </a:solidFill>
              <a:latin typeface="Arial" panose="020B0604020202020204" pitchFamily="34" charset="0"/>
              <a:ea typeface="Bell MT" charset="0"/>
              <a:cs typeface="Arial" panose="020B0604020202020204" pitchFamily="34" charset="0"/>
            </a:endParaRPr>
          </a:p>
        </p:txBody>
      </p:sp>
      <p:sp>
        <p:nvSpPr>
          <p:cNvPr id="35" name="Rectangle 34">
            <a:extLst>
              <a:ext uri="{FF2B5EF4-FFF2-40B4-BE49-F238E27FC236}">
                <a16:creationId xmlns:a16="http://schemas.microsoft.com/office/drawing/2014/main" id="{14CEE6B5-DF1A-C392-E233-4EFB342BE7AD}"/>
              </a:ext>
            </a:extLst>
          </p:cNvPr>
          <p:cNvSpPr/>
          <p:nvPr userDrawn="1"/>
        </p:nvSpPr>
        <p:spPr>
          <a:xfrm>
            <a:off x="7716100" y="2001100"/>
            <a:ext cx="2110154" cy="307777"/>
          </a:xfrm>
          <a:prstGeom prst="rect">
            <a:avLst/>
          </a:prstGeom>
        </p:spPr>
        <p:txBody>
          <a:bodyPr wrap="square">
            <a:spAutoFit/>
          </a:bodyPr>
          <a:lstStyle/>
          <a:p>
            <a:r>
              <a:rPr lang="en-US" sz="700" i="1">
                <a:solidFill>
                  <a:srgbClr val="D5382E"/>
                </a:solidFill>
                <a:latin typeface="Arial" panose="020B0604020202020204" pitchFamily="34" charset="0"/>
                <a:ea typeface="Bell MT" charset="0"/>
                <a:cs typeface="Arial" panose="020B0604020202020204" pitchFamily="34" charset="0"/>
              </a:rPr>
              <a:t>What are the key activities to deliver the value proposition?</a:t>
            </a:r>
            <a:endParaRPr lang="en-US" sz="700">
              <a:solidFill>
                <a:srgbClr val="D5382E"/>
              </a:solidFill>
              <a:latin typeface="Arial" panose="020B0604020202020204" pitchFamily="34" charset="0"/>
              <a:ea typeface="Bell MT" charset="0"/>
              <a:cs typeface="Arial" panose="020B0604020202020204" pitchFamily="34" charset="0"/>
            </a:endParaRPr>
          </a:p>
        </p:txBody>
      </p:sp>
      <p:pic>
        <p:nvPicPr>
          <p:cNvPr id="36" name="Picture 35">
            <a:extLst>
              <a:ext uri="{FF2B5EF4-FFF2-40B4-BE49-F238E27FC236}">
                <a16:creationId xmlns:a16="http://schemas.microsoft.com/office/drawing/2014/main" id="{D17E6A8B-856F-35BA-3B58-4A3A74D538FC}"/>
              </a:ext>
            </a:extLst>
          </p:cNvPr>
          <p:cNvPicPr>
            <a:picLocks noChangeAspect="1"/>
          </p:cNvPicPr>
          <p:nvPr userDrawn="1"/>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a:ext>
            </a:extLst>
          </a:blip>
          <a:stretch>
            <a:fillRect/>
          </a:stretch>
        </p:blipFill>
        <p:spPr>
          <a:xfrm>
            <a:off x="988123" y="3620502"/>
            <a:ext cx="1343585" cy="1343585"/>
          </a:xfrm>
          <a:prstGeom prst="rect">
            <a:avLst/>
          </a:prstGeom>
        </p:spPr>
      </p:pic>
      <p:pic>
        <p:nvPicPr>
          <p:cNvPr id="37" name="Picture 36">
            <a:extLst>
              <a:ext uri="{FF2B5EF4-FFF2-40B4-BE49-F238E27FC236}">
                <a16:creationId xmlns:a16="http://schemas.microsoft.com/office/drawing/2014/main" id="{B61D591B-C6F0-CB2C-0135-5FF59808CCD5}"/>
              </a:ext>
            </a:extLst>
          </p:cNvPr>
          <p:cNvPicPr>
            <a:picLocks noChangeAspect="1"/>
          </p:cNvPicPr>
          <p:nvPr userDrawn="1"/>
        </p:nvPicPr>
        <p:blipFill>
          <a:blip r:embed="rId4"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324102" y="5041911"/>
            <a:ext cx="1412510" cy="1412510"/>
          </a:xfrm>
          <a:prstGeom prst="rect">
            <a:avLst/>
          </a:prstGeom>
        </p:spPr>
      </p:pic>
      <p:pic>
        <p:nvPicPr>
          <p:cNvPr id="38" name="Picture 37">
            <a:extLst>
              <a:ext uri="{FF2B5EF4-FFF2-40B4-BE49-F238E27FC236}">
                <a16:creationId xmlns:a16="http://schemas.microsoft.com/office/drawing/2014/main" id="{CB5C50B1-C16E-347B-475D-E5FDD6720340}"/>
              </a:ext>
            </a:extLst>
          </p:cNvPr>
          <p:cNvPicPr>
            <a:picLocks noChangeAspect="1"/>
          </p:cNvPicPr>
          <p:nvPr userDrawn="1"/>
        </p:nvPicPr>
        <p:blipFill>
          <a:blip r:embed="rId5"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0390217" y="3540834"/>
            <a:ext cx="1502920" cy="1502920"/>
          </a:xfrm>
          <a:prstGeom prst="rect">
            <a:avLst/>
          </a:prstGeom>
        </p:spPr>
      </p:pic>
      <p:pic>
        <p:nvPicPr>
          <p:cNvPr id="39" name="Picture 38">
            <a:extLst>
              <a:ext uri="{FF2B5EF4-FFF2-40B4-BE49-F238E27FC236}">
                <a16:creationId xmlns:a16="http://schemas.microsoft.com/office/drawing/2014/main" id="{48CC7161-835D-9AE8-B5CB-E357C3C26BD7}"/>
              </a:ext>
            </a:extLst>
          </p:cNvPr>
          <p:cNvPicPr>
            <a:picLocks noChangeAspect="1"/>
          </p:cNvPicPr>
          <p:nvPr userDrawn="1"/>
        </p:nvPicPr>
        <p:blipFill>
          <a:blip r:embed="rId6"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252120" y="5226123"/>
            <a:ext cx="1038243" cy="1038243"/>
          </a:xfrm>
          <a:prstGeom prst="rect">
            <a:avLst/>
          </a:prstGeom>
        </p:spPr>
      </p:pic>
      <p:pic>
        <p:nvPicPr>
          <p:cNvPr id="40" name="Picture 39">
            <a:extLst>
              <a:ext uri="{FF2B5EF4-FFF2-40B4-BE49-F238E27FC236}">
                <a16:creationId xmlns:a16="http://schemas.microsoft.com/office/drawing/2014/main" id="{487DB771-2D9E-977E-975F-6ABDC77718D8}"/>
              </a:ext>
            </a:extLst>
          </p:cNvPr>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175209" y="2560644"/>
            <a:ext cx="1192048" cy="1192048"/>
          </a:xfrm>
          <a:prstGeom prst="rect">
            <a:avLst/>
          </a:prstGeom>
        </p:spPr>
      </p:pic>
      <p:pic>
        <p:nvPicPr>
          <p:cNvPr id="41" name="Picture 40">
            <a:extLst>
              <a:ext uri="{FF2B5EF4-FFF2-40B4-BE49-F238E27FC236}">
                <a16:creationId xmlns:a16="http://schemas.microsoft.com/office/drawing/2014/main" id="{A029EFA0-C3D9-476E-2597-15768A2E5842}"/>
              </a:ext>
            </a:extLst>
          </p:cNvPr>
          <p:cNvPicPr>
            <a:picLocks noChangeAspect="1"/>
          </p:cNvPicPr>
          <p:nvPr userDrawn="1"/>
        </p:nvPicPr>
        <p:blipFill>
          <a:blip r:embed="rId8"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806254" y="3697749"/>
            <a:ext cx="1189087" cy="1189087"/>
          </a:xfrm>
          <a:prstGeom prst="rect">
            <a:avLst/>
          </a:prstGeom>
        </p:spPr>
      </p:pic>
      <p:pic>
        <p:nvPicPr>
          <p:cNvPr id="42" name="Picture 41">
            <a:extLst>
              <a:ext uri="{FF2B5EF4-FFF2-40B4-BE49-F238E27FC236}">
                <a16:creationId xmlns:a16="http://schemas.microsoft.com/office/drawing/2014/main" id="{37169B7F-D783-5F19-865F-0E28B74B0D24}"/>
              </a:ext>
            </a:extLst>
          </p:cNvPr>
          <p:cNvPicPr>
            <a:picLocks noChangeAspect="1"/>
          </p:cNvPicPr>
          <p:nvPr userDrawn="1"/>
        </p:nvPicPr>
        <p:blipFill>
          <a:blip r:embed="rId9"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440944" y="2567255"/>
            <a:ext cx="1178827" cy="1178827"/>
          </a:xfrm>
          <a:prstGeom prst="rect">
            <a:avLst/>
          </a:prstGeom>
        </p:spPr>
      </p:pic>
      <p:grpSp>
        <p:nvGrpSpPr>
          <p:cNvPr id="43" name="Group 42">
            <a:extLst>
              <a:ext uri="{FF2B5EF4-FFF2-40B4-BE49-F238E27FC236}">
                <a16:creationId xmlns:a16="http://schemas.microsoft.com/office/drawing/2014/main" id="{F54B9350-D19D-4109-F2EA-B4F7DD33663D}"/>
              </a:ext>
            </a:extLst>
          </p:cNvPr>
          <p:cNvGrpSpPr/>
          <p:nvPr userDrawn="1"/>
        </p:nvGrpSpPr>
        <p:grpSpPr>
          <a:xfrm>
            <a:off x="2783576" y="7499396"/>
            <a:ext cx="1311388" cy="923330"/>
            <a:chOff x="769203" y="7499396"/>
            <a:chExt cx="1311388" cy="923330"/>
          </a:xfrm>
        </p:grpSpPr>
        <p:sp>
          <p:nvSpPr>
            <p:cNvPr id="44" name="Up Arrow 43">
              <a:extLst>
                <a:ext uri="{FF2B5EF4-FFF2-40B4-BE49-F238E27FC236}">
                  <a16:creationId xmlns:a16="http://schemas.microsoft.com/office/drawing/2014/main" id="{6AE56926-ED51-FECE-2055-B76ED02E38EF}"/>
                </a:ext>
              </a:extLst>
            </p:cNvPr>
            <p:cNvSpPr/>
            <p:nvPr/>
          </p:nvSpPr>
          <p:spPr>
            <a:xfrm>
              <a:off x="769203" y="7561883"/>
              <a:ext cx="1311388" cy="747230"/>
            </a:xfrm>
            <a:prstGeom prst="upArrow">
              <a:avLst/>
            </a:prstGeom>
            <a:solidFill>
              <a:schemeClr val="bg1"/>
            </a:solidFill>
            <a:ln w="57150">
              <a:solidFill>
                <a:srgbClr val="A2A1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489A4A3E-9252-0224-D4F2-AF9845D6AD20}"/>
                </a:ext>
              </a:extLst>
            </p:cNvPr>
            <p:cNvSpPr txBox="1"/>
            <p:nvPr/>
          </p:nvSpPr>
          <p:spPr>
            <a:xfrm>
              <a:off x="1126447" y="7499396"/>
              <a:ext cx="596900" cy="923330"/>
            </a:xfrm>
            <a:prstGeom prst="rect">
              <a:avLst/>
            </a:prstGeom>
            <a:noFill/>
          </p:spPr>
          <p:txBody>
            <a:bodyPr wrap="square" rtlCol="0">
              <a:spAutoFit/>
            </a:bodyPr>
            <a:lstStyle/>
            <a:p>
              <a:r>
                <a:rPr lang="en-US" sz="5400">
                  <a:solidFill>
                    <a:srgbClr val="A2A1A1"/>
                  </a:solidFill>
                  <a:latin typeface="Arial" panose="020B0604020202020204" pitchFamily="34" charset="0"/>
                  <a:cs typeface="Arial" panose="020B0604020202020204" pitchFamily="34" charset="0"/>
                </a:rPr>
                <a:t>€</a:t>
              </a:r>
            </a:p>
          </p:txBody>
        </p:sp>
      </p:grpSp>
      <p:grpSp>
        <p:nvGrpSpPr>
          <p:cNvPr id="46" name="Group 45">
            <a:extLst>
              <a:ext uri="{FF2B5EF4-FFF2-40B4-BE49-F238E27FC236}">
                <a16:creationId xmlns:a16="http://schemas.microsoft.com/office/drawing/2014/main" id="{04D8EC96-890B-F6DA-7723-5BE4C2E08AAF}"/>
              </a:ext>
            </a:extLst>
          </p:cNvPr>
          <p:cNvGrpSpPr/>
          <p:nvPr userDrawn="1"/>
        </p:nvGrpSpPr>
        <p:grpSpPr>
          <a:xfrm>
            <a:off x="8713885" y="7499396"/>
            <a:ext cx="1311388" cy="923330"/>
            <a:chOff x="6729810" y="7499396"/>
            <a:chExt cx="1311388" cy="923330"/>
          </a:xfrm>
        </p:grpSpPr>
        <p:sp>
          <p:nvSpPr>
            <p:cNvPr id="47" name="Up Arrow 46">
              <a:extLst>
                <a:ext uri="{FF2B5EF4-FFF2-40B4-BE49-F238E27FC236}">
                  <a16:creationId xmlns:a16="http://schemas.microsoft.com/office/drawing/2014/main" id="{5DDE71E3-0739-DC0A-C90D-C70265476696}"/>
                </a:ext>
              </a:extLst>
            </p:cNvPr>
            <p:cNvSpPr/>
            <p:nvPr/>
          </p:nvSpPr>
          <p:spPr>
            <a:xfrm rot="10800000">
              <a:off x="6729810" y="7614638"/>
              <a:ext cx="1311388" cy="747230"/>
            </a:xfrm>
            <a:prstGeom prst="upArrow">
              <a:avLst/>
            </a:prstGeom>
            <a:solidFill>
              <a:schemeClr val="bg1"/>
            </a:solidFill>
            <a:ln w="57150">
              <a:solidFill>
                <a:srgbClr val="A2A1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AD194858-F864-AC45-D613-7C9FCF2E42AD}"/>
                </a:ext>
              </a:extLst>
            </p:cNvPr>
            <p:cNvSpPr txBox="1"/>
            <p:nvPr/>
          </p:nvSpPr>
          <p:spPr>
            <a:xfrm>
              <a:off x="7087054" y="7499396"/>
              <a:ext cx="596900" cy="923330"/>
            </a:xfrm>
            <a:prstGeom prst="rect">
              <a:avLst/>
            </a:prstGeom>
            <a:noFill/>
          </p:spPr>
          <p:txBody>
            <a:bodyPr wrap="square" rtlCol="0">
              <a:spAutoFit/>
            </a:bodyPr>
            <a:lstStyle/>
            <a:p>
              <a:r>
                <a:rPr lang="en-US" sz="5400">
                  <a:solidFill>
                    <a:srgbClr val="A2A1A1"/>
                  </a:solidFill>
                  <a:latin typeface="Arial" panose="020B0604020202020204" pitchFamily="34" charset="0"/>
                  <a:cs typeface="Arial" panose="020B0604020202020204" pitchFamily="34" charset="0"/>
                </a:rPr>
                <a:t>€</a:t>
              </a:r>
            </a:p>
          </p:txBody>
        </p:sp>
      </p:grpSp>
      <p:sp>
        <p:nvSpPr>
          <p:cNvPr id="49" name="Rectangle 48">
            <a:extLst>
              <a:ext uri="{FF2B5EF4-FFF2-40B4-BE49-F238E27FC236}">
                <a16:creationId xmlns:a16="http://schemas.microsoft.com/office/drawing/2014/main" id="{B02A1BFD-2FA3-0E0B-9D42-2B90F24C836B}"/>
              </a:ext>
            </a:extLst>
          </p:cNvPr>
          <p:cNvSpPr/>
          <p:nvPr userDrawn="1"/>
        </p:nvSpPr>
        <p:spPr>
          <a:xfrm>
            <a:off x="7317132" y="880978"/>
            <a:ext cx="140930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TextBox 49">
            <a:extLst>
              <a:ext uri="{FF2B5EF4-FFF2-40B4-BE49-F238E27FC236}">
                <a16:creationId xmlns:a16="http://schemas.microsoft.com/office/drawing/2014/main" id="{66FCBB27-728F-4658-7DB5-A2C37A0DCEFB}"/>
              </a:ext>
            </a:extLst>
          </p:cNvPr>
          <p:cNvSpPr txBox="1"/>
          <p:nvPr userDrawn="1"/>
        </p:nvSpPr>
        <p:spPr>
          <a:xfrm>
            <a:off x="6546857" y="871469"/>
            <a:ext cx="770275"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Team</a:t>
            </a:r>
          </a:p>
        </p:txBody>
      </p:sp>
      <p:sp>
        <p:nvSpPr>
          <p:cNvPr id="51" name="Rectangle 50">
            <a:extLst>
              <a:ext uri="{FF2B5EF4-FFF2-40B4-BE49-F238E27FC236}">
                <a16:creationId xmlns:a16="http://schemas.microsoft.com/office/drawing/2014/main" id="{C3FFB25E-218A-E3A4-16B4-AC332344A171}"/>
              </a:ext>
            </a:extLst>
          </p:cNvPr>
          <p:cNvSpPr/>
          <p:nvPr userDrawn="1"/>
        </p:nvSpPr>
        <p:spPr>
          <a:xfrm>
            <a:off x="9466435" y="880978"/>
            <a:ext cx="605163"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2" name="TextBox 51">
            <a:extLst>
              <a:ext uri="{FF2B5EF4-FFF2-40B4-BE49-F238E27FC236}">
                <a16:creationId xmlns:a16="http://schemas.microsoft.com/office/drawing/2014/main" id="{C6283481-441D-9733-7191-33267A131D5B}"/>
              </a:ext>
            </a:extLst>
          </p:cNvPr>
          <p:cNvSpPr txBox="1"/>
          <p:nvPr userDrawn="1"/>
        </p:nvSpPr>
        <p:spPr>
          <a:xfrm>
            <a:off x="8760809" y="871469"/>
            <a:ext cx="671979"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Date</a:t>
            </a:r>
          </a:p>
        </p:txBody>
      </p:sp>
      <p:sp>
        <p:nvSpPr>
          <p:cNvPr id="53" name="Rectangle 52">
            <a:extLst>
              <a:ext uri="{FF2B5EF4-FFF2-40B4-BE49-F238E27FC236}">
                <a16:creationId xmlns:a16="http://schemas.microsoft.com/office/drawing/2014/main" id="{0728C179-102D-B50C-6660-DB67A8DF38AF}"/>
              </a:ext>
            </a:extLst>
          </p:cNvPr>
          <p:cNvSpPr/>
          <p:nvPr userDrawn="1"/>
        </p:nvSpPr>
        <p:spPr>
          <a:xfrm>
            <a:off x="11951904" y="880978"/>
            <a:ext cx="53817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4" name="Picture 53">
            <a:extLst>
              <a:ext uri="{FF2B5EF4-FFF2-40B4-BE49-F238E27FC236}">
                <a16:creationId xmlns:a16="http://schemas.microsoft.com/office/drawing/2014/main" id="{67846083-90EA-C482-7856-47EA59290DF0}"/>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11965584" y="936288"/>
            <a:ext cx="538172" cy="281643"/>
          </a:xfrm>
          <a:prstGeom prst="rect">
            <a:avLst/>
          </a:prstGeom>
        </p:spPr>
      </p:pic>
      <p:sp>
        <p:nvSpPr>
          <p:cNvPr id="55" name="Rectangle 54">
            <a:extLst>
              <a:ext uri="{FF2B5EF4-FFF2-40B4-BE49-F238E27FC236}">
                <a16:creationId xmlns:a16="http://schemas.microsoft.com/office/drawing/2014/main" id="{00C57427-B707-8DA6-3B29-B784EA84C0D6}"/>
              </a:ext>
            </a:extLst>
          </p:cNvPr>
          <p:cNvSpPr/>
          <p:nvPr userDrawn="1"/>
        </p:nvSpPr>
        <p:spPr>
          <a:xfrm>
            <a:off x="11139915" y="880978"/>
            <a:ext cx="604800"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6" name="TextBox 55">
            <a:extLst>
              <a:ext uri="{FF2B5EF4-FFF2-40B4-BE49-F238E27FC236}">
                <a16:creationId xmlns:a16="http://schemas.microsoft.com/office/drawing/2014/main" id="{49B64018-3E3E-CFF8-EB44-234D4E8B565C}"/>
              </a:ext>
            </a:extLst>
          </p:cNvPr>
          <p:cNvSpPr txBox="1"/>
          <p:nvPr userDrawn="1"/>
        </p:nvSpPr>
        <p:spPr>
          <a:xfrm>
            <a:off x="10105973" y="871469"/>
            <a:ext cx="1018227"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Iteration</a:t>
            </a:r>
          </a:p>
        </p:txBody>
      </p:sp>
      <p:sp>
        <p:nvSpPr>
          <p:cNvPr id="57" name="TextBox 56">
            <a:extLst>
              <a:ext uri="{FF2B5EF4-FFF2-40B4-BE49-F238E27FC236}">
                <a16:creationId xmlns:a16="http://schemas.microsoft.com/office/drawing/2014/main" id="{8F840DA3-0240-D5DE-AC6E-F2CB8F38928E}"/>
              </a:ext>
            </a:extLst>
          </p:cNvPr>
          <p:cNvSpPr txBox="1"/>
          <p:nvPr userDrawn="1"/>
        </p:nvSpPr>
        <p:spPr>
          <a:xfrm>
            <a:off x="236004" y="9022831"/>
            <a:ext cx="1595309" cy="184666"/>
          </a:xfrm>
          <a:prstGeom prst="rect">
            <a:avLst/>
          </a:prstGeom>
          <a:noFill/>
        </p:spPr>
        <p:txBody>
          <a:bodyPr wrap="none" rtlCol="0">
            <a:spAutoFit/>
          </a:bodyPr>
          <a:lstStyle/>
          <a:p>
            <a:r>
              <a:rPr lang="en-US" sz="600" b="1">
                <a:solidFill>
                  <a:srgbClr val="D5382E"/>
                </a:solidFill>
                <a:latin typeface="Arial" panose="020B0604020202020204" pitchFamily="34" charset="0"/>
                <a:cs typeface="Arial" panose="020B0604020202020204" pitchFamily="34" charset="0"/>
              </a:rPr>
              <a:t>© 2023 Quantgeist. All rights reserved.</a:t>
            </a:r>
          </a:p>
        </p:txBody>
      </p:sp>
      <p:sp>
        <p:nvSpPr>
          <p:cNvPr id="58" name="TextBox 57">
            <a:extLst>
              <a:ext uri="{FF2B5EF4-FFF2-40B4-BE49-F238E27FC236}">
                <a16:creationId xmlns:a16="http://schemas.microsoft.com/office/drawing/2014/main" id="{E21C8910-25B5-4478-C158-ECC28823E017}"/>
              </a:ext>
            </a:extLst>
          </p:cNvPr>
          <p:cNvSpPr txBox="1"/>
          <p:nvPr userDrawn="1"/>
        </p:nvSpPr>
        <p:spPr>
          <a:xfrm>
            <a:off x="10443397" y="9022831"/>
            <a:ext cx="2140330" cy="184666"/>
          </a:xfrm>
          <a:prstGeom prst="rect">
            <a:avLst/>
          </a:prstGeom>
          <a:noFill/>
        </p:spPr>
        <p:txBody>
          <a:bodyPr wrap="none" rtlCol="0">
            <a:spAutoFit/>
          </a:bodyPr>
          <a:lstStyle/>
          <a:p>
            <a:pPr algn="r"/>
            <a:r>
              <a:rPr lang="en-US" sz="600" b="1">
                <a:solidFill>
                  <a:srgbClr val="D5382E"/>
                </a:solidFill>
                <a:latin typeface="Arial" panose="020B0604020202020204" pitchFamily="34" charset="0"/>
                <a:cs typeface="Arial" panose="020B0604020202020204" pitchFamily="34" charset="0"/>
              </a:rPr>
              <a:t>Feel free to get in touch with us: </a:t>
            </a:r>
            <a:r>
              <a:rPr lang="en-US" sz="600" b="1" err="1">
                <a:solidFill>
                  <a:srgbClr val="D5382E"/>
                </a:solidFill>
                <a:latin typeface="Arial" panose="020B0604020202020204" pitchFamily="34" charset="0"/>
                <a:cs typeface="Arial" panose="020B0604020202020204" pitchFamily="34" charset="0"/>
              </a:rPr>
              <a:t>Info@quantgeist.com</a:t>
            </a:r>
            <a:endParaRPr lang="en-US" sz="600" b="1">
              <a:solidFill>
                <a:srgbClr val="D5382E"/>
              </a:solidFill>
              <a:latin typeface="Arial" panose="020B0604020202020204" pitchFamily="34" charset="0"/>
              <a:cs typeface="Arial" panose="020B0604020202020204" pitchFamily="34" charset="0"/>
            </a:endParaRPr>
          </a:p>
        </p:txBody>
      </p:sp>
      <p:grpSp>
        <p:nvGrpSpPr>
          <p:cNvPr id="59" name="Group 58">
            <a:extLst>
              <a:ext uri="{FF2B5EF4-FFF2-40B4-BE49-F238E27FC236}">
                <a16:creationId xmlns:a16="http://schemas.microsoft.com/office/drawing/2014/main" id="{8912B76B-3761-3A86-C03A-B9712CBCD5DB}"/>
              </a:ext>
            </a:extLst>
          </p:cNvPr>
          <p:cNvGrpSpPr/>
          <p:nvPr userDrawn="1"/>
        </p:nvGrpSpPr>
        <p:grpSpPr>
          <a:xfrm>
            <a:off x="314053" y="898268"/>
            <a:ext cx="383040" cy="350315"/>
            <a:chOff x="5777325" y="880978"/>
            <a:chExt cx="383040" cy="350315"/>
          </a:xfrm>
        </p:grpSpPr>
        <p:sp>
          <p:nvSpPr>
            <p:cNvPr id="60" name="Rectangle 59">
              <a:extLst>
                <a:ext uri="{FF2B5EF4-FFF2-40B4-BE49-F238E27FC236}">
                  <a16:creationId xmlns:a16="http://schemas.microsoft.com/office/drawing/2014/main" id="{14CD2FF2-2EC1-9D9F-3415-B4C303CD4EBB}"/>
                </a:ext>
              </a:extLst>
            </p:cNvPr>
            <p:cNvSpPr/>
            <p:nvPr/>
          </p:nvSpPr>
          <p:spPr>
            <a:xfrm>
              <a:off x="5778921" y="884620"/>
              <a:ext cx="381444" cy="32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1" name="Picture 60">
              <a:extLst>
                <a:ext uri="{FF2B5EF4-FFF2-40B4-BE49-F238E27FC236}">
                  <a16:creationId xmlns:a16="http://schemas.microsoft.com/office/drawing/2014/main" id="{19142564-9331-420E-1FB6-C7A6DDF7EA2C}"/>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l="37761" t="31428" r="37343" b="52415"/>
            <a:stretch/>
          </p:blipFill>
          <p:spPr>
            <a:xfrm>
              <a:off x="5777325" y="880978"/>
              <a:ext cx="381443" cy="350315"/>
            </a:xfrm>
            <a:prstGeom prst="rect">
              <a:avLst/>
            </a:prstGeom>
          </p:spPr>
        </p:pic>
      </p:grpSp>
    </p:spTree>
    <p:extLst>
      <p:ext uri="{BB962C8B-B14F-4D97-AF65-F5344CB8AC3E}">
        <p14:creationId xmlns:p14="http://schemas.microsoft.com/office/powerpoint/2010/main" val="3410826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7DB8B23-45B7-18EB-E068-7E4EA024BE67}"/>
              </a:ext>
            </a:extLst>
          </p:cNvPr>
          <p:cNvSpPr/>
          <p:nvPr userDrawn="1"/>
        </p:nvSpPr>
        <p:spPr>
          <a:xfrm>
            <a:off x="319932" y="558118"/>
            <a:ext cx="12161736" cy="845570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00B050"/>
              </a:solidFill>
            </a:endParaRPr>
          </a:p>
        </p:txBody>
      </p:sp>
      <p:sp>
        <p:nvSpPr>
          <p:cNvPr id="7" name="TextBox 6">
            <a:extLst>
              <a:ext uri="{FF2B5EF4-FFF2-40B4-BE49-F238E27FC236}">
                <a16:creationId xmlns:a16="http://schemas.microsoft.com/office/drawing/2014/main" id="{703BE15F-98C2-8FD1-4FBB-8C2E550DAD03}"/>
              </a:ext>
            </a:extLst>
          </p:cNvPr>
          <p:cNvSpPr txBox="1"/>
          <p:nvPr userDrawn="1"/>
        </p:nvSpPr>
        <p:spPr>
          <a:xfrm>
            <a:off x="695496" y="735365"/>
            <a:ext cx="5264168"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MVP Design Canvas</a:t>
            </a:r>
          </a:p>
        </p:txBody>
      </p:sp>
      <p:sp>
        <p:nvSpPr>
          <p:cNvPr id="8" name="Rectangle 7">
            <a:extLst>
              <a:ext uri="{FF2B5EF4-FFF2-40B4-BE49-F238E27FC236}">
                <a16:creationId xmlns:a16="http://schemas.microsoft.com/office/drawing/2014/main" id="{04EDE063-DBEF-58FC-DE3F-926358857827}"/>
              </a:ext>
            </a:extLst>
          </p:cNvPr>
          <p:cNvSpPr/>
          <p:nvPr userDrawn="1"/>
        </p:nvSpPr>
        <p:spPr>
          <a:xfrm>
            <a:off x="5110311" y="1967598"/>
            <a:ext cx="7088400" cy="6720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TextBox 8">
            <a:extLst>
              <a:ext uri="{FF2B5EF4-FFF2-40B4-BE49-F238E27FC236}">
                <a16:creationId xmlns:a16="http://schemas.microsoft.com/office/drawing/2014/main" id="{88672883-5660-013F-AB82-C7B6300F04AE}"/>
              </a:ext>
            </a:extLst>
          </p:cNvPr>
          <p:cNvSpPr txBox="1"/>
          <p:nvPr userDrawn="1"/>
        </p:nvSpPr>
        <p:spPr>
          <a:xfrm>
            <a:off x="499657" y="1584940"/>
            <a:ext cx="3275256"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Collection of Functionalities</a:t>
            </a:r>
          </a:p>
        </p:txBody>
      </p:sp>
      <p:sp>
        <p:nvSpPr>
          <p:cNvPr id="10" name="TextBox 9">
            <a:extLst>
              <a:ext uri="{FF2B5EF4-FFF2-40B4-BE49-F238E27FC236}">
                <a16:creationId xmlns:a16="http://schemas.microsoft.com/office/drawing/2014/main" id="{97081818-761B-A484-63C6-2CBC419CF3D1}"/>
              </a:ext>
            </a:extLst>
          </p:cNvPr>
          <p:cNvSpPr txBox="1"/>
          <p:nvPr userDrawn="1"/>
        </p:nvSpPr>
        <p:spPr>
          <a:xfrm>
            <a:off x="5010295" y="1584940"/>
            <a:ext cx="3933885" cy="369332"/>
          </a:xfrm>
          <a:prstGeom prst="rect">
            <a:avLst/>
          </a:prstGeom>
          <a:noFill/>
        </p:spPr>
        <p:txBody>
          <a:bodyPr wrap="square" rtlCol="0">
            <a:spAutoFit/>
          </a:bodyPr>
          <a:lstStyle/>
          <a:p>
            <a:r>
              <a:rPr lang="en-US" b="1">
                <a:solidFill>
                  <a:schemeClr val="bg1"/>
                </a:solidFill>
                <a:latin typeface="Arial" panose="020B0604020202020204" pitchFamily="34" charset="0"/>
                <a:cs typeface="Arial" panose="020B0604020202020204" pitchFamily="34" charset="0"/>
              </a:rPr>
              <a:t>Prioritization of Functionalities</a:t>
            </a:r>
          </a:p>
        </p:txBody>
      </p:sp>
      <p:sp>
        <p:nvSpPr>
          <p:cNvPr id="11" name="Rectangle 10">
            <a:extLst>
              <a:ext uri="{FF2B5EF4-FFF2-40B4-BE49-F238E27FC236}">
                <a16:creationId xmlns:a16="http://schemas.microsoft.com/office/drawing/2014/main" id="{3B8D57C6-0E09-DFD8-68DA-6A728E25DC29}"/>
              </a:ext>
            </a:extLst>
          </p:cNvPr>
          <p:cNvSpPr/>
          <p:nvPr userDrawn="1"/>
        </p:nvSpPr>
        <p:spPr>
          <a:xfrm>
            <a:off x="604838" y="1967598"/>
            <a:ext cx="4017070" cy="6720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riangle 11">
            <a:extLst>
              <a:ext uri="{FF2B5EF4-FFF2-40B4-BE49-F238E27FC236}">
                <a16:creationId xmlns:a16="http://schemas.microsoft.com/office/drawing/2014/main" id="{C0621592-5848-53D9-DAF7-9D5F721D6C0B}"/>
              </a:ext>
            </a:extLst>
          </p:cNvPr>
          <p:cNvSpPr/>
          <p:nvPr userDrawn="1"/>
        </p:nvSpPr>
        <p:spPr>
          <a:xfrm rot="5400000">
            <a:off x="1505715" y="5226900"/>
            <a:ext cx="6720790" cy="2021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D9FAA37A-8605-1D35-C0DC-2FB8BF623827}"/>
              </a:ext>
            </a:extLst>
          </p:cNvPr>
          <p:cNvCxnSpPr>
            <a:cxnSpLocks/>
          </p:cNvCxnSpPr>
          <p:nvPr userDrawn="1"/>
        </p:nvCxnSpPr>
        <p:spPr>
          <a:xfrm flipH="1" flipV="1">
            <a:off x="5117653" y="4220124"/>
            <a:ext cx="4717658" cy="4500098"/>
          </a:xfrm>
          <a:prstGeom prst="line">
            <a:avLst/>
          </a:prstGeom>
          <a:ln w="12700">
            <a:solidFill>
              <a:schemeClr val="accent6">
                <a:lumMod val="75000"/>
                <a:alpha val="59608"/>
              </a:schemeClr>
            </a:solidFill>
            <a:prstDash val="dash"/>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9B64A9DD-372B-349F-0E69-28DE232DDDD6}"/>
              </a:ext>
            </a:extLst>
          </p:cNvPr>
          <p:cNvSpPr/>
          <p:nvPr userDrawn="1"/>
        </p:nvSpPr>
        <p:spPr>
          <a:xfrm>
            <a:off x="7317132" y="880978"/>
            <a:ext cx="140930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extBox 14">
            <a:extLst>
              <a:ext uri="{FF2B5EF4-FFF2-40B4-BE49-F238E27FC236}">
                <a16:creationId xmlns:a16="http://schemas.microsoft.com/office/drawing/2014/main" id="{B2F43D13-4E02-E09E-22A0-B341786A219E}"/>
              </a:ext>
            </a:extLst>
          </p:cNvPr>
          <p:cNvSpPr txBox="1"/>
          <p:nvPr userDrawn="1"/>
        </p:nvSpPr>
        <p:spPr>
          <a:xfrm>
            <a:off x="6546857" y="871469"/>
            <a:ext cx="770275"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Team</a:t>
            </a:r>
          </a:p>
        </p:txBody>
      </p:sp>
      <p:sp>
        <p:nvSpPr>
          <p:cNvPr id="16" name="Rectangle 15">
            <a:extLst>
              <a:ext uri="{FF2B5EF4-FFF2-40B4-BE49-F238E27FC236}">
                <a16:creationId xmlns:a16="http://schemas.microsoft.com/office/drawing/2014/main" id="{95B3D2D4-9D9C-FB38-BD14-5B488DDC6DF0}"/>
              </a:ext>
            </a:extLst>
          </p:cNvPr>
          <p:cNvSpPr/>
          <p:nvPr userDrawn="1"/>
        </p:nvSpPr>
        <p:spPr>
          <a:xfrm>
            <a:off x="9466435" y="880978"/>
            <a:ext cx="605163"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TextBox 16">
            <a:extLst>
              <a:ext uri="{FF2B5EF4-FFF2-40B4-BE49-F238E27FC236}">
                <a16:creationId xmlns:a16="http://schemas.microsoft.com/office/drawing/2014/main" id="{EB8E8FB3-EF57-F753-CA9A-7C7B92E390D5}"/>
              </a:ext>
            </a:extLst>
          </p:cNvPr>
          <p:cNvSpPr txBox="1"/>
          <p:nvPr userDrawn="1"/>
        </p:nvSpPr>
        <p:spPr>
          <a:xfrm>
            <a:off x="8760809" y="871469"/>
            <a:ext cx="671979"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Date</a:t>
            </a:r>
          </a:p>
        </p:txBody>
      </p:sp>
      <p:sp>
        <p:nvSpPr>
          <p:cNvPr id="18" name="Rectangle 17">
            <a:extLst>
              <a:ext uri="{FF2B5EF4-FFF2-40B4-BE49-F238E27FC236}">
                <a16:creationId xmlns:a16="http://schemas.microsoft.com/office/drawing/2014/main" id="{B6DF3C47-9662-A327-067C-436597D5879B}"/>
              </a:ext>
            </a:extLst>
          </p:cNvPr>
          <p:cNvSpPr/>
          <p:nvPr userDrawn="1"/>
        </p:nvSpPr>
        <p:spPr>
          <a:xfrm>
            <a:off x="11951904" y="880978"/>
            <a:ext cx="53817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9" name="Picture 18">
            <a:extLst>
              <a:ext uri="{FF2B5EF4-FFF2-40B4-BE49-F238E27FC236}">
                <a16:creationId xmlns:a16="http://schemas.microsoft.com/office/drawing/2014/main" id="{D4453156-305C-6B7B-2269-5E8D5B0B58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965584" y="936288"/>
            <a:ext cx="538172" cy="281643"/>
          </a:xfrm>
          <a:prstGeom prst="rect">
            <a:avLst/>
          </a:prstGeom>
        </p:spPr>
      </p:pic>
      <p:sp>
        <p:nvSpPr>
          <p:cNvPr id="20" name="Rectangle 19">
            <a:extLst>
              <a:ext uri="{FF2B5EF4-FFF2-40B4-BE49-F238E27FC236}">
                <a16:creationId xmlns:a16="http://schemas.microsoft.com/office/drawing/2014/main" id="{22526E7E-DBA1-2531-F1B6-18FB43E09E43}"/>
              </a:ext>
            </a:extLst>
          </p:cNvPr>
          <p:cNvSpPr/>
          <p:nvPr userDrawn="1"/>
        </p:nvSpPr>
        <p:spPr>
          <a:xfrm>
            <a:off x="11139915" y="880978"/>
            <a:ext cx="604800"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TextBox 20">
            <a:extLst>
              <a:ext uri="{FF2B5EF4-FFF2-40B4-BE49-F238E27FC236}">
                <a16:creationId xmlns:a16="http://schemas.microsoft.com/office/drawing/2014/main" id="{0A389291-A8AB-FF28-657E-759CBF5FF5B7}"/>
              </a:ext>
            </a:extLst>
          </p:cNvPr>
          <p:cNvSpPr txBox="1"/>
          <p:nvPr userDrawn="1"/>
        </p:nvSpPr>
        <p:spPr>
          <a:xfrm>
            <a:off x="10105973" y="871469"/>
            <a:ext cx="1018227"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Iteration</a:t>
            </a:r>
          </a:p>
        </p:txBody>
      </p:sp>
      <p:sp>
        <p:nvSpPr>
          <p:cNvPr id="22" name="TextBox 21">
            <a:extLst>
              <a:ext uri="{FF2B5EF4-FFF2-40B4-BE49-F238E27FC236}">
                <a16:creationId xmlns:a16="http://schemas.microsoft.com/office/drawing/2014/main" id="{BC213F26-D485-98CE-364E-F0F3CC43CE23}"/>
              </a:ext>
            </a:extLst>
          </p:cNvPr>
          <p:cNvSpPr txBox="1"/>
          <p:nvPr userDrawn="1"/>
        </p:nvSpPr>
        <p:spPr>
          <a:xfrm>
            <a:off x="236004" y="9022831"/>
            <a:ext cx="3103735" cy="184666"/>
          </a:xfrm>
          <a:prstGeom prst="rect">
            <a:avLst/>
          </a:prstGeom>
          <a:noFill/>
        </p:spPr>
        <p:txBody>
          <a:bodyPr wrap="none" rtlCol="0">
            <a:spAutoFit/>
          </a:bodyPr>
          <a:lstStyle/>
          <a:p>
            <a:r>
              <a:rPr lang="en-US" sz="600" b="1">
                <a:solidFill>
                  <a:schemeClr val="accent6">
                    <a:lumMod val="75000"/>
                  </a:schemeClr>
                </a:solidFill>
                <a:latin typeface="Arial" panose="020B0604020202020204" pitchFamily="34" charset="0"/>
                <a:cs typeface="Arial" panose="020B0604020202020204" pitchFamily="34" charset="0"/>
              </a:rPr>
              <a:t>© 2023 Quantgeist. All rights reserved. In collaboration with Orange Hills GmbH. </a:t>
            </a:r>
          </a:p>
        </p:txBody>
      </p:sp>
      <p:sp>
        <p:nvSpPr>
          <p:cNvPr id="23" name="TextBox 22">
            <a:extLst>
              <a:ext uri="{FF2B5EF4-FFF2-40B4-BE49-F238E27FC236}">
                <a16:creationId xmlns:a16="http://schemas.microsoft.com/office/drawing/2014/main" id="{00AA6FD1-B168-B3FF-BAF0-8E50106EEF95}"/>
              </a:ext>
            </a:extLst>
          </p:cNvPr>
          <p:cNvSpPr txBox="1"/>
          <p:nvPr userDrawn="1"/>
        </p:nvSpPr>
        <p:spPr>
          <a:xfrm>
            <a:off x="10443397" y="9022831"/>
            <a:ext cx="2140330" cy="184666"/>
          </a:xfrm>
          <a:prstGeom prst="rect">
            <a:avLst/>
          </a:prstGeom>
          <a:noFill/>
        </p:spPr>
        <p:txBody>
          <a:bodyPr wrap="none" rtlCol="0">
            <a:spAutoFit/>
          </a:bodyPr>
          <a:lstStyle/>
          <a:p>
            <a:pPr algn="r"/>
            <a:r>
              <a:rPr lang="en-US" sz="600" b="1">
                <a:solidFill>
                  <a:schemeClr val="accent6">
                    <a:lumMod val="75000"/>
                  </a:schemeClr>
                </a:solidFill>
                <a:latin typeface="Arial" panose="020B0604020202020204" pitchFamily="34" charset="0"/>
                <a:cs typeface="Arial" panose="020B0604020202020204" pitchFamily="34" charset="0"/>
              </a:rPr>
              <a:t>Feel free to get in touch with us: </a:t>
            </a:r>
            <a:r>
              <a:rPr lang="en-US" sz="600" b="1" err="1">
                <a:solidFill>
                  <a:schemeClr val="accent6">
                    <a:lumMod val="75000"/>
                  </a:schemeClr>
                </a:solidFill>
                <a:latin typeface="Arial" panose="020B0604020202020204" pitchFamily="34" charset="0"/>
                <a:cs typeface="Arial" panose="020B0604020202020204" pitchFamily="34" charset="0"/>
              </a:rPr>
              <a:t>Info@quantgeist.com</a:t>
            </a:r>
            <a:endParaRPr lang="en-US" sz="600" b="1">
              <a:solidFill>
                <a:schemeClr val="accent6">
                  <a:lumMod val="75000"/>
                </a:schemeClr>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BA1F2B05-E9BF-5583-628A-EF0AD0CF10BC}"/>
              </a:ext>
            </a:extLst>
          </p:cNvPr>
          <p:cNvSpPr/>
          <p:nvPr userDrawn="1"/>
        </p:nvSpPr>
        <p:spPr>
          <a:xfrm>
            <a:off x="622331" y="2019016"/>
            <a:ext cx="2651300" cy="276999"/>
          </a:xfrm>
          <a:prstGeom prst="rect">
            <a:avLst/>
          </a:prstGeom>
        </p:spPr>
        <p:txBody>
          <a:bodyPr wrap="square">
            <a:spAutoFit/>
          </a:bodyPr>
          <a:lstStyle/>
          <a:p>
            <a:r>
              <a:rPr lang="en-US" sz="600" i="1">
                <a:solidFill>
                  <a:schemeClr val="accent6">
                    <a:lumMod val="75000"/>
                  </a:schemeClr>
                </a:solidFill>
                <a:latin typeface="Arial" panose="020B0604020202020204" pitchFamily="34" charset="0"/>
                <a:ea typeface="Bell MT" charset="0"/>
                <a:cs typeface="Arial" panose="020B0604020202020204" pitchFamily="34" charset="0"/>
              </a:rPr>
              <a:t>Collect Features from a specific stakeholder perspective:</a:t>
            </a:r>
            <a:br>
              <a:rPr lang="en-US" sz="600" i="1">
                <a:solidFill>
                  <a:schemeClr val="accent6">
                    <a:lumMod val="75000"/>
                  </a:schemeClr>
                </a:solidFill>
                <a:latin typeface="Arial" panose="020B0604020202020204" pitchFamily="34" charset="0"/>
                <a:ea typeface="Bell MT" charset="0"/>
                <a:cs typeface="Arial" panose="020B0604020202020204" pitchFamily="34" charset="0"/>
              </a:rPr>
            </a:br>
            <a:r>
              <a:rPr lang="en-US" sz="600" i="1">
                <a:solidFill>
                  <a:schemeClr val="accent6">
                    <a:lumMod val="75000"/>
                  </a:schemeClr>
                </a:solidFill>
                <a:latin typeface="Arial" panose="020B0604020202020204" pitchFamily="34" charset="0"/>
                <a:ea typeface="Bell MT" charset="0"/>
                <a:cs typeface="Arial" panose="020B0604020202020204" pitchFamily="34" charset="0"/>
              </a:rPr>
              <a:t>“As a …, I want to… in order to…”</a:t>
            </a:r>
          </a:p>
        </p:txBody>
      </p:sp>
      <p:cxnSp>
        <p:nvCxnSpPr>
          <p:cNvPr id="25" name="Straight Connector 24">
            <a:extLst>
              <a:ext uri="{FF2B5EF4-FFF2-40B4-BE49-F238E27FC236}">
                <a16:creationId xmlns:a16="http://schemas.microsoft.com/office/drawing/2014/main" id="{5C62224C-16D7-EA22-1A39-C1E29B8F31DE}"/>
              </a:ext>
            </a:extLst>
          </p:cNvPr>
          <p:cNvCxnSpPr>
            <a:cxnSpLocks/>
          </p:cNvCxnSpPr>
          <p:nvPr userDrawn="1"/>
        </p:nvCxnSpPr>
        <p:spPr>
          <a:xfrm flipH="1" flipV="1">
            <a:off x="7472569" y="1962828"/>
            <a:ext cx="4717658" cy="4500098"/>
          </a:xfrm>
          <a:prstGeom prst="line">
            <a:avLst/>
          </a:prstGeom>
          <a:ln w="12700">
            <a:solidFill>
              <a:schemeClr val="accent6">
                <a:lumMod val="75000"/>
                <a:alpha val="59608"/>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E4F16D1-C4BA-9B22-89D2-2314D0F4FDA7}"/>
              </a:ext>
            </a:extLst>
          </p:cNvPr>
          <p:cNvCxnSpPr/>
          <p:nvPr userDrawn="1"/>
        </p:nvCxnSpPr>
        <p:spPr>
          <a:xfrm flipV="1">
            <a:off x="9760072" y="8550778"/>
            <a:ext cx="2256000" cy="0"/>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95E5FA0E-798D-9BF2-EE54-84427EFA34E3}"/>
              </a:ext>
            </a:extLst>
          </p:cNvPr>
          <p:cNvSpPr/>
          <p:nvPr userDrawn="1"/>
        </p:nvSpPr>
        <p:spPr>
          <a:xfrm>
            <a:off x="9679460" y="8179486"/>
            <a:ext cx="2109591" cy="3701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chemeClr val="accent6">
                    <a:lumMod val="75000"/>
                  </a:schemeClr>
                </a:solidFill>
                <a:latin typeface="Arial" panose="020B0604020202020204" pitchFamily="34" charset="0"/>
                <a:cs typeface="Arial" panose="020B0604020202020204" pitchFamily="34" charset="0"/>
              </a:rPr>
              <a:t>Importance</a:t>
            </a:r>
          </a:p>
        </p:txBody>
      </p:sp>
      <p:sp>
        <p:nvSpPr>
          <p:cNvPr id="28" name="Rectangle 27">
            <a:extLst>
              <a:ext uri="{FF2B5EF4-FFF2-40B4-BE49-F238E27FC236}">
                <a16:creationId xmlns:a16="http://schemas.microsoft.com/office/drawing/2014/main" id="{E6B37067-A54A-D7B4-B013-922788E998B0}"/>
              </a:ext>
            </a:extLst>
          </p:cNvPr>
          <p:cNvSpPr/>
          <p:nvPr userDrawn="1"/>
        </p:nvSpPr>
        <p:spPr>
          <a:xfrm rot="16200000">
            <a:off x="10210837" y="6435924"/>
            <a:ext cx="3265716" cy="370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chemeClr val="accent6">
                    <a:lumMod val="75000"/>
                  </a:schemeClr>
                </a:solidFill>
                <a:latin typeface="Arial" panose="020B0604020202020204" pitchFamily="34" charset="0"/>
                <a:cs typeface="Arial" panose="020B0604020202020204" pitchFamily="34" charset="0"/>
              </a:rPr>
              <a:t>Easiness of Implementation</a:t>
            </a:r>
          </a:p>
        </p:txBody>
      </p:sp>
      <p:cxnSp>
        <p:nvCxnSpPr>
          <p:cNvPr id="29" name="Straight Arrow Connector 28">
            <a:extLst>
              <a:ext uri="{FF2B5EF4-FFF2-40B4-BE49-F238E27FC236}">
                <a16:creationId xmlns:a16="http://schemas.microsoft.com/office/drawing/2014/main" id="{A9164D2E-B6DB-EA53-4153-C4EAFBA2053E}"/>
              </a:ext>
            </a:extLst>
          </p:cNvPr>
          <p:cNvCxnSpPr/>
          <p:nvPr userDrawn="1"/>
        </p:nvCxnSpPr>
        <p:spPr>
          <a:xfrm flipV="1">
            <a:off x="12028753" y="5912686"/>
            <a:ext cx="0" cy="2250832"/>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B3F563C2-0FD0-9ACF-B321-6EC8E54741F1}"/>
              </a:ext>
            </a:extLst>
          </p:cNvPr>
          <p:cNvSpPr/>
          <p:nvPr userDrawn="1"/>
        </p:nvSpPr>
        <p:spPr>
          <a:xfrm>
            <a:off x="9622375" y="2588817"/>
            <a:ext cx="2329530" cy="370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i="1">
                <a:solidFill>
                  <a:schemeClr val="accent6">
                    <a:lumMod val="60000"/>
                    <a:lumOff val="40000"/>
                  </a:schemeClr>
                </a:solidFill>
                <a:latin typeface="Arial" panose="020B0604020202020204" pitchFamily="34" charset="0"/>
                <a:cs typeface="Arial" panose="020B0604020202020204" pitchFamily="34" charset="0"/>
              </a:rPr>
              <a:t>Must have</a:t>
            </a:r>
          </a:p>
        </p:txBody>
      </p:sp>
      <p:sp>
        <p:nvSpPr>
          <p:cNvPr id="31" name="Rectangle 30">
            <a:extLst>
              <a:ext uri="{FF2B5EF4-FFF2-40B4-BE49-F238E27FC236}">
                <a16:creationId xmlns:a16="http://schemas.microsoft.com/office/drawing/2014/main" id="{79A067FD-F0C3-EF9C-45FA-6725D991594C}"/>
              </a:ext>
            </a:extLst>
          </p:cNvPr>
          <p:cNvSpPr/>
          <p:nvPr userDrawn="1"/>
        </p:nvSpPr>
        <p:spPr>
          <a:xfrm>
            <a:off x="7181251" y="5142936"/>
            <a:ext cx="2946520" cy="370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b="1" i="1">
                <a:solidFill>
                  <a:schemeClr val="accent6">
                    <a:lumMod val="60000"/>
                    <a:lumOff val="40000"/>
                  </a:schemeClr>
                </a:solidFill>
                <a:latin typeface="Arial" panose="020B0604020202020204" pitchFamily="34" charset="0"/>
                <a:cs typeface="Arial" panose="020B0604020202020204" pitchFamily="34" charset="0"/>
              </a:rPr>
              <a:t>Should have</a:t>
            </a:r>
          </a:p>
        </p:txBody>
      </p:sp>
      <p:sp>
        <p:nvSpPr>
          <p:cNvPr id="32" name="Rectangle 31">
            <a:extLst>
              <a:ext uri="{FF2B5EF4-FFF2-40B4-BE49-F238E27FC236}">
                <a16:creationId xmlns:a16="http://schemas.microsoft.com/office/drawing/2014/main" id="{8AED853D-8700-5009-5EC0-3479FA3CD202}"/>
              </a:ext>
            </a:extLst>
          </p:cNvPr>
          <p:cNvSpPr/>
          <p:nvPr userDrawn="1"/>
        </p:nvSpPr>
        <p:spPr>
          <a:xfrm>
            <a:off x="5280170" y="7652822"/>
            <a:ext cx="3024730" cy="370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b="1" i="1">
                <a:solidFill>
                  <a:schemeClr val="accent6">
                    <a:lumMod val="60000"/>
                    <a:lumOff val="40000"/>
                  </a:schemeClr>
                </a:solidFill>
                <a:latin typeface="Arial" panose="020B0604020202020204" pitchFamily="34" charset="0"/>
                <a:cs typeface="Arial" panose="020B0604020202020204" pitchFamily="34" charset="0"/>
              </a:rPr>
              <a:t>Could have</a:t>
            </a:r>
          </a:p>
        </p:txBody>
      </p:sp>
      <p:grpSp>
        <p:nvGrpSpPr>
          <p:cNvPr id="33" name="Group 32">
            <a:extLst>
              <a:ext uri="{FF2B5EF4-FFF2-40B4-BE49-F238E27FC236}">
                <a16:creationId xmlns:a16="http://schemas.microsoft.com/office/drawing/2014/main" id="{A186384B-6C77-21E7-A9B0-62537DF9996D}"/>
              </a:ext>
            </a:extLst>
          </p:cNvPr>
          <p:cNvGrpSpPr/>
          <p:nvPr userDrawn="1"/>
        </p:nvGrpSpPr>
        <p:grpSpPr>
          <a:xfrm>
            <a:off x="314053" y="898268"/>
            <a:ext cx="383040" cy="350315"/>
            <a:chOff x="5777325" y="880978"/>
            <a:chExt cx="383040" cy="350315"/>
          </a:xfrm>
        </p:grpSpPr>
        <p:sp>
          <p:nvSpPr>
            <p:cNvPr id="34" name="Rectangle 33">
              <a:extLst>
                <a:ext uri="{FF2B5EF4-FFF2-40B4-BE49-F238E27FC236}">
                  <a16:creationId xmlns:a16="http://schemas.microsoft.com/office/drawing/2014/main" id="{13EFD8F3-3A43-612B-E58B-F3FE7BDA6B6D}"/>
                </a:ext>
              </a:extLst>
            </p:cNvPr>
            <p:cNvSpPr/>
            <p:nvPr/>
          </p:nvSpPr>
          <p:spPr>
            <a:xfrm>
              <a:off x="5778921" y="884620"/>
              <a:ext cx="381444" cy="32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5" name="Picture 34">
              <a:extLst>
                <a:ext uri="{FF2B5EF4-FFF2-40B4-BE49-F238E27FC236}">
                  <a16:creationId xmlns:a16="http://schemas.microsoft.com/office/drawing/2014/main" id="{12BB2161-EAF3-A373-3592-F48480E08D3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37761" t="31428" r="37343" b="52415"/>
            <a:stretch/>
          </p:blipFill>
          <p:spPr>
            <a:xfrm>
              <a:off x="5777325" y="880978"/>
              <a:ext cx="381443" cy="350315"/>
            </a:xfrm>
            <a:prstGeom prst="rect">
              <a:avLst/>
            </a:prstGeom>
          </p:spPr>
        </p:pic>
      </p:grpSp>
    </p:spTree>
    <p:extLst>
      <p:ext uri="{BB962C8B-B14F-4D97-AF65-F5344CB8AC3E}">
        <p14:creationId xmlns:p14="http://schemas.microsoft.com/office/powerpoint/2010/main" val="1810557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F56702-2482-898C-2538-3D0F7A94FF42}"/>
              </a:ext>
            </a:extLst>
          </p:cNvPr>
          <p:cNvSpPr/>
          <p:nvPr userDrawn="1"/>
        </p:nvSpPr>
        <p:spPr>
          <a:xfrm>
            <a:off x="319932" y="558118"/>
            <a:ext cx="12161736" cy="8455708"/>
          </a:xfrm>
          <a:prstGeom prst="rect">
            <a:avLst/>
          </a:prstGeom>
          <a:solidFill>
            <a:srgbClr val="7034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Box 6">
            <a:extLst>
              <a:ext uri="{FF2B5EF4-FFF2-40B4-BE49-F238E27FC236}">
                <a16:creationId xmlns:a16="http://schemas.microsoft.com/office/drawing/2014/main" id="{194038AC-8520-4D6B-1AE4-726459DF6920}"/>
              </a:ext>
            </a:extLst>
          </p:cNvPr>
          <p:cNvSpPr txBox="1"/>
          <p:nvPr userDrawn="1"/>
        </p:nvSpPr>
        <p:spPr>
          <a:xfrm>
            <a:off x="695496" y="735365"/>
            <a:ext cx="5849764"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Assumption Test Canvas</a:t>
            </a:r>
          </a:p>
        </p:txBody>
      </p:sp>
      <p:sp>
        <p:nvSpPr>
          <p:cNvPr id="8" name="Rectangle 7">
            <a:extLst>
              <a:ext uri="{FF2B5EF4-FFF2-40B4-BE49-F238E27FC236}">
                <a16:creationId xmlns:a16="http://schemas.microsoft.com/office/drawing/2014/main" id="{6EC5CA51-B4F8-73EB-38B2-05D825CC9609}"/>
              </a:ext>
            </a:extLst>
          </p:cNvPr>
          <p:cNvSpPr/>
          <p:nvPr userDrawn="1"/>
        </p:nvSpPr>
        <p:spPr>
          <a:xfrm>
            <a:off x="10680067" y="1967598"/>
            <a:ext cx="1516695" cy="6720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TextBox 8">
            <a:extLst>
              <a:ext uri="{FF2B5EF4-FFF2-40B4-BE49-F238E27FC236}">
                <a16:creationId xmlns:a16="http://schemas.microsoft.com/office/drawing/2014/main" id="{C3BF1760-356A-BE15-99D6-6E0447DCE5B0}"/>
              </a:ext>
            </a:extLst>
          </p:cNvPr>
          <p:cNvSpPr txBox="1"/>
          <p:nvPr userDrawn="1"/>
        </p:nvSpPr>
        <p:spPr>
          <a:xfrm>
            <a:off x="499657" y="1584940"/>
            <a:ext cx="2125325"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Key Assumptions</a:t>
            </a:r>
          </a:p>
        </p:txBody>
      </p:sp>
      <p:sp>
        <p:nvSpPr>
          <p:cNvPr id="10" name="TextBox 9">
            <a:extLst>
              <a:ext uri="{FF2B5EF4-FFF2-40B4-BE49-F238E27FC236}">
                <a16:creationId xmlns:a16="http://schemas.microsoft.com/office/drawing/2014/main" id="{8820CC7E-A892-E4B4-B53E-3A54F1882B4B}"/>
              </a:ext>
            </a:extLst>
          </p:cNvPr>
          <p:cNvSpPr txBox="1"/>
          <p:nvPr userDrawn="1"/>
        </p:nvSpPr>
        <p:spPr>
          <a:xfrm>
            <a:off x="10568195" y="1584940"/>
            <a:ext cx="1689309" cy="369332"/>
          </a:xfrm>
          <a:prstGeom prst="rect">
            <a:avLst/>
          </a:prstGeom>
          <a:noFill/>
        </p:spPr>
        <p:txBody>
          <a:bodyPr wrap="square" rtlCol="0">
            <a:spAutoFit/>
          </a:bodyPr>
          <a:lstStyle/>
          <a:p>
            <a:r>
              <a:rPr lang="en-US" b="1">
                <a:solidFill>
                  <a:schemeClr val="bg1"/>
                </a:solidFill>
                <a:latin typeface="Arial" panose="020B0604020202020204" pitchFamily="34" charset="0"/>
                <a:cs typeface="Arial" panose="020B0604020202020204" pitchFamily="34" charset="0"/>
              </a:rPr>
              <a:t>Learnings</a:t>
            </a:r>
          </a:p>
        </p:txBody>
      </p:sp>
      <p:sp>
        <p:nvSpPr>
          <p:cNvPr id="11" name="Rectangle 10">
            <a:extLst>
              <a:ext uri="{FF2B5EF4-FFF2-40B4-BE49-F238E27FC236}">
                <a16:creationId xmlns:a16="http://schemas.microsoft.com/office/drawing/2014/main" id="{7BDD27D8-519D-77F7-56CD-9BBE33BDC144}"/>
              </a:ext>
            </a:extLst>
          </p:cNvPr>
          <p:cNvSpPr/>
          <p:nvPr userDrawn="1"/>
        </p:nvSpPr>
        <p:spPr>
          <a:xfrm>
            <a:off x="6262051" y="1967598"/>
            <a:ext cx="3963989" cy="1943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Box 11">
            <a:extLst>
              <a:ext uri="{FF2B5EF4-FFF2-40B4-BE49-F238E27FC236}">
                <a16:creationId xmlns:a16="http://schemas.microsoft.com/office/drawing/2014/main" id="{935BD90B-313E-3C7B-4099-4784E94CBBE8}"/>
              </a:ext>
            </a:extLst>
          </p:cNvPr>
          <p:cNvSpPr txBox="1"/>
          <p:nvPr userDrawn="1"/>
        </p:nvSpPr>
        <p:spPr>
          <a:xfrm>
            <a:off x="6183605" y="1584940"/>
            <a:ext cx="2860591"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Need To Explore Further</a:t>
            </a:r>
          </a:p>
        </p:txBody>
      </p:sp>
      <p:sp>
        <p:nvSpPr>
          <p:cNvPr id="13" name="Rectangle 12">
            <a:extLst>
              <a:ext uri="{FF2B5EF4-FFF2-40B4-BE49-F238E27FC236}">
                <a16:creationId xmlns:a16="http://schemas.microsoft.com/office/drawing/2014/main" id="{7084E643-AADE-A307-3F79-9AC28C9D4308}"/>
              </a:ext>
            </a:extLst>
          </p:cNvPr>
          <p:cNvSpPr/>
          <p:nvPr userDrawn="1"/>
        </p:nvSpPr>
        <p:spPr>
          <a:xfrm>
            <a:off x="6262004" y="2001100"/>
            <a:ext cx="1321328" cy="553998"/>
          </a:xfrm>
          <a:prstGeom prst="rect">
            <a:avLst/>
          </a:prstGeom>
        </p:spPr>
        <p:txBody>
          <a:bodyPr wrap="square">
            <a:spAutoFit/>
          </a:bodyPr>
          <a:lstStyle/>
          <a:p>
            <a:r>
              <a:rPr lang="en-US" sz="600" i="1">
                <a:solidFill>
                  <a:srgbClr val="7034A0"/>
                </a:solidFill>
                <a:latin typeface="Arial" panose="020B0604020202020204" pitchFamily="34" charset="0"/>
                <a:ea typeface="Bell MT" charset="0"/>
                <a:cs typeface="Arial" panose="020B0604020202020204" pitchFamily="34" charset="0"/>
              </a:rPr>
              <a:t>Which assumptions do you need to explore further before you can ask someone who has faced the same challenge or turn them into testable hypotheses?</a:t>
            </a:r>
            <a:endParaRPr lang="en-US" sz="600">
              <a:solidFill>
                <a:srgbClr val="7034A0"/>
              </a:solidFill>
              <a:latin typeface="Arial" panose="020B0604020202020204" pitchFamily="34" charset="0"/>
              <a:ea typeface="Bell MT" charset="0"/>
              <a:cs typeface="Arial" panose="020B0604020202020204" pitchFamily="34" charset="0"/>
            </a:endParaRPr>
          </a:p>
        </p:txBody>
      </p:sp>
      <p:sp>
        <p:nvSpPr>
          <p:cNvPr id="14" name="Triangle 13">
            <a:extLst>
              <a:ext uri="{FF2B5EF4-FFF2-40B4-BE49-F238E27FC236}">
                <a16:creationId xmlns:a16="http://schemas.microsoft.com/office/drawing/2014/main" id="{DF4FEFB5-4410-C319-2A0D-6D322765482F}"/>
              </a:ext>
            </a:extLst>
          </p:cNvPr>
          <p:cNvSpPr/>
          <p:nvPr userDrawn="1"/>
        </p:nvSpPr>
        <p:spPr>
          <a:xfrm rot="5400000">
            <a:off x="9721586" y="2838179"/>
            <a:ext cx="1462936" cy="2021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iangle 14">
            <a:extLst>
              <a:ext uri="{FF2B5EF4-FFF2-40B4-BE49-F238E27FC236}">
                <a16:creationId xmlns:a16="http://schemas.microsoft.com/office/drawing/2014/main" id="{FBE0B55A-5698-ECEC-CF71-5F9312FB9CAD}"/>
              </a:ext>
            </a:extLst>
          </p:cNvPr>
          <p:cNvSpPr/>
          <p:nvPr userDrawn="1"/>
        </p:nvSpPr>
        <p:spPr>
          <a:xfrm rot="5400000">
            <a:off x="9721586" y="5228822"/>
            <a:ext cx="1462936" cy="2021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iangle 15">
            <a:extLst>
              <a:ext uri="{FF2B5EF4-FFF2-40B4-BE49-F238E27FC236}">
                <a16:creationId xmlns:a16="http://schemas.microsoft.com/office/drawing/2014/main" id="{07530908-9D03-3F34-1D8E-3D81909FC7C6}"/>
              </a:ext>
            </a:extLst>
          </p:cNvPr>
          <p:cNvSpPr/>
          <p:nvPr userDrawn="1"/>
        </p:nvSpPr>
        <p:spPr>
          <a:xfrm rot="5400000">
            <a:off x="9721586" y="7619465"/>
            <a:ext cx="1462936" cy="2021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522B312-5D7B-5FA9-8C47-F693C259343C}"/>
              </a:ext>
            </a:extLst>
          </p:cNvPr>
          <p:cNvSpPr/>
          <p:nvPr userDrawn="1"/>
        </p:nvSpPr>
        <p:spPr>
          <a:xfrm>
            <a:off x="6262067" y="4358241"/>
            <a:ext cx="3963959" cy="1943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a:extLst>
              <a:ext uri="{FF2B5EF4-FFF2-40B4-BE49-F238E27FC236}">
                <a16:creationId xmlns:a16="http://schemas.microsoft.com/office/drawing/2014/main" id="{4C77DAEA-D12A-26A1-A7D1-44D12906C83A}"/>
              </a:ext>
            </a:extLst>
          </p:cNvPr>
          <p:cNvSpPr txBox="1"/>
          <p:nvPr userDrawn="1"/>
        </p:nvSpPr>
        <p:spPr>
          <a:xfrm>
            <a:off x="6173538" y="3975583"/>
            <a:ext cx="2262158"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Learn From Others</a:t>
            </a:r>
          </a:p>
        </p:txBody>
      </p:sp>
      <p:sp>
        <p:nvSpPr>
          <p:cNvPr id="19" name="Rectangle 18">
            <a:extLst>
              <a:ext uri="{FF2B5EF4-FFF2-40B4-BE49-F238E27FC236}">
                <a16:creationId xmlns:a16="http://schemas.microsoft.com/office/drawing/2014/main" id="{68336607-79C2-9F19-F221-2F68479D4A31}"/>
              </a:ext>
            </a:extLst>
          </p:cNvPr>
          <p:cNvSpPr/>
          <p:nvPr userDrawn="1"/>
        </p:nvSpPr>
        <p:spPr>
          <a:xfrm>
            <a:off x="6262004" y="4391743"/>
            <a:ext cx="1321328" cy="369332"/>
          </a:xfrm>
          <a:prstGeom prst="rect">
            <a:avLst/>
          </a:prstGeom>
        </p:spPr>
        <p:txBody>
          <a:bodyPr wrap="square">
            <a:spAutoFit/>
          </a:bodyPr>
          <a:lstStyle/>
          <a:p>
            <a:r>
              <a:rPr lang="en-US" sz="600" i="1">
                <a:solidFill>
                  <a:srgbClr val="7034A0"/>
                </a:solidFill>
                <a:latin typeface="Arial" panose="020B0604020202020204" pitchFamily="34" charset="0"/>
                <a:ea typeface="Bell MT" charset="0"/>
                <a:cs typeface="Arial" panose="020B0604020202020204" pitchFamily="34" charset="0"/>
              </a:rPr>
              <a:t>Which assumptions are new for you, but have been faced by others from whom you can learn? </a:t>
            </a:r>
            <a:endParaRPr lang="en-US" sz="600">
              <a:solidFill>
                <a:srgbClr val="7034A0"/>
              </a:solidFill>
              <a:latin typeface="Arial" panose="020B0604020202020204" pitchFamily="34" charset="0"/>
              <a:ea typeface="Bell MT" charset="0"/>
              <a:cs typeface="Arial" panose="020B0604020202020204" pitchFamily="34" charset="0"/>
            </a:endParaRPr>
          </a:p>
        </p:txBody>
      </p:sp>
      <p:sp>
        <p:nvSpPr>
          <p:cNvPr id="20" name="Rectangle 19">
            <a:extLst>
              <a:ext uri="{FF2B5EF4-FFF2-40B4-BE49-F238E27FC236}">
                <a16:creationId xmlns:a16="http://schemas.microsoft.com/office/drawing/2014/main" id="{D20FA72E-FB10-35EE-701A-D4DBAEF6FB5F}"/>
              </a:ext>
            </a:extLst>
          </p:cNvPr>
          <p:cNvSpPr/>
          <p:nvPr userDrawn="1"/>
        </p:nvSpPr>
        <p:spPr>
          <a:xfrm>
            <a:off x="6262067" y="6748884"/>
            <a:ext cx="3963959" cy="1943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TextBox 20">
            <a:extLst>
              <a:ext uri="{FF2B5EF4-FFF2-40B4-BE49-F238E27FC236}">
                <a16:creationId xmlns:a16="http://schemas.microsoft.com/office/drawing/2014/main" id="{8DF83A8F-5798-CE15-9603-1EE404DDFFD3}"/>
              </a:ext>
            </a:extLst>
          </p:cNvPr>
          <p:cNvSpPr txBox="1"/>
          <p:nvPr userDrawn="1"/>
        </p:nvSpPr>
        <p:spPr>
          <a:xfrm>
            <a:off x="6173538" y="6366226"/>
            <a:ext cx="1608197"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Test Yourself</a:t>
            </a:r>
          </a:p>
        </p:txBody>
      </p:sp>
      <p:sp>
        <p:nvSpPr>
          <p:cNvPr id="22" name="Rectangle 21">
            <a:extLst>
              <a:ext uri="{FF2B5EF4-FFF2-40B4-BE49-F238E27FC236}">
                <a16:creationId xmlns:a16="http://schemas.microsoft.com/office/drawing/2014/main" id="{989CD48B-17BE-4121-EEA1-45793A97E07E}"/>
              </a:ext>
            </a:extLst>
          </p:cNvPr>
          <p:cNvSpPr/>
          <p:nvPr userDrawn="1"/>
        </p:nvSpPr>
        <p:spPr>
          <a:xfrm>
            <a:off x="6262004" y="6782386"/>
            <a:ext cx="1321327" cy="553998"/>
          </a:xfrm>
          <a:prstGeom prst="rect">
            <a:avLst/>
          </a:prstGeom>
        </p:spPr>
        <p:txBody>
          <a:bodyPr wrap="square">
            <a:spAutoFit/>
          </a:bodyPr>
          <a:lstStyle/>
          <a:p>
            <a:r>
              <a:rPr lang="en-US" sz="600" i="1">
                <a:solidFill>
                  <a:srgbClr val="7034A0"/>
                </a:solidFill>
                <a:latin typeface="Arial" panose="020B0604020202020204" pitchFamily="34" charset="0"/>
                <a:ea typeface="Bell MT" charset="0"/>
                <a:cs typeface="Arial" panose="020B0604020202020204" pitchFamily="34" charset="0"/>
              </a:rPr>
              <a:t>Which assumptions are new to you and to others, so that you need to test them yourself? Translate them into testable hypotheses!</a:t>
            </a:r>
            <a:endParaRPr lang="en-US" sz="600">
              <a:solidFill>
                <a:srgbClr val="7034A0"/>
              </a:solidFill>
              <a:latin typeface="Arial" panose="020B0604020202020204" pitchFamily="34" charset="0"/>
              <a:ea typeface="Bell MT" charset="0"/>
              <a:cs typeface="Arial" panose="020B0604020202020204" pitchFamily="34" charset="0"/>
            </a:endParaRPr>
          </a:p>
        </p:txBody>
      </p:sp>
      <p:sp>
        <p:nvSpPr>
          <p:cNvPr id="23" name="Rectangle 22">
            <a:extLst>
              <a:ext uri="{FF2B5EF4-FFF2-40B4-BE49-F238E27FC236}">
                <a16:creationId xmlns:a16="http://schemas.microsoft.com/office/drawing/2014/main" id="{C52C7B77-CB5A-570E-49C5-2785BE9B2F7B}"/>
              </a:ext>
            </a:extLst>
          </p:cNvPr>
          <p:cNvSpPr/>
          <p:nvPr userDrawn="1"/>
        </p:nvSpPr>
        <p:spPr>
          <a:xfrm>
            <a:off x="604838" y="1967598"/>
            <a:ext cx="5229794" cy="6720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Triangle 23">
            <a:extLst>
              <a:ext uri="{FF2B5EF4-FFF2-40B4-BE49-F238E27FC236}">
                <a16:creationId xmlns:a16="http://schemas.microsoft.com/office/drawing/2014/main" id="{E36E4896-1C3C-0751-1C5D-367E59F5BFF4}"/>
              </a:ext>
            </a:extLst>
          </p:cNvPr>
          <p:cNvSpPr/>
          <p:nvPr userDrawn="1"/>
        </p:nvSpPr>
        <p:spPr>
          <a:xfrm rot="5400000">
            <a:off x="5330176" y="2838179"/>
            <a:ext cx="1462936" cy="2021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iangle 24">
            <a:extLst>
              <a:ext uri="{FF2B5EF4-FFF2-40B4-BE49-F238E27FC236}">
                <a16:creationId xmlns:a16="http://schemas.microsoft.com/office/drawing/2014/main" id="{F2991B84-1211-41C6-50A5-790E70525C32}"/>
              </a:ext>
            </a:extLst>
          </p:cNvPr>
          <p:cNvSpPr/>
          <p:nvPr userDrawn="1"/>
        </p:nvSpPr>
        <p:spPr>
          <a:xfrm rot="5400000">
            <a:off x="5330176" y="5228822"/>
            <a:ext cx="1462936" cy="2021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iangle 25">
            <a:extLst>
              <a:ext uri="{FF2B5EF4-FFF2-40B4-BE49-F238E27FC236}">
                <a16:creationId xmlns:a16="http://schemas.microsoft.com/office/drawing/2014/main" id="{9C4E0996-D1F0-1208-5F06-3B50E244E214}"/>
              </a:ext>
            </a:extLst>
          </p:cNvPr>
          <p:cNvSpPr/>
          <p:nvPr userDrawn="1"/>
        </p:nvSpPr>
        <p:spPr>
          <a:xfrm rot="5400000">
            <a:off x="5330176" y="7619465"/>
            <a:ext cx="1462936" cy="2021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1F5BDE-8207-BCDF-6C50-BB6FBD3A47D2}"/>
              </a:ext>
            </a:extLst>
          </p:cNvPr>
          <p:cNvSpPr/>
          <p:nvPr userDrawn="1"/>
        </p:nvSpPr>
        <p:spPr>
          <a:xfrm>
            <a:off x="3368766" y="2138692"/>
            <a:ext cx="2306876" cy="2206223"/>
          </a:xfrm>
          <a:prstGeom prst="rect">
            <a:avLst/>
          </a:prstGeom>
          <a:solidFill>
            <a:srgbClr val="7034A0">
              <a:alpha val="20000"/>
            </a:srgbClr>
          </a:solidFill>
          <a:ln>
            <a:solidFill>
              <a:srgbClr val="7034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23"/>
          </a:p>
        </p:txBody>
      </p:sp>
      <p:sp>
        <p:nvSpPr>
          <p:cNvPr id="28" name="Rectangle 27">
            <a:extLst>
              <a:ext uri="{FF2B5EF4-FFF2-40B4-BE49-F238E27FC236}">
                <a16:creationId xmlns:a16="http://schemas.microsoft.com/office/drawing/2014/main" id="{456A7AB0-B2C7-5412-4EF0-ED57C4FD4F30}"/>
              </a:ext>
            </a:extLst>
          </p:cNvPr>
          <p:cNvSpPr/>
          <p:nvPr userDrawn="1"/>
        </p:nvSpPr>
        <p:spPr>
          <a:xfrm>
            <a:off x="3368766" y="2138693"/>
            <a:ext cx="2306876" cy="456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b="1">
                <a:solidFill>
                  <a:srgbClr val="7034A0"/>
                </a:solidFill>
                <a:latin typeface="Arial" panose="020B0604020202020204" pitchFamily="34" charset="0"/>
                <a:cs typeface="Arial" panose="020B0604020202020204" pitchFamily="34" charset="0"/>
              </a:rPr>
              <a:t>Focus</a:t>
            </a:r>
          </a:p>
        </p:txBody>
      </p:sp>
      <p:cxnSp>
        <p:nvCxnSpPr>
          <p:cNvPr id="29" name="Straight Arrow Connector 28">
            <a:extLst>
              <a:ext uri="{FF2B5EF4-FFF2-40B4-BE49-F238E27FC236}">
                <a16:creationId xmlns:a16="http://schemas.microsoft.com/office/drawing/2014/main" id="{AFAE988B-26C9-0BE9-3EC8-4A495CF9B47A}"/>
              </a:ext>
            </a:extLst>
          </p:cNvPr>
          <p:cNvCxnSpPr/>
          <p:nvPr userDrawn="1"/>
        </p:nvCxnSpPr>
        <p:spPr>
          <a:xfrm flipV="1">
            <a:off x="5675642" y="5912685"/>
            <a:ext cx="0" cy="2250832"/>
          </a:xfrm>
          <a:prstGeom prst="straightConnector1">
            <a:avLst/>
          </a:prstGeom>
          <a:ln w="28575">
            <a:solidFill>
              <a:srgbClr val="7034A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EE09166-A0C9-2BB0-B6E1-7FE19570F728}"/>
              </a:ext>
            </a:extLst>
          </p:cNvPr>
          <p:cNvCxnSpPr/>
          <p:nvPr userDrawn="1"/>
        </p:nvCxnSpPr>
        <p:spPr>
          <a:xfrm flipV="1">
            <a:off x="3419642" y="8550777"/>
            <a:ext cx="2256000" cy="0"/>
          </a:xfrm>
          <a:prstGeom prst="straightConnector1">
            <a:avLst/>
          </a:prstGeom>
          <a:ln w="28575">
            <a:solidFill>
              <a:srgbClr val="7034A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03272511-1AB1-7E9A-CEC2-32F524CB4FF6}"/>
              </a:ext>
            </a:extLst>
          </p:cNvPr>
          <p:cNvSpPr/>
          <p:nvPr userDrawn="1"/>
        </p:nvSpPr>
        <p:spPr>
          <a:xfrm>
            <a:off x="3339030" y="8179485"/>
            <a:ext cx="2109591" cy="3701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rgbClr val="7034A0"/>
                </a:solidFill>
                <a:latin typeface="Arial" panose="020B0604020202020204" pitchFamily="34" charset="0"/>
                <a:cs typeface="Arial" panose="020B0604020202020204" pitchFamily="34" charset="0"/>
              </a:rPr>
              <a:t>Uncertainty</a:t>
            </a:r>
          </a:p>
        </p:txBody>
      </p:sp>
      <p:sp>
        <p:nvSpPr>
          <p:cNvPr id="32" name="Rectangle 31">
            <a:extLst>
              <a:ext uri="{FF2B5EF4-FFF2-40B4-BE49-F238E27FC236}">
                <a16:creationId xmlns:a16="http://schemas.microsoft.com/office/drawing/2014/main" id="{AD423E91-04EC-ABAE-34A1-123D4E729967}"/>
              </a:ext>
            </a:extLst>
          </p:cNvPr>
          <p:cNvSpPr/>
          <p:nvPr userDrawn="1"/>
        </p:nvSpPr>
        <p:spPr>
          <a:xfrm rot="16200000">
            <a:off x="3857726" y="6435923"/>
            <a:ext cx="3265716" cy="3701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rgbClr val="7034A0"/>
                </a:solidFill>
                <a:latin typeface="Arial" panose="020B0604020202020204" pitchFamily="34" charset="0"/>
                <a:cs typeface="Arial" panose="020B0604020202020204" pitchFamily="34" charset="0"/>
              </a:rPr>
              <a:t>Importance</a:t>
            </a:r>
          </a:p>
        </p:txBody>
      </p:sp>
      <p:cxnSp>
        <p:nvCxnSpPr>
          <p:cNvPr id="33" name="Straight Connector 32">
            <a:extLst>
              <a:ext uri="{FF2B5EF4-FFF2-40B4-BE49-F238E27FC236}">
                <a16:creationId xmlns:a16="http://schemas.microsoft.com/office/drawing/2014/main" id="{D71A7F46-7E44-119E-41BB-6B6B84762056}"/>
              </a:ext>
            </a:extLst>
          </p:cNvPr>
          <p:cNvCxnSpPr>
            <a:cxnSpLocks/>
          </p:cNvCxnSpPr>
          <p:nvPr userDrawn="1"/>
        </p:nvCxnSpPr>
        <p:spPr>
          <a:xfrm flipV="1">
            <a:off x="7583345" y="1967598"/>
            <a:ext cx="0" cy="1943353"/>
          </a:xfrm>
          <a:prstGeom prst="line">
            <a:avLst/>
          </a:prstGeom>
          <a:ln w="3175">
            <a:solidFill>
              <a:srgbClr val="7034A0">
                <a:alpha val="59608"/>
              </a:srgb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36F1F63-2AF2-0959-8E66-89D39903ADC9}"/>
              </a:ext>
            </a:extLst>
          </p:cNvPr>
          <p:cNvCxnSpPr>
            <a:cxnSpLocks/>
          </p:cNvCxnSpPr>
          <p:nvPr userDrawn="1"/>
        </p:nvCxnSpPr>
        <p:spPr>
          <a:xfrm flipV="1">
            <a:off x="8904686" y="1967598"/>
            <a:ext cx="0" cy="1943353"/>
          </a:xfrm>
          <a:prstGeom prst="line">
            <a:avLst/>
          </a:prstGeom>
          <a:ln w="3175">
            <a:solidFill>
              <a:srgbClr val="7034A0">
                <a:alpha val="59608"/>
              </a:srgb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5213DD8-C5A2-984B-EB14-B584999928FE}"/>
              </a:ext>
            </a:extLst>
          </p:cNvPr>
          <p:cNvCxnSpPr>
            <a:cxnSpLocks/>
          </p:cNvCxnSpPr>
          <p:nvPr userDrawn="1"/>
        </p:nvCxnSpPr>
        <p:spPr>
          <a:xfrm flipV="1">
            <a:off x="7583345" y="4358241"/>
            <a:ext cx="0" cy="1943353"/>
          </a:xfrm>
          <a:prstGeom prst="line">
            <a:avLst/>
          </a:prstGeom>
          <a:ln w="3175">
            <a:solidFill>
              <a:srgbClr val="7034A0">
                <a:alpha val="59608"/>
              </a:srgb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D70527F-19BA-EA5A-FD50-A87375568DA4}"/>
              </a:ext>
            </a:extLst>
          </p:cNvPr>
          <p:cNvCxnSpPr>
            <a:cxnSpLocks/>
          </p:cNvCxnSpPr>
          <p:nvPr userDrawn="1"/>
        </p:nvCxnSpPr>
        <p:spPr>
          <a:xfrm flipV="1">
            <a:off x="8904686" y="4358241"/>
            <a:ext cx="0" cy="1943353"/>
          </a:xfrm>
          <a:prstGeom prst="line">
            <a:avLst/>
          </a:prstGeom>
          <a:ln w="3175">
            <a:solidFill>
              <a:srgbClr val="7034A0">
                <a:alpha val="59608"/>
              </a:srgb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4C92400-2584-6158-14FA-5ECEFC59DE7B}"/>
              </a:ext>
            </a:extLst>
          </p:cNvPr>
          <p:cNvCxnSpPr>
            <a:cxnSpLocks/>
          </p:cNvCxnSpPr>
          <p:nvPr userDrawn="1"/>
        </p:nvCxnSpPr>
        <p:spPr>
          <a:xfrm flipV="1">
            <a:off x="7583345" y="6748884"/>
            <a:ext cx="0" cy="1943353"/>
          </a:xfrm>
          <a:prstGeom prst="line">
            <a:avLst/>
          </a:prstGeom>
          <a:ln w="3175">
            <a:solidFill>
              <a:srgbClr val="7034A0">
                <a:alpha val="59608"/>
              </a:srgb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E804182-03B4-7BF9-DAAD-F837C4E9E66E}"/>
              </a:ext>
            </a:extLst>
          </p:cNvPr>
          <p:cNvCxnSpPr>
            <a:cxnSpLocks/>
          </p:cNvCxnSpPr>
          <p:nvPr userDrawn="1"/>
        </p:nvCxnSpPr>
        <p:spPr>
          <a:xfrm flipV="1">
            <a:off x="8904686" y="6748884"/>
            <a:ext cx="0" cy="1943353"/>
          </a:xfrm>
          <a:prstGeom prst="line">
            <a:avLst/>
          </a:prstGeom>
          <a:ln w="3175">
            <a:solidFill>
              <a:srgbClr val="7034A0">
                <a:alpha val="59608"/>
              </a:srgbClr>
            </a:solidFill>
            <a:prstDash val="dash"/>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71F70B71-A471-9C16-5B25-FB9304F3FF5C}"/>
              </a:ext>
            </a:extLst>
          </p:cNvPr>
          <p:cNvSpPr/>
          <p:nvPr userDrawn="1"/>
        </p:nvSpPr>
        <p:spPr>
          <a:xfrm>
            <a:off x="7583332" y="2001100"/>
            <a:ext cx="1321328" cy="369332"/>
          </a:xfrm>
          <a:prstGeom prst="rect">
            <a:avLst/>
          </a:prstGeom>
        </p:spPr>
        <p:txBody>
          <a:bodyPr wrap="square">
            <a:spAutoFit/>
          </a:bodyPr>
          <a:lstStyle/>
          <a:p>
            <a:r>
              <a:rPr lang="en-US" sz="600" i="1">
                <a:solidFill>
                  <a:srgbClr val="7034A0"/>
                </a:solidFill>
                <a:latin typeface="Arial" panose="020B0604020202020204" pitchFamily="34" charset="0"/>
                <a:ea typeface="Bell MT" charset="0"/>
                <a:cs typeface="Arial" panose="020B0604020202020204" pitchFamily="34" charset="0"/>
              </a:rPr>
              <a:t>What can you concretely do to explore those assumptions further? </a:t>
            </a:r>
            <a:endParaRPr lang="en-US" sz="600">
              <a:solidFill>
                <a:srgbClr val="7034A0"/>
              </a:solidFill>
              <a:latin typeface="Arial" panose="020B0604020202020204" pitchFamily="34" charset="0"/>
              <a:ea typeface="Bell MT" charset="0"/>
              <a:cs typeface="Arial" panose="020B0604020202020204" pitchFamily="34" charset="0"/>
            </a:endParaRPr>
          </a:p>
        </p:txBody>
      </p:sp>
      <p:sp>
        <p:nvSpPr>
          <p:cNvPr id="40" name="Rectangle 39">
            <a:extLst>
              <a:ext uri="{FF2B5EF4-FFF2-40B4-BE49-F238E27FC236}">
                <a16:creationId xmlns:a16="http://schemas.microsoft.com/office/drawing/2014/main" id="{BB68F990-54EF-30D3-2EF6-5F2454525AC4}"/>
              </a:ext>
            </a:extLst>
          </p:cNvPr>
          <p:cNvSpPr/>
          <p:nvPr userDrawn="1"/>
        </p:nvSpPr>
        <p:spPr>
          <a:xfrm>
            <a:off x="8912848" y="2001100"/>
            <a:ext cx="1313079" cy="276999"/>
          </a:xfrm>
          <a:prstGeom prst="rect">
            <a:avLst/>
          </a:prstGeom>
        </p:spPr>
        <p:txBody>
          <a:bodyPr wrap="square">
            <a:spAutoFit/>
          </a:bodyPr>
          <a:lstStyle/>
          <a:p>
            <a:r>
              <a:rPr lang="en-US" sz="600" i="1">
                <a:solidFill>
                  <a:srgbClr val="7034A0"/>
                </a:solidFill>
                <a:latin typeface="Arial" panose="020B0604020202020204" pitchFamily="34" charset="0"/>
                <a:ea typeface="Bell MT" charset="0"/>
                <a:cs typeface="Arial" panose="020B0604020202020204" pitchFamily="34" charset="0"/>
              </a:rPr>
              <a:t>Who of your team will carry out which task by when?</a:t>
            </a:r>
            <a:endParaRPr lang="en-US" sz="600">
              <a:solidFill>
                <a:srgbClr val="7034A0"/>
              </a:solidFill>
              <a:latin typeface="Arial" panose="020B0604020202020204" pitchFamily="34" charset="0"/>
              <a:ea typeface="Bell MT" charset="0"/>
              <a:cs typeface="Arial" panose="020B0604020202020204" pitchFamily="34" charset="0"/>
            </a:endParaRPr>
          </a:p>
        </p:txBody>
      </p:sp>
      <p:sp>
        <p:nvSpPr>
          <p:cNvPr id="41" name="Rectangle 40">
            <a:extLst>
              <a:ext uri="{FF2B5EF4-FFF2-40B4-BE49-F238E27FC236}">
                <a16:creationId xmlns:a16="http://schemas.microsoft.com/office/drawing/2014/main" id="{67925EF0-1EF4-B027-72A7-BE7DEFE482B8}"/>
              </a:ext>
            </a:extLst>
          </p:cNvPr>
          <p:cNvSpPr/>
          <p:nvPr userDrawn="1"/>
        </p:nvSpPr>
        <p:spPr>
          <a:xfrm>
            <a:off x="7591520" y="4391743"/>
            <a:ext cx="1313139" cy="276999"/>
          </a:xfrm>
          <a:prstGeom prst="rect">
            <a:avLst/>
          </a:prstGeom>
        </p:spPr>
        <p:txBody>
          <a:bodyPr wrap="square">
            <a:spAutoFit/>
          </a:bodyPr>
          <a:lstStyle/>
          <a:p>
            <a:r>
              <a:rPr lang="en-US" sz="600" i="1">
                <a:solidFill>
                  <a:srgbClr val="7034A0"/>
                </a:solidFill>
                <a:latin typeface="Arial" panose="020B0604020202020204" pitchFamily="34" charset="0"/>
                <a:ea typeface="Bell MT" charset="0"/>
                <a:cs typeface="Arial" panose="020B0604020202020204" pitchFamily="34" charset="0"/>
              </a:rPr>
              <a:t>What concretely can you do to learn from those others?</a:t>
            </a:r>
            <a:endParaRPr lang="en-US" sz="600">
              <a:solidFill>
                <a:srgbClr val="7034A0"/>
              </a:solidFill>
              <a:latin typeface="Arial" panose="020B0604020202020204" pitchFamily="34" charset="0"/>
              <a:ea typeface="Bell MT" charset="0"/>
              <a:cs typeface="Arial" panose="020B0604020202020204" pitchFamily="34" charset="0"/>
            </a:endParaRPr>
          </a:p>
        </p:txBody>
      </p:sp>
      <p:sp>
        <p:nvSpPr>
          <p:cNvPr id="42" name="Rectangle 41">
            <a:extLst>
              <a:ext uri="{FF2B5EF4-FFF2-40B4-BE49-F238E27FC236}">
                <a16:creationId xmlns:a16="http://schemas.microsoft.com/office/drawing/2014/main" id="{10CD22FC-2173-73B6-639A-896B57251B5F}"/>
              </a:ext>
            </a:extLst>
          </p:cNvPr>
          <p:cNvSpPr/>
          <p:nvPr userDrawn="1"/>
        </p:nvSpPr>
        <p:spPr>
          <a:xfrm>
            <a:off x="8904610" y="4391743"/>
            <a:ext cx="1321318" cy="276999"/>
          </a:xfrm>
          <a:prstGeom prst="rect">
            <a:avLst/>
          </a:prstGeom>
        </p:spPr>
        <p:txBody>
          <a:bodyPr wrap="square">
            <a:spAutoFit/>
          </a:bodyPr>
          <a:lstStyle/>
          <a:p>
            <a:r>
              <a:rPr lang="en-US" sz="600" i="1">
                <a:solidFill>
                  <a:srgbClr val="7034A0"/>
                </a:solidFill>
                <a:latin typeface="Arial" panose="020B0604020202020204" pitchFamily="34" charset="0"/>
                <a:ea typeface="Bell MT" charset="0"/>
                <a:cs typeface="Arial" panose="020B0604020202020204" pitchFamily="34" charset="0"/>
              </a:rPr>
              <a:t>Who of your team will carry out which task by when?</a:t>
            </a:r>
            <a:endParaRPr lang="en-US" sz="600">
              <a:solidFill>
                <a:srgbClr val="7034A0"/>
              </a:solidFill>
              <a:latin typeface="Arial" panose="020B0604020202020204" pitchFamily="34" charset="0"/>
              <a:ea typeface="Bell MT" charset="0"/>
              <a:cs typeface="Arial" panose="020B0604020202020204" pitchFamily="34" charset="0"/>
            </a:endParaRPr>
          </a:p>
        </p:txBody>
      </p:sp>
      <p:sp>
        <p:nvSpPr>
          <p:cNvPr id="43" name="Rectangle 42">
            <a:extLst>
              <a:ext uri="{FF2B5EF4-FFF2-40B4-BE49-F238E27FC236}">
                <a16:creationId xmlns:a16="http://schemas.microsoft.com/office/drawing/2014/main" id="{317A771B-4DDB-630D-754E-97204CD6BED3}"/>
              </a:ext>
            </a:extLst>
          </p:cNvPr>
          <p:cNvSpPr/>
          <p:nvPr userDrawn="1"/>
        </p:nvSpPr>
        <p:spPr>
          <a:xfrm>
            <a:off x="7581465" y="6782386"/>
            <a:ext cx="1321327" cy="369332"/>
          </a:xfrm>
          <a:prstGeom prst="rect">
            <a:avLst/>
          </a:prstGeom>
        </p:spPr>
        <p:txBody>
          <a:bodyPr wrap="square">
            <a:spAutoFit/>
          </a:bodyPr>
          <a:lstStyle/>
          <a:p>
            <a:r>
              <a:rPr lang="en-US" sz="600" i="1">
                <a:solidFill>
                  <a:srgbClr val="7034A0"/>
                </a:solidFill>
                <a:latin typeface="Arial" panose="020B0604020202020204" pitchFamily="34" charset="0"/>
                <a:ea typeface="Bell MT" charset="0"/>
                <a:cs typeface="Arial" panose="020B0604020202020204" pitchFamily="34" charset="0"/>
              </a:rPr>
              <a:t>What concretely can you do to test your hypotheses with the least effort? </a:t>
            </a:r>
            <a:endParaRPr lang="en-US" sz="600">
              <a:solidFill>
                <a:srgbClr val="7034A0"/>
              </a:solidFill>
              <a:latin typeface="Arial" panose="020B0604020202020204" pitchFamily="34" charset="0"/>
              <a:ea typeface="Bell MT" charset="0"/>
              <a:cs typeface="Arial" panose="020B0604020202020204" pitchFamily="34" charset="0"/>
            </a:endParaRPr>
          </a:p>
        </p:txBody>
      </p:sp>
      <p:sp>
        <p:nvSpPr>
          <p:cNvPr id="44" name="Rectangle 43">
            <a:extLst>
              <a:ext uri="{FF2B5EF4-FFF2-40B4-BE49-F238E27FC236}">
                <a16:creationId xmlns:a16="http://schemas.microsoft.com/office/drawing/2014/main" id="{883D8A33-CD1B-9CA0-1886-64C1775EE153}"/>
              </a:ext>
            </a:extLst>
          </p:cNvPr>
          <p:cNvSpPr/>
          <p:nvPr userDrawn="1"/>
        </p:nvSpPr>
        <p:spPr>
          <a:xfrm>
            <a:off x="8904431" y="6782386"/>
            <a:ext cx="1321327" cy="276999"/>
          </a:xfrm>
          <a:prstGeom prst="rect">
            <a:avLst/>
          </a:prstGeom>
        </p:spPr>
        <p:txBody>
          <a:bodyPr wrap="square">
            <a:spAutoFit/>
          </a:bodyPr>
          <a:lstStyle/>
          <a:p>
            <a:r>
              <a:rPr lang="en-US" sz="600" i="1">
                <a:solidFill>
                  <a:srgbClr val="7034A0"/>
                </a:solidFill>
                <a:latin typeface="Arial" panose="020B0604020202020204" pitchFamily="34" charset="0"/>
                <a:ea typeface="Bell MT" charset="0"/>
                <a:cs typeface="Arial" panose="020B0604020202020204" pitchFamily="34" charset="0"/>
              </a:rPr>
              <a:t>Who of your team will carry out which task by when?</a:t>
            </a:r>
            <a:endParaRPr lang="en-US" sz="600">
              <a:solidFill>
                <a:srgbClr val="7034A0"/>
              </a:solidFill>
              <a:latin typeface="Arial" panose="020B0604020202020204" pitchFamily="34" charset="0"/>
              <a:ea typeface="Bell MT" charset="0"/>
              <a:cs typeface="Arial" panose="020B0604020202020204" pitchFamily="34" charset="0"/>
            </a:endParaRPr>
          </a:p>
        </p:txBody>
      </p:sp>
      <p:pic>
        <p:nvPicPr>
          <p:cNvPr id="45" name="Picture 44">
            <a:extLst>
              <a:ext uri="{FF2B5EF4-FFF2-40B4-BE49-F238E27FC236}">
                <a16:creationId xmlns:a16="http://schemas.microsoft.com/office/drawing/2014/main" id="{56901AB2-1C82-3C45-7537-4B1EB5DD9F54}"/>
              </a:ext>
            </a:extLst>
          </p:cNvPr>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037401" y="2699627"/>
            <a:ext cx="1084356" cy="899762"/>
          </a:xfrm>
          <a:prstGeom prst="rect">
            <a:avLst/>
          </a:prstGeom>
        </p:spPr>
      </p:pic>
      <p:pic>
        <p:nvPicPr>
          <p:cNvPr id="46" name="Picture 45">
            <a:extLst>
              <a:ext uri="{FF2B5EF4-FFF2-40B4-BE49-F238E27FC236}">
                <a16:creationId xmlns:a16="http://schemas.microsoft.com/office/drawing/2014/main" id="{8BC606BC-1D46-ED94-BD26-BC4665954BF2}"/>
              </a:ext>
            </a:extLst>
          </p:cNvPr>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037401" y="5084794"/>
            <a:ext cx="1084356" cy="899762"/>
          </a:xfrm>
          <a:prstGeom prst="rect">
            <a:avLst/>
          </a:prstGeom>
        </p:spPr>
      </p:pic>
      <p:pic>
        <p:nvPicPr>
          <p:cNvPr id="47" name="Picture 46">
            <a:extLst>
              <a:ext uri="{FF2B5EF4-FFF2-40B4-BE49-F238E27FC236}">
                <a16:creationId xmlns:a16="http://schemas.microsoft.com/office/drawing/2014/main" id="{54331242-6256-1CA9-AA0F-5F7739A16F1A}"/>
              </a:ext>
            </a:extLst>
          </p:cNvPr>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037401" y="7478248"/>
            <a:ext cx="1084356" cy="899762"/>
          </a:xfrm>
          <a:prstGeom prst="rect">
            <a:avLst/>
          </a:prstGeom>
        </p:spPr>
      </p:pic>
      <p:pic>
        <p:nvPicPr>
          <p:cNvPr id="48" name="Picture 47">
            <a:extLst>
              <a:ext uri="{FF2B5EF4-FFF2-40B4-BE49-F238E27FC236}">
                <a16:creationId xmlns:a16="http://schemas.microsoft.com/office/drawing/2014/main" id="{4DA693AA-20F1-9C46-C6E8-B7BA6929D3CA}"/>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812627" y="7499396"/>
            <a:ext cx="912562" cy="912562"/>
          </a:xfrm>
          <a:prstGeom prst="rect">
            <a:avLst/>
          </a:prstGeom>
        </p:spPr>
      </p:pic>
      <p:pic>
        <p:nvPicPr>
          <p:cNvPr id="49" name="Picture 48">
            <a:extLst>
              <a:ext uri="{FF2B5EF4-FFF2-40B4-BE49-F238E27FC236}">
                <a16:creationId xmlns:a16="http://schemas.microsoft.com/office/drawing/2014/main" id="{858A3999-7272-C52F-220E-FE67E0E38690}"/>
              </a:ext>
            </a:extLst>
          </p:cNvPr>
          <p:cNvPicPr>
            <a:picLocks noChangeAspect="1"/>
          </p:cNvPicPr>
          <p:nvPr userDrawn="1"/>
        </p:nvPicPr>
        <p:blipFill>
          <a:blip r:embed="rId4"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616767" y="4924985"/>
            <a:ext cx="663879" cy="1092946"/>
          </a:xfrm>
          <a:prstGeom prst="rect">
            <a:avLst/>
          </a:prstGeom>
        </p:spPr>
      </p:pic>
      <p:pic>
        <p:nvPicPr>
          <p:cNvPr id="50" name="Picture 49">
            <a:extLst>
              <a:ext uri="{FF2B5EF4-FFF2-40B4-BE49-F238E27FC236}">
                <a16:creationId xmlns:a16="http://schemas.microsoft.com/office/drawing/2014/main" id="{86A6BB70-B750-FC44-1E30-DF99641E73DA}"/>
              </a:ext>
            </a:extLst>
          </p:cNvPr>
          <p:cNvPicPr>
            <a:picLocks noChangeAspect="1"/>
          </p:cNvPicPr>
          <p:nvPr userDrawn="1"/>
        </p:nvPicPr>
        <p:blipFill>
          <a:blip r:embed="rId5"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356122" y="7572145"/>
            <a:ext cx="1160560" cy="727126"/>
          </a:xfrm>
          <a:prstGeom prst="rect">
            <a:avLst/>
          </a:prstGeom>
        </p:spPr>
      </p:pic>
      <p:pic>
        <p:nvPicPr>
          <p:cNvPr id="51" name="Picture 50">
            <a:extLst>
              <a:ext uri="{FF2B5EF4-FFF2-40B4-BE49-F238E27FC236}">
                <a16:creationId xmlns:a16="http://schemas.microsoft.com/office/drawing/2014/main" id="{67EB0FB3-3850-60F7-CA68-8BFDAEF3CA25}"/>
              </a:ext>
            </a:extLst>
          </p:cNvPr>
          <p:cNvPicPr>
            <a:picLocks noChangeAspect="1"/>
          </p:cNvPicPr>
          <p:nvPr userDrawn="1"/>
        </p:nvPicPr>
        <p:blipFill>
          <a:blip r:embed="rId6"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844571" y="5165560"/>
            <a:ext cx="845503" cy="845503"/>
          </a:xfrm>
          <a:prstGeom prst="rect">
            <a:avLst/>
          </a:prstGeom>
        </p:spPr>
      </p:pic>
      <p:pic>
        <p:nvPicPr>
          <p:cNvPr id="52" name="Picture 51">
            <a:extLst>
              <a:ext uri="{FF2B5EF4-FFF2-40B4-BE49-F238E27FC236}">
                <a16:creationId xmlns:a16="http://schemas.microsoft.com/office/drawing/2014/main" id="{56000799-8DB2-10A0-23AE-BAF96210978C}"/>
              </a:ext>
            </a:extLst>
          </p:cNvPr>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114453" y="2649803"/>
            <a:ext cx="1586866" cy="1122693"/>
          </a:xfrm>
          <a:prstGeom prst="rect">
            <a:avLst/>
          </a:prstGeom>
        </p:spPr>
      </p:pic>
      <p:pic>
        <p:nvPicPr>
          <p:cNvPr id="53" name="Picture 52">
            <a:extLst>
              <a:ext uri="{FF2B5EF4-FFF2-40B4-BE49-F238E27FC236}">
                <a16:creationId xmlns:a16="http://schemas.microsoft.com/office/drawing/2014/main" id="{310F5107-0945-36CB-8F57-8AD81E26CEA2}"/>
              </a:ext>
            </a:extLst>
          </p:cNvPr>
          <p:cNvPicPr>
            <a:picLocks noChangeAspect="1"/>
          </p:cNvPicPr>
          <p:nvPr userDrawn="1"/>
        </p:nvPicPr>
        <p:blipFill>
          <a:blip r:embed="rId8"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784622" y="2745217"/>
            <a:ext cx="931866" cy="931866"/>
          </a:xfrm>
          <a:prstGeom prst="rect">
            <a:avLst/>
          </a:prstGeom>
        </p:spPr>
      </p:pic>
      <p:sp>
        <p:nvSpPr>
          <p:cNvPr id="54" name="Rectangle 53">
            <a:extLst>
              <a:ext uri="{FF2B5EF4-FFF2-40B4-BE49-F238E27FC236}">
                <a16:creationId xmlns:a16="http://schemas.microsoft.com/office/drawing/2014/main" id="{DD871A82-A445-19E0-8D1C-C933E14E1DB6}"/>
              </a:ext>
            </a:extLst>
          </p:cNvPr>
          <p:cNvSpPr/>
          <p:nvPr userDrawn="1"/>
        </p:nvSpPr>
        <p:spPr>
          <a:xfrm>
            <a:off x="7317132" y="880978"/>
            <a:ext cx="140930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TextBox 54">
            <a:extLst>
              <a:ext uri="{FF2B5EF4-FFF2-40B4-BE49-F238E27FC236}">
                <a16:creationId xmlns:a16="http://schemas.microsoft.com/office/drawing/2014/main" id="{802B6151-E3F1-FFEB-0611-1373DDA618D0}"/>
              </a:ext>
            </a:extLst>
          </p:cNvPr>
          <p:cNvSpPr txBox="1"/>
          <p:nvPr userDrawn="1"/>
        </p:nvSpPr>
        <p:spPr>
          <a:xfrm>
            <a:off x="6546857" y="871469"/>
            <a:ext cx="770275"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Team</a:t>
            </a:r>
          </a:p>
        </p:txBody>
      </p:sp>
      <p:sp>
        <p:nvSpPr>
          <p:cNvPr id="56" name="Rectangle 55">
            <a:extLst>
              <a:ext uri="{FF2B5EF4-FFF2-40B4-BE49-F238E27FC236}">
                <a16:creationId xmlns:a16="http://schemas.microsoft.com/office/drawing/2014/main" id="{1D96D3E6-EBBC-84D2-AB0C-44865DFFA57A}"/>
              </a:ext>
            </a:extLst>
          </p:cNvPr>
          <p:cNvSpPr/>
          <p:nvPr userDrawn="1"/>
        </p:nvSpPr>
        <p:spPr>
          <a:xfrm>
            <a:off x="9466435" y="880978"/>
            <a:ext cx="605163"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7" name="TextBox 56">
            <a:extLst>
              <a:ext uri="{FF2B5EF4-FFF2-40B4-BE49-F238E27FC236}">
                <a16:creationId xmlns:a16="http://schemas.microsoft.com/office/drawing/2014/main" id="{53F3A261-2256-7EC4-E9B5-A649C254A201}"/>
              </a:ext>
            </a:extLst>
          </p:cNvPr>
          <p:cNvSpPr txBox="1"/>
          <p:nvPr userDrawn="1"/>
        </p:nvSpPr>
        <p:spPr>
          <a:xfrm>
            <a:off x="8760809" y="871469"/>
            <a:ext cx="671979"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Date</a:t>
            </a:r>
          </a:p>
        </p:txBody>
      </p:sp>
      <p:sp>
        <p:nvSpPr>
          <p:cNvPr id="58" name="Rectangle 57">
            <a:extLst>
              <a:ext uri="{FF2B5EF4-FFF2-40B4-BE49-F238E27FC236}">
                <a16:creationId xmlns:a16="http://schemas.microsoft.com/office/drawing/2014/main" id="{AF12C72C-4116-BE7A-F530-0498189C20C9}"/>
              </a:ext>
            </a:extLst>
          </p:cNvPr>
          <p:cNvSpPr/>
          <p:nvPr userDrawn="1"/>
        </p:nvSpPr>
        <p:spPr>
          <a:xfrm>
            <a:off x="11951904" y="880978"/>
            <a:ext cx="53817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9" name="Picture 58">
            <a:extLst>
              <a:ext uri="{FF2B5EF4-FFF2-40B4-BE49-F238E27FC236}">
                <a16:creationId xmlns:a16="http://schemas.microsoft.com/office/drawing/2014/main" id="{4645EF94-5647-5C8B-70BF-8B7D7D4045AC}"/>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11965584" y="936288"/>
            <a:ext cx="538172" cy="281643"/>
          </a:xfrm>
          <a:prstGeom prst="rect">
            <a:avLst/>
          </a:prstGeom>
        </p:spPr>
      </p:pic>
      <p:sp>
        <p:nvSpPr>
          <p:cNvPr id="60" name="Rectangle 59">
            <a:extLst>
              <a:ext uri="{FF2B5EF4-FFF2-40B4-BE49-F238E27FC236}">
                <a16:creationId xmlns:a16="http://schemas.microsoft.com/office/drawing/2014/main" id="{3AF37526-AC98-1D29-4F83-2444E2E6E5DB}"/>
              </a:ext>
            </a:extLst>
          </p:cNvPr>
          <p:cNvSpPr/>
          <p:nvPr userDrawn="1"/>
        </p:nvSpPr>
        <p:spPr>
          <a:xfrm>
            <a:off x="11139915" y="880978"/>
            <a:ext cx="604800"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1" name="TextBox 60">
            <a:extLst>
              <a:ext uri="{FF2B5EF4-FFF2-40B4-BE49-F238E27FC236}">
                <a16:creationId xmlns:a16="http://schemas.microsoft.com/office/drawing/2014/main" id="{FD5F70F2-519A-EFFD-B7CF-78E3BA33D8D8}"/>
              </a:ext>
            </a:extLst>
          </p:cNvPr>
          <p:cNvSpPr txBox="1"/>
          <p:nvPr userDrawn="1"/>
        </p:nvSpPr>
        <p:spPr>
          <a:xfrm>
            <a:off x="10105973" y="871469"/>
            <a:ext cx="1018227"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Iteration</a:t>
            </a:r>
          </a:p>
        </p:txBody>
      </p:sp>
      <p:sp>
        <p:nvSpPr>
          <p:cNvPr id="62" name="TextBox 61">
            <a:extLst>
              <a:ext uri="{FF2B5EF4-FFF2-40B4-BE49-F238E27FC236}">
                <a16:creationId xmlns:a16="http://schemas.microsoft.com/office/drawing/2014/main" id="{0E69A20B-A105-E686-59BA-F7B7E77D3C05}"/>
              </a:ext>
            </a:extLst>
          </p:cNvPr>
          <p:cNvSpPr txBox="1"/>
          <p:nvPr userDrawn="1"/>
        </p:nvSpPr>
        <p:spPr>
          <a:xfrm>
            <a:off x="236004" y="9022831"/>
            <a:ext cx="3103735" cy="184666"/>
          </a:xfrm>
          <a:prstGeom prst="rect">
            <a:avLst/>
          </a:prstGeom>
          <a:noFill/>
        </p:spPr>
        <p:txBody>
          <a:bodyPr wrap="none" rtlCol="0">
            <a:spAutoFit/>
          </a:bodyPr>
          <a:lstStyle/>
          <a:p>
            <a:r>
              <a:rPr lang="en-US" sz="600" b="1">
                <a:solidFill>
                  <a:srgbClr val="7034A0"/>
                </a:solidFill>
                <a:latin typeface="Arial" panose="020B0604020202020204" pitchFamily="34" charset="0"/>
                <a:cs typeface="Arial" panose="020B0604020202020204" pitchFamily="34" charset="0"/>
              </a:rPr>
              <a:t>© 2023 Quantgeist. All rights reserved. In collaboration with Orange Hills GmbH. </a:t>
            </a:r>
          </a:p>
        </p:txBody>
      </p:sp>
      <p:sp>
        <p:nvSpPr>
          <p:cNvPr id="63" name="TextBox 62">
            <a:extLst>
              <a:ext uri="{FF2B5EF4-FFF2-40B4-BE49-F238E27FC236}">
                <a16:creationId xmlns:a16="http://schemas.microsoft.com/office/drawing/2014/main" id="{DDA37CF6-28AF-3808-0713-2863C74304C4}"/>
              </a:ext>
            </a:extLst>
          </p:cNvPr>
          <p:cNvSpPr txBox="1"/>
          <p:nvPr userDrawn="1"/>
        </p:nvSpPr>
        <p:spPr>
          <a:xfrm>
            <a:off x="10443397" y="9022831"/>
            <a:ext cx="2140330" cy="184666"/>
          </a:xfrm>
          <a:prstGeom prst="rect">
            <a:avLst/>
          </a:prstGeom>
          <a:noFill/>
        </p:spPr>
        <p:txBody>
          <a:bodyPr wrap="none" rtlCol="0">
            <a:spAutoFit/>
          </a:bodyPr>
          <a:lstStyle/>
          <a:p>
            <a:pPr algn="r"/>
            <a:r>
              <a:rPr lang="en-US" sz="600" b="1">
                <a:solidFill>
                  <a:srgbClr val="7134A1"/>
                </a:solidFill>
                <a:latin typeface="Arial" panose="020B0604020202020204" pitchFamily="34" charset="0"/>
                <a:cs typeface="Arial" panose="020B0604020202020204" pitchFamily="34" charset="0"/>
              </a:rPr>
              <a:t>Feel free to get in touch with us: </a:t>
            </a:r>
            <a:r>
              <a:rPr lang="en-US" sz="600" b="1" err="1">
                <a:solidFill>
                  <a:srgbClr val="7134A1"/>
                </a:solidFill>
                <a:latin typeface="Arial" panose="020B0604020202020204" pitchFamily="34" charset="0"/>
                <a:cs typeface="Arial" panose="020B0604020202020204" pitchFamily="34" charset="0"/>
              </a:rPr>
              <a:t>Info@quantgeist.com</a:t>
            </a:r>
            <a:endParaRPr lang="en-US" sz="600" b="1">
              <a:solidFill>
                <a:srgbClr val="7134A1"/>
              </a:solidFill>
              <a:latin typeface="Arial" panose="020B0604020202020204" pitchFamily="34" charset="0"/>
              <a:cs typeface="Arial" panose="020B0604020202020204" pitchFamily="34" charset="0"/>
            </a:endParaRPr>
          </a:p>
        </p:txBody>
      </p:sp>
      <p:grpSp>
        <p:nvGrpSpPr>
          <p:cNvPr id="64" name="Group 63">
            <a:extLst>
              <a:ext uri="{FF2B5EF4-FFF2-40B4-BE49-F238E27FC236}">
                <a16:creationId xmlns:a16="http://schemas.microsoft.com/office/drawing/2014/main" id="{2F11C125-4336-C26C-C2B8-45B119FD2549}"/>
              </a:ext>
            </a:extLst>
          </p:cNvPr>
          <p:cNvGrpSpPr/>
          <p:nvPr userDrawn="1"/>
        </p:nvGrpSpPr>
        <p:grpSpPr>
          <a:xfrm>
            <a:off x="314053" y="898268"/>
            <a:ext cx="383040" cy="350315"/>
            <a:chOff x="5777325" y="880978"/>
            <a:chExt cx="383040" cy="350315"/>
          </a:xfrm>
        </p:grpSpPr>
        <p:sp>
          <p:nvSpPr>
            <p:cNvPr id="65" name="Rectangle 64">
              <a:extLst>
                <a:ext uri="{FF2B5EF4-FFF2-40B4-BE49-F238E27FC236}">
                  <a16:creationId xmlns:a16="http://schemas.microsoft.com/office/drawing/2014/main" id="{49094A59-C278-8C2A-E7DA-1AA6A3BA7536}"/>
                </a:ext>
              </a:extLst>
            </p:cNvPr>
            <p:cNvSpPr/>
            <p:nvPr/>
          </p:nvSpPr>
          <p:spPr>
            <a:xfrm>
              <a:off x="5778921" y="884620"/>
              <a:ext cx="381444" cy="32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6" name="Picture 65">
              <a:extLst>
                <a:ext uri="{FF2B5EF4-FFF2-40B4-BE49-F238E27FC236}">
                  <a16:creationId xmlns:a16="http://schemas.microsoft.com/office/drawing/2014/main" id="{54EDF7FC-C04C-8FBB-30C2-56EF8C92778F}"/>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l="37761" t="31428" r="37343" b="52415"/>
            <a:stretch/>
          </p:blipFill>
          <p:spPr>
            <a:xfrm>
              <a:off x="5777325" y="880978"/>
              <a:ext cx="381443" cy="350315"/>
            </a:xfrm>
            <a:prstGeom prst="rect">
              <a:avLst/>
            </a:prstGeom>
          </p:spPr>
        </p:pic>
      </p:grpSp>
    </p:spTree>
    <p:extLst>
      <p:ext uri="{BB962C8B-B14F-4D97-AF65-F5344CB8AC3E}">
        <p14:creationId xmlns:p14="http://schemas.microsoft.com/office/powerpoint/2010/main" val="129147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DAE6BE-9FB7-1B83-B756-07DC45CEBD6B}"/>
              </a:ext>
            </a:extLst>
          </p:cNvPr>
          <p:cNvSpPr/>
          <p:nvPr userDrawn="1"/>
        </p:nvSpPr>
        <p:spPr>
          <a:xfrm>
            <a:off x="319932" y="558118"/>
            <a:ext cx="12161736" cy="845570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Box 6">
            <a:extLst>
              <a:ext uri="{FF2B5EF4-FFF2-40B4-BE49-F238E27FC236}">
                <a16:creationId xmlns:a16="http://schemas.microsoft.com/office/drawing/2014/main" id="{5B3E86E2-EEAC-9470-682E-BCCE5369C488}"/>
              </a:ext>
            </a:extLst>
          </p:cNvPr>
          <p:cNvSpPr txBox="1"/>
          <p:nvPr userDrawn="1"/>
        </p:nvSpPr>
        <p:spPr>
          <a:xfrm>
            <a:off x="695496" y="735365"/>
            <a:ext cx="6764670"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Exploration Task Template</a:t>
            </a:r>
          </a:p>
        </p:txBody>
      </p:sp>
      <p:sp>
        <p:nvSpPr>
          <p:cNvPr id="8" name="TextBox 7">
            <a:extLst>
              <a:ext uri="{FF2B5EF4-FFF2-40B4-BE49-F238E27FC236}">
                <a16:creationId xmlns:a16="http://schemas.microsoft.com/office/drawing/2014/main" id="{CC8C1304-F0D9-99C4-15CA-7FE98137B03C}"/>
              </a:ext>
            </a:extLst>
          </p:cNvPr>
          <p:cNvSpPr txBox="1"/>
          <p:nvPr userDrawn="1"/>
        </p:nvSpPr>
        <p:spPr>
          <a:xfrm>
            <a:off x="499657" y="3041781"/>
            <a:ext cx="2796471"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Set up Exploration Task</a:t>
            </a:r>
          </a:p>
        </p:txBody>
      </p:sp>
      <p:sp>
        <p:nvSpPr>
          <p:cNvPr id="9" name="Rectangle 8">
            <a:extLst>
              <a:ext uri="{FF2B5EF4-FFF2-40B4-BE49-F238E27FC236}">
                <a16:creationId xmlns:a16="http://schemas.microsoft.com/office/drawing/2014/main" id="{3615D00C-2873-2F5E-712A-01AE403E013B}"/>
              </a:ext>
            </a:extLst>
          </p:cNvPr>
          <p:cNvSpPr/>
          <p:nvPr userDrawn="1"/>
        </p:nvSpPr>
        <p:spPr>
          <a:xfrm>
            <a:off x="604838" y="3424439"/>
            <a:ext cx="5548918" cy="5305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ectangle 9">
            <a:extLst>
              <a:ext uri="{FF2B5EF4-FFF2-40B4-BE49-F238E27FC236}">
                <a16:creationId xmlns:a16="http://schemas.microsoft.com/office/drawing/2014/main" id="{44DFDF01-38C5-C664-44F5-C76E07D583D7}"/>
              </a:ext>
            </a:extLst>
          </p:cNvPr>
          <p:cNvSpPr/>
          <p:nvPr userDrawn="1"/>
        </p:nvSpPr>
        <p:spPr>
          <a:xfrm>
            <a:off x="10351958" y="880978"/>
            <a:ext cx="140930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a:extLst>
              <a:ext uri="{FF2B5EF4-FFF2-40B4-BE49-F238E27FC236}">
                <a16:creationId xmlns:a16="http://schemas.microsoft.com/office/drawing/2014/main" id="{72B92F1D-0138-A0C4-EAD7-4015E857AB55}"/>
              </a:ext>
            </a:extLst>
          </p:cNvPr>
          <p:cNvSpPr txBox="1"/>
          <p:nvPr userDrawn="1"/>
        </p:nvSpPr>
        <p:spPr>
          <a:xfrm>
            <a:off x="9436323" y="871469"/>
            <a:ext cx="915635"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Person</a:t>
            </a:r>
          </a:p>
        </p:txBody>
      </p:sp>
      <p:sp>
        <p:nvSpPr>
          <p:cNvPr id="12" name="Rectangle 11">
            <a:extLst>
              <a:ext uri="{FF2B5EF4-FFF2-40B4-BE49-F238E27FC236}">
                <a16:creationId xmlns:a16="http://schemas.microsoft.com/office/drawing/2014/main" id="{F07B0DAA-17BA-2FDF-052A-11FA4466646F}"/>
              </a:ext>
            </a:extLst>
          </p:cNvPr>
          <p:cNvSpPr/>
          <p:nvPr userDrawn="1"/>
        </p:nvSpPr>
        <p:spPr>
          <a:xfrm>
            <a:off x="11951904" y="880978"/>
            <a:ext cx="538172" cy="35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3" name="Picture 12">
            <a:extLst>
              <a:ext uri="{FF2B5EF4-FFF2-40B4-BE49-F238E27FC236}">
                <a16:creationId xmlns:a16="http://schemas.microsoft.com/office/drawing/2014/main" id="{5C8B6932-51F7-A80A-ABB9-349F2ADFF84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965584" y="936288"/>
            <a:ext cx="538172" cy="281643"/>
          </a:xfrm>
          <a:prstGeom prst="rect">
            <a:avLst/>
          </a:prstGeom>
        </p:spPr>
      </p:pic>
      <p:sp>
        <p:nvSpPr>
          <p:cNvPr id="14" name="TextBox 13">
            <a:extLst>
              <a:ext uri="{FF2B5EF4-FFF2-40B4-BE49-F238E27FC236}">
                <a16:creationId xmlns:a16="http://schemas.microsoft.com/office/drawing/2014/main" id="{9B9049AB-918D-9F06-0537-1C68689B4A04}"/>
              </a:ext>
            </a:extLst>
          </p:cNvPr>
          <p:cNvSpPr txBox="1"/>
          <p:nvPr userDrawn="1"/>
        </p:nvSpPr>
        <p:spPr>
          <a:xfrm>
            <a:off x="236004" y="9022831"/>
            <a:ext cx="1616148" cy="184666"/>
          </a:xfrm>
          <a:prstGeom prst="rect">
            <a:avLst/>
          </a:prstGeom>
          <a:noFill/>
        </p:spPr>
        <p:txBody>
          <a:bodyPr wrap="none" rtlCol="0">
            <a:spAutoFit/>
          </a:bodyPr>
          <a:lstStyle/>
          <a:p>
            <a:r>
              <a:rPr lang="en-US" sz="600" b="1">
                <a:solidFill>
                  <a:schemeClr val="tx1">
                    <a:lumMod val="50000"/>
                    <a:lumOff val="50000"/>
                  </a:schemeClr>
                </a:solidFill>
                <a:latin typeface="Arial" panose="020B0604020202020204" pitchFamily="34" charset="0"/>
                <a:cs typeface="Arial" panose="020B0604020202020204" pitchFamily="34" charset="0"/>
              </a:rPr>
              <a:t>© 2023 Quantgeist. All rights reserved. </a:t>
            </a:r>
          </a:p>
        </p:txBody>
      </p:sp>
      <p:sp>
        <p:nvSpPr>
          <p:cNvPr id="15" name="TextBox 14">
            <a:extLst>
              <a:ext uri="{FF2B5EF4-FFF2-40B4-BE49-F238E27FC236}">
                <a16:creationId xmlns:a16="http://schemas.microsoft.com/office/drawing/2014/main" id="{3D6FA6AD-9A8D-40E7-9BBC-7FEC479D06BC}"/>
              </a:ext>
            </a:extLst>
          </p:cNvPr>
          <p:cNvSpPr txBox="1"/>
          <p:nvPr userDrawn="1"/>
        </p:nvSpPr>
        <p:spPr>
          <a:xfrm>
            <a:off x="10443397" y="9022831"/>
            <a:ext cx="2140330" cy="184666"/>
          </a:xfrm>
          <a:prstGeom prst="rect">
            <a:avLst/>
          </a:prstGeom>
          <a:noFill/>
        </p:spPr>
        <p:txBody>
          <a:bodyPr wrap="none" rtlCol="0">
            <a:spAutoFit/>
          </a:bodyPr>
          <a:lstStyle/>
          <a:p>
            <a:pPr algn="r"/>
            <a:r>
              <a:rPr lang="en-US" sz="600" b="1">
                <a:solidFill>
                  <a:schemeClr val="tx1">
                    <a:lumMod val="50000"/>
                    <a:lumOff val="50000"/>
                  </a:schemeClr>
                </a:solidFill>
                <a:latin typeface="Arial" panose="020B0604020202020204" pitchFamily="34" charset="0"/>
                <a:cs typeface="Arial" panose="020B0604020202020204" pitchFamily="34" charset="0"/>
              </a:rPr>
              <a:t>Feel free to get in touch with us: </a:t>
            </a:r>
            <a:r>
              <a:rPr lang="en-US" sz="600" b="1" err="1">
                <a:solidFill>
                  <a:schemeClr val="tx1">
                    <a:lumMod val="50000"/>
                    <a:lumOff val="50000"/>
                  </a:schemeClr>
                </a:solidFill>
                <a:latin typeface="Arial" panose="020B0604020202020204" pitchFamily="34" charset="0"/>
                <a:cs typeface="Arial" panose="020B0604020202020204" pitchFamily="34" charset="0"/>
              </a:rPr>
              <a:t>Info@quantgeist.com</a:t>
            </a:r>
            <a:endParaRPr lang="en-US" sz="600" b="1">
              <a:solidFill>
                <a:schemeClr val="tx1">
                  <a:lumMod val="50000"/>
                  <a:lumOff val="50000"/>
                </a:schemeClr>
              </a:solidFill>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8311D8FC-8D9D-E9D2-A9D3-8BEF4F88ACE6}"/>
              </a:ext>
            </a:extLst>
          </p:cNvPr>
          <p:cNvGrpSpPr/>
          <p:nvPr userDrawn="1"/>
        </p:nvGrpSpPr>
        <p:grpSpPr>
          <a:xfrm>
            <a:off x="314053" y="898268"/>
            <a:ext cx="383040" cy="350315"/>
            <a:chOff x="5777325" y="880978"/>
            <a:chExt cx="383040" cy="350315"/>
          </a:xfrm>
        </p:grpSpPr>
        <p:sp>
          <p:nvSpPr>
            <p:cNvPr id="17" name="Rectangle 16">
              <a:extLst>
                <a:ext uri="{FF2B5EF4-FFF2-40B4-BE49-F238E27FC236}">
                  <a16:creationId xmlns:a16="http://schemas.microsoft.com/office/drawing/2014/main" id="{366B7510-4AC0-3B8C-9019-1FB7E2813835}"/>
                </a:ext>
              </a:extLst>
            </p:cNvPr>
            <p:cNvSpPr/>
            <p:nvPr/>
          </p:nvSpPr>
          <p:spPr>
            <a:xfrm>
              <a:off x="5778921" y="884620"/>
              <a:ext cx="381444" cy="32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8" name="Picture 17">
              <a:extLst>
                <a:ext uri="{FF2B5EF4-FFF2-40B4-BE49-F238E27FC236}">
                  <a16:creationId xmlns:a16="http://schemas.microsoft.com/office/drawing/2014/main" id="{18F36F7A-E381-3B1D-CC4B-73DB9F21F80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37761" t="31428" r="37343" b="52415"/>
            <a:stretch/>
          </p:blipFill>
          <p:spPr>
            <a:xfrm>
              <a:off x="5777325" y="880978"/>
              <a:ext cx="381443" cy="350315"/>
            </a:xfrm>
            <a:prstGeom prst="rect">
              <a:avLst/>
            </a:prstGeom>
          </p:spPr>
        </p:pic>
      </p:grpSp>
      <p:sp>
        <p:nvSpPr>
          <p:cNvPr id="19" name="TextBox 18">
            <a:extLst>
              <a:ext uri="{FF2B5EF4-FFF2-40B4-BE49-F238E27FC236}">
                <a16:creationId xmlns:a16="http://schemas.microsoft.com/office/drawing/2014/main" id="{079A77BD-86AF-6D62-1165-BD8611682FC9}"/>
              </a:ext>
            </a:extLst>
          </p:cNvPr>
          <p:cNvSpPr txBox="1"/>
          <p:nvPr userDrawn="1"/>
        </p:nvSpPr>
        <p:spPr>
          <a:xfrm>
            <a:off x="6564183" y="3041781"/>
            <a:ext cx="3801041" cy="369332"/>
          </a:xfrm>
          <a:prstGeom prst="rect">
            <a:avLst/>
          </a:prstGeom>
          <a:noFill/>
        </p:spPr>
        <p:txBody>
          <a:bodyPr wrap="none" rtlCol="0">
            <a:spAutoFit/>
          </a:bodyPr>
          <a:lstStyle/>
          <a:p>
            <a:r>
              <a:rPr lang="en-US" b="1">
                <a:solidFill>
                  <a:schemeClr val="bg1"/>
                </a:solidFill>
                <a:latin typeface="Arial" panose="020B0604020202020204" pitchFamily="34" charset="0"/>
                <a:cs typeface="Arial" panose="020B0604020202020204" pitchFamily="34" charset="0"/>
              </a:rPr>
              <a:t>Results of Exploration Execution</a:t>
            </a:r>
          </a:p>
        </p:txBody>
      </p:sp>
      <p:sp>
        <p:nvSpPr>
          <p:cNvPr id="20" name="Rectangle 19">
            <a:extLst>
              <a:ext uri="{FF2B5EF4-FFF2-40B4-BE49-F238E27FC236}">
                <a16:creationId xmlns:a16="http://schemas.microsoft.com/office/drawing/2014/main" id="{49C43288-A861-2D21-D8B7-C6543F1F4EED}"/>
              </a:ext>
            </a:extLst>
          </p:cNvPr>
          <p:cNvSpPr/>
          <p:nvPr userDrawn="1"/>
        </p:nvSpPr>
        <p:spPr>
          <a:xfrm>
            <a:off x="6669364" y="3411112"/>
            <a:ext cx="5548918" cy="5318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Triangle 20">
            <a:extLst>
              <a:ext uri="{FF2B5EF4-FFF2-40B4-BE49-F238E27FC236}">
                <a16:creationId xmlns:a16="http://schemas.microsoft.com/office/drawing/2014/main" id="{F4F4BDA3-EC8C-8BCB-13F6-66F442A09D1B}"/>
              </a:ext>
            </a:extLst>
          </p:cNvPr>
          <p:cNvSpPr/>
          <p:nvPr userDrawn="1"/>
        </p:nvSpPr>
        <p:spPr>
          <a:xfrm rot="5400000">
            <a:off x="3768610" y="5934160"/>
            <a:ext cx="5305291" cy="28585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FCF7FAD-C9C3-184A-D356-BFF384166069}"/>
              </a:ext>
            </a:extLst>
          </p:cNvPr>
          <p:cNvSpPr txBox="1"/>
          <p:nvPr userDrawn="1"/>
        </p:nvSpPr>
        <p:spPr>
          <a:xfrm>
            <a:off x="499657" y="1563661"/>
            <a:ext cx="11799023" cy="1077218"/>
          </a:xfrm>
          <a:prstGeom prst="rect">
            <a:avLst/>
          </a:prstGeom>
          <a:noFill/>
        </p:spPr>
        <p:txBody>
          <a:bodyPr wrap="square" rtlCol="0">
            <a:spAutoFit/>
          </a:bodyPr>
          <a:lstStyle/>
          <a:p>
            <a:pPr algn="just"/>
            <a:r>
              <a:rPr lang="en-US" sz="1600" i="1">
                <a:solidFill>
                  <a:schemeClr val="bg1"/>
                </a:solidFill>
                <a:latin typeface="Arial" panose="020B0604020202020204" pitchFamily="34" charset="0"/>
                <a:cs typeface="Arial" panose="020B0604020202020204" pitchFamily="34" charset="0"/>
              </a:rPr>
              <a:t>This template helps each individual team member to specify the Exploration Task and if applicable to delegate the Exploration Task to an own employee. The left side is to set up the Exploration Task, the right side is to capture the actions and results of executing the Exploration Task. If delegated, the Executive fills out the left side, and the employee the task is delegated to the right side. One meeting to handover the task and one to discuss results is usually needed.</a:t>
            </a:r>
          </a:p>
        </p:txBody>
      </p:sp>
      <p:sp>
        <p:nvSpPr>
          <p:cNvPr id="23" name="Rectangle 22">
            <a:extLst>
              <a:ext uri="{FF2B5EF4-FFF2-40B4-BE49-F238E27FC236}">
                <a16:creationId xmlns:a16="http://schemas.microsoft.com/office/drawing/2014/main" id="{69F12F92-0BB7-1056-EF57-E210BC5F897C}"/>
              </a:ext>
            </a:extLst>
          </p:cNvPr>
          <p:cNvSpPr/>
          <p:nvPr userDrawn="1"/>
        </p:nvSpPr>
        <p:spPr>
          <a:xfrm>
            <a:off x="627125" y="3491609"/>
            <a:ext cx="5526631" cy="707886"/>
          </a:xfrm>
          <a:prstGeom prst="rect">
            <a:avLst/>
          </a:prstGeom>
        </p:spPr>
        <p:txBody>
          <a:bodyPr wrap="square">
            <a:spAutoFit/>
          </a:bodyPr>
          <a:lstStyle/>
          <a:p>
            <a:r>
              <a:rPr lang="en-US" sz="1600" b="1" i="1">
                <a:solidFill>
                  <a:schemeClr val="tx1">
                    <a:lumMod val="50000"/>
                    <a:lumOff val="50000"/>
                  </a:schemeClr>
                </a:solidFill>
                <a:latin typeface="Arial" panose="020B0604020202020204" pitchFamily="34" charset="0"/>
                <a:ea typeface="Bell MT" charset="0"/>
                <a:cs typeface="Arial" panose="020B0604020202020204" pitchFamily="34" charset="0"/>
              </a:rPr>
              <a:t>Assumption:</a:t>
            </a:r>
            <a:br>
              <a:rPr lang="en-US" sz="1600" i="1">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a:solidFill>
                  <a:schemeClr val="tx1">
                    <a:lumMod val="50000"/>
                    <a:lumOff val="50000"/>
                  </a:schemeClr>
                </a:solidFill>
                <a:latin typeface="Arial" panose="020B0604020202020204" pitchFamily="34" charset="0"/>
                <a:ea typeface="Bell MT" charset="0"/>
                <a:cs typeface="Arial" panose="020B0604020202020204" pitchFamily="34" charset="0"/>
              </a:rPr>
              <a:t>Which assumptions do you explore through this task? The assumption should be specified in your “Assumption Test Canvas” of the idea design of your team.</a:t>
            </a:r>
            <a:endParaRPr lang="en-US" sz="160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cxnSp>
        <p:nvCxnSpPr>
          <p:cNvPr id="24" name="Straight Connector 23">
            <a:extLst>
              <a:ext uri="{FF2B5EF4-FFF2-40B4-BE49-F238E27FC236}">
                <a16:creationId xmlns:a16="http://schemas.microsoft.com/office/drawing/2014/main" id="{3C262F66-FC59-F2A4-E496-3F65A40513E9}"/>
              </a:ext>
            </a:extLst>
          </p:cNvPr>
          <p:cNvCxnSpPr>
            <a:cxnSpLocks/>
          </p:cNvCxnSpPr>
          <p:nvPr userDrawn="1"/>
        </p:nvCxnSpPr>
        <p:spPr>
          <a:xfrm>
            <a:off x="615974" y="4502102"/>
            <a:ext cx="5526631" cy="0"/>
          </a:xfrm>
          <a:prstGeom prst="line">
            <a:avLst/>
          </a:prstGeom>
          <a:ln w="3175">
            <a:solidFill>
              <a:schemeClr val="tx1">
                <a:lumMod val="50000"/>
                <a:lumOff val="50000"/>
                <a:alpha val="59608"/>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074F4179-F8CF-BE7C-81C3-A0C0D900D513}"/>
              </a:ext>
            </a:extLst>
          </p:cNvPr>
          <p:cNvSpPr/>
          <p:nvPr userDrawn="1"/>
        </p:nvSpPr>
        <p:spPr>
          <a:xfrm>
            <a:off x="627125" y="4556431"/>
            <a:ext cx="5526631" cy="523220"/>
          </a:xfrm>
          <a:prstGeom prst="rect">
            <a:avLst/>
          </a:prstGeom>
        </p:spPr>
        <p:txBody>
          <a:bodyPr wrap="square">
            <a:spAutoFit/>
          </a:bodyPr>
          <a:lstStyle/>
          <a:p>
            <a:r>
              <a:rPr lang="en-US" sz="1600" b="1" i="1">
                <a:solidFill>
                  <a:schemeClr val="tx1">
                    <a:lumMod val="50000"/>
                    <a:lumOff val="50000"/>
                  </a:schemeClr>
                </a:solidFill>
                <a:latin typeface="Arial" panose="020B0604020202020204" pitchFamily="34" charset="0"/>
                <a:ea typeface="Bell MT" charset="0"/>
                <a:cs typeface="Arial" panose="020B0604020202020204" pitchFamily="34" charset="0"/>
              </a:rPr>
              <a:t>Exploration Task:</a:t>
            </a:r>
            <a:br>
              <a:rPr lang="en-US" sz="1600" i="1">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a:solidFill>
                  <a:schemeClr val="tx1">
                    <a:lumMod val="50000"/>
                    <a:lumOff val="50000"/>
                  </a:schemeClr>
                </a:solidFill>
                <a:latin typeface="Arial" panose="020B0604020202020204" pitchFamily="34" charset="0"/>
                <a:ea typeface="Bell MT" charset="0"/>
                <a:cs typeface="Arial" panose="020B0604020202020204" pitchFamily="34" charset="0"/>
              </a:rPr>
              <a:t>Which exploration task do you want to tackle to explore your assumption?</a:t>
            </a:r>
            <a:endParaRPr lang="en-US" sz="160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cxnSp>
        <p:nvCxnSpPr>
          <p:cNvPr id="26" name="Straight Connector 25">
            <a:extLst>
              <a:ext uri="{FF2B5EF4-FFF2-40B4-BE49-F238E27FC236}">
                <a16:creationId xmlns:a16="http://schemas.microsoft.com/office/drawing/2014/main" id="{11FF6040-2FD1-184E-3585-39FA8BEB2B78}"/>
              </a:ext>
            </a:extLst>
          </p:cNvPr>
          <p:cNvCxnSpPr>
            <a:cxnSpLocks/>
          </p:cNvCxnSpPr>
          <p:nvPr userDrawn="1"/>
        </p:nvCxnSpPr>
        <p:spPr>
          <a:xfrm>
            <a:off x="615974" y="5566924"/>
            <a:ext cx="5526631" cy="0"/>
          </a:xfrm>
          <a:prstGeom prst="line">
            <a:avLst/>
          </a:prstGeom>
          <a:ln w="3175">
            <a:solidFill>
              <a:schemeClr val="tx1">
                <a:lumMod val="50000"/>
                <a:lumOff val="50000"/>
                <a:alpha val="59608"/>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26FC700A-6DAF-0477-FD44-854A634C0C24}"/>
              </a:ext>
            </a:extLst>
          </p:cNvPr>
          <p:cNvSpPr/>
          <p:nvPr userDrawn="1"/>
        </p:nvSpPr>
        <p:spPr>
          <a:xfrm>
            <a:off x="627125" y="5640520"/>
            <a:ext cx="5526631" cy="1077218"/>
          </a:xfrm>
          <a:prstGeom prst="rect">
            <a:avLst/>
          </a:prstGeom>
        </p:spPr>
        <p:txBody>
          <a:bodyPr wrap="square">
            <a:spAutoFit/>
          </a:bodyPr>
          <a:lstStyle/>
          <a:p>
            <a:r>
              <a:rPr lang="en-US" sz="1600" b="1" i="1">
                <a:solidFill>
                  <a:schemeClr val="tx1">
                    <a:lumMod val="50000"/>
                    <a:lumOff val="50000"/>
                  </a:schemeClr>
                </a:solidFill>
                <a:latin typeface="Arial" panose="020B0604020202020204" pitchFamily="34" charset="0"/>
                <a:ea typeface="Bell MT" charset="0"/>
                <a:cs typeface="Arial" panose="020B0604020202020204" pitchFamily="34" charset="0"/>
              </a:rPr>
              <a:t>Research Approach:</a:t>
            </a:r>
            <a:br>
              <a:rPr lang="en-US" sz="1600" i="1">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a:solidFill>
                  <a:schemeClr val="tx1">
                    <a:lumMod val="50000"/>
                    <a:lumOff val="50000"/>
                  </a:schemeClr>
                </a:solidFill>
                <a:latin typeface="Arial" panose="020B0604020202020204" pitchFamily="34" charset="0"/>
                <a:ea typeface="Bell MT" charset="0"/>
                <a:cs typeface="Arial" panose="020B0604020202020204" pitchFamily="34" charset="0"/>
              </a:rPr>
              <a:t>Which research approach would you like to leverage for your exploration? You could for example: Conduct desktop research, try a process yourself, observe users, reach out to internal colleagues, reach out to external friends, conduct interviews…</a:t>
            </a:r>
            <a:endParaRPr lang="en-US" sz="160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cxnSp>
        <p:nvCxnSpPr>
          <p:cNvPr id="28" name="Straight Connector 27">
            <a:extLst>
              <a:ext uri="{FF2B5EF4-FFF2-40B4-BE49-F238E27FC236}">
                <a16:creationId xmlns:a16="http://schemas.microsoft.com/office/drawing/2014/main" id="{ECB743E6-0DCA-3A99-6F71-CB92CE01DFC1}"/>
              </a:ext>
            </a:extLst>
          </p:cNvPr>
          <p:cNvCxnSpPr>
            <a:cxnSpLocks/>
          </p:cNvCxnSpPr>
          <p:nvPr userDrawn="1"/>
        </p:nvCxnSpPr>
        <p:spPr>
          <a:xfrm>
            <a:off x="615974" y="6721063"/>
            <a:ext cx="5526631" cy="0"/>
          </a:xfrm>
          <a:prstGeom prst="line">
            <a:avLst/>
          </a:prstGeom>
          <a:ln w="3175">
            <a:solidFill>
              <a:schemeClr val="tx1">
                <a:lumMod val="50000"/>
                <a:lumOff val="50000"/>
                <a:alpha val="59608"/>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5B0F51B8-6E68-7A05-9F2D-99AD59912AE7}"/>
              </a:ext>
            </a:extLst>
          </p:cNvPr>
          <p:cNvSpPr/>
          <p:nvPr userDrawn="1"/>
        </p:nvSpPr>
        <p:spPr>
          <a:xfrm>
            <a:off x="627125" y="6765232"/>
            <a:ext cx="5526631" cy="707886"/>
          </a:xfrm>
          <a:prstGeom prst="rect">
            <a:avLst/>
          </a:prstGeom>
        </p:spPr>
        <p:txBody>
          <a:bodyPr wrap="square">
            <a:spAutoFit/>
          </a:bodyPr>
          <a:lstStyle/>
          <a:p>
            <a:r>
              <a:rPr lang="en-US" sz="1600" b="1" i="1">
                <a:solidFill>
                  <a:schemeClr val="tx1">
                    <a:lumMod val="50000"/>
                    <a:lumOff val="50000"/>
                  </a:schemeClr>
                </a:solidFill>
                <a:latin typeface="Arial" panose="020B0604020202020204" pitchFamily="34" charset="0"/>
                <a:ea typeface="Bell MT" charset="0"/>
                <a:cs typeface="Arial" panose="020B0604020202020204" pitchFamily="34" charset="0"/>
              </a:rPr>
              <a:t>Results Projections:</a:t>
            </a:r>
            <a:br>
              <a:rPr lang="en-US" sz="1600" i="1">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a:solidFill>
                  <a:schemeClr val="tx1">
                    <a:lumMod val="50000"/>
                    <a:lumOff val="50000"/>
                  </a:schemeClr>
                </a:solidFill>
                <a:latin typeface="Arial" panose="020B0604020202020204" pitchFamily="34" charset="0"/>
                <a:ea typeface="Bell MT" charset="0"/>
                <a:cs typeface="Arial" panose="020B0604020202020204" pitchFamily="34" charset="0"/>
              </a:rPr>
              <a:t>It helps a lot, if even before starting the Exploration Execution you describe in a fictive way how the process could take place and which results might come out.</a:t>
            </a:r>
            <a:endParaRPr lang="en-US" sz="160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sp>
        <p:nvSpPr>
          <p:cNvPr id="30" name="Rectangle 29">
            <a:extLst>
              <a:ext uri="{FF2B5EF4-FFF2-40B4-BE49-F238E27FC236}">
                <a16:creationId xmlns:a16="http://schemas.microsoft.com/office/drawing/2014/main" id="{BB47BDE4-7F98-CB0E-004D-ECA65F559422}"/>
              </a:ext>
            </a:extLst>
          </p:cNvPr>
          <p:cNvSpPr/>
          <p:nvPr userDrawn="1"/>
        </p:nvSpPr>
        <p:spPr>
          <a:xfrm>
            <a:off x="6685737" y="3491609"/>
            <a:ext cx="5526631" cy="523220"/>
          </a:xfrm>
          <a:prstGeom prst="rect">
            <a:avLst/>
          </a:prstGeom>
        </p:spPr>
        <p:txBody>
          <a:bodyPr wrap="square">
            <a:spAutoFit/>
          </a:bodyPr>
          <a:lstStyle/>
          <a:p>
            <a:r>
              <a:rPr lang="en-US" sz="1600" b="1" i="1">
                <a:solidFill>
                  <a:schemeClr val="tx1">
                    <a:lumMod val="50000"/>
                    <a:lumOff val="50000"/>
                  </a:schemeClr>
                </a:solidFill>
                <a:latin typeface="Arial" panose="020B0604020202020204" pitchFamily="34" charset="0"/>
                <a:ea typeface="Bell MT" charset="0"/>
                <a:cs typeface="Arial" panose="020B0604020202020204" pitchFamily="34" charset="0"/>
              </a:rPr>
              <a:t>Execution Activities:</a:t>
            </a:r>
            <a:br>
              <a:rPr lang="en-US" sz="1600" i="1">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a:solidFill>
                  <a:schemeClr val="tx1">
                    <a:lumMod val="50000"/>
                    <a:lumOff val="50000"/>
                  </a:schemeClr>
                </a:solidFill>
                <a:latin typeface="Arial" panose="020B0604020202020204" pitchFamily="34" charset="0"/>
                <a:ea typeface="Bell MT" charset="0"/>
                <a:cs typeface="Arial" panose="020B0604020202020204" pitchFamily="34" charset="0"/>
              </a:rPr>
              <a:t>Describe what has happened when to execute on the Exploration Task</a:t>
            </a:r>
            <a:endParaRPr lang="en-US" sz="160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cxnSp>
        <p:nvCxnSpPr>
          <p:cNvPr id="31" name="Straight Connector 30">
            <a:extLst>
              <a:ext uri="{FF2B5EF4-FFF2-40B4-BE49-F238E27FC236}">
                <a16:creationId xmlns:a16="http://schemas.microsoft.com/office/drawing/2014/main" id="{3E374571-50A1-87C9-BCE1-C7C8F04DA96E}"/>
              </a:ext>
            </a:extLst>
          </p:cNvPr>
          <p:cNvCxnSpPr>
            <a:cxnSpLocks/>
          </p:cNvCxnSpPr>
          <p:nvPr userDrawn="1"/>
        </p:nvCxnSpPr>
        <p:spPr>
          <a:xfrm>
            <a:off x="6685737" y="5169403"/>
            <a:ext cx="5526631" cy="0"/>
          </a:xfrm>
          <a:prstGeom prst="line">
            <a:avLst/>
          </a:prstGeom>
          <a:ln w="3175">
            <a:solidFill>
              <a:schemeClr val="tx1">
                <a:lumMod val="50000"/>
                <a:lumOff val="50000"/>
                <a:alpha val="59608"/>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7A95E9A3-5BC7-C643-4EF2-F48D41652956}"/>
              </a:ext>
            </a:extLst>
          </p:cNvPr>
          <p:cNvSpPr/>
          <p:nvPr userDrawn="1"/>
        </p:nvSpPr>
        <p:spPr>
          <a:xfrm>
            <a:off x="6685737" y="5231751"/>
            <a:ext cx="5526631" cy="892552"/>
          </a:xfrm>
          <a:prstGeom prst="rect">
            <a:avLst/>
          </a:prstGeom>
        </p:spPr>
        <p:txBody>
          <a:bodyPr wrap="square">
            <a:spAutoFit/>
          </a:bodyPr>
          <a:lstStyle/>
          <a:p>
            <a:r>
              <a:rPr lang="en-US" sz="1600" b="1" i="1">
                <a:solidFill>
                  <a:schemeClr val="tx1">
                    <a:lumMod val="50000"/>
                    <a:lumOff val="50000"/>
                  </a:schemeClr>
                </a:solidFill>
                <a:latin typeface="Arial" panose="020B0604020202020204" pitchFamily="34" charset="0"/>
                <a:ea typeface="Bell MT" charset="0"/>
                <a:cs typeface="Arial" panose="020B0604020202020204" pitchFamily="34" charset="0"/>
              </a:rPr>
              <a:t>Execution Results:</a:t>
            </a:r>
            <a:br>
              <a:rPr lang="en-US" sz="1600" i="1">
                <a:solidFill>
                  <a:schemeClr val="tx1">
                    <a:lumMod val="50000"/>
                    <a:lumOff val="50000"/>
                  </a:schemeClr>
                </a:solidFill>
                <a:latin typeface="Arial" panose="020B0604020202020204" pitchFamily="34" charset="0"/>
                <a:ea typeface="Bell MT" charset="0"/>
                <a:cs typeface="Arial" panose="020B0604020202020204" pitchFamily="34" charset="0"/>
              </a:rPr>
            </a:br>
            <a:r>
              <a:rPr lang="en-US" sz="1200" i="1">
                <a:solidFill>
                  <a:schemeClr val="tx1">
                    <a:lumMod val="50000"/>
                    <a:lumOff val="50000"/>
                  </a:schemeClr>
                </a:solidFill>
                <a:latin typeface="Arial" panose="020B0604020202020204" pitchFamily="34" charset="0"/>
                <a:ea typeface="Bell MT" charset="0"/>
                <a:cs typeface="Arial" panose="020B0604020202020204" pitchFamily="34" charset="0"/>
              </a:rPr>
              <a:t>Summarize the key findings of your Exploration Execution and specify which supporting files (interview notes, summary of desktop research, documents…) help better understand your results. </a:t>
            </a:r>
            <a:endParaRPr lang="en-US" sz="1600">
              <a:solidFill>
                <a:schemeClr val="tx1">
                  <a:lumMod val="50000"/>
                  <a:lumOff val="50000"/>
                </a:schemeClr>
              </a:solidFill>
              <a:latin typeface="Arial" panose="020B0604020202020204" pitchFamily="34" charset="0"/>
              <a:ea typeface="Bell MT" charset="0"/>
              <a:cs typeface="Arial" panose="020B0604020202020204" pitchFamily="34" charset="0"/>
            </a:endParaRPr>
          </a:p>
        </p:txBody>
      </p:sp>
    </p:spTree>
    <p:extLst>
      <p:ext uri="{BB962C8B-B14F-4D97-AF65-F5344CB8AC3E}">
        <p14:creationId xmlns:p14="http://schemas.microsoft.com/office/powerpoint/2010/main" val="317834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53C0E4-CB90-9C4F-9DC6-485024839CF6}" type="datetimeFigureOut">
              <a:rPr lang="en-US" smtClean="0"/>
              <a:t>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A79CE-300E-FD45-9B36-1C3BC5044C3D}" type="slidenum">
              <a:rPr lang="en-US" smtClean="0"/>
              <a:t>‹#›</a:t>
            </a:fld>
            <a:endParaRPr lang="en-US"/>
          </a:p>
        </p:txBody>
      </p:sp>
    </p:spTree>
    <p:extLst>
      <p:ext uri="{BB962C8B-B14F-4D97-AF65-F5344CB8AC3E}">
        <p14:creationId xmlns:p14="http://schemas.microsoft.com/office/powerpoint/2010/main" val="3736892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80110" y="2555875"/>
            <a:ext cx="544068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80810" y="2555875"/>
            <a:ext cx="544068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53C0E4-CB90-9C4F-9DC6-485024839CF6}" type="datetimeFigureOut">
              <a:rPr lang="en-US" smtClean="0"/>
              <a:t>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A79CE-300E-FD45-9B36-1C3BC5044C3D}" type="slidenum">
              <a:rPr lang="en-US" smtClean="0"/>
              <a:t>‹#›</a:t>
            </a:fld>
            <a:endParaRPr lang="en-US"/>
          </a:p>
        </p:txBody>
      </p:sp>
    </p:spTree>
    <p:extLst>
      <p:ext uri="{BB962C8B-B14F-4D97-AF65-F5344CB8AC3E}">
        <p14:creationId xmlns:p14="http://schemas.microsoft.com/office/powerpoint/2010/main" val="3113698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Click to 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Click to 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53C0E4-CB90-9C4F-9DC6-485024839CF6}" type="datetimeFigureOut">
              <a:rPr lang="en-US" smtClean="0"/>
              <a:t>2/7/23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3A79CE-300E-FD45-9B36-1C3BC5044C3D}" type="slidenum">
              <a:rPr lang="en-US" smtClean="0"/>
              <a:t>‹#›</a:t>
            </a:fld>
            <a:endParaRPr lang="en-US"/>
          </a:p>
        </p:txBody>
      </p:sp>
    </p:spTree>
    <p:extLst>
      <p:ext uri="{BB962C8B-B14F-4D97-AF65-F5344CB8AC3E}">
        <p14:creationId xmlns:p14="http://schemas.microsoft.com/office/powerpoint/2010/main" val="2173687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53C0E4-CB90-9C4F-9DC6-485024839CF6}" type="datetimeFigureOut">
              <a:rPr lang="en-US" smtClean="0"/>
              <a:t>2/7/23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A79CE-300E-FD45-9B36-1C3BC5044C3D}" type="slidenum">
              <a:rPr lang="en-US" smtClean="0"/>
              <a:t>‹#›</a:t>
            </a:fld>
            <a:endParaRPr lang="en-US"/>
          </a:p>
        </p:txBody>
      </p:sp>
    </p:spTree>
    <p:extLst>
      <p:ext uri="{BB962C8B-B14F-4D97-AF65-F5344CB8AC3E}">
        <p14:creationId xmlns:p14="http://schemas.microsoft.com/office/powerpoint/2010/main" val="994458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53C0E4-CB90-9C4F-9DC6-485024839CF6}" type="datetimeFigureOut">
              <a:rPr lang="en-US" smtClean="0"/>
              <a:t>2/7/23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3A79CE-300E-FD45-9B36-1C3BC5044C3D}" type="slidenum">
              <a:rPr lang="en-US" smtClean="0"/>
              <a:t>‹#›</a:t>
            </a:fld>
            <a:endParaRPr lang="en-US"/>
          </a:p>
        </p:txBody>
      </p:sp>
    </p:spTree>
    <p:extLst>
      <p:ext uri="{BB962C8B-B14F-4D97-AF65-F5344CB8AC3E}">
        <p14:creationId xmlns:p14="http://schemas.microsoft.com/office/powerpoint/2010/main" val="3116539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5553C0E4-CB90-9C4F-9DC6-485024839CF6}" type="datetimeFigureOut">
              <a:rPr lang="en-US" smtClean="0"/>
              <a:t>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A79CE-300E-FD45-9B36-1C3BC5044C3D}" type="slidenum">
              <a:rPr lang="en-US" smtClean="0"/>
              <a:t>‹#›</a:t>
            </a:fld>
            <a:endParaRPr lang="en-US"/>
          </a:p>
        </p:txBody>
      </p:sp>
    </p:spTree>
    <p:extLst>
      <p:ext uri="{BB962C8B-B14F-4D97-AF65-F5344CB8AC3E}">
        <p14:creationId xmlns:p14="http://schemas.microsoft.com/office/powerpoint/2010/main" val="1786823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Click to edit Master text styles</a:t>
            </a:r>
          </a:p>
        </p:txBody>
      </p:sp>
      <p:sp>
        <p:nvSpPr>
          <p:cNvPr id="5" name="Date Placeholder 4"/>
          <p:cNvSpPr>
            <a:spLocks noGrp="1"/>
          </p:cNvSpPr>
          <p:nvPr>
            <p:ph type="dt" sz="half" idx="10"/>
          </p:nvPr>
        </p:nvSpPr>
        <p:spPr/>
        <p:txBody>
          <a:bodyPr/>
          <a:lstStyle/>
          <a:p>
            <a:fld id="{5553C0E4-CB90-9C4F-9DC6-485024839CF6}" type="datetimeFigureOut">
              <a:rPr lang="en-US" smtClean="0"/>
              <a:t>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A79CE-300E-FD45-9B36-1C3BC5044C3D}" type="slidenum">
              <a:rPr lang="en-US" smtClean="0"/>
              <a:t>‹#›</a:t>
            </a:fld>
            <a:endParaRPr lang="en-US"/>
          </a:p>
        </p:txBody>
      </p:sp>
    </p:spTree>
    <p:extLst>
      <p:ext uri="{BB962C8B-B14F-4D97-AF65-F5344CB8AC3E}">
        <p14:creationId xmlns:p14="http://schemas.microsoft.com/office/powerpoint/2010/main" val="3191229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53C0E4-CB90-9C4F-9DC6-485024839CF6}" type="datetimeFigureOut">
              <a:rPr lang="en-US" smtClean="0"/>
              <a:t>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A79CE-300E-FD45-9B36-1C3BC5044C3D}" type="slidenum">
              <a:rPr lang="en-US" smtClean="0"/>
              <a:t>‹#›</a:t>
            </a:fld>
            <a:endParaRPr lang="en-US"/>
          </a:p>
        </p:txBody>
      </p:sp>
    </p:spTree>
    <p:extLst>
      <p:ext uri="{BB962C8B-B14F-4D97-AF65-F5344CB8AC3E}">
        <p14:creationId xmlns:p14="http://schemas.microsoft.com/office/powerpoint/2010/main" val="3348060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53C0E4-CB90-9C4F-9DC6-485024839CF6}" type="datetimeFigureOut">
              <a:rPr lang="en-US" smtClean="0"/>
              <a:t>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A79CE-300E-FD45-9B36-1C3BC5044C3D}" type="slidenum">
              <a:rPr lang="en-US" smtClean="0"/>
              <a:t>‹#›</a:t>
            </a:fld>
            <a:endParaRPr lang="en-US"/>
          </a:p>
        </p:txBody>
      </p:sp>
    </p:spTree>
    <p:extLst>
      <p:ext uri="{BB962C8B-B14F-4D97-AF65-F5344CB8AC3E}">
        <p14:creationId xmlns:p14="http://schemas.microsoft.com/office/powerpoint/2010/main" val="2974654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F200BAE-A0AE-FC43-9583-FE70B04D925D}"/>
              </a:ext>
            </a:extLst>
          </p:cNvPr>
          <p:cNvGraphicFramePr>
            <a:graphicFrameLocks noChangeAspect="1"/>
          </p:cNvGraphicFramePr>
          <p:nvPr userDrawn="1">
            <p:custDataLst>
              <p:tags r:id="rId16"/>
            </p:custDataLst>
            <p:extLst>
              <p:ext uri="{D42A27DB-BD31-4B8C-83A1-F6EECF244321}">
                <p14:modId xmlns:p14="http://schemas.microsoft.com/office/powerpoint/2010/main" val="13902290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8" imgW="7772400" imgH="10058400" progId="TCLayout.ActiveDocument.1">
                  <p:embed/>
                </p:oleObj>
              </mc:Choice>
              <mc:Fallback>
                <p:oleObj name="think-cell Slide" r:id="rId18" imgW="7772400" imgH="10058400" progId="TCLayout.ActiveDocument.1">
                  <p:embed/>
                  <p:pic>
                    <p:nvPicPr>
                      <p:cNvPr id="8" name="Object 7" hidden="1">
                        <a:extLst>
                          <a:ext uri="{FF2B5EF4-FFF2-40B4-BE49-F238E27FC236}">
                            <a16:creationId xmlns:a16="http://schemas.microsoft.com/office/drawing/2014/main" id="{0F200BAE-A0AE-FC43-9583-FE70B04D925D}"/>
                          </a:ext>
                        </a:extLst>
                      </p:cNvPr>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425441B-7A62-924B-972E-4971CEC71CB1}"/>
              </a:ext>
            </a:extLst>
          </p:cNvPr>
          <p:cNvSpPr/>
          <p:nvPr userDrawn="1">
            <p:custDataLst>
              <p:tags r:id="rId1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6160" b="0" i="0" baseline="0">
              <a:latin typeface="Calibri Light" panose="020F0302020204030204" pitchFamily="34" charset="0"/>
              <a:ea typeface="+mj-ea"/>
              <a:sym typeface="Calibri Light" panose="020F0302020204030204" pitchFamily="34" charset="0"/>
            </a:endParaRPr>
          </a:p>
        </p:txBody>
      </p:sp>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5553C0E4-CB90-9C4F-9DC6-485024839CF6}" type="datetimeFigureOut">
              <a:rPr lang="en-US" smtClean="0"/>
              <a:t>2/7/23</a:t>
            </a:fld>
            <a:endParaRPr 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4C3A79CE-300E-FD45-9B36-1C3BC5044C3D}" type="slidenum">
              <a:rPr lang="en-US" smtClean="0"/>
              <a:t>‹#›</a:t>
            </a:fld>
            <a:endParaRPr lang="en-US"/>
          </a:p>
        </p:txBody>
      </p:sp>
    </p:spTree>
    <p:extLst>
      <p:ext uri="{BB962C8B-B14F-4D97-AF65-F5344CB8AC3E}">
        <p14:creationId xmlns:p14="http://schemas.microsoft.com/office/powerpoint/2010/main" val="40662572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74"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ded Corner 1">
            <a:extLst>
              <a:ext uri="{FF2B5EF4-FFF2-40B4-BE49-F238E27FC236}">
                <a16:creationId xmlns:a16="http://schemas.microsoft.com/office/drawing/2014/main" id="{56B0F308-1BE5-5EB8-EBFB-02C976B3AA17}"/>
              </a:ext>
            </a:extLst>
          </p:cNvPr>
          <p:cNvSpPr/>
          <p:nvPr/>
        </p:nvSpPr>
        <p:spPr>
          <a:xfrm>
            <a:off x="664893" y="4254191"/>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Job(s):</a:t>
            </a: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 Decide which type of ambulance to send when we receive the call of the accident</a:t>
            </a:r>
          </a:p>
        </p:txBody>
      </p:sp>
      <p:sp>
        <p:nvSpPr>
          <p:cNvPr id="3" name="Folded Corner 2">
            <a:extLst>
              <a:ext uri="{FF2B5EF4-FFF2-40B4-BE49-F238E27FC236}">
                <a16:creationId xmlns:a16="http://schemas.microsoft.com/office/drawing/2014/main" id="{AA0E9C47-D7F8-13A2-BE7C-015BF813A922}"/>
              </a:ext>
            </a:extLst>
          </p:cNvPr>
          <p:cNvSpPr/>
          <p:nvPr/>
        </p:nvSpPr>
        <p:spPr>
          <a:xfrm>
            <a:off x="665769" y="6047696"/>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Who</a:t>
            </a:r>
            <a:r>
              <a:rPr kumimoji="0" lang="en-US" sz="700" b="1"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 </a:t>
            </a: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The call agent in the emergency center</a:t>
            </a:r>
          </a:p>
        </p:txBody>
      </p:sp>
      <p:sp>
        <p:nvSpPr>
          <p:cNvPr id="4" name="Folded Corner 3">
            <a:extLst>
              <a:ext uri="{FF2B5EF4-FFF2-40B4-BE49-F238E27FC236}">
                <a16:creationId xmlns:a16="http://schemas.microsoft.com/office/drawing/2014/main" id="{06C6622B-AD01-3DCE-1752-F8C472BAD269}"/>
              </a:ext>
            </a:extLst>
          </p:cNvPr>
          <p:cNvSpPr/>
          <p:nvPr/>
        </p:nvSpPr>
        <p:spPr>
          <a:xfrm>
            <a:off x="2180426" y="6038109"/>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Current Solutions: </a:t>
            </a: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During the phone call decide based on provided information and call guidelines</a:t>
            </a:r>
          </a:p>
        </p:txBody>
      </p:sp>
      <p:sp>
        <p:nvSpPr>
          <p:cNvPr id="5" name="Folded Corner 4">
            <a:extLst>
              <a:ext uri="{FF2B5EF4-FFF2-40B4-BE49-F238E27FC236}">
                <a16:creationId xmlns:a16="http://schemas.microsoft.com/office/drawing/2014/main" id="{6430C8FA-3047-E7CD-DF8C-F69774D302CC}"/>
              </a:ext>
            </a:extLst>
          </p:cNvPr>
          <p:cNvSpPr/>
          <p:nvPr/>
        </p:nvSpPr>
        <p:spPr>
          <a:xfrm>
            <a:off x="2230692" y="4236120"/>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Pains/Gains: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Gain: Provide first help advice on the phone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Pain: Difficult to take decision with provided information by caller</a:t>
            </a:r>
          </a:p>
        </p:txBody>
      </p:sp>
      <p:sp>
        <p:nvSpPr>
          <p:cNvPr id="6" name="Folded Corner 5">
            <a:extLst>
              <a:ext uri="{FF2B5EF4-FFF2-40B4-BE49-F238E27FC236}">
                <a16:creationId xmlns:a16="http://schemas.microsoft.com/office/drawing/2014/main" id="{F80A42EE-87DC-B40A-3EE4-B6290F0E803E}"/>
              </a:ext>
            </a:extLst>
          </p:cNvPr>
          <p:cNvSpPr/>
          <p:nvPr/>
        </p:nvSpPr>
        <p:spPr>
          <a:xfrm>
            <a:off x="3772780" y="4246433"/>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Value offered: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Take better decisions on which ambulance to send</a:t>
            </a:r>
          </a:p>
        </p:txBody>
      </p:sp>
      <p:sp>
        <p:nvSpPr>
          <p:cNvPr id="7" name="Folded Corner 6">
            <a:extLst>
              <a:ext uri="{FF2B5EF4-FFF2-40B4-BE49-F238E27FC236}">
                <a16:creationId xmlns:a16="http://schemas.microsoft.com/office/drawing/2014/main" id="{2463C632-5CDA-32FC-4B4C-2800EC1466C3}"/>
              </a:ext>
            </a:extLst>
          </p:cNvPr>
          <p:cNvSpPr/>
          <p:nvPr/>
        </p:nvSpPr>
        <p:spPr>
          <a:xfrm>
            <a:off x="3765658" y="6017639"/>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Target solutions: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Smart advisor application that supports call agent in decision process at the phone</a:t>
            </a:r>
          </a:p>
        </p:txBody>
      </p:sp>
      <p:sp>
        <p:nvSpPr>
          <p:cNvPr id="8" name="Folded Corner 7">
            <a:extLst>
              <a:ext uri="{FF2B5EF4-FFF2-40B4-BE49-F238E27FC236}">
                <a16:creationId xmlns:a16="http://schemas.microsoft.com/office/drawing/2014/main" id="{04552FFD-E914-512E-DC89-C482FA07F582}"/>
              </a:ext>
            </a:extLst>
          </p:cNvPr>
          <p:cNvSpPr/>
          <p:nvPr/>
        </p:nvSpPr>
        <p:spPr>
          <a:xfrm>
            <a:off x="685367" y="7901216"/>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Benchmark Type: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 of severe accidents, to which the wrong ambulance was sent</a:t>
            </a:r>
          </a:p>
        </p:txBody>
      </p:sp>
      <p:sp>
        <p:nvSpPr>
          <p:cNvPr id="9" name="Folded Corner 8">
            <a:extLst>
              <a:ext uri="{FF2B5EF4-FFF2-40B4-BE49-F238E27FC236}">
                <a16:creationId xmlns:a16="http://schemas.microsoft.com/office/drawing/2014/main" id="{841CC8C3-6C32-437F-1492-1EF69AB010F4}"/>
              </a:ext>
            </a:extLst>
          </p:cNvPr>
          <p:cNvSpPr/>
          <p:nvPr/>
        </p:nvSpPr>
        <p:spPr>
          <a:xfrm>
            <a:off x="5937349" y="2901582"/>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Insight: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When should I send which type of ambulance</a:t>
            </a:r>
          </a:p>
        </p:txBody>
      </p:sp>
      <p:sp>
        <p:nvSpPr>
          <p:cNvPr id="10" name="Folded Corner 9">
            <a:extLst>
              <a:ext uri="{FF2B5EF4-FFF2-40B4-BE49-F238E27FC236}">
                <a16:creationId xmlns:a16="http://schemas.microsoft.com/office/drawing/2014/main" id="{750E0181-D9BB-38AE-B5AB-76598AD17FB3}"/>
              </a:ext>
            </a:extLst>
          </p:cNvPr>
          <p:cNvSpPr/>
          <p:nvPr/>
        </p:nvSpPr>
        <p:spPr>
          <a:xfrm>
            <a:off x="8169328" y="2421176"/>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Predictions: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Probability of the need of a sophisticated ambulance</a:t>
            </a:r>
          </a:p>
        </p:txBody>
      </p:sp>
      <p:sp>
        <p:nvSpPr>
          <p:cNvPr id="11" name="Folded Corner 10">
            <a:extLst>
              <a:ext uri="{FF2B5EF4-FFF2-40B4-BE49-F238E27FC236}">
                <a16:creationId xmlns:a16="http://schemas.microsoft.com/office/drawing/2014/main" id="{243461AE-EFFF-B680-9C4A-73D29F9174B1}"/>
              </a:ext>
            </a:extLst>
          </p:cNvPr>
          <p:cNvSpPr/>
          <p:nvPr/>
        </p:nvSpPr>
        <p:spPr>
          <a:xfrm>
            <a:off x="9645629" y="2421176"/>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Target Variable: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Severity of the accident</a:t>
            </a:r>
          </a:p>
        </p:txBody>
      </p:sp>
      <p:sp>
        <p:nvSpPr>
          <p:cNvPr id="12" name="Folded Corner 11">
            <a:extLst>
              <a:ext uri="{FF2B5EF4-FFF2-40B4-BE49-F238E27FC236}">
                <a16:creationId xmlns:a16="http://schemas.microsoft.com/office/drawing/2014/main" id="{96578CC6-FF6E-BB7A-2F7F-C54E66A2B861}"/>
              </a:ext>
            </a:extLst>
          </p:cNvPr>
          <p:cNvSpPr/>
          <p:nvPr/>
        </p:nvSpPr>
        <p:spPr>
          <a:xfrm>
            <a:off x="11173431" y="2421176"/>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Features: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Speed</a:t>
            </a:r>
            <a:r>
              <a:rPr lang="en-US" sz="700">
                <a:solidFill>
                  <a:srgbClr val="184279"/>
                </a:solidFill>
                <a:latin typeface="Arial" panose="020B0604020202020204" pitchFamily="34" charset="0"/>
                <a:cs typeface="Arial" panose="020B0604020202020204" pitchFamily="34" charset="0"/>
              </a:rPr>
              <a:t> (combined from Fact “location” and Fast “Speed limit on map”</a:t>
            </a:r>
            <a:endPar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endParaRPr>
          </a:p>
        </p:txBody>
      </p:sp>
      <p:sp>
        <p:nvSpPr>
          <p:cNvPr id="13" name="Folded Corner 12">
            <a:extLst>
              <a:ext uri="{FF2B5EF4-FFF2-40B4-BE49-F238E27FC236}">
                <a16:creationId xmlns:a16="http://schemas.microsoft.com/office/drawing/2014/main" id="{4588911F-5B86-104B-3954-62B34504B903}"/>
              </a:ext>
            </a:extLst>
          </p:cNvPr>
          <p:cNvSpPr/>
          <p:nvPr/>
        </p:nvSpPr>
        <p:spPr>
          <a:xfrm>
            <a:off x="10100383" y="4230776"/>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Facts: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Location of accident</a:t>
            </a:r>
          </a:p>
        </p:txBody>
      </p:sp>
      <p:sp>
        <p:nvSpPr>
          <p:cNvPr id="14" name="Folded Corner 13">
            <a:extLst>
              <a:ext uri="{FF2B5EF4-FFF2-40B4-BE49-F238E27FC236}">
                <a16:creationId xmlns:a16="http://schemas.microsoft.com/office/drawing/2014/main" id="{29927788-6214-00D3-0534-0721FA31F588}"/>
              </a:ext>
            </a:extLst>
          </p:cNvPr>
          <p:cNvSpPr/>
          <p:nvPr/>
        </p:nvSpPr>
        <p:spPr>
          <a:xfrm>
            <a:off x="11065624" y="6079583"/>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Data Sources: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System information from the phone call</a:t>
            </a:r>
          </a:p>
        </p:txBody>
      </p:sp>
      <p:sp>
        <p:nvSpPr>
          <p:cNvPr id="15" name="Folded Corner 14">
            <a:extLst>
              <a:ext uri="{FF2B5EF4-FFF2-40B4-BE49-F238E27FC236}">
                <a16:creationId xmlns:a16="http://schemas.microsoft.com/office/drawing/2014/main" id="{3EC44A8B-EF56-0F46-2B5C-F21C5A902849}"/>
              </a:ext>
            </a:extLst>
          </p:cNvPr>
          <p:cNvSpPr/>
          <p:nvPr/>
        </p:nvSpPr>
        <p:spPr>
          <a:xfrm>
            <a:off x="11102281" y="7942059"/>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Unfair advantage: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State regulation makes data only available for us</a:t>
            </a:r>
          </a:p>
        </p:txBody>
      </p:sp>
      <p:sp>
        <p:nvSpPr>
          <p:cNvPr id="16" name="Folded Corner 15">
            <a:extLst>
              <a:ext uri="{FF2B5EF4-FFF2-40B4-BE49-F238E27FC236}">
                <a16:creationId xmlns:a16="http://schemas.microsoft.com/office/drawing/2014/main" id="{4D36092C-45C5-A6F2-BA2B-FB0CE6A9B091}"/>
              </a:ext>
            </a:extLst>
          </p:cNvPr>
          <p:cNvSpPr/>
          <p:nvPr/>
        </p:nvSpPr>
        <p:spPr>
          <a:xfrm>
            <a:off x="7547590" y="61319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Team</a:t>
            </a:r>
            <a:r>
              <a:rPr kumimoji="0" lang="en-US" sz="105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 </a:t>
            </a:r>
            <a:r>
              <a:rPr kumimoji="0" lang="en-US" sz="10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a:t>
            </a:r>
            <a:r>
              <a:rPr kumimoji="0" lang="en-US" sz="12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Example”</a:t>
            </a:r>
            <a:endParaRPr kumimoji="0" lang="en-US" sz="1050" b="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3800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ded Corner 1">
            <a:extLst>
              <a:ext uri="{FF2B5EF4-FFF2-40B4-BE49-F238E27FC236}">
                <a16:creationId xmlns:a16="http://schemas.microsoft.com/office/drawing/2014/main" id="{6F9634BE-DCBB-6A02-4C95-8B092D9D618F}"/>
              </a:ext>
            </a:extLst>
          </p:cNvPr>
          <p:cNvSpPr/>
          <p:nvPr/>
        </p:nvSpPr>
        <p:spPr>
          <a:xfrm>
            <a:off x="7547590" y="61319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Team</a:t>
            </a:r>
            <a:r>
              <a:rPr kumimoji="0" lang="en-US" sz="105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 </a:t>
            </a:r>
            <a:r>
              <a:rPr kumimoji="0" lang="en-US" sz="10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a:t>
            </a:r>
            <a:r>
              <a:rPr kumimoji="0" lang="en-US" sz="12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Example”</a:t>
            </a:r>
            <a:endParaRPr kumimoji="0" lang="en-US" sz="1050" b="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endParaRPr>
          </a:p>
        </p:txBody>
      </p:sp>
      <p:sp>
        <p:nvSpPr>
          <p:cNvPr id="3" name="Folded Corner 2">
            <a:extLst>
              <a:ext uri="{FF2B5EF4-FFF2-40B4-BE49-F238E27FC236}">
                <a16:creationId xmlns:a16="http://schemas.microsoft.com/office/drawing/2014/main" id="{3B84AC48-C0A8-3B63-C335-50C50D889E28}"/>
              </a:ext>
            </a:extLst>
          </p:cNvPr>
          <p:cNvSpPr/>
          <p:nvPr/>
        </p:nvSpPr>
        <p:spPr>
          <a:xfrm>
            <a:off x="1177194" y="2616675"/>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User: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Call agents who need to take the decision</a:t>
            </a:r>
          </a:p>
        </p:txBody>
      </p:sp>
      <p:sp>
        <p:nvSpPr>
          <p:cNvPr id="4" name="Folded Corner 3">
            <a:extLst>
              <a:ext uri="{FF2B5EF4-FFF2-40B4-BE49-F238E27FC236}">
                <a16:creationId xmlns:a16="http://schemas.microsoft.com/office/drawing/2014/main" id="{EC1897C2-33A8-5BC9-7E18-DD31C5AB4655}"/>
              </a:ext>
            </a:extLst>
          </p:cNvPr>
          <p:cNvSpPr/>
          <p:nvPr/>
        </p:nvSpPr>
        <p:spPr>
          <a:xfrm>
            <a:off x="1177194" y="3602160"/>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Customer: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Hospital managers who decide to implement AI solution</a:t>
            </a:r>
          </a:p>
        </p:txBody>
      </p:sp>
      <p:sp>
        <p:nvSpPr>
          <p:cNvPr id="5" name="Folded Corner 4">
            <a:extLst>
              <a:ext uri="{FF2B5EF4-FFF2-40B4-BE49-F238E27FC236}">
                <a16:creationId xmlns:a16="http://schemas.microsoft.com/office/drawing/2014/main" id="{87599EFD-F012-8CE8-D428-485E8F6785AB}"/>
              </a:ext>
            </a:extLst>
          </p:cNvPr>
          <p:cNvSpPr/>
          <p:nvPr/>
        </p:nvSpPr>
        <p:spPr>
          <a:xfrm>
            <a:off x="3498456" y="2591802"/>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Professional and objective – even if difficult topic, let’s keep emotions out of relationship</a:t>
            </a:r>
          </a:p>
        </p:txBody>
      </p:sp>
      <p:sp>
        <p:nvSpPr>
          <p:cNvPr id="6" name="Folded Corner 5">
            <a:extLst>
              <a:ext uri="{FF2B5EF4-FFF2-40B4-BE49-F238E27FC236}">
                <a16:creationId xmlns:a16="http://schemas.microsoft.com/office/drawing/2014/main" id="{A86D0D3A-F7E2-BEE3-539D-0C010A858C97}"/>
              </a:ext>
            </a:extLst>
          </p:cNvPr>
          <p:cNvSpPr/>
          <p:nvPr/>
        </p:nvSpPr>
        <p:spPr>
          <a:xfrm>
            <a:off x="3498456" y="5265449"/>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Creating awareness of the AI solution at conferences of hospitals – stay in personal contact with Hospital managers</a:t>
            </a:r>
          </a:p>
        </p:txBody>
      </p:sp>
      <p:sp>
        <p:nvSpPr>
          <p:cNvPr id="7" name="Folded Corner 6">
            <a:extLst>
              <a:ext uri="{FF2B5EF4-FFF2-40B4-BE49-F238E27FC236}">
                <a16:creationId xmlns:a16="http://schemas.microsoft.com/office/drawing/2014/main" id="{45B8B696-1681-10C2-DF9F-D62023519D6C}"/>
              </a:ext>
            </a:extLst>
          </p:cNvPr>
          <p:cNvSpPr/>
          <p:nvPr/>
        </p:nvSpPr>
        <p:spPr>
          <a:xfrm>
            <a:off x="5494051" y="2591802"/>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Value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Increasing effectiveness of urgency handling </a:t>
            </a:r>
          </a:p>
        </p:txBody>
      </p:sp>
      <p:sp>
        <p:nvSpPr>
          <p:cNvPr id="8" name="Folded Corner 7">
            <a:extLst>
              <a:ext uri="{FF2B5EF4-FFF2-40B4-BE49-F238E27FC236}">
                <a16:creationId xmlns:a16="http://schemas.microsoft.com/office/drawing/2014/main" id="{B62A726F-9001-1B98-6016-B4A5B7369716}"/>
              </a:ext>
            </a:extLst>
          </p:cNvPr>
          <p:cNvSpPr/>
          <p:nvPr/>
        </p:nvSpPr>
        <p:spPr>
          <a:xfrm>
            <a:off x="5494051" y="368685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Solution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AI advisor for call agents</a:t>
            </a:r>
          </a:p>
        </p:txBody>
      </p:sp>
      <p:sp>
        <p:nvSpPr>
          <p:cNvPr id="9" name="Folded Corner 8">
            <a:extLst>
              <a:ext uri="{FF2B5EF4-FFF2-40B4-BE49-F238E27FC236}">
                <a16:creationId xmlns:a16="http://schemas.microsoft.com/office/drawing/2014/main" id="{C7557471-1511-B37C-A7D9-CD0513D0D3EA}"/>
              </a:ext>
            </a:extLst>
          </p:cNvPr>
          <p:cNvSpPr/>
          <p:nvPr/>
        </p:nvSpPr>
        <p:spPr>
          <a:xfrm>
            <a:off x="5494051" y="4729468"/>
            <a:ext cx="948386" cy="1032757"/>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Solution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Au</a:t>
            </a:r>
            <a:r>
              <a:rPr lang="en-US" sz="700" err="1">
                <a:solidFill>
                  <a:srgbClr val="184279"/>
                </a:solidFill>
                <a:latin typeface="Arial" panose="020B0604020202020204" pitchFamily="34" charset="0"/>
                <a:cs typeface="Arial" panose="020B0604020202020204" pitchFamily="34" charset="0"/>
              </a:rPr>
              <a:t>tomated</a:t>
            </a:r>
            <a:r>
              <a:rPr lang="en-US" sz="700">
                <a:solidFill>
                  <a:srgbClr val="184279"/>
                </a:solidFill>
                <a:latin typeface="Arial" panose="020B0604020202020204" pitchFamily="34" charset="0"/>
                <a:cs typeface="Arial" panose="020B0604020202020204" pitchFamily="34" charset="0"/>
              </a:rPr>
              <a:t> process flow optimization for accepting patients at hospitals, based on call information and ambulance information</a:t>
            </a:r>
            <a:endPar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endParaRPr>
          </a:p>
        </p:txBody>
      </p:sp>
      <p:sp>
        <p:nvSpPr>
          <p:cNvPr id="10" name="Folded Corner 9">
            <a:extLst>
              <a:ext uri="{FF2B5EF4-FFF2-40B4-BE49-F238E27FC236}">
                <a16:creationId xmlns:a16="http://schemas.microsoft.com/office/drawing/2014/main" id="{2D78E2E6-AC39-09B9-2A76-DDAE5F7FC1D1}"/>
              </a:ext>
            </a:extLst>
          </p:cNvPr>
          <p:cNvSpPr/>
          <p:nvPr/>
        </p:nvSpPr>
        <p:spPr>
          <a:xfrm>
            <a:off x="8184516" y="2819612"/>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Collaborate with call agents and review results to see how to optimize model </a:t>
            </a:r>
          </a:p>
        </p:txBody>
      </p:sp>
      <p:sp>
        <p:nvSpPr>
          <p:cNvPr id="11" name="Folded Corner 10">
            <a:extLst>
              <a:ext uri="{FF2B5EF4-FFF2-40B4-BE49-F238E27FC236}">
                <a16:creationId xmlns:a16="http://schemas.microsoft.com/office/drawing/2014/main" id="{E4BA9CF1-EB41-7CD1-11C7-DD9DF130A8C1}"/>
              </a:ext>
            </a:extLst>
          </p:cNvPr>
          <p:cNvSpPr/>
          <p:nvPr/>
        </p:nvSpPr>
        <p:spPr>
          <a:xfrm>
            <a:off x="8184516" y="5265448"/>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AI model as an asset that needs to recurrently evolve and adapt</a:t>
            </a:r>
          </a:p>
        </p:txBody>
      </p:sp>
      <p:sp>
        <p:nvSpPr>
          <p:cNvPr id="12" name="Folded Corner 11">
            <a:extLst>
              <a:ext uri="{FF2B5EF4-FFF2-40B4-BE49-F238E27FC236}">
                <a16:creationId xmlns:a16="http://schemas.microsoft.com/office/drawing/2014/main" id="{63F3C480-AED0-F5C5-97BC-157D22AC10C3}"/>
              </a:ext>
            </a:extLst>
          </p:cNvPr>
          <p:cNvSpPr/>
          <p:nvPr/>
        </p:nvSpPr>
        <p:spPr>
          <a:xfrm>
            <a:off x="10663803" y="2831001"/>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Research community to propose AI model improvements and leverage as marketing</a:t>
            </a:r>
          </a:p>
        </p:txBody>
      </p:sp>
      <p:sp>
        <p:nvSpPr>
          <p:cNvPr id="13" name="Folded Corner 12">
            <a:extLst>
              <a:ext uri="{FF2B5EF4-FFF2-40B4-BE49-F238E27FC236}">
                <a16:creationId xmlns:a16="http://schemas.microsoft.com/office/drawing/2014/main" id="{E5070973-68E0-BB8F-2720-EF5B9CC95A94}"/>
              </a:ext>
            </a:extLst>
          </p:cNvPr>
          <p:cNvSpPr/>
          <p:nvPr/>
        </p:nvSpPr>
        <p:spPr>
          <a:xfrm>
            <a:off x="6689315" y="7476301"/>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Mainly developers</a:t>
            </a:r>
          </a:p>
        </p:txBody>
      </p:sp>
      <p:sp>
        <p:nvSpPr>
          <p:cNvPr id="14" name="Folded Corner 13">
            <a:extLst>
              <a:ext uri="{FF2B5EF4-FFF2-40B4-BE49-F238E27FC236}">
                <a16:creationId xmlns:a16="http://schemas.microsoft.com/office/drawing/2014/main" id="{2C10D026-9829-F1EF-DB5B-8E8BF87DF8F2}"/>
              </a:ext>
            </a:extLst>
          </p:cNvPr>
          <p:cNvSpPr/>
          <p:nvPr/>
        </p:nvSpPr>
        <p:spPr>
          <a:xfrm>
            <a:off x="703001" y="7476301"/>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Subscription model with hospitals</a:t>
            </a:r>
          </a:p>
        </p:txBody>
      </p:sp>
    </p:spTree>
    <p:extLst>
      <p:ext uri="{BB962C8B-B14F-4D97-AF65-F5344CB8AC3E}">
        <p14:creationId xmlns:p14="http://schemas.microsoft.com/office/powerpoint/2010/main" val="623151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ded Corner 1">
            <a:extLst>
              <a:ext uri="{FF2B5EF4-FFF2-40B4-BE49-F238E27FC236}">
                <a16:creationId xmlns:a16="http://schemas.microsoft.com/office/drawing/2014/main" id="{7410DD49-7A96-1104-4DB3-2992215EEE4F}"/>
              </a:ext>
            </a:extLst>
          </p:cNvPr>
          <p:cNvSpPr/>
          <p:nvPr/>
        </p:nvSpPr>
        <p:spPr>
          <a:xfrm>
            <a:off x="7547590" y="61319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Team</a:t>
            </a:r>
            <a:r>
              <a:rPr kumimoji="0" lang="en-US" sz="105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 </a:t>
            </a:r>
            <a:r>
              <a:rPr kumimoji="0" lang="en-US" sz="10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a:t>
            </a:r>
            <a:r>
              <a:rPr kumimoji="0" lang="en-US" sz="12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Example”</a:t>
            </a:r>
            <a:endParaRPr kumimoji="0" lang="en-US" sz="1050" b="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endParaRPr>
          </a:p>
        </p:txBody>
      </p:sp>
      <p:sp>
        <p:nvSpPr>
          <p:cNvPr id="3" name="Folded Corner 2">
            <a:extLst>
              <a:ext uri="{FF2B5EF4-FFF2-40B4-BE49-F238E27FC236}">
                <a16:creationId xmlns:a16="http://schemas.microsoft.com/office/drawing/2014/main" id="{47751F38-0812-9915-1778-E156F9D47F4B}"/>
              </a:ext>
            </a:extLst>
          </p:cNvPr>
          <p:cNvSpPr/>
          <p:nvPr/>
        </p:nvSpPr>
        <p:spPr>
          <a:xfrm>
            <a:off x="9969204" y="3109587"/>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Yes / no advise for call agent if to send sophisticated ambulance</a:t>
            </a:r>
          </a:p>
        </p:txBody>
      </p:sp>
      <p:sp>
        <p:nvSpPr>
          <p:cNvPr id="4" name="Folded Corner 3">
            <a:extLst>
              <a:ext uri="{FF2B5EF4-FFF2-40B4-BE49-F238E27FC236}">
                <a16:creationId xmlns:a16="http://schemas.microsoft.com/office/drawing/2014/main" id="{718917E3-9FC0-8ACF-6088-62D9F5DB6EAB}"/>
              </a:ext>
            </a:extLst>
          </p:cNvPr>
          <p:cNvSpPr/>
          <p:nvPr/>
        </p:nvSpPr>
        <p:spPr>
          <a:xfrm>
            <a:off x="8252241" y="422012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Next best question advise to help call agent get the most important information at this stage</a:t>
            </a:r>
          </a:p>
        </p:txBody>
      </p:sp>
      <p:sp>
        <p:nvSpPr>
          <p:cNvPr id="5" name="Folded Corner 4">
            <a:extLst>
              <a:ext uri="{FF2B5EF4-FFF2-40B4-BE49-F238E27FC236}">
                <a16:creationId xmlns:a16="http://schemas.microsoft.com/office/drawing/2014/main" id="{BB1EDF61-41A9-B366-6790-E784408C29E8}"/>
              </a:ext>
            </a:extLst>
          </p:cNvPr>
          <p:cNvSpPr/>
          <p:nvPr/>
        </p:nvSpPr>
        <p:spPr>
          <a:xfrm>
            <a:off x="6400800" y="6528699"/>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Visualization for the call agent of logic of decision≈</a:t>
            </a:r>
          </a:p>
        </p:txBody>
      </p:sp>
    </p:spTree>
    <p:extLst>
      <p:ext uri="{BB962C8B-B14F-4D97-AF65-F5344CB8AC3E}">
        <p14:creationId xmlns:p14="http://schemas.microsoft.com/office/powerpoint/2010/main" val="209998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ded Corner 1">
            <a:extLst>
              <a:ext uri="{FF2B5EF4-FFF2-40B4-BE49-F238E27FC236}">
                <a16:creationId xmlns:a16="http://schemas.microsoft.com/office/drawing/2014/main" id="{1336DCB3-5600-ECE4-CABD-7AB7A91457CB}"/>
              </a:ext>
            </a:extLst>
          </p:cNvPr>
          <p:cNvSpPr/>
          <p:nvPr/>
        </p:nvSpPr>
        <p:spPr>
          <a:xfrm>
            <a:off x="7547590" y="61319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Team</a:t>
            </a:r>
            <a:r>
              <a:rPr kumimoji="0" lang="en-US" sz="105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 </a:t>
            </a:r>
            <a:r>
              <a:rPr kumimoji="0" lang="en-US" sz="10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a:t>
            </a:r>
            <a:r>
              <a:rPr kumimoji="0" lang="en-US" sz="12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Example”</a:t>
            </a:r>
            <a:endParaRPr kumimoji="0" lang="en-US" sz="1050" b="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endParaRPr>
          </a:p>
        </p:txBody>
      </p:sp>
      <p:sp>
        <p:nvSpPr>
          <p:cNvPr id="3" name="Folded Corner 2">
            <a:extLst>
              <a:ext uri="{FF2B5EF4-FFF2-40B4-BE49-F238E27FC236}">
                <a16:creationId xmlns:a16="http://schemas.microsoft.com/office/drawing/2014/main" id="{3F3DE1B9-9622-7A15-CDD8-AF5126201FBC}"/>
              </a:ext>
            </a:extLst>
          </p:cNvPr>
          <p:cNvSpPr/>
          <p:nvPr/>
        </p:nvSpPr>
        <p:spPr>
          <a:xfrm>
            <a:off x="3463802" y="2234543"/>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Business </a:t>
            </a:r>
            <a:r>
              <a:rPr lang="en-US" sz="700" b="1" u="sng">
                <a:solidFill>
                  <a:srgbClr val="184279"/>
                </a:solidFill>
                <a:latin typeface="Arial" panose="020B0604020202020204" pitchFamily="34" charset="0"/>
                <a:cs typeface="Arial" panose="020B0604020202020204" pitchFamily="34" charset="0"/>
              </a:rPr>
              <a:t>Assumption</a:t>
            </a:r>
            <a:r>
              <a:rPr lang="en-US" sz="700">
                <a:solidFill>
                  <a:srgbClr val="184279"/>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Call agents will accept to take decisions based on AI recommendation</a:t>
            </a:r>
          </a:p>
        </p:txBody>
      </p:sp>
      <p:sp>
        <p:nvSpPr>
          <p:cNvPr id="4" name="Folded Corner 3">
            <a:extLst>
              <a:ext uri="{FF2B5EF4-FFF2-40B4-BE49-F238E27FC236}">
                <a16:creationId xmlns:a16="http://schemas.microsoft.com/office/drawing/2014/main" id="{F0F54E6E-E246-A49C-6B01-148DAD0CF66B}"/>
              </a:ext>
            </a:extLst>
          </p:cNvPr>
          <p:cNvSpPr/>
          <p:nvPr/>
        </p:nvSpPr>
        <p:spPr>
          <a:xfrm>
            <a:off x="3463802" y="3241803"/>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Technical </a:t>
            </a:r>
            <a:r>
              <a:rPr lang="en-US" sz="700" b="1" u="sng">
                <a:solidFill>
                  <a:srgbClr val="184279"/>
                </a:solidFill>
                <a:latin typeface="Arial" panose="020B0604020202020204" pitchFamily="34" charset="0"/>
                <a:cs typeface="Arial" panose="020B0604020202020204" pitchFamily="34" charset="0"/>
              </a:rPr>
              <a:t>Assumption</a:t>
            </a:r>
            <a:r>
              <a:rPr lang="en-US" sz="700">
                <a:solidFill>
                  <a:srgbClr val="184279"/>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The GPS data from the call can sufficiently quickly be imported to AI Model</a:t>
            </a:r>
          </a:p>
        </p:txBody>
      </p:sp>
    </p:spTree>
    <p:extLst>
      <p:ext uri="{BB962C8B-B14F-4D97-AF65-F5344CB8AC3E}">
        <p14:creationId xmlns:p14="http://schemas.microsoft.com/office/powerpoint/2010/main" val="4267989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ded Corner 1">
            <a:extLst>
              <a:ext uri="{FF2B5EF4-FFF2-40B4-BE49-F238E27FC236}">
                <a16:creationId xmlns:a16="http://schemas.microsoft.com/office/drawing/2014/main" id="{5A80FF89-23FF-7AF4-98C5-71447EB4EAB0}"/>
              </a:ext>
            </a:extLst>
          </p:cNvPr>
          <p:cNvSpPr/>
          <p:nvPr/>
        </p:nvSpPr>
        <p:spPr>
          <a:xfrm>
            <a:off x="10632707" y="590326"/>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Julian as “</a:t>
            </a:r>
            <a:r>
              <a:rPr kumimoji="0" lang="en-US" sz="1200" b="1"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Example”</a:t>
            </a:r>
            <a:endParaRPr kumimoji="0" lang="en-US" sz="1050" b="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endParaRPr>
          </a:p>
        </p:txBody>
      </p:sp>
      <p:sp>
        <p:nvSpPr>
          <p:cNvPr id="3" name="Folded Corner 2">
            <a:extLst>
              <a:ext uri="{FF2B5EF4-FFF2-40B4-BE49-F238E27FC236}">
                <a16:creationId xmlns:a16="http://schemas.microsoft.com/office/drawing/2014/main" id="{D450309B-2A81-B250-7D75-A59B96515C41}"/>
              </a:ext>
            </a:extLst>
          </p:cNvPr>
          <p:cNvSpPr/>
          <p:nvPr/>
        </p:nvSpPr>
        <p:spPr>
          <a:xfrm>
            <a:off x="3379289" y="3580302"/>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sng"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Business </a:t>
            </a:r>
            <a:r>
              <a:rPr lang="en-US" sz="700" b="1" u="sng">
                <a:solidFill>
                  <a:srgbClr val="184279"/>
                </a:solidFill>
                <a:latin typeface="Arial" panose="020B0604020202020204" pitchFamily="34" charset="0"/>
                <a:cs typeface="Arial" panose="020B0604020202020204" pitchFamily="34" charset="0"/>
              </a:rPr>
              <a:t>Assumption</a:t>
            </a:r>
            <a:r>
              <a:rPr lang="en-US" sz="700">
                <a:solidFill>
                  <a:srgbClr val="184279"/>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Call agents will accept to take decisions based on AI recommendation</a:t>
            </a:r>
          </a:p>
        </p:txBody>
      </p:sp>
      <p:sp>
        <p:nvSpPr>
          <p:cNvPr id="4" name="Folded Corner 3">
            <a:extLst>
              <a:ext uri="{FF2B5EF4-FFF2-40B4-BE49-F238E27FC236}">
                <a16:creationId xmlns:a16="http://schemas.microsoft.com/office/drawing/2014/main" id="{B69FBD9B-BA0B-C723-43B0-700C85457869}"/>
              </a:ext>
            </a:extLst>
          </p:cNvPr>
          <p:cNvSpPr/>
          <p:nvPr/>
        </p:nvSpPr>
        <p:spPr>
          <a:xfrm>
            <a:off x="3390440" y="459338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Do agents in similar situations accept AI recommendations?</a:t>
            </a:r>
          </a:p>
        </p:txBody>
      </p:sp>
      <p:sp>
        <p:nvSpPr>
          <p:cNvPr id="5" name="Folded Corner 4">
            <a:extLst>
              <a:ext uri="{FF2B5EF4-FFF2-40B4-BE49-F238E27FC236}">
                <a16:creationId xmlns:a16="http://schemas.microsoft.com/office/drawing/2014/main" id="{0A253BC3-B16C-498F-6A5C-FC7E51768DF6}"/>
              </a:ext>
            </a:extLst>
          </p:cNvPr>
          <p:cNvSpPr/>
          <p:nvPr/>
        </p:nvSpPr>
        <p:spPr>
          <a:xfrm>
            <a:off x="2787247" y="5792203"/>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Check with colleagues if we use some AI recommendations in other areas. If yes, get their point of view</a:t>
            </a:r>
          </a:p>
        </p:txBody>
      </p:sp>
      <p:sp>
        <p:nvSpPr>
          <p:cNvPr id="6" name="Folded Corner 5">
            <a:extLst>
              <a:ext uri="{FF2B5EF4-FFF2-40B4-BE49-F238E27FC236}">
                <a16:creationId xmlns:a16="http://schemas.microsoft.com/office/drawing/2014/main" id="{6B5BF13C-9F3F-428D-90C3-F7026304888F}"/>
              </a:ext>
            </a:extLst>
          </p:cNvPr>
          <p:cNvSpPr/>
          <p:nvPr/>
        </p:nvSpPr>
        <p:spPr>
          <a:xfrm>
            <a:off x="3864633" y="5792203"/>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Research if any articles have been published on acceptance of AI recommendations for call agents</a:t>
            </a:r>
          </a:p>
        </p:txBody>
      </p:sp>
      <p:sp>
        <p:nvSpPr>
          <p:cNvPr id="7" name="Folded Corner 6">
            <a:extLst>
              <a:ext uri="{FF2B5EF4-FFF2-40B4-BE49-F238E27FC236}">
                <a16:creationId xmlns:a16="http://schemas.microsoft.com/office/drawing/2014/main" id="{D6441C58-60D3-C387-7B12-F1B93BA0D173}"/>
              </a:ext>
            </a:extLst>
          </p:cNvPr>
          <p:cNvSpPr/>
          <p:nvPr/>
        </p:nvSpPr>
        <p:spPr>
          <a:xfrm>
            <a:off x="695496" y="7426159"/>
            <a:ext cx="1458920"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We have talked to Huber from AI research of the group and he told us that we use AI recommendation for agents who decide how to optimize the patient placement in hospitals</a:t>
            </a:r>
          </a:p>
        </p:txBody>
      </p:sp>
      <p:sp>
        <p:nvSpPr>
          <p:cNvPr id="8" name="Folded Corner 7">
            <a:extLst>
              <a:ext uri="{FF2B5EF4-FFF2-40B4-BE49-F238E27FC236}">
                <a16:creationId xmlns:a16="http://schemas.microsoft.com/office/drawing/2014/main" id="{DAA90DE6-FC33-90B7-2AD3-33F05B65DA17}"/>
              </a:ext>
            </a:extLst>
          </p:cNvPr>
          <p:cNvSpPr/>
          <p:nvPr/>
        </p:nvSpPr>
        <p:spPr>
          <a:xfrm>
            <a:off x="4597945" y="4593384"/>
            <a:ext cx="948386"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Deadline: End of the week</a:t>
            </a:r>
          </a:p>
        </p:txBody>
      </p:sp>
      <p:sp>
        <p:nvSpPr>
          <p:cNvPr id="9" name="Folded Corner 8">
            <a:extLst>
              <a:ext uri="{FF2B5EF4-FFF2-40B4-BE49-F238E27FC236}">
                <a16:creationId xmlns:a16="http://schemas.microsoft.com/office/drawing/2014/main" id="{C54EC257-0E84-FA8F-8FE5-3B2E8ECAA4F7}"/>
              </a:ext>
            </a:extLst>
          </p:cNvPr>
          <p:cNvSpPr/>
          <p:nvPr/>
        </p:nvSpPr>
        <p:spPr>
          <a:xfrm>
            <a:off x="2276713" y="7426159"/>
            <a:ext cx="1458920"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We went to those agents and observed how they use the AI recommender system. We then interviewed them</a:t>
            </a:r>
          </a:p>
        </p:txBody>
      </p:sp>
      <p:sp>
        <p:nvSpPr>
          <p:cNvPr id="10" name="Folded Corner 9">
            <a:extLst>
              <a:ext uri="{FF2B5EF4-FFF2-40B4-BE49-F238E27FC236}">
                <a16:creationId xmlns:a16="http://schemas.microsoft.com/office/drawing/2014/main" id="{DF089D2E-6E02-C0D7-6DAE-73B9B406D555}"/>
              </a:ext>
            </a:extLst>
          </p:cNvPr>
          <p:cNvSpPr/>
          <p:nvPr/>
        </p:nvSpPr>
        <p:spPr>
          <a:xfrm>
            <a:off x="3853482" y="7426159"/>
            <a:ext cx="1757812"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Our findings: Call agents only use AI recommender systems if they trust that the system works 100%. Just better as humans is not sufficient. We need to build trust in the system and explain the logic before call agents will use it</a:t>
            </a:r>
          </a:p>
        </p:txBody>
      </p:sp>
      <p:sp>
        <p:nvSpPr>
          <p:cNvPr id="11" name="Folded Corner 10">
            <a:extLst>
              <a:ext uri="{FF2B5EF4-FFF2-40B4-BE49-F238E27FC236}">
                <a16:creationId xmlns:a16="http://schemas.microsoft.com/office/drawing/2014/main" id="{6AF04DA4-40BD-CA1C-6230-3F6AE33040B3}"/>
              </a:ext>
            </a:extLst>
          </p:cNvPr>
          <p:cNvSpPr/>
          <p:nvPr/>
        </p:nvSpPr>
        <p:spPr>
          <a:xfrm>
            <a:off x="6833156" y="4102269"/>
            <a:ext cx="1334099"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Talked to Huber from AI research of the group, but we are not using any AI recommender system internally, but he forwarded us to a friend of his</a:t>
            </a:r>
          </a:p>
        </p:txBody>
      </p:sp>
      <p:sp>
        <p:nvSpPr>
          <p:cNvPr id="12" name="Folded Corner 11">
            <a:extLst>
              <a:ext uri="{FF2B5EF4-FFF2-40B4-BE49-F238E27FC236}">
                <a16:creationId xmlns:a16="http://schemas.microsoft.com/office/drawing/2014/main" id="{CD6720A2-34F1-DA91-2DC5-0005768AB550}"/>
              </a:ext>
            </a:extLst>
          </p:cNvPr>
          <p:cNvSpPr/>
          <p:nvPr/>
        </p:nvSpPr>
        <p:spPr>
          <a:xfrm>
            <a:off x="8445449" y="4102269"/>
            <a:ext cx="1334099"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We interviewed the friend of Huber, who gave us precious feedback</a:t>
            </a:r>
          </a:p>
        </p:txBody>
      </p:sp>
      <p:sp>
        <p:nvSpPr>
          <p:cNvPr id="13" name="Folded Corner 12">
            <a:extLst>
              <a:ext uri="{FF2B5EF4-FFF2-40B4-BE49-F238E27FC236}">
                <a16:creationId xmlns:a16="http://schemas.microsoft.com/office/drawing/2014/main" id="{961F0D81-779F-E266-FBA8-CFAD87272190}"/>
              </a:ext>
            </a:extLst>
          </p:cNvPr>
          <p:cNvSpPr/>
          <p:nvPr/>
        </p:nvSpPr>
        <p:spPr>
          <a:xfrm>
            <a:off x="10021208" y="4102269"/>
            <a:ext cx="1334099" cy="830519"/>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We researched on google scholar to find articles about acceptance of AI systems from call agents </a:t>
            </a:r>
          </a:p>
        </p:txBody>
      </p:sp>
      <p:sp>
        <p:nvSpPr>
          <p:cNvPr id="14" name="Folded Corner 13">
            <a:extLst>
              <a:ext uri="{FF2B5EF4-FFF2-40B4-BE49-F238E27FC236}">
                <a16:creationId xmlns:a16="http://schemas.microsoft.com/office/drawing/2014/main" id="{9059079B-244F-F052-ED25-6C28C4CC1E86}"/>
              </a:ext>
            </a:extLst>
          </p:cNvPr>
          <p:cNvSpPr/>
          <p:nvPr/>
        </p:nvSpPr>
        <p:spPr>
          <a:xfrm>
            <a:off x="10021208" y="6288656"/>
            <a:ext cx="1334099" cy="1800780"/>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Supporting documents: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a:solidFill>
                  <a:srgbClr val="184279"/>
                </a:solidFill>
                <a:latin typeface="Arial" panose="020B0604020202020204" pitchFamily="34" charset="0"/>
                <a:cs typeface="Arial" panose="020B0604020202020204" pitchFamily="34" charset="0"/>
              </a:rPr>
              <a:t>Article that specifies success factors for call agent acceptance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Notes of interview with Huber’s friend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a:solidFill>
                  <a:srgbClr val="184279"/>
                </a:solidFill>
                <a:latin typeface="Arial" panose="020B0604020202020204" pitchFamily="34" charset="0"/>
                <a:cs typeface="Arial" panose="020B0604020202020204" pitchFamily="34" charset="0"/>
              </a:rPr>
              <a:t>Recording of interview of Huber’s friend</a:t>
            </a:r>
            <a:endPar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endParaRPr>
          </a:p>
        </p:txBody>
      </p:sp>
      <p:sp>
        <p:nvSpPr>
          <p:cNvPr id="15" name="Folded Corner 14">
            <a:extLst>
              <a:ext uri="{FF2B5EF4-FFF2-40B4-BE49-F238E27FC236}">
                <a16:creationId xmlns:a16="http://schemas.microsoft.com/office/drawing/2014/main" id="{00C69025-598A-D80D-04FE-B125F49285C2}"/>
              </a:ext>
            </a:extLst>
          </p:cNvPr>
          <p:cNvSpPr/>
          <p:nvPr/>
        </p:nvSpPr>
        <p:spPr>
          <a:xfrm>
            <a:off x="7287266" y="6288656"/>
            <a:ext cx="2316366" cy="1800780"/>
          </a:xfrm>
          <a:prstGeom prst="foldedCorner">
            <a:avLst>
              <a:gd name="adj" fmla="val 9663"/>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rPr>
              <a:t>Results:</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sz="700">
                <a:solidFill>
                  <a:srgbClr val="184279"/>
                </a:solidFill>
                <a:latin typeface="Arial" panose="020B0604020202020204" pitchFamily="34" charset="0"/>
                <a:cs typeface="Arial" panose="020B0604020202020204" pitchFamily="34" charset="0"/>
              </a:rPr>
              <a:t>We do not internally leverage AI for recommender systems for call agents so far</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sz="700">
                <a:solidFill>
                  <a:srgbClr val="184279"/>
                </a:solidFill>
                <a:latin typeface="Arial" panose="020B0604020202020204" pitchFamily="34" charset="0"/>
                <a:cs typeface="Arial" panose="020B0604020202020204" pitchFamily="34" charset="0"/>
              </a:rPr>
              <a:t>Research argues for 2 critical elements for call agent adoption: </a:t>
            </a:r>
            <a:r>
              <a:rPr lang="en-US" sz="700" err="1">
                <a:solidFill>
                  <a:srgbClr val="184279"/>
                </a:solidFill>
                <a:latin typeface="Arial" panose="020B0604020202020204" pitchFamily="34" charset="0"/>
                <a:cs typeface="Arial" panose="020B0604020202020204" pitchFamily="34" charset="0"/>
              </a:rPr>
              <a:t>Explainability</a:t>
            </a:r>
            <a:r>
              <a:rPr lang="en-US" sz="700">
                <a:solidFill>
                  <a:srgbClr val="184279"/>
                </a:solidFill>
                <a:latin typeface="Arial" panose="020B0604020202020204" pitchFamily="34" charset="0"/>
                <a:cs typeface="Arial" panose="020B0604020202020204" pitchFamily="34" charset="0"/>
              </a:rPr>
              <a:t> and Augmentation (feeling that it supports and not replaces call agent)</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sz="700">
                <a:solidFill>
                  <a:srgbClr val="184279"/>
                </a:solidFill>
                <a:latin typeface="Arial" panose="020B0604020202020204" pitchFamily="34" charset="0"/>
                <a:cs typeface="Arial" panose="020B0604020202020204" pitchFamily="34" charset="0"/>
              </a:rPr>
              <a:t> Learning from Huber’s Friend: Call agents should be involved from the beginning in the development of recommender systems and call agents should pitch the solution to other call agents. </a:t>
            </a:r>
            <a:endParaRPr kumimoji="0" lang="en-US" sz="700" i="0" strike="noStrike" kern="1200" cap="none" spc="0" normalizeH="0" baseline="0" noProof="0">
              <a:ln>
                <a:noFill/>
              </a:ln>
              <a:solidFill>
                <a:srgbClr val="18427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51040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kzJL3iIsetBb108.izzeWg"/>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712</Words>
  <Application>Microsoft Macintosh PowerPoint</Application>
  <PresentationFormat>A3 Paper (297x420 mm)</PresentationFormat>
  <Paragraphs>75</Paragraphs>
  <Slides>5</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0" baseType="lpstr">
      <vt:lpstr>Arial</vt:lpstr>
      <vt:lpstr>Calibri</vt:lpstr>
      <vt:lpstr>Calibri Light</vt:lpstr>
      <vt:lpstr>Office Theme</vt:lpstr>
      <vt:lpstr>think-cell Slide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julian.schirmer@etu.umontpellier.fr</dc:creator>
  <cp:lastModifiedBy>Julian Schirmer</cp:lastModifiedBy>
  <cp:revision>2</cp:revision>
  <dcterms:created xsi:type="dcterms:W3CDTF">2019-05-15T15:53:27Z</dcterms:created>
  <dcterms:modified xsi:type="dcterms:W3CDTF">2023-02-07T18:26:47Z</dcterms:modified>
</cp:coreProperties>
</file>