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8"/>
  </p:notesMasterIdLst>
  <p:sldIdLst>
    <p:sldId id="284" r:id="rId6"/>
    <p:sldId id="288" r:id="rId7"/>
  </p:sldIdLst>
  <p:sldSz cx="12192000" cy="6858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latin typeface="+mn-lt"/>
              </a:rPr>
              <a:t>LIBELLE_PROJET</a:t>
            </a:r>
            <a:r>
              <a:rPr lang="fr-FR" sz="2400" b="1" kern="1200" dirty="0">
                <a:latin typeface="+mn-lt"/>
                <a:ea typeface="+mj-ea"/>
                <a:cs typeface="+mj-cs"/>
              </a:rPr>
              <a:t>}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/>
              <a:t>${CODE_PROJET} </a:t>
            </a:r>
          </a:p>
          <a:p>
            <a:pPr lvl="1" algn="just"/>
            <a:r>
              <a:rPr lang="en-US" dirty="0"/>
              <a:t>${DESCRIPTION_PROJET}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21" y="921273"/>
            <a:ext cx="4921221" cy="3420000"/>
          </a:xfrm>
        </p:spPr>
        <p:txBody>
          <a:bodyPr/>
          <a:lstStyle/>
          <a:p>
            <a:pPr algn="just"/>
            <a:r>
              <a:rPr lang="fr-FR" dirty="0"/>
              <a:t>Informations</a:t>
            </a:r>
          </a:p>
          <a:p>
            <a:pPr lvl="1" algn="just"/>
            <a:r>
              <a:rPr lang="en-US" b="1" dirty="0"/>
              <a:t>Date de début : </a:t>
            </a:r>
            <a:r>
              <a:rPr lang="en-US" dirty="0"/>
              <a:t>${DATE_DEBUT_PROJET}</a:t>
            </a:r>
          </a:p>
          <a:p>
            <a:pPr lvl="1" algn="just"/>
            <a:r>
              <a:rPr lang="en-US" b="1" dirty="0"/>
              <a:t>Date de fin : </a:t>
            </a:r>
            <a:r>
              <a:rPr lang="en-US" dirty="0"/>
              <a:t>${</a:t>
            </a:r>
            <a:r>
              <a:rPr lang="fr-FR" dirty="0"/>
              <a:t>DATE_FIN_PROJET</a:t>
            </a:r>
            <a:r>
              <a:rPr lang="en-US" dirty="0"/>
              <a:t>}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C09F2F24-E927-40A7-66E5-FBFB6DCAD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7318" y="2845361"/>
            <a:ext cx="2879056" cy="321094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${STATUT_PROJET}</a:t>
            </a:r>
          </a:p>
          <a:p>
            <a:pPr lvl="1"/>
            <a:r>
              <a:rPr lang="en-US" dirty="0"/>
              <a:t>${</a:t>
            </a:r>
            <a:r>
              <a:rPr lang="fr-FR" b="0" i="0" dirty="0">
                <a:solidFill>
                  <a:srgbClr val="393844"/>
                </a:solidFill>
                <a:effectLst/>
                <a:latin typeface="Montserrat" panose="00000500000000000000" pitchFamily="2" charset="0"/>
              </a:rPr>
              <a:t>ATT_METEO</a:t>
            </a:r>
            <a:r>
              <a:rPr lang="en-US" dirty="0"/>
              <a:t>}</a:t>
            </a:r>
            <a:endParaRPr lang="fr-FR" dirty="0"/>
          </a:p>
        </p:txBody>
      </p:sp>
      <p:pic>
        <p:nvPicPr>
          <p:cNvPr id="8" name="${ICONE}">
            <a:extLst>
              <a:ext uri="{FF2B5EF4-FFF2-40B4-BE49-F238E27FC236}">
                <a16:creationId xmlns:a16="http://schemas.microsoft.com/office/drawing/2014/main" id="{787B1DFD-49F8-D4A1-361E-4F40271467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312" y="921273"/>
            <a:ext cx="1517068" cy="151706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30D227-8282-CCA8-907E-4C8B8C3ACFBC}"/>
              </a:ext>
            </a:extLst>
          </p:cNvPr>
          <p:cNvSpPr txBox="1"/>
          <p:nvPr/>
        </p:nvSpPr>
        <p:spPr>
          <a:xfrm>
            <a:off x="1572" y="63180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Chef de </a:t>
            </a:r>
            <a:r>
              <a:rPr lang="en-US" dirty="0" err="1"/>
              <a:t>projet</a:t>
            </a:r>
            <a:r>
              <a:rPr lang="en-US" dirty="0"/>
              <a:t> : ${CHEF_DE_PROJET}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01E2A-8845-10D8-4ED6-B643593D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3F28B1-1F82-27F5-685E-D8F6ADDE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ABDD4AC-09E5-BA30-2BE1-BFA2B5077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90476"/>
              </p:ext>
            </p:extLst>
          </p:nvPr>
        </p:nvGraphicFramePr>
        <p:xfrm>
          <a:off x="301751" y="2700200"/>
          <a:ext cx="11643113" cy="134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634">
                  <a:extLst>
                    <a:ext uri="{9D8B030D-6E8A-4147-A177-3AD203B41FA5}">
                      <a16:colId xmlns:a16="http://schemas.microsoft.com/office/drawing/2014/main" val="615448880"/>
                    </a:ext>
                  </a:extLst>
                </a:gridCol>
                <a:gridCol w="3230258">
                  <a:extLst>
                    <a:ext uri="{9D8B030D-6E8A-4147-A177-3AD203B41FA5}">
                      <a16:colId xmlns:a16="http://schemas.microsoft.com/office/drawing/2014/main" val="662057095"/>
                    </a:ext>
                  </a:extLst>
                </a:gridCol>
                <a:gridCol w="1921763">
                  <a:extLst>
                    <a:ext uri="{9D8B030D-6E8A-4147-A177-3AD203B41FA5}">
                      <a16:colId xmlns:a16="http://schemas.microsoft.com/office/drawing/2014/main" val="1933141438"/>
                    </a:ext>
                  </a:extLst>
                </a:gridCol>
                <a:gridCol w="1611425">
                  <a:extLst>
                    <a:ext uri="{9D8B030D-6E8A-4147-A177-3AD203B41FA5}">
                      <a16:colId xmlns:a16="http://schemas.microsoft.com/office/drawing/2014/main" val="171833401"/>
                    </a:ext>
                  </a:extLst>
                </a:gridCol>
                <a:gridCol w="1566033">
                  <a:extLst>
                    <a:ext uri="{9D8B030D-6E8A-4147-A177-3AD203B41FA5}">
                      <a16:colId xmlns:a16="http://schemas.microsoft.com/office/drawing/2014/main" val="3101865509"/>
                    </a:ext>
                  </a:extLst>
                </a:gridCol>
              </a:tblGrid>
              <a:tr h="495448">
                <a:tc>
                  <a:txBody>
                    <a:bodyPr/>
                    <a:lstStyle/>
                    <a:p>
                      <a:r>
                        <a:rPr lang="fr-FR" sz="10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Poste budgétaire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Réalisé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Planifié réparti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4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1" dirty="0"/>
                        <a:t>CATEGORIE_BUDGET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.PHASE{LABEL}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$CATEGORIE_BUDGET.PHASE.BUDGET{LABEL}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BUDGET.VALUE{REP_CIBLE}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BUDGET.VALUE{REP_REALISE}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lang="fr-FR" sz="1000" dirty="0"/>
                        <a:t>BUDGET.VALUE{REP_PLANIFIE_REPARTI}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7084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A3766BF-F5A8-2274-28E3-94D9FF432C34}"/>
              </a:ext>
            </a:extLst>
          </p:cNvPr>
          <p:cNvSpPr txBox="1"/>
          <p:nvPr/>
        </p:nvSpPr>
        <p:spPr>
          <a:xfrm>
            <a:off x="-42120" y="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&lt;BOUCLE$CATEGORIE_BUDGET&gt;</a:t>
            </a:r>
            <a:endParaRPr lang="fr-FR" sz="9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1BB729-5485-56BC-A71E-E06AD6938AF9}"/>
              </a:ext>
            </a:extLst>
          </p:cNvPr>
          <p:cNvSpPr txBox="1"/>
          <p:nvPr/>
        </p:nvSpPr>
        <p:spPr>
          <a:xfrm>
            <a:off x="450000" y="640304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&lt;END$CATEGORIE_BUDGET&gt;</a:t>
            </a:r>
            <a:endParaRPr lang="fr-FR" sz="9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278D02-C0BB-42CE-AB63-AA580E543E0C}"/>
              </a:ext>
            </a:extLst>
          </p:cNvPr>
          <p:cNvSpPr txBox="1"/>
          <p:nvPr/>
        </p:nvSpPr>
        <p:spPr>
          <a:xfrm>
            <a:off x="301752" y="586918"/>
            <a:ext cx="365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$CATEGORIE_BUDGET{LABEL}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5CAC18A-F79F-1C8D-2142-3794988CF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56085"/>
              </p:ext>
            </p:extLst>
          </p:nvPr>
        </p:nvGraphicFramePr>
        <p:xfrm>
          <a:off x="301752" y="1681668"/>
          <a:ext cx="50840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064">
                  <a:extLst>
                    <a:ext uri="{9D8B030D-6E8A-4147-A177-3AD203B41FA5}">
                      <a16:colId xmlns:a16="http://schemas.microsoft.com/office/drawing/2014/main" val="4003503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Somme réalisé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1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$CATEGORIE_BUDGET.TOTAL{REP_REALISE}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782736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Props1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722</TotalTime>
  <Words>169</Words>
  <Application>Microsoft Office PowerPoint</Application>
  <PresentationFormat>Grand écran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Poppins</vt:lpstr>
      <vt:lpstr>Montserrat</vt:lpstr>
      <vt:lpstr>Aptos</vt:lpstr>
      <vt:lpstr>Virage Group</vt:lpstr>
      <vt:lpstr>Project Monitor</vt:lpstr>
      <vt:lpstr>${LIBELLE_PROJET}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21</cp:revision>
  <dcterms:created xsi:type="dcterms:W3CDTF">2025-06-02T07:12:36Z</dcterms:created>
  <dcterms:modified xsi:type="dcterms:W3CDTF">2026-05-20T08:56:46Z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