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7" d="100"/>
          <a:sy n="107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4234F-68F5-4B99-BD00-2ED17C7FFC34}" type="datetimeFigureOut">
              <a:t>02/09/2026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9049CD-DE84-428F-8A8A-5C013639549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651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m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502920"/>
            <a:ext cx="2194560" cy="92778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8745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5C68C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MODÈLE DE FICHE DE SYNTHÈSE (NOUVELLE GÉNÉRATION)</a:t>
            </a:r>
            <a:endParaRPr lang="en-US" sz="1200" dirty="0"/>
          </a:p>
        </p:txBody>
      </p:sp>
      <p:sp>
        <p:nvSpPr>
          <p:cNvPr id="4" name="Shape 1"/>
          <p:cNvSpPr/>
          <p:nvPr/>
        </p:nvSpPr>
        <p:spPr>
          <a:xfrm>
            <a:off x="548640" y="2377440"/>
            <a:ext cx="11094415" cy="356616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5" name="Text 2"/>
          <p:cNvSpPr/>
          <p:nvPr/>
        </p:nvSpPr>
        <p:spPr>
          <a:xfrm>
            <a:off x="1005840" y="2834640"/>
            <a:ext cx="780257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PROJET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05840" y="3154680"/>
            <a:ext cx="7802575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0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${LIBELLE_PROJET}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1005840" y="434340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CODE PROJET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1005840" y="46177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${CODE_PROJET}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480560" y="434340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STATUT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480560" y="46177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${STATUT_PROJET}</a:t>
            </a:r>
            <a:endParaRPr lang="en-US" sz="1800" dirty="0"/>
          </a:p>
        </p:txBody>
      </p:sp>
      <p:pic>
        <p:nvPicPr>
          <p:cNvPr id="11" name="${ICONE}" descr="placeholder_icon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7055" y="2926080"/>
            <a:ext cx="1828800" cy="18288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9357055" y="480974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${ICONE}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2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1094415" cy="786384"/>
          </a:xfrm>
          <a:prstGeom prst="roundRect">
            <a:avLst>
              <a:gd name="adj" fmla="val 11628"/>
            </a:avLst>
          </a:prstGeom>
          <a:solidFill>
            <a:srgbClr val="8C009A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804672" y="731520"/>
            <a:ext cx="329184" cy="329184"/>
          </a:xfrm>
          <a:prstGeom prst="roundRect">
            <a:avLst>
              <a:gd name="adj" fmla="val 16667"/>
            </a:avLst>
          </a:prstGeom>
          <a:solidFill>
            <a:srgbClr val="FEB636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1325880" y="502920"/>
            <a:ext cx="10088575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kern="0" spc="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BUDGÉTAIRE</a:t>
            </a:r>
            <a:endParaRPr lang="en-US" sz="21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920240"/>
          <a:ext cx="11091672" cy="1508760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14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751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CATÉGORIE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F5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PHASE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F5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POSTE BUDGÉTAIRE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F5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CIBLE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F5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ENGAGÉ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F5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RÉALISÉ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F5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FF0087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$CATEGORIE_BUDGET{LABEL}</a:t>
                      </a:r>
                      <a:endParaRPr lang="en-US" sz="10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76200" marB="762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FF0087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$CATEGORIE_BUDGET.PHASE{LABEL}</a:t>
                      </a:r>
                      <a:endParaRPr lang="en-US" sz="10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76200" marB="762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FF0087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$CATEGORIE_BUDGET.PHASE.BUDGET{LABEL}</a:t>
                      </a:r>
                      <a:endParaRPr lang="en-US" sz="10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76200" marB="762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FF0087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$CATEGORIE_BUDGET.PHASE.BUDGET.VALUE{REP_CIBLE}</a:t>
                      </a:r>
                      <a:endParaRPr lang="en-US" sz="10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76200" marB="762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FF0087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$CATEGORIE_BUDGET.PHASE.BUDGET.VALUE{REP_ENGAGE}</a:t>
                      </a:r>
                      <a:endParaRPr lang="en-US" sz="10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76200" marB="762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FF0087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$CATEGORIE_BUDGET.PHASE.BUDGET.VALUE{REP_REALISE}</a:t>
                      </a:r>
                      <a:endParaRPr lang="en-US" sz="10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76200" marB="762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50" dirty="0">
                <a:solidFill>
                  <a:srgbClr val="6E719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FICHE DE SYNTHÈSE  ·  PROJECT MONITOR</a:t>
            </a:r>
            <a:endParaRPr lang="en-US" sz="850" dirty="0"/>
          </a:p>
        </p:txBody>
      </p:sp>
      <p:pic>
        <p:nvPicPr>
          <p:cNvPr id="7" name="Image 0" descr="pm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455" y="6291072"/>
            <a:ext cx="1371600" cy="23967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2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1094415" cy="786384"/>
          </a:xfrm>
          <a:prstGeom prst="roundRect">
            <a:avLst>
              <a:gd name="adj" fmla="val 11628"/>
            </a:avLst>
          </a:prstGeom>
          <a:solidFill>
            <a:srgbClr val="000F55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804672" y="731520"/>
            <a:ext cx="329184" cy="329184"/>
          </a:xfrm>
          <a:prstGeom prst="roundRect">
            <a:avLst>
              <a:gd name="adj" fmla="val 16667"/>
            </a:avLst>
          </a:prstGeom>
          <a:solidFill>
            <a:srgbClr val="C8D535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1325880" y="502920"/>
            <a:ext cx="10088575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kern="0" spc="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RESSOURCES</a:t>
            </a:r>
            <a:endParaRPr lang="en-US" sz="21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920240"/>
          <a:ext cx="11045952" cy="1508760"/>
        </p:xfrm>
        <a:graphic>
          <a:graphicData uri="http://schemas.openxmlformats.org/drawingml/2006/table">
            <a:tbl>
              <a:tblPr/>
              <a:tblGrid>
                <a:gridCol w="1737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3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134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CATÉGORIE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F5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PHASE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F5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RESSOURCE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F5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CIBLE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F5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RÉALISÉ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F5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RESTE À FAIRE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F5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FF0087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$CATEGORIE_RESSOURCE{LABEL}</a:t>
                      </a:r>
                      <a:endParaRPr lang="en-US" sz="10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76200" marB="762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FF0087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$CATEGORIE_RESSOURCE.PHASE{LABEL}</a:t>
                      </a:r>
                      <a:endParaRPr lang="en-US" sz="10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76200" marB="762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FF0087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$CATEGORIE_RESSOURCE.PHASE.RESSOURCE{LABEL}</a:t>
                      </a:r>
                      <a:endParaRPr lang="en-US" sz="10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76200" marB="762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FF0087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$CATEGORIE_RESSOURCE.PHASE.RESSOURCE.VALUE{REP_CIBLE}</a:t>
                      </a:r>
                      <a:endParaRPr lang="en-US" sz="10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76200" marB="762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FF0087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$CATEGORIE_RESSOURCE.PHASE.RESSOURCE.VALUE{REP_REALISE}</a:t>
                      </a:r>
                      <a:endParaRPr lang="en-US" sz="10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76200" marB="762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FF0087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$CATEGORIE_RESSOURCE.PHASE.RESSOURCE.VALUE{REP_RESSOURCE_RAF}</a:t>
                      </a:r>
                      <a:endParaRPr lang="en-US" sz="10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76200" marB="762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50" dirty="0">
                <a:solidFill>
                  <a:srgbClr val="6E719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FICHE DE SYNTHÈSE  ·  PROJECT MONITOR</a:t>
            </a:r>
            <a:endParaRPr lang="en-US" sz="850" dirty="0"/>
          </a:p>
        </p:txBody>
      </p:sp>
      <p:pic>
        <p:nvPicPr>
          <p:cNvPr id="7" name="Image 0" descr="pm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455" y="6291072"/>
            <a:ext cx="1371600" cy="23967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2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1094415" cy="786384"/>
          </a:xfrm>
          <a:prstGeom prst="roundRect">
            <a:avLst>
              <a:gd name="adj" fmla="val 11628"/>
            </a:avLst>
          </a:prstGeom>
          <a:solidFill>
            <a:srgbClr val="000F55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804672" y="731520"/>
            <a:ext cx="329184" cy="329184"/>
          </a:xfrm>
          <a:prstGeom prst="roundRect">
            <a:avLst>
              <a:gd name="adj" fmla="val 16667"/>
            </a:avLst>
          </a:prstGeom>
          <a:solidFill>
            <a:srgbClr val="2DA5D1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1325880" y="502920"/>
            <a:ext cx="10088575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kern="0" spc="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IDENTITÉ DU PROJET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3527450" cy="950976"/>
          </a:xfrm>
          <a:prstGeom prst="roundRect">
            <a:avLst>
              <a:gd name="adj" fmla="val 8654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768096" y="1746504"/>
            <a:ext cx="30885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LIBELLÉ DU PROJET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768096" y="2075688"/>
            <a:ext cx="308853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${LIBELLE_PROJET}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332122" y="1600200"/>
            <a:ext cx="3527450" cy="950976"/>
          </a:xfrm>
          <a:prstGeom prst="roundRect">
            <a:avLst>
              <a:gd name="adj" fmla="val 8654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4551578" y="1746504"/>
            <a:ext cx="30885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CODE PROJET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551578" y="2075688"/>
            <a:ext cx="308853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${CODE_PROJET}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8115605" y="1600200"/>
            <a:ext cx="3527450" cy="950976"/>
          </a:xfrm>
          <a:prstGeom prst="roundRect">
            <a:avLst>
              <a:gd name="adj" fmla="val 8654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2" name="Text 10"/>
          <p:cNvSpPr/>
          <p:nvPr/>
        </p:nvSpPr>
        <p:spPr>
          <a:xfrm>
            <a:off x="8335061" y="1746504"/>
            <a:ext cx="30885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STATUT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8335061" y="2075688"/>
            <a:ext cx="308853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${STATUT_PROJET}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2807208"/>
            <a:ext cx="3527450" cy="950976"/>
          </a:xfrm>
          <a:prstGeom prst="roundRect">
            <a:avLst>
              <a:gd name="adj" fmla="val 8654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5" name="Text 13"/>
          <p:cNvSpPr/>
          <p:nvPr/>
        </p:nvSpPr>
        <p:spPr>
          <a:xfrm>
            <a:off x="768096" y="2953512"/>
            <a:ext cx="30885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CHEF DE PROJET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768096" y="3282696"/>
            <a:ext cx="308853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${CHEF_DE_PROJET}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332122" y="2807208"/>
            <a:ext cx="3527450" cy="950976"/>
          </a:xfrm>
          <a:prstGeom prst="roundRect">
            <a:avLst>
              <a:gd name="adj" fmla="val 8654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8" name="Text 16"/>
          <p:cNvSpPr/>
          <p:nvPr/>
        </p:nvSpPr>
        <p:spPr>
          <a:xfrm>
            <a:off x="4551578" y="2953512"/>
            <a:ext cx="30885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MÉTÉO DU PROJET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551578" y="3282696"/>
            <a:ext cx="308853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${ATT_METEO}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8115605" y="2807208"/>
            <a:ext cx="3527450" cy="950976"/>
          </a:xfrm>
          <a:prstGeom prst="roundRect">
            <a:avLst>
              <a:gd name="adj" fmla="val 8654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1" name="Text 19"/>
          <p:cNvSpPr/>
          <p:nvPr/>
        </p:nvSpPr>
        <p:spPr>
          <a:xfrm>
            <a:off x="8335061" y="2953512"/>
            <a:ext cx="30885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AVANCEMENT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8335061" y="3282696"/>
            <a:ext cx="308853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${ATT_AVANCEMENT}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548640" y="4014216"/>
            <a:ext cx="3527450" cy="950976"/>
          </a:xfrm>
          <a:prstGeom prst="roundRect">
            <a:avLst>
              <a:gd name="adj" fmla="val 8654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Text 22"/>
          <p:cNvSpPr/>
          <p:nvPr/>
        </p:nvSpPr>
        <p:spPr>
          <a:xfrm>
            <a:off x="768096" y="4160520"/>
            <a:ext cx="30885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PRIORITÉ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768096" y="4489704"/>
            <a:ext cx="308853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${ATT_PRIORITE}</a:t>
            </a:r>
            <a:endParaRPr lang="en-US" sz="1500" dirty="0"/>
          </a:p>
        </p:txBody>
      </p:sp>
      <p:sp>
        <p:nvSpPr>
          <p:cNvPr id="26" name="Shape 24"/>
          <p:cNvSpPr/>
          <p:nvPr/>
        </p:nvSpPr>
        <p:spPr>
          <a:xfrm>
            <a:off x="4332122" y="4014216"/>
            <a:ext cx="3527450" cy="950976"/>
          </a:xfrm>
          <a:prstGeom prst="roundRect">
            <a:avLst>
              <a:gd name="adj" fmla="val 8654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7" name="Text 25"/>
          <p:cNvSpPr/>
          <p:nvPr/>
        </p:nvSpPr>
        <p:spPr>
          <a:xfrm>
            <a:off x="4551578" y="4160520"/>
            <a:ext cx="30885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DATE DE DÉBUT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4551578" y="4489704"/>
            <a:ext cx="308853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${DATE_DEBUT_PROJET}</a:t>
            </a:r>
            <a:endParaRPr lang="en-US" sz="1500" dirty="0"/>
          </a:p>
        </p:txBody>
      </p:sp>
      <p:sp>
        <p:nvSpPr>
          <p:cNvPr id="29" name="Shape 27"/>
          <p:cNvSpPr/>
          <p:nvPr/>
        </p:nvSpPr>
        <p:spPr>
          <a:xfrm>
            <a:off x="8115605" y="4014216"/>
            <a:ext cx="3527450" cy="950976"/>
          </a:xfrm>
          <a:prstGeom prst="roundRect">
            <a:avLst>
              <a:gd name="adj" fmla="val 8654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0" name="Text 28"/>
          <p:cNvSpPr/>
          <p:nvPr/>
        </p:nvSpPr>
        <p:spPr>
          <a:xfrm>
            <a:off x="8335061" y="4160520"/>
            <a:ext cx="30885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DATE DE FIN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8335061" y="4489704"/>
            <a:ext cx="308853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${DATE_FIN_PROJET}</a:t>
            </a:r>
            <a:endParaRPr lang="en-US" sz="1500" dirty="0"/>
          </a:p>
        </p:txBody>
      </p:sp>
      <p:sp>
        <p:nvSpPr>
          <p:cNvPr id="32" name="Shape 30"/>
          <p:cNvSpPr/>
          <p:nvPr/>
        </p:nvSpPr>
        <p:spPr>
          <a:xfrm>
            <a:off x="548640" y="5221224"/>
            <a:ext cx="3527450" cy="950976"/>
          </a:xfrm>
          <a:prstGeom prst="roundRect">
            <a:avLst>
              <a:gd name="adj" fmla="val 8654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3" name="Text 31"/>
          <p:cNvSpPr/>
          <p:nvPr/>
        </p:nvSpPr>
        <p:spPr>
          <a:xfrm>
            <a:off x="768096" y="5367528"/>
            <a:ext cx="30885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DATE DE CRÉATION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768096" y="5696712"/>
            <a:ext cx="308853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${DATE_CREATION_PROJET}</a:t>
            </a:r>
            <a:endParaRPr lang="en-US" sz="1500" dirty="0"/>
          </a:p>
        </p:txBody>
      </p:sp>
      <p:sp>
        <p:nvSpPr>
          <p:cNvPr id="35" name="Shape 33"/>
          <p:cNvSpPr/>
          <p:nvPr/>
        </p:nvSpPr>
        <p:spPr>
          <a:xfrm>
            <a:off x="4332122" y="5221224"/>
            <a:ext cx="3527450" cy="950976"/>
          </a:xfrm>
          <a:prstGeom prst="roundRect">
            <a:avLst>
              <a:gd name="adj" fmla="val 8654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6" name="Text 34"/>
          <p:cNvSpPr/>
          <p:nvPr/>
        </p:nvSpPr>
        <p:spPr>
          <a:xfrm>
            <a:off x="4551578" y="5367528"/>
            <a:ext cx="30885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DATE DE MISE À JOUR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4551578" y="5696712"/>
            <a:ext cx="308853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${DATE_MAJ_PROJET}</a:t>
            </a:r>
            <a:endParaRPr lang="en-US" sz="1500" dirty="0"/>
          </a:p>
        </p:txBody>
      </p:sp>
      <p:sp>
        <p:nvSpPr>
          <p:cNvPr id="38" name="Shape 36"/>
          <p:cNvSpPr/>
          <p:nvPr/>
        </p:nvSpPr>
        <p:spPr>
          <a:xfrm>
            <a:off x="8115605" y="5221224"/>
            <a:ext cx="3527450" cy="950976"/>
          </a:xfrm>
          <a:prstGeom prst="roundRect">
            <a:avLst>
              <a:gd name="adj" fmla="val 8654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9" name="Text 37"/>
          <p:cNvSpPr/>
          <p:nvPr/>
        </p:nvSpPr>
        <p:spPr>
          <a:xfrm>
            <a:off x="8335061" y="5367528"/>
            <a:ext cx="30885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DATE DE CLÔTURE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8335061" y="5696712"/>
            <a:ext cx="308853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${DATE_PROJET_CLOS}</a:t>
            </a:r>
            <a:endParaRPr lang="en-US" sz="1500" dirty="0"/>
          </a:p>
        </p:txBody>
      </p:sp>
      <p:sp>
        <p:nvSpPr>
          <p:cNvPr id="41" name="Text 39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50" dirty="0">
                <a:solidFill>
                  <a:srgbClr val="6E719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FICHE DE SYNTHÈSE  ·  PROJECT MONITOR</a:t>
            </a:r>
            <a:endParaRPr lang="en-US" sz="850" dirty="0"/>
          </a:p>
        </p:txBody>
      </p:sp>
      <p:pic>
        <p:nvPicPr>
          <p:cNvPr id="42" name="Image 0" descr="pm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455" y="6291072"/>
            <a:ext cx="1371600" cy="23967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2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1094415" cy="786384"/>
          </a:xfrm>
          <a:prstGeom prst="roundRect">
            <a:avLst>
              <a:gd name="adj" fmla="val 11628"/>
            </a:avLst>
          </a:prstGeom>
          <a:solidFill>
            <a:srgbClr val="5C68C9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804672" y="731520"/>
            <a:ext cx="329184" cy="329184"/>
          </a:xfrm>
          <a:prstGeom prst="roundRect">
            <a:avLst>
              <a:gd name="adj" fmla="val 16667"/>
            </a:avLst>
          </a:prstGeom>
          <a:solidFill>
            <a:srgbClr val="FEB636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1325880" y="502920"/>
            <a:ext cx="10088575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kern="0" spc="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CONTEXTE &amp; DESCRIPTION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5419192" cy="4572000"/>
          </a:xfrm>
          <a:prstGeom prst="roundRect">
            <a:avLst>
              <a:gd name="adj" fmla="val 1800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768096" y="1746504"/>
            <a:ext cx="498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DESCRIPTION DU PROJET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768096" y="2075688"/>
            <a:ext cx="498028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${DESCRIPTION_PROJET}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223864" y="1600200"/>
            <a:ext cx="5419192" cy="4572000"/>
          </a:xfrm>
          <a:prstGeom prst="roundRect">
            <a:avLst>
              <a:gd name="adj" fmla="val 1800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6443320" y="1746504"/>
            <a:ext cx="498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CONTEXTE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6443320" y="2075688"/>
            <a:ext cx="498028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${ATT_CONTEXTE}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50" dirty="0">
                <a:solidFill>
                  <a:srgbClr val="6E719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FICHE DE SYNTHÈSE  ·  PROJECT MONITOR</a:t>
            </a:r>
            <a:endParaRPr lang="en-US" sz="850" dirty="0"/>
          </a:p>
        </p:txBody>
      </p:sp>
      <p:pic>
        <p:nvPicPr>
          <p:cNvPr id="12" name="Image 0" descr="pm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455" y="6291072"/>
            <a:ext cx="1371600" cy="23967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2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1094415" cy="786384"/>
          </a:xfrm>
          <a:prstGeom prst="roundRect">
            <a:avLst>
              <a:gd name="adj" fmla="val 11628"/>
            </a:avLst>
          </a:prstGeom>
          <a:solidFill>
            <a:srgbClr val="8C009A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804672" y="731520"/>
            <a:ext cx="329184" cy="329184"/>
          </a:xfrm>
          <a:prstGeom prst="roundRect">
            <a:avLst>
              <a:gd name="adj" fmla="val 16667"/>
            </a:avLst>
          </a:prstGeom>
          <a:solidFill>
            <a:srgbClr val="4AC181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1325880" y="502920"/>
            <a:ext cx="10088575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kern="0" spc="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ENJEUX &amp; BÉNÉFICES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11094415" cy="1353312"/>
          </a:xfrm>
          <a:prstGeom prst="roundRect">
            <a:avLst>
              <a:gd name="adj" fmla="val 6081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768096" y="1746504"/>
            <a:ext cx="1065550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ENJEUX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768096" y="2075688"/>
            <a:ext cx="10655503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${ATT_ENJEUX}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48640" y="3209544"/>
            <a:ext cx="5419192" cy="1353312"/>
          </a:xfrm>
          <a:prstGeom prst="roundRect">
            <a:avLst>
              <a:gd name="adj" fmla="val 6081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768096" y="3355848"/>
            <a:ext cx="498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ENJEUX STRATÉGIQUES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68096" y="3685032"/>
            <a:ext cx="49802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${ATT_ENJEUX_STRAT}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223864" y="3209544"/>
            <a:ext cx="5419192" cy="1353312"/>
          </a:xfrm>
          <a:prstGeom prst="roundRect">
            <a:avLst>
              <a:gd name="adj" fmla="val 6081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2" name="Text 10"/>
          <p:cNvSpPr/>
          <p:nvPr/>
        </p:nvSpPr>
        <p:spPr>
          <a:xfrm>
            <a:off x="6443320" y="3355848"/>
            <a:ext cx="498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BÉNÉFICIAIRES DU PROJET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6443320" y="3685032"/>
            <a:ext cx="49802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${ATT_BENEFPRJ}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48640" y="4818888"/>
            <a:ext cx="5419192" cy="1353312"/>
          </a:xfrm>
          <a:prstGeom prst="roundRect">
            <a:avLst>
              <a:gd name="adj" fmla="val 6081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5" name="Text 13"/>
          <p:cNvSpPr/>
          <p:nvPr/>
        </p:nvSpPr>
        <p:spPr>
          <a:xfrm>
            <a:off x="768096" y="4965192"/>
            <a:ext cx="498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BÉNÉFICE INTERNE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768096" y="5294376"/>
            <a:ext cx="49802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${ATT_BENEFICE_INTERNE}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223864" y="4818888"/>
            <a:ext cx="5419192" cy="1353312"/>
          </a:xfrm>
          <a:prstGeom prst="roundRect">
            <a:avLst>
              <a:gd name="adj" fmla="val 6081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8" name="Text 16"/>
          <p:cNvSpPr/>
          <p:nvPr/>
        </p:nvSpPr>
        <p:spPr>
          <a:xfrm>
            <a:off x="6443320" y="4965192"/>
            <a:ext cx="498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BÉNÉFICE EXTERNE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443320" y="5294376"/>
            <a:ext cx="49802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${ATT_BENEFICE_EXTERNE}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50" dirty="0">
                <a:solidFill>
                  <a:srgbClr val="6E719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FICHE DE SYNTHÈSE  ·  PROJECT MONITOR</a:t>
            </a:r>
            <a:endParaRPr lang="en-US" sz="850" dirty="0"/>
          </a:p>
        </p:txBody>
      </p:sp>
      <p:pic>
        <p:nvPicPr>
          <p:cNvPr id="21" name="Image 0" descr="pm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455" y="6291072"/>
            <a:ext cx="1371600" cy="23967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2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1094415" cy="786384"/>
          </a:xfrm>
          <a:prstGeom prst="roundRect">
            <a:avLst>
              <a:gd name="adj" fmla="val 11628"/>
            </a:avLst>
          </a:prstGeom>
          <a:solidFill>
            <a:srgbClr val="000F55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804672" y="731520"/>
            <a:ext cx="329184" cy="329184"/>
          </a:xfrm>
          <a:prstGeom prst="roundRect">
            <a:avLst>
              <a:gd name="adj" fmla="val 16667"/>
            </a:avLst>
          </a:prstGeom>
          <a:solidFill>
            <a:srgbClr val="C8D535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1325880" y="502920"/>
            <a:ext cx="10088575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kern="0" spc="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EXPRESSION DU BESOIN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5419192" cy="246888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768096" y="1746504"/>
            <a:ext cx="498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DESCRIPTION DU BESOIN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768096" y="2075688"/>
            <a:ext cx="49802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${ATT_DESCRIPTION_BESOIN}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223864" y="1600200"/>
            <a:ext cx="5419192" cy="246888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6443320" y="1746504"/>
            <a:ext cx="498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CARACTÉRISTIQUES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6443320" y="2075688"/>
            <a:ext cx="49802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${ATT_CARAC}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48640" y="4325112"/>
            <a:ext cx="11094415" cy="1847088"/>
          </a:xfrm>
          <a:prstGeom prst="roundRect">
            <a:avLst>
              <a:gd name="adj" fmla="val 4455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2" name="Text 10"/>
          <p:cNvSpPr/>
          <p:nvPr/>
        </p:nvSpPr>
        <p:spPr>
          <a:xfrm>
            <a:off x="768096" y="4471416"/>
            <a:ext cx="1065550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CRITÈRES D'ACCEPTATION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768096" y="4800600"/>
            <a:ext cx="10655503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${ATT_CRITERE_ACCEPTATION}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50" dirty="0">
                <a:solidFill>
                  <a:srgbClr val="6E719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FICHE DE SYNTHÈSE  ·  PROJECT MONITOR</a:t>
            </a:r>
            <a:endParaRPr lang="en-US" sz="850" dirty="0"/>
          </a:p>
        </p:txBody>
      </p:sp>
      <p:pic>
        <p:nvPicPr>
          <p:cNvPr id="15" name="Image 0" descr="pm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455" y="6291072"/>
            <a:ext cx="1371600" cy="23967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2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1094415" cy="786384"/>
          </a:xfrm>
          <a:prstGeom prst="roundRect">
            <a:avLst>
              <a:gd name="adj" fmla="val 11628"/>
            </a:avLst>
          </a:prstGeom>
          <a:solidFill>
            <a:srgbClr val="5C68C9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804672" y="731520"/>
            <a:ext cx="329184" cy="329184"/>
          </a:xfrm>
          <a:prstGeom prst="roundRect">
            <a:avLst>
              <a:gd name="adj" fmla="val 16667"/>
            </a:avLst>
          </a:prstGeom>
          <a:solidFill>
            <a:srgbClr val="2DA5D1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1325880" y="502920"/>
            <a:ext cx="10088575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kern="0" spc="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 &amp; ARBITRAGE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5769096" cy="4572000"/>
          </a:xfrm>
          <a:prstGeom prst="roundRect">
            <a:avLst>
              <a:gd name="adj" fmla="val 1800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768096" y="1746504"/>
            <a:ext cx="53301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 À NE PAS FAIRE LE PROJET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768096" y="2075688"/>
            <a:ext cx="5330184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${ATT_PRJ_RISQUE_A_NE_PAS}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573768" y="1600200"/>
            <a:ext cx="5069287" cy="2157984"/>
          </a:xfrm>
          <a:prstGeom prst="roundRect">
            <a:avLst>
              <a:gd name="adj" fmla="val 3814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6793224" y="1746504"/>
            <a:ext cx="46303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BESOIN D'ARBITRAGE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6793224" y="2075688"/>
            <a:ext cx="4630375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${ATT_BESOIN_ARBITRAGE}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573768" y="4014216"/>
            <a:ext cx="5069287" cy="2157984"/>
          </a:xfrm>
          <a:prstGeom prst="roundRect">
            <a:avLst>
              <a:gd name="adj" fmla="val 3814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2" name="Text 10"/>
          <p:cNvSpPr/>
          <p:nvPr/>
        </p:nvSpPr>
        <p:spPr>
          <a:xfrm>
            <a:off x="6793224" y="4160520"/>
            <a:ext cx="46303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SATISFACTION CLIENT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6793224" y="4489704"/>
            <a:ext cx="4630375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${ATT_SATISFACTION_CLIENT}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50" dirty="0">
                <a:solidFill>
                  <a:srgbClr val="6E719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FICHE DE SYNTHÈSE  ·  PROJECT MONITOR</a:t>
            </a:r>
            <a:endParaRPr lang="en-US" sz="850" dirty="0"/>
          </a:p>
        </p:txBody>
      </p:sp>
      <p:pic>
        <p:nvPicPr>
          <p:cNvPr id="15" name="Image 0" descr="pm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455" y="6291072"/>
            <a:ext cx="1371600" cy="23967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2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1094415" cy="786384"/>
          </a:xfrm>
          <a:prstGeom prst="roundRect">
            <a:avLst>
              <a:gd name="adj" fmla="val 11628"/>
            </a:avLst>
          </a:prstGeom>
          <a:solidFill>
            <a:srgbClr val="8C009A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804672" y="731520"/>
            <a:ext cx="329184" cy="329184"/>
          </a:xfrm>
          <a:prstGeom prst="roundRect">
            <a:avLst>
              <a:gd name="adj" fmla="val 16667"/>
            </a:avLst>
          </a:prstGeom>
          <a:solidFill>
            <a:srgbClr val="FEB636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1325880" y="502920"/>
            <a:ext cx="10088575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kern="0" spc="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 &amp; FINANCEMENT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3527450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768096" y="1746504"/>
            <a:ext cx="30885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 ESTIMÉ (K€)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768096" y="2075688"/>
            <a:ext cx="308853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${ATT_COUTESTIME}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332122" y="1600200"/>
            <a:ext cx="3527450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4551578" y="1746504"/>
            <a:ext cx="30885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CHARGE TOTALE ESTIMÉE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551578" y="2075688"/>
            <a:ext cx="308853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${ATT_CHARG_TOT_EST}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8115605" y="1600200"/>
            <a:ext cx="3527450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2" name="Text 10"/>
          <p:cNvSpPr/>
          <p:nvPr/>
        </p:nvSpPr>
        <p:spPr>
          <a:xfrm>
            <a:off x="8335061" y="1746504"/>
            <a:ext cx="30885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DATE DE LA DEMANDE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8335061" y="2075688"/>
            <a:ext cx="308853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${ATT_DATE_DEMANDE}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273552"/>
            <a:ext cx="3527450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5" name="Text 13"/>
          <p:cNvSpPr/>
          <p:nvPr/>
        </p:nvSpPr>
        <p:spPr>
          <a:xfrm>
            <a:off x="768096" y="3419856"/>
            <a:ext cx="30885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CO-FINANCEMENT DEMANDÉ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768096" y="3749040"/>
            <a:ext cx="308853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${ATT_DEM_SUBV}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332122" y="3273552"/>
            <a:ext cx="3527450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8" name="Text 16"/>
          <p:cNvSpPr/>
          <p:nvPr/>
        </p:nvSpPr>
        <p:spPr>
          <a:xfrm>
            <a:off x="4551578" y="3419856"/>
            <a:ext cx="30885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MONTANT DE LA SUBVENTION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551578" y="3749040"/>
            <a:ext cx="308853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${ATT_SUBV_MONTANT}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8115605" y="3273552"/>
            <a:ext cx="3527450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1" name="Text 19"/>
          <p:cNvSpPr/>
          <p:nvPr/>
        </p:nvSpPr>
        <p:spPr>
          <a:xfrm>
            <a:off x="8335061" y="3419856"/>
            <a:ext cx="30885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DÉPENSES ÉLIGIBLES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8335061" y="3749040"/>
            <a:ext cx="308853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${ATT_SUBV_DEPENSES}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548640" y="4946904"/>
            <a:ext cx="11094415" cy="1225296"/>
          </a:xfrm>
          <a:prstGeom prst="roundRect">
            <a:avLst>
              <a:gd name="adj" fmla="val 6716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Text 22"/>
          <p:cNvSpPr/>
          <p:nvPr/>
        </p:nvSpPr>
        <p:spPr>
          <a:xfrm>
            <a:off x="768096" y="5093208"/>
            <a:ext cx="1065550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kern="0" spc="120" dirty="0">
                <a:solidFill>
                  <a:srgbClr val="000F5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COLLECTE DE DONNÉES PERSONNELLES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768096" y="5422392"/>
            <a:ext cx="10655503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FF008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${ATT_COLLECTE_DONNEES}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50" dirty="0">
                <a:solidFill>
                  <a:srgbClr val="6E719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FICHE DE SYNTHÈSE  ·  PROJECT MONITOR</a:t>
            </a:r>
            <a:endParaRPr lang="en-US" sz="850" dirty="0"/>
          </a:p>
        </p:txBody>
      </p:sp>
      <p:pic>
        <p:nvPicPr>
          <p:cNvPr id="27" name="Image 0" descr="pm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455" y="6291072"/>
            <a:ext cx="1371600" cy="23967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2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1094415" cy="786384"/>
          </a:xfrm>
          <a:prstGeom prst="roundRect">
            <a:avLst>
              <a:gd name="adj" fmla="val 11628"/>
            </a:avLst>
          </a:prstGeom>
          <a:solidFill>
            <a:srgbClr val="000F55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804672" y="731520"/>
            <a:ext cx="329184" cy="329184"/>
          </a:xfrm>
          <a:prstGeom prst="roundRect">
            <a:avLst>
              <a:gd name="adj" fmla="val 16667"/>
            </a:avLst>
          </a:prstGeom>
          <a:solidFill>
            <a:srgbClr val="4AC181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1325880" y="502920"/>
            <a:ext cx="10088575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kern="0" spc="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ÉQUIPE PROJET · RÔLES &amp; UTILISATEURS</a:t>
            </a:r>
            <a:endParaRPr lang="en-US" sz="21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920240"/>
          <a:ext cx="11091672" cy="1371600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8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48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RÔLE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F5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CODE RÔLE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F5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UTILISATEUR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F5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FONCTION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F5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EMAIL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F5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0087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$ROLE{LABEL}</a:t>
                      </a:r>
                      <a:endParaRPr lang="en-US" sz="13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76200" marB="762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0087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$ROLE{CODE}</a:t>
                      </a:r>
                      <a:endParaRPr lang="en-US" sz="13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76200" marB="762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0087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$ROLE.USER{FULLNAME}</a:t>
                      </a:r>
                      <a:endParaRPr lang="en-US" sz="13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76200" marB="762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0087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$ROLE.USER{FUNCTION}</a:t>
                      </a:r>
                      <a:endParaRPr lang="en-US" sz="13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76200" marB="762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0087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$ROLE.USER{MAIL}</a:t>
                      </a:r>
                      <a:endParaRPr lang="en-US" sz="13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76200" marB="762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50" dirty="0">
                <a:solidFill>
                  <a:srgbClr val="6E719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FICHE DE SYNTHÈSE  ·  PROJECT MONITOR</a:t>
            </a:r>
            <a:endParaRPr lang="en-US" sz="850" dirty="0"/>
          </a:p>
        </p:txBody>
      </p:sp>
      <p:pic>
        <p:nvPicPr>
          <p:cNvPr id="7" name="Image 0" descr="pm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455" y="6291072"/>
            <a:ext cx="1371600" cy="23967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2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1094415" cy="786384"/>
          </a:xfrm>
          <a:prstGeom prst="roundRect">
            <a:avLst>
              <a:gd name="adj" fmla="val 11628"/>
            </a:avLst>
          </a:prstGeom>
          <a:solidFill>
            <a:srgbClr val="5C68C9"/>
          </a:solidFill>
          <a:ln/>
          <a:effectLst>
            <a:outerShdw blurRad="114300" dist="38100" dir="5400000" algn="bl" rotWithShape="0">
              <a:srgbClr val="B7ADD1">
                <a:alpha val="5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804672" y="731520"/>
            <a:ext cx="329184" cy="329184"/>
          </a:xfrm>
          <a:prstGeom prst="roundRect">
            <a:avLst>
              <a:gd name="adj" fmla="val 16667"/>
            </a:avLst>
          </a:prstGeom>
          <a:solidFill>
            <a:srgbClr val="2DA5D1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1325880" y="502920"/>
            <a:ext cx="10088575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kern="0" spc="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RATTACHEMENTS HIÉRARCHIQUES</a:t>
            </a:r>
            <a:endParaRPr lang="en-US" sz="21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920240"/>
          <a:ext cx="11091672" cy="1371600"/>
        </p:xfrm>
        <a:graphic>
          <a:graphicData uri="http://schemas.openxmlformats.org/drawingml/2006/table">
            <a:tbl>
              <a:tblPr/>
              <a:tblGrid>
                <a:gridCol w="2770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88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88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HIÉRARCHIE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F5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CODE HIÉRARCHIE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F5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VALEUR DE NIVEAU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F5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CODE VALEUR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F5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0087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$HIERARCHIE{LABEL}</a:t>
                      </a:r>
                      <a:endParaRPr lang="en-US" sz="13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76200" marB="762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0087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$HIERARCHIE{CODE}</a:t>
                      </a:r>
                      <a:endParaRPr lang="en-US" sz="13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76200" marB="762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0087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$HIERARCHIE.VALUE{LABEL}</a:t>
                      </a:r>
                      <a:endParaRPr lang="en-US" sz="13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76200" marB="762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0087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$HIERARCHIE.VALUE{CODE}</a:t>
                      </a:r>
                      <a:endParaRPr lang="en-US" sz="13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101600" marR="101600" marT="76200" marB="76200" anchor="ctr">
                    <a:lnL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50" dirty="0">
                <a:solidFill>
                  <a:srgbClr val="6E719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FICHE DE SYNTHÈSE  ·  PROJECT MONITOR</a:t>
            </a:r>
            <a:endParaRPr lang="en-US" sz="850" dirty="0"/>
          </a:p>
        </p:txBody>
      </p:sp>
      <p:pic>
        <p:nvPicPr>
          <p:cNvPr id="7" name="Image 0" descr="pm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455" y="6291072"/>
            <a:ext cx="1371600" cy="23967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697</Words>
  <Application>Microsoft Office PowerPoint</Application>
  <PresentationFormat>Grand écran</PresentationFormat>
  <Paragraphs>185</Paragraphs>
  <Slides>11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Arial</vt:lpstr>
      <vt:lpstr>Calibri</vt:lpstr>
      <vt:lpstr>Poppins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Virage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Fiche de synthèse — Project Monitor</dc:title>
  <dc:subject>PptxGenJS Presentation</dc:subject>
  <dc:creator>PMO</dc:creator>
  <cp:lastModifiedBy>Sophie LANDREAU</cp:lastModifiedBy>
  <cp:revision>3</cp:revision>
  <dcterms:created xsi:type="dcterms:W3CDTF">2026-08-14T15:07:50Z</dcterms:created>
  <dcterms:modified xsi:type="dcterms:W3CDTF">2026-09-02T15:19:05Z</dcterms:modified>
</cp:coreProperties>
</file>