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63" r:id="rId5"/>
  </p:sldMasterIdLst>
  <p:notesMasterIdLst>
    <p:notesMasterId r:id="rId14"/>
  </p:notesMasterIdLst>
  <p:sldIdLst>
    <p:sldId id="276" r:id="rId6"/>
    <p:sldId id="284" r:id="rId7"/>
    <p:sldId id="285" r:id="rId8"/>
    <p:sldId id="286" r:id="rId9"/>
    <p:sldId id="287" r:id="rId10"/>
    <p:sldId id="288" r:id="rId11"/>
    <p:sldId id="289" r:id="rId12"/>
    <p:sldId id="290" r:id="rId13"/>
  </p:sldIdLst>
  <p:sldSz cx="12192000" cy="6858000"/>
  <p:notesSz cx="6858000" cy="9144000"/>
  <p:embeddedFontLs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Poppins" panose="00000500000000000000" pitchFamily="2" charset="0"/>
      <p:regular r:id="rId19"/>
      <p:bold r:id="rId20"/>
      <p:italic r:id="rId21"/>
      <p:boldItalic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24/06/2026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6322734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184871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24/06/2026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24/06/2026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/>
              <a:t>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9455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 sur fond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59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24/06/2026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9" r:id="rId2"/>
    <p:sldLayoutId id="2147483690" r:id="rId3"/>
    <p:sldLayoutId id="2147483671" r:id="rId4"/>
    <p:sldLayoutId id="2147483693" r:id="rId5"/>
    <p:sldLayoutId id="2147483672" r:id="rId6"/>
    <p:sldLayoutId id="2147483694" r:id="rId7"/>
    <p:sldLayoutId id="2147483673" r:id="rId8"/>
    <p:sldLayoutId id="2147483691" r:id="rId9"/>
    <p:sldLayoutId id="2147483692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680000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24/06/2026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4572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AC7C6-86A6-7544-8F11-A40BD2074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165222A-B0F3-B2B5-41FE-B905502D0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/>
          <a:lstStyle/>
          <a:p>
            <a:r>
              <a:rPr lang="fr-FR" dirty="0"/>
              <a:t>Fiche de synthèse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FF3D43F-EE0D-45C5-8FA9-3C007C391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B8AF4DB0-1BB3-4A8A-BA0C-376EB4720B33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16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D7275-25CA-8E07-CD1F-83101F268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02D1CE-CD00-175C-A76C-E308F1CBC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C26AD4-744A-0BA5-3446-38A85A9DF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${</a:t>
            </a:r>
            <a:r>
              <a:rPr lang="fr-FR" sz="2400" dirty="0">
                <a:latin typeface="+mn-lt"/>
              </a:rPr>
              <a:t>LIBELLE_PROJET</a:t>
            </a:r>
            <a:r>
              <a:rPr lang="fr-FR" sz="2400" b="1" kern="1200" dirty="0">
                <a:latin typeface="+mn-lt"/>
                <a:ea typeface="+mj-ea"/>
                <a:cs typeface="+mj-cs"/>
              </a:rPr>
              <a:t>}</a:t>
            </a:r>
            <a:endParaRPr lang="fr-FR" sz="2400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0991DC8-CAB3-38FF-64EC-2AEA6F347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315490" cy="3420000"/>
          </a:xfrm>
        </p:spPr>
        <p:txBody>
          <a:bodyPr/>
          <a:lstStyle/>
          <a:p>
            <a:r>
              <a:rPr lang="fr-FR" dirty="0"/>
              <a:t>${CODE_PROJET} </a:t>
            </a:r>
          </a:p>
          <a:p>
            <a:pPr lvl="1" algn="just"/>
            <a:r>
              <a:rPr lang="en-US" dirty="0"/>
              <a:t>${DESCRIPTION_PROJET}</a:t>
            </a:r>
            <a:endParaRPr lang="fr-FR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F2A194B-450D-C1F5-2A82-04CBBA888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21121" y="921273"/>
            <a:ext cx="4469019" cy="3420000"/>
          </a:xfrm>
        </p:spPr>
        <p:txBody>
          <a:bodyPr/>
          <a:lstStyle/>
          <a:p>
            <a:pPr algn="just"/>
            <a:r>
              <a:rPr lang="fr-FR" dirty="0"/>
              <a:t>Informations</a:t>
            </a:r>
          </a:p>
          <a:p>
            <a:pPr lvl="1" algn="just"/>
            <a:r>
              <a:rPr lang="en-US" b="1" dirty="0"/>
              <a:t>Date de début : </a:t>
            </a:r>
            <a:r>
              <a:rPr lang="en-US" dirty="0"/>
              <a:t>${DATE_DEBUT_PROJET}</a:t>
            </a:r>
          </a:p>
          <a:p>
            <a:pPr lvl="1" algn="just"/>
            <a:r>
              <a:rPr lang="en-US" b="1" dirty="0"/>
              <a:t>Date de fin : </a:t>
            </a:r>
            <a:r>
              <a:rPr lang="en-US" dirty="0"/>
              <a:t>${</a:t>
            </a:r>
            <a:r>
              <a:rPr lang="fr-FR" dirty="0"/>
              <a:t>DATE_FIN_PROJET</a:t>
            </a:r>
            <a:r>
              <a:rPr lang="en-US" dirty="0"/>
              <a:t>}</a:t>
            </a:r>
          </a:p>
        </p:txBody>
      </p:sp>
      <p:sp>
        <p:nvSpPr>
          <p:cNvPr id="43" name="Espace réservé du texte 42">
            <a:extLst>
              <a:ext uri="{FF2B5EF4-FFF2-40B4-BE49-F238E27FC236}">
                <a16:creationId xmlns:a16="http://schemas.microsoft.com/office/drawing/2014/main" id="{C09F2F24-E927-40A7-66E5-FBFB6DCAD7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67318" y="2845361"/>
            <a:ext cx="2879056" cy="3210940"/>
          </a:xfrm>
          <a:solidFill>
            <a:schemeClr val="bg1"/>
          </a:solidFill>
        </p:spPr>
        <p:txBody>
          <a:bodyPr/>
          <a:lstStyle/>
          <a:p>
            <a:r>
              <a:rPr lang="fr-FR" dirty="0"/>
              <a:t>${STATUT_PROJET}</a:t>
            </a:r>
          </a:p>
          <a:p>
            <a:pPr lvl="1"/>
            <a:r>
              <a:rPr lang="en-US" dirty="0"/>
              <a:t>${</a:t>
            </a:r>
            <a:r>
              <a:rPr lang="fr-FR" b="0" i="0" dirty="0">
                <a:solidFill>
                  <a:srgbClr val="393844"/>
                </a:solidFill>
                <a:effectLst/>
                <a:latin typeface="Montserrat" panose="00000500000000000000" pitchFamily="2" charset="0"/>
              </a:rPr>
              <a:t>ATT_METEO</a:t>
            </a:r>
            <a:r>
              <a:rPr lang="en-US" dirty="0"/>
              <a:t>}</a:t>
            </a:r>
            <a:endParaRPr lang="fr-FR" dirty="0"/>
          </a:p>
        </p:txBody>
      </p:sp>
      <p:pic>
        <p:nvPicPr>
          <p:cNvPr id="8" name="${ICONE}">
            <a:extLst>
              <a:ext uri="{FF2B5EF4-FFF2-40B4-BE49-F238E27FC236}">
                <a16:creationId xmlns:a16="http://schemas.microsoft.com/office/drawing/2014/main" id="{787B1DFD-49F8-D4A1-361E-4F402714673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448312" y="921273"/>
            <a:ext cx="1517068" cy="1517068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4930D227-8282-CCA8-907E-4C8B8C3ACFBC}"/>
              </a:ext>
            </a:extLst>
          </p:cNvPr>
          <p:cNvSpPr txBox="1"/>
          <p:nvPr/>
        </p:nvSpPr>
        <p:spPr>
          <a:xfrm>
            <a:off x="1572" y="631806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Chef de </a:t>
            </a:r>
            <a:r>
              <a:rPr lang="en-US" dirty="0" err="1"/>
              <a:t>projet</a:t>
            </a:r>
            <a:r>
              <a:rPr lang="en-US" dirty="0"/>
              <a:t> : ${CHEF_DE_PROJET}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3211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39452-D707-05BE-2952-58F7D25EC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594BC0-DC79-DCE5-D479-F178E083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7E9C1015-2D39-4650-7998-6945B0F97D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1842413"/>
              </p:ext>
            </p:extLst>
          </p:nvPr>
        </p:nvGraphicFramePr>
        <p:xfrm>
          <a:off x="814420" y="1207040"/>
          <a:ext cx="9814548" cy="23003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07274">
                  <a:extLst>
                    <a:ext uri="{9D8B030D-6E8A-4147-A177-3AD203B41FA5}">
                      <a16:colId xmlns:a16="http://schemas.microsoft.com/office/drawing/2014/main" val="4066827077"/>
                    </a:ext>
                  </a:extLst>
                </a:gridCol>
                <a:gridCol w="4907274">
                  <a:extLst>
                    <a:ext uri="{9D8B030D-6E8A-4147-A177-3AD203B41FA5}">
                      <a16:colId xmlns:a16="http://schemas.microsoft.com/office/drawing/2014/main" val="1267792381"/>
                    </a:ext>
                  </a:extLst>
                </a:gridCol>
              </a:tblGrid>
              <a:tr h="297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Rôles</a:t>
                      </a:r>
                    </a:p>
                  </a:txBody>
                  <a:tcPr marL="136304" marR="136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Utilisateurs</a:t>
                      </a:r>
                    </a:p>
                  </a:txBody>
                  <a:tcPr marL="136304" marR="136304" marT="0" marB="0"/>
                </a:tc>
                <a:extLst>
                  <a:ext uri="{0D108BD9-81ED-4DB2-BD59-A6C34878D82A}">
                    <a16:rowId xmlns:a16="http://schemas.microsoft.com/office/drawing/2014/main" val="3117636710"/>
                  </a:ext>
                </a:extLst>
              </a:tr>
              <a:tr h="1559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$ROLE{LABEL}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($ROLE{ID}, $ROLE{CODE})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$ROLE{DESCRIPTION}</a:t>
                      </a:r>
                      <a:endParaRPr lang="fr-FR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304" marR="13630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$ROLE.USER{FULLNAME}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($ROLE.USER{ID}, $ROLE.USER{LOGIN})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200" kern="100" dirty="0">
                          <a:effectLst/>
                        </a:rPr>
                        <a:t>$ROLE.USER{FUNCTION}</a:t>
                      </a:r>
                      <a:br>
                        <a:rPr lang="fr-FR" sz="2200" kern="100" dirty="0">
                          <a:effectLst/>
                        </a:rPr>
                      </a:br>
                      <a:r>
                        <a:rPr lang="fr-FR" sz="2200" kern="100" dirty="0">
                          <a:effectLst/>
                        </a:rPr>
                        <a:t>$ROLE.USER{MAIL}</a:t>
                      </a:r>
                      <a:endParaRPr lang="fr-FR" sz="2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6304" marR="136304" marT="0" marB="0"/>
                </a:tc>
                <a:extLst>
                  <a:ext uri="{0D108BD9-81ED-4DB2-BD59-A6C34878D82A}">
                    <a16:rowId xmlns:a16="http://schemas.microsoft.com/office/drawing/2014/main" val="1537787468"/>
                  </a:ext>
                </a:extLst>
              </a:tr>
            </a:tbl>
          </a:graphicData>
        </a:graphic>
      </p:graphicFrame>
      <p:sp>
        <p:nvSpPr>
          <p:cNvPr id="16" name="Titre 3">
            <a:extLst>
              <a:ext uri="{FF2B5EF4-FFF2-40B4-BE49-F238E27FC236}">
                <a16:creationId xmlns:a16="http://schemas.microsoft.com/office/drawing/2014/main" id="{259AC1D4-247C-0F5C-1EA3-ACA8727E3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Rôles sur le projet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8783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12147-F54D-A909-7942-CE76246A0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B74CDD-7004-D544-18B8-12CAE739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1E29E2EF-0828-5F61-0368-DCEBEBF0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Rattachements hiérarchiques du projet</a:t>
            </a:r>
            <a:endParaRPr lang="fr-FR" sz="24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FC0911C-C3F5-E3B9-E892-6F18F8EBC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894430"/>
              </p:ext>
            </p:extLst>
          </p:nvPr>
        </p:nvGraphicFramePr>
        <p:xfrm>
          <a:off x="811736" y="1158914"/>
          <a:ext cx="9814548" cy="23309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07274">
                  <a:extLst>
                    <a:ext uri="{9D8B030D-6E8A-4147-A177-3AD203B41FA5}">
                      <a16:colId xmlns:a16="http://schemas.microsoft.com/office/drawing/2014/main" val="3604369464"/>
                    </a:ext>
                  </a:extLst>
                </a:gridCol>
                <a:gridCol w="4907274">
                  <a:extLst>
                    <a:ext uri="{9D8B030D-6E8A-4147-A177-3AD203B41FA5}">
                      <a16:colId xmlns:a16="http://schemas.microsoft.com/office/drawing/2014/main" val="3862601715"/>
                    </a:ext>
                  </a:extLst>
                </a:gridCol>
              </a:tblGrid>
              <a:tr h="3710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Hiérarchie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20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Valeur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926371"/>
                  </a:ext>
                </a:extLst>
              </a:tr>
              <a:tr h="19598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$HIERARCHIE{LABEL} ($HIERARCHIE{CODE}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$HIERARCHIE{ID})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$HIERARCHIE{DESCRIPTION}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$HIERARCHIE.VALUE{LABEL} ($HIERARCHIE.VALUE{CODE}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$HIERARCHIE.VALUE{ID})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800" kern="100" dirty="0">
                          <a:effectLst/>
                        </a:rPr>
                        <a:t>$HIERARCHIE.VALUE{DESCRIPTION}</a:t>
                      </a:r>
                      <a:endParaRPr lang="fr-FR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53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673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A6C4D-6B2A-D4B2-714F-7D06C7EAF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2DC08A-9001-4F6A-E9E7-D2C87C00C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A951E406-5CC9-BF82-8B19-0884C42D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Budgets du projet</a:t>
            </a:r>
            <a:endParaRPr lang="fr-FR" sz="24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17556A5-0380-022F-4DE9-0D6DC7804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97904"/>
              </p:ext>
            </p:extLst>
          </p:nvPr>
        </p:nvGraphicFramePr>
        <p:xfrm>
          <a:off x="364677" y="1165514"/>
          <a:ext cx="11462646" cy="15632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0441">
                  <a:extLst>
                    <a:ext uri="{9D8B030D-6E8A-4147-A177-3AD203B41FA5}">
                      <a16:colId xmlns:a16="http://schemas.microsoft.com/office/drawing/2014/main" val="3604369464"/>
                    </a:ext>
                  </a:extLst>
                </a:gridCol>
                <a:gridCol w="1910441">
                  <a:extLst>
                    <a:ext uri="{9D8B030D-6E8A-4147-A177-3AD203B41FA5}">
                      <a16:colId xmlns:a16="http://schemas.microsoft.com/office/drawing/2014/main" val="3862601715"/>
                    </a:ext>
                  </a:extLst>
                </a:gridCol>
                <a:gridCol w="1910441">
                  <a:extLst>
                    <a:ext uri="{9D8B030D-6E8A-4147-A177-3AD203B41FA5}">
                      <a16:colId xmlns:a16="http://schemas.microsoft.com/office/drawing/2014/main" val="1662636082"/>
                    </a:ext>
                  </a:extLst>
                </a:gridCol>
                <a:gridCol w="1910441">
                  <a:extLst>
                    <a:ext uri="{9D8B030D-6E8A-4147-A177-3AD203B41FA5}">
                      <a16:colId xmlns:a16="http://schemas.microsoft.com/office/drawing/2014/main" val="1553167981"/>
                    </a:ext>
                  </a:extLst>
                </a:gridCol>
                <a:gridCol w="1910441">
                  <a:extLst>
                    <a:ext uri="{9D8B030D-6E8A-4147-A177-3AD203B41FA5}">
                      <a16:colId xmlns:a16="http://schemas.microsoft.com/office/drawing/2014/main" val="3004906972"/>
                    </a:ext>
                  </a:extLst>
                </a:gridCol>
                <a:gridCol w="1910441">
                  <a:extLst>
                    <a:ext uri="{9D8B030D-6E8A-4147-A177-3AD203B41FA5}">
                      <a16:colId xmlns:a16="http://schemas.microsoft.com/office/drawing/2014/main" val="3328342807"/>
                    </a:ext>
                  </a:extLst>
                </a:gridCol>
              </a:tblGrid>
              <a:tr h="238290">
                <a:tc>
                  <a:txBody>
                    <a:bodyPr/>
                    <a:lstStyle/>
                    <a:p>
                      <a:r>
                        <a:rPr lang="fr-FR" sz="1400" b="1" dirty="0"/>
                        <a:t>Catégorie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Poste budgétaire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Cible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Réalisé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Planifié Réparti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926371"/>
                  </a:ext>
                </a:extLst>
              </a:tr>
              <a:tr h="1258469">
                <a:tc>
                  <a:txBody>
                    <a:bodyPr/>
                    <a:lstStyle/>
                    <a:p>
                      <a:r>
                        <a:rPr lang="fr-FR" sz="1100" b="1" dirty="0"/>
                        <a:t>$CATEGORIE_BUDGET{LABEL}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/>
                        <a:t>($CATEGORIE_BUDGET{ID}, $CATEGORIE_BUDGET{CODE})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fr-FR" sz="1100" b="1" dirty="0"/>
                        <a:t>CATEGORIE_BUDGET</a:t>
                      </a:r>
                      <a:r>
                        <a:rPr lang="fr-FR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.PHASE{LABEL}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($</a:t>
                      </a:r>
                      <a:r>
                        <a:rPr lang="fr-FR" sz="1100" b="0" dirty="0"/>
                        <a:t>CATEGORIE_BUDGET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.PHASE{</a:t>
                      </a:r>
                      <a:r>
                        <a:rPr lang="fr-FR" sz="1100" dirty="0"/>
                        <a:t>ID}, $</a:t>
                      </a:r>
                      <a:r>
                        <a:rPr lang="fr-FR" sz="1100" b="0" dirty="0"/>
                        <a:t>CATEGORIE_BUDGET</a:t>
                      </a:r>
                      <a:r>
                        <a:rPr lang="fr-FR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.PHASE</a:t>
                      </a:r>
                      <a:r>
                        <a:rPr lang="fr-FR" sz="1100" dirty="0"/>
                        <a:t>{CODE})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b="1" dirty="0"/>
                        <a:t>$CATEGORIE_BUDGET.PHASE.BUDGET{LABEL}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($</a:t>
                      </a:r>
                      <a:r>
                        <a:rPr lang="fr-FR" sz="1100" b="0" dirty="0"/>
                        <a:t>CATEGORIE_BUDGET.PHASE.</a:t>
                      </a:r>
                      <a:r>
                        <a:rPr lang="fr-FR" sz="1100" dirty="0"/>
                        <a:t>BUDGET{ID}, $</a:t>
                      </a:r>
                      <a:r>
                        <a:rPr lang="fr-FR" sz="1100" b="0" dirty="0"/>
                        <a:t>CATEGORIE_BUDGET.PHASE.</a:t>
                      </a:r>
                      <a:r>
                        <a:rPr lang="fr-FR" sz="1100" dirty="0"/>
                        <a:t>BUDGET{CODE})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$</a:t>
                      </a:r>
                      <a:r>
                        <a:rPr lang="fr-FR" sz="1100" b="0" dirty="0"/>
                        <a:t>CATEGORIE_BUDGET.PHASE.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BUDGET.VALUE{REP_CIBLE}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$</a:t>
                      </a:r>
                      <a:r>
                        <a:rPr lang="fr-FR" sz="1100" b="0" dirty="0"/>
                        <a:t>CATEGORIE_BUDGET.PHASE.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F55"/>
                          </a:solidFill>
                          <a:effectLst/>
                          <a:uLnTx/>
                          <a:uFillTx/>
                          <a:latin typeface="Poppins"/>
                          <a:ea typeface="+mn-ea"/>
                          <a:cs typeface="+mn-cs"/>
                        </a:rPr>
                        <a:t>BUDGET.VALUE{REP_REALISE}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$</a:t>
                      </a:r>
                      <a:r>
                        <a:rPr lang="fr-FR" sz="1100" b="0" dirty="0"/>
                        <a:t>CATEGORIE_BUDGET.PHASE.</a:t>
                      </a:r>
                      <a:r>
                        <a:rPr lang="fr-FR" sz="1100" dirty="0"/>
                        <a:t>BUDGET.VALUE{REP_PLANIFIE_REPARTI}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53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562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7C7CA-0EB2-74EF-D8FD-6002D549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FC6215-6A89-300F-D566-DD97E7A95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ECD1626E-2156-A7BA-D525-44C48F9ED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Ressources du projet</a:t>
            </a:r>
            <a:endParaRPr lang="fr-FR" sz="24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D9CCFF61-C367-DC57-7CB2-208E4C46E12F}"/>
              </a:ext>
            </a:extLst>
          </p:cNvPr>
          <p:cNvGraphicFramePr>
            <a:graphicFrameLocks noGrp="1"/>
          </p:cNvGraphicFramePr>
          <p:nvPr/>
        </p:nvGraphicFramePr>
        <p:xfrm>
          <a:off x="180000" y="1167152"/>
          <a:ext cx="11760743" cy="16497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676573">
                  <a:extLst>
                    <a:ext uri="{9D8B030D-6E8A-4147-A177-3AD203B41FA5}">
                      <a16:colId xmlns:a16="http://schemas.microsoft.com/office/drawing/2014/main" val="3604369464"/>
                    </a:ext>
                  </a:extLst>
                </a:gridCol>
                <a:gridCol w="1680695">
                  <a:extLst>
                    <a:ext uri="{9D8B030D-6E8A-4147-A177-3AD203B41FA5}">
                      <a16:colId xmlns:a16="http://schemas.microsoft.com/office/drawing/2014/main" val="3862601715"/>
                    </a:ext>
                  </a:extLst>
                </a:gridCol>
                <a:gridCol w="1680695">
                  <a:extLst>
                    <a:ext uri="{9D8B030D-6E8A-4147-A177-3AD203B41FA5}">
                      <a16:colId xmlns:a16="http://schemas.microsoft.com/office/drawing/2014/main" val="469094417"/>
                    </a:ext>
                  </a:extLst>
                </a:gridCol>
                <a:gridCol w="1680695">
                  <a:extLst>
                    <a:ext uri="{9D8B030D-6E8A-4147-A177-3AD203B41FA5}">
                      <a16:colId xmlns:a16="http://schemas.microsoft.com/office/drawing/2014/main" val="2946519851"/>
                    </a:ext>
                  </a:extLst>
                </a:gridCol>
                <a:gridCol w="1680695">
                  <a:extLst>
                    <a:ext uri="{9D8B030D-6E8A-4147-A177-3AD203B41FA5}">
                      <a16:colId xmlns:a16="http://schemas.microsoft.com/office/drawing/2014/main" val="1010436168"/>
                    </a:ext>
                  </a:extLst>
                </a:gridCol>
                <a:gridCol w="1680695">
                  <a:extLst>
                    <a:ext uri="{9D8B030D-6E8A-4147-A177-3AD203B41FA5}">
                      <a16:colId xmlns:a16="http://schemas.microsoft.com/office/drawing/2014/main" val="3245357123"/>
                    </a:ext>
                  </a:extLst>
                </a:gridCol>
                <a:gridCol w="1680695">
                  <a:extLst>
                    <a:ext uri="{9D8B030D-6E8A-4147-A177-3AD203B41FA5}">
                      <a16:colId xmlns:a16="http://schemas.microsoft.com/office/drawing/2014/main" val="3167843299"/>
                    </a:ext>
                  </a:extLst>
                </a:gridCol>
              </a:tblGrid>
              <a:tr h="227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 de la ressource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Identifiant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Réalisé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Reste à faire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Reste à planifier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926371"/>
                  </a:ext>
                </a:extLst>
              </a:tr>
              <a:tr h="12004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$CATEGORIE_RESSOURCE.</a:t>
                      </a: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.RESSOURCE{LABEL}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$CATEGORIE_RESSOURCE.PHASE.RESSOURCE{CODE}</a:t>
                      </a:r>
                      <a:endParaRPr lang="fr-FR" sz="11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$CATEGORIE_RESSOURCE.PHASE.RESSOURCE{ID}</a:t>
                      </a:r>
                      <a:endParaRPr lang="fr-FR" sz="11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$CATEGORIE_RESSOURCE.PHASE.RESSOURCE.VALUE{REP_CIBLE}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$CATEGORIE_RESSOURCE.PHASE.RESSOURCE.VALUE{REP_REALISE}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$CATEGORIE_RESSOURCE.PHASE.RESSOURCE.VALUE{REP_RESSOURCE_RAF}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$CATEGORIE_RESSOURCE.PHASE.RESSOURCE.VALUE{REP_RESSOURCE_RESTE_A_PLANIFIER}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53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3596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D58B-EC16-958B-05BD-521324095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DF8F674-3355-1A83-08AE-7DCA68AE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86F0ECC4-20A4-6D2A-2C03-F3D678463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Risques du projet</a:t>
            </a:r>
            <a:endParaRPr lang="fr-FR" sz="24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CD3E5C8-ED25-3062-0CC2-B47E1BBC542C}"/>
              </a:ext>
            </a:extLst>
          </p:cNvPr>
          <p:cNvGraphicFramePr>
            <a:graphicFrameLocks noGrp="1"/>
          </p:cNvGraphicFramePr>
          <p:nvPr/>
        </p:nvGraphicFramePr>
        <p:xfrm>
          <a:off x="296562" y="1158914"/>
          <a:ext cx="11508258" cy="18810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8043">
                  <a:extLst>
                    <a:ext uri="{9D8B030D-6E8A-4147-A177-3AD203B41FA5}">
                      <a16:colId xmlns:a16="http://schemas.microsoft.com/office/drawing/2014/main" val="3604369464"/>
                    </a:ext>
                  </a:extLst>
                </a:gridCol>
                <a:gridCol w="1918043">
                  <a:extLst>
                    <a:ext uri="{9D8B030D-6E8A-4147-A177-3AD203B41FA5}">
                      <a16:colId xmlns:a16="http://schemas.microsoft.com/office/drawing/2014/main" val="3862601715"/>
                    </a:ext>
                  </a:extLst>
                </a:gridCol>
                <a:gridCol w="1918043">
                  <a:extLst>
                    <a:ext uri="{9D8B030D-6E8A-4147-A177-3AD203B41FA5}">
                      <a16:colId xmlns:a16="http://schemas.microsoft.com/office/drawing/2014/main" val="86385476"/>
                    </a:ext>
                  </a:extLst>
                </a:gridCol>
                <a:gridCol w="1918043">
                  <a:extLst>
                    <a:ext uri="{9D8B030D-6E8A-4147-A177-3AD203B41FA5}">
                      <a16:colId xmlns:a16="http://schemas.microsoft.com/office/drawing/2014/main" val="1576560599"/>
                    </a:ext>
                  </a:extLst>
                </a:gridCol>
                <a:gridCol w="1918043">
                  <a:extLst>
                    <a:ext uri="{9D8B030D-6E8A-4147-A177-3AD203B41FA5}">
                      <a16:colId xmlns:a16="http://schemas.microsoft.com/office/drawing/2014/main" val="4095495061"/>
                    </a:ext>
                  </a:extLst>
                </a:gridCol>
                <a:gridCol w="1918043">
                  <a:extLst>
                    <a:ext uri="{9D8B030D-6E8A-4147-A177-3AD203B41FA5}">
                      <a16:colId xmlns:a16="http://schemas.microsoft.com/office/drawing/2014/main" val="2188499479"/>
                    </a:ext>
                  </a:extLst>
                </a:gridCol>
              </a:tblGrid>
              <a:tr h="468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Catégorie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Phase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Risque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Gravité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Probabilité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Criticité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926371"/>
                  </a:ext>
                </a:extLst>
              </a:tr>
              <a:tr h="1330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$CATEGORIE_RISQUE{LABEL}</a:t>
                      </a: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$CATEGORIE_RISQUE.PHASE{LABEL}</a:t>
                      </a:r>
                      <a:endParaRPr lang="fr-FR" sz="11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$CATEGORIE_RISQUE.PHASE.RISQUE{LABEL}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($CATEGORIE_RISQUE.PHASE.RISQUE{ID}, $CATEGORIE_RISQUE.PHASE.RISQUE{CODE})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$CATEGORIE_RISQUE.PHASE.RISQUE.VALUE{REP_REFERENCE}</a:t>
                      </a:r>
                      <a:endParaRPr lang="fr-FR" sz="11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$CATEGORIE_RISQUE.PHASE.RISQUE.VALUE{REP_ESTIME}</a:t>
                      </a:r>
                      <a:endParaRPr lang="fr-FR" sz="11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1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$CATEGORIE_RISQUE.PHASE.RISQUE.VALUE{REP_REALISE}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53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93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BE2D4-0CC5-E62C-3687-9A2D11785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42EA84-D6B3-3531-4FAC-9CFD1FB4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6" name="Titre 3">
            <a:extLst>
              <a:ext uri="{FF2B5EF4-FFF2-40B4-BE49-F238E27FC236}">
                <a16:creationId xmlns:a16="http://schemas.microsoft.com/office/drawing/2014/main" id="{8B0ECFBD-69E6-28C2-C4D5-7B65434F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0992612" cy="504000"/>
          </a:xfrm>
        </p:spPr>
        <p:txBody>
          <a:bodyPr/>
          <a:lstStyle/>
          <a:p>
            <a:r>
              <a:rPr lang="fr-FR" sz="2400" b="1" kern="1200" dirty="0">
                <a:latin typeface="+mn-lt"/>
                <a:ea typeface="+mj-ea"/>
                <a:cs typeface="+mj-cs"/>
              </a:rPr>
              <a:t>Indicateurs du projet</a:t>
            </a:r>
            <a:endParaRPr lang="fr-FR" sz="2400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19AB1B7-157F-C7DB-35DF-03855EF96C58}"/>
              </a:ext>
            </a:extLst>
          </p:cNvPr>
          <p:cNvGraphicFramePr>
            <a:graphicFrameLocks noGrp="1"/>
          </p:cNvGraphicFramePr>
          <p:nvPr/>
        </p:nvGraphicFramePr>
        <p:xfrm>
          <a:off x="271849" y="1158914"/>
          <a:ext cx="11565922" cy="12547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56187">
                  <a:extLst>
                    <a:ext uri="{9D8B030D-6E8A-4147-A177-3AD203B41FA5}">
                      <a16:colId xmlns:a16="http://schemas.microsoft.com/office/drawing/2014/main" val="3604369464"/>
                    </a:ext>
                  </a:extLst>
                </a:gridCol>
                <a:gridCol w="1921947">
                  <a:extLst>
                    <a:ext uri="{9D8B030D-6E8A-4147-A177-3AD203B41FA5}">
                      <a16:colId xmlns:a16="http://schemas.microsoft.com/office/drawing/2014/main" val="3862601715"/>
                    </a:ext>
                  </a:extLst>
                </a:gridCol>
                <a:gridCol w="1921947">
                  <a:extLst>
                    <a:ext uri="{9D8B030D-6E8A-4147-A177-3AD203B41FA5}">
                      <a16:colId xmlns:a16="http://schemas.microsoft.com/office/drawing/2014/main" val="2975863020"/>
                    </a:ext>
                  </a:extLst>
                </a:gridCol>
                <a:gridCol w="1921947">
                  <a:extLst>
                    <a:ext uri="{9D8B030D-6E8A-4147-A177-3AD203B41FA5}">
                      <a16:colId xmlns:a16="http://schemas.microsoft.com/office/drawing/2014/main" val="3120527200"/>
                    </a:ext>
                  </a:extLst>
                </a:gridCol>
                <a:gridCol w="1921947">
                  <a:extLst>
                    <a:ext uri="{9D8B030D-6E8A-4147-A177-3AD203B41FA5}">
                      <a16:colId xmlns:a16="http://schemas.microsoft.com/office/drawing/2014/main" val="1312994608"/>
                    </a:ext>
                  </a:extLst>
                </a:gridCol>
                <a:gridCol w="1921947">
                  <a:extLst>
                    <a:ext uri="{9D8B030D-6E8A-4147-A177-3AD203B41FA5}">
                      <a16:colId xmlns:a16="http://schemas.microsoft.com/office/drawing/2014/main" val="762113809"/>
                    </a:ext>
                  </a:extLst>
                </a:gridCol>
              </a:tblGrid>
              <a:tr h="238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Nom de l’indicateur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Identifiant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Cible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Réalisé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Réalisé cumulé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Référence totale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0926371"/>
                  </a:ext>
                </a:extLst>
              </a:tr>
              <a:tr h="1016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$CATEGORIE_INDICATEUR.PHASE.INDICATEUR{LABEL}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00" dirty="0">
                          <a:solidFill>
                            <a:schemeClr val="tx1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$CATEGORIE_INDICATEUR.PHASE.INDICATEUR{ID}</a:t>
                      </a:r>
                      <a:endParaRPr lang="fr-FR" sz="1100" b="0" kern="100" dirty="0">
                        <a:solidFill>
                          <a:schemeClr val="tx1"/>
                        </a:solidFill>
                        <a:effectLst/>
                        <a:latin typeface="Poppins" panose="00000500000000000000" pitchFamily="2" charset="0"/>
                        <a:ea typeface="Calibri" panose="020F0502020204030204" pitchFamily="34" charset="0"/>
                        <a:cs typeface="Poppins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$CATEGORIE_INDICATEUR.PHASE.INDICATEUR.VALUE{REP_CIBLE}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$CATEGORIE_INDICATEUR.PHASE.INDICATEUR.VALUE{REP_REALISE}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$CATEGORIE_INDICATEUR.PHASE.INDICATEUR.TOTAL{REP_REALISE}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$CATEGORIE_INDICATEUR.PHASE.INDICATEUR.VALUE{REP_REFERENCE}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7534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9470440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FECC87BE-ED1C-4A6E-8AEF-B1923C217F09}"/>
    </a:ext>
  </a:extLst>
</a:theme>
</file>

<file path=ppt/theme/theme2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PPT Virage et produits 2025.pptx" id="{E56E61F6-1BC2-415D-A88C-8D16E51E56CB}" vid="{E550D718-064F-4488-98B2-E56C514FDC71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Props1.xml><?xml version="1.0" encoding="utf-8"?>
<ds:datastoreItem xmlns:ds="http://schemas.openxmlformats.org/officeDocument/2006/customXml" ds:itemID="{82688063-0040-4F81-BA24-B330C61E07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924094-C332-440A-82F1-690724E09DC5}">
  <ds:schemaRefs>
    <ds:schemaRef ds:uri="052482F0-ADBA-4A7B-A9FC-06A7E3F9F852"/>
    <ds:schemaRef ds:uri="052482f0-adba-4a7b-a9fc-06a7e3f9f852"/>
    <ds:schemaRef ds:uri="2c66e6a3-52e2-48b1-a32a-146ff38f1577"/>
    <ds:schemaRef ds:uri="45888877-1173-46f4-9ab0-717eb81f6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EF86B6-273E-4D47-9CED-38EA1E5B0E67}">
  <ds:schemaRefs>
    <ds:schemaRef ds:uri="052482F0-ADBA-4A7B-A9FC-06A7E3F9F852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c66e6a3-52e2-48b1-a32a-146ff38f1577"/>
    <ds:schemaRef ds:uri="052482f0-adba-4a7b-a9fc-06a7e3f9f852"/>
    <ds:schemaRef ds:uri="45888877-1173-46f4-9ab0-717eb81f659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 Virage et produits 2025</Template>
  <TotalTime>147</TotalTime>
  <Words>643</Words>
  <Application>Microsoft Office PowerPoint</Application>
  <PresentationFormat>Grand écran</PresentationFormat>
  <Paragraphs>95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Montserrat</vt:lpstr>
      <vt:lpstr>Calibri</vt:lpstr>
      <vt:lpstr>Aptos</vt:lpstr>
      <vt:lpstr>Arial</vt:lpstr>
      <vt:lpstr>Poppins</vt:lpstr>
      <vt:lpstr>Virage Group</vt:lpstr>
      <vt:lpstr>Project Monitor</vt:lpstr>
      <vt:lpstr>Fiche de synthèse projet</vt:lpstr>
      <vt:lpstr>${LIBELLE_PROJET}</vt:lpstr>
      <vt:lpstr>Rôles sur le projet</vt:lpstr>
      <vt:lpstr>Rattachements hiérarchiques du projet</vt:lpstr>
      <vt:lpstr>Budgets du projet</vt:lpstr>
      <vt:lpstr>Ressources du projet</vt:lpstr>
      <vt:lpstr>Risques du projet</vt:lpstr>
      <vt:lpstr>Indicateurs du projet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LANDREAU</dc:creator>
  <cp:lastModifiedBy>Sophie LANDREAU</cp:lastModifiedBy>
  <cp:revision>21</cp:revision>
  <dcterms:created xsi:type="dcterms:W3CDTF">2025-06-02T07:12:36Z</dcterms:created>
  <dcterms:modified xsi:type="dcterms:W3CDTF">2026-06-24T14:49:33Z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  <property fmtid="{D5CDD505-2E9C-101B-9397-08002B2CF9AE}" pid="3" name="MediaServiceImageTags">
    <vt:lpwstr/>
  </property>
</Properties>
</file>