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sldIdLst>
    <p:sldId id="256" r:id="rId2"/>
    <p:sldId id="258" r:id="rId3"/>
    <p:sldId id="259" r:id="rId4"/>
    <p:sldId id="261" r:id="rId5"/>
    <p:sldId id="257" r:id="rId6"/>
    <p:sldId id="260" r:id="rId7"/>
    <p:sldId id="262" r:id="rId8"/>
    <p:sldId id="263" r:id="rId9"/>
    <p:sldId id="264" r:id="rId10"/>
    <p:sldId id="265" r:id="rId11"/>
    <p:sldId id="267" r:id="rId12"/>
    <p:sldId id="270" r:id="rId13"/>
    <p:sldId id="271" r:id="rId14"/>
    <p:sldId id="272" r:id="rId15"/>
    <p:sldId id="273" r:id="rId16"/>
    <p:sldId id="280" r:id="rId17"/>
    <p:sldId id="274" r:id="rId18"/>
    <p:sldId id="275" r:id="rId19"/>
    <p:sldId id="281" r:id="rId20"/>
    <p:sldId id="277" r:id="rId21"/>
    <p:sldId id="278" r:id="rId22"/>
    <p:sldId id="279" r:id="rId23"/>
    <p:sldId id="284" r:id="rId24"/>
    <p:sldId id="283" r:id="rId25"/>
    <p:sldId id="282" r:id="rId26"/>
    <p:sldId id="287" r:id="rId27"/>
    <p:sldId id="285"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57"/>
    <p:restoredTop sz="82005"/>
  </p:normalViewPr>
  <p:slideViewPr>
    <p:cSldViewPr snapToGrid="0" snapToObjects="1">
      <p:cViewPr varScale="1">
        <p:scale>
          <a:sx n="122" d="100"/>
          <a:sy n="122" d="100"/>
        </p:scale>
        <p:origin x="232"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871B2-F236-B742-8A04-DC2958EE63C5}" type="datetimeFigureOut">
              <a:rPr lang="en-US" smtClean="0"/>
              <a:t>7/8/20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899895-956E-C54A-A0DC-D1765C1CABE2}" type="slidenum">
              <a:rPr lang="en-US" smtClean="0"/>
              <a:t>‹#›</a:t>
            </a:fld>
            <a:endParaRPr lang="en-US"/>
          </a:p>
        </p:txBody>
      </p:sp>
    </p:spTree>
    <p:extLst>
      <p:ext uri="{BB962C8B-B14F-4D97-AF65-F5344CB8AC3E}">
        <p14:creationId xmlns:p14="http://schemas.microsoft.com/office/powerpoint/2010/main" val="159083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Print examples from CIBO</a:t>
            </a:r>
          </a:p>
          <a:p>
            <a:r>
              <a:rPr lang="en-US" dirty="0"/>
              <a:t>Have movie setup</a:t>
            </a:r>
          </a:p>
          <a:p>
            <a:r>
              <a:rPr lang="en-US" dirty="0"/>
              <a:t>Print assignment</a:t>
            </a:r>
          </a:p>
          <a:p>
            <a:r>
              <a:rPr lang="en-US" dirty="0"/>
              <a:t>Print movie examples .</a:t>
            </a:r>
          </a:p>
          <a:p>
            <a:endParaRPr lang="en-US" dirty="0"/>
          </a:p>
        </p:txBody>
      </p:sp>
      <p:sp>
        <p:nvSpPr>
          <p:cNvPr id="4" name="Slide Number Placeholder 3"/>
          <p:cNvSpPr>
            <a:spLocks noGrp="1"/>
          </p:cNvSpPr>
          <p:nvPr>
            <p:ph type="sldNum" sz="quarter" idx="5"/>
          </p:nvPr>
        </p:nvSpPr>
        <p:spPr/>
        <p:txBody>
          <a:bodyPr/>
          <a:lstStyle/>
          <a:p>
            <a:fld id="{C3899895-956E-C54A-A0DC-D1765C1CABE2}" type="slidenum">
              <a:rPr lang="en-US" smtClean="0"/>
              <a:t>1</a:t>
            </a:fld>
            <a:endParaRPr lang="en-US"/>
          </a:p>
        </p:txBody>
      </p:sp>
    </p:spTree>
    <p:extLst>
      <p:ext uri="{BB962C8B-B14F-4D97-AF65-F5344CB8AC3E}">
        <p14:creationId xmlns:p14="http://schemas.microsoft.com/office/powerpoint/2010/main" val="628073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Prosecution</a:t>
            </a:r>
            <a:r>
              <a:rPr lang="en-US" baseline="0" dirty="0"/>
              <a:t> is a nominalization.  </a:t>
            </a:r>
          </a:p>
          <a:p>
            <a:endParaRPr lang="en-US" baseline="0" dirty="0"/>
          </a:p>
          <a:p>
            <a:r>
              <a:rPr lang="en-US" sz="1200" b="1" kern="1200" dirty="0">
                <a:solidFill>
                  <a:schemeClr val="tx1"/>
                </a:solidFill>
                <a:effectLst/>
                <a:latin typeface="+mn-lt"/>
                <a:ea typeface="+mn-ea"/>
                <a:cs typeface="+mn-cs"/>
              </a:rPr>
              <a:t>Nominalization</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Verb</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Argument </a:t>
            </a:r>
          </a:p>
          <a:p>
            <a:r>
              <a:rPr lang="en-US" sz="1200" kern="1200" dirty="0">
                <a:solidFill>
                  <a:schemeClr val="tx1"/>
                </a:solidFill>
                <a:effectLst/>
                <a:latin typeface="+mn-lt"/>
                <a:ea typeface="+mn-ea"/>
                <a:cs typeface="+mn-cs"/>
              </a:rPr>
              <a:t>Argue</a:t>
            </a:r>
          </a:p>
          <a:p>
            <a:r>
              <a:rPr lang="en-US" sz="1200" kern="1200" dirty="0">
                <a:solidFill>
                  <a:schemeClr val="tx1"/>
                </a:solidFill>
                <a:effectLst/>
                <a:latin typeface="+mn-lt"/>
                <a:ea typeface="+mn-ea"/>
                <a:cs typeface="+mn-cs"/>
              </a:rPr>
              <a:t>Consideration</a:t>
            </a:r>
          </a:p>
          <a:p>
            <a:r>
              <a:rPr lang="en-US" sz="1200" kern="1200" dirty="0">
                <a:solidFill>
                  <a:schemeClr val="tx1"/>
                </a:solidFill>
                <a:effectLst/>
                <a:latin typeface="+mn-lt"/>
                <a:ea typeface="+mn-ea"/>
                <a:cs typeface="+mn-cs"/>
              </a:rPr>
              <a:t>Consider</a:t>
            </a:r>
          </a:p>
          <a:p>
            <a:r>
              <a:rPr lang="en-US" sz="1200" kern="1200" dirty="0">
                <a:solidFill>
                  <a:schemeClr val="tx1"/>
                </a:solidFill>
                <a:effectLst/>
                <a:latin typeface="+mn-lt"/>
                <a:ea typeface="+mn-ea"/>
                <a:cs typeface="+mn-cs"/>
              </a:rPr>
              <a:t>Development </a:t>
            </a:r>
          </a:p>
          <a:p>
            <a:r>
              <a:rPr lang="en-US" sz="1200" kern="1200" dirty="0">
                <a:solidFill>
                  <a:schemeClr val="tx1"/>
                </a:solidFill>
                <a:effectLst/>
                <a:latin typeface="+mn-lt"/>
                <a:ea typeface="+mn-ea"/>
                <a:cs typeface="+mn-cs"/>
              </a:rPr>
              <a:t>Develop</a:t>
            </a:r>
          </a:p>
          <a:p>
            <a:r>
              <a:rPr lang="en-US" sz="1200" kern="1200" dirty="0">
                <a:solidFill>
                  <a:schemeClr val="tx1"/>
                </a:solidFill>
                <a:effectLst/>
                <a:latin typeface="+mn-lt"/>
                <a:ea typeface="+mn-ea"/>
                <a:cs typeface="+mn-cs"/>
              </a:rPr>
              <a:t>Distortion</a:t>
            </a:r>
          </a:p>
          <a:p>
            <a:r>
              <a:rPr lang="en-US" sz="1200" kern="1200" dirty="0">
                <a:solidFill>
                  <a:schemeClr val="tx1"/>
                </a:solidFill>
                <a:effectLst/>
                <a:latin typeface="+mn-lt"/>
                <a:ea typeface="+mn-ea"/>
                <a:cs typeface="+mn-cs"/>
              </a:rPr>
              <a:t>Distorts</a:t>
            </a:r>
          </a:p>
          <a:p>
            <a:r>
              <a:rPr lang="en-US" sz="1200" kern="1200" dirty="0">
                <a:solidFill>
                  <a:schemeClr val="tx1"/>
                </a:solidFill>
                <a:effectLst/>
                <a:latin typeface="+mn-lt"/>
                <a:ea typeface="+mn-ea"/>
                <a:cs typeface="+mn-cs"/>
              </a:rPr>
              <a:t>Election</a:t>
            </a:r>
          </a:p>
          <a:p>
            <a:r>
              <a:rPr lang="en-US" sz="1200" kern="1200" dirty="0">
                <a:solidFill>
                  <a:schemeClr val="tx1"/>
                </a:solidFill>
                <a:effectLst/>
                <a:latin typeface="+mn-lt"/>
                <a:ea typeface="+mn-ea"/>
                <a:cs typeface="+mn-cs"/>
              </a:rPr>
              <a:t>Elect</a:t>
            </a:r>
          </a:p>
          <a:p>
            <a:r>
              <a:rPr lang="en-US" sz="1200" kern="1200" dirty="0">
                <a:solidFill>
                  <a:schemeClr val="tx1"/>
                </a:solidFill>
                <a:effectLst/>
                <a:latin typeface="+mn-lt"/>
                <a:ea typeface="+mn-ea"/>
                <a:cs typeface="+mn-cs"/>
              </a:rPr>
              <a:t>Evaluation</a:t>
            </a:r>
          </a:p>
          <a:p>
            <a:r>
              <a:rPr lang="en-US" sz="1200" kern="1200" dirty="0">
                <a:solidFill>
                  <a:schemeClr val="tx1"/>
                </a:solidFill>
                <a:effectLst/>
                <a:latin typeface="+mn-lt"/>
                <a:ea typeface="+mn-ea"/>
                <a:cs typeface="+mn-cs"/>
              </a:rPr>
              <a:t>Evaluate </a:t>
            </a:r>
          </a:p>
          <a:p>
            <a:r>
              <a:rPr lang="en-US" sz="1200" kern="1200" dirty="0">
                <a:solidFill>
                  <a:schemeClr val="tx1"/>
                </a:solidFill>
                <a:effectLst/>
                <a:latin typeface="+mn-lt"/>
                <a:ea typeface="+mn-ea"/>
                <a:cs typeface="+mn-cs"/>
              </a:rPr>
              <a:t>Expansion</a:t>
            </a:r>
          </a:p>
          <a:p>
            <a:r>
              <a:rPr lang="en-US" sz="1200" kern="1200" dirty="0">
                <a:solidFill>
                  <a:schemeClr val="tx1"/>
                </a:solidFill>
                <a:effectLst/>
                <a:latin typeface="+mn-lt"/>
                <a:ea typeface="+mn-ea"/>
                <a:cs typeface="+mn-cs"/>
              </a:rPr>
              <a:t>Expand</a:t>
            </a:r>
          </a:p>
          <a:p>
            <a:r>
              <a:rPr lang="en-US" sz="1200" kern="1200" dirty="0">
                <a:solidFill>
                  <a:schemeClr val="tx1"/>
                </a:solidFill>
                <a:effectLst/>
                <a:latin typeface="+mn-lt"/>
                <a:ea typeface="+mn-ea"/>
                <a:cs typeface="+mn-cs"/>
              </a:rPr>
              <a:t>Investigation</a:t>
            </a:r>
          </a:p>
          <a:p>
            <a:r>
              <a:rPr lang="en-US" sz="1200" kern="1200" dirty="0">
                <a:solidFill>
                  <a:schemeClr val="tx1"/>
                </a:solidFill>
                <a:effectLst/>
                <a:latin typeface="+mn-lt"/>
                <a:ea typeface="+mn-ea"/>
                <a:cs typeface="+mn-cs"/>
              </a:rPr>
              <a:t>Investigate</a:t>
            </a:r>
          </a:p>
          <a:p>
            <a:r>
              <a:rPr lang="en-US" sz="1200" kern="1200" dirty="0">
                <a:solidFill>
                  <a:schemeClr val="tx1"/>
                </a:solidFill>
                <a:effectLst/>
                <a:latin typeface="+mn-lt"/>
                <a:ea typeface="+mn-ea"/>
                <a:cs typeface="+mn-cs"/>
              </a:rPr>
              <a:t>Intervention</a:t>
            </a:r>
          </a:p>
          <a:p>
            <a:r>
              <a:rPr lang="en-US" sz="1200" kern="1200" dirty="0">
                <a:solidFill>
                  <a:schemeClr val="tx1"/>
                </a:solidFill>
                <a:effectLst/>
                <a:latin typeface="+mn-lt"/>
                <a:ea typeface="+mn-ea"/>
                <a:cs typeface="+mn-cs"/>
              </a:rPr>
              <a:t>Intervenes</a:t>
            </a:r>
          </a:p>
          <a:p>
            <a:r>
              <a:rPr lang="en-US" sz="1200" kern="1200" dirty="0">
                <a:solidFill>
                  <a:schemeClr val="tx1"/>
                </a:solidFill>
                <a:effectLst/>
                <a:latin typeface="+mn-lt"/>
                <a:ea typeface="+mn-ea"/>
                <a:cs typeface="+mn-cs"/>
              </a:rPr>
              <a:t>Passage</a:t>
            </a:r>
          </a:p>
          <a:p>
            <a:r>
              <a:rPr lang="en-US" sz="1200" kern="1200" dirty="0">
                <a:solidFill>
                  <a:schemeClr val="tx1"/>
                </a:solidFill>
                <a:effectLst/>
                <a:latin typeface="+mn-lt"/>
                <a:ea typeface="+mn-ea"/>
                <a:cs typeface="+mn-cs"/>
              </a:rPr>
              <a:t>Pass</a:t>
            </a:r>
          </a:p>
          <a:p>
            <a:r>
              <a:rPr lang="en-US" sz="1200" kern="1200" dirty="0">
                <a:solidFill>
                  <a:schemeClr val="tx1"/>
                </a:solidFill>
                <a:effectLst/>
                <a:latin typeface="+mn-lt"/>
                <a:ea typeface="+mn-ea"/>
                <a:cs typeface="+mn-cs"/>
              </a:rPr>
              <a:t>Prosecution</a:t>
            </a:r>
          </a:p>
          <a:p>
            <a:r>
              <a:rPr lang="en-US" sz="1200" kern="1200" dirty="0">
                <a:solidFill>
                  <a:schemeClr val="tx1"/>
                </a:solidFill>
                <a:effectLst/>
                <a:latin typeface="+mn-lt"/>
                <a:ea typeface="+mn-ea"/>
                <a:cs typeface="+mn-cs"/>
              </a:rPr>
              <a:t>Prosecute</a:t>
            </a:r>
          </a:p>
          <a:p>
            <a:r>
              <a:rPr lang="en-US" sz="1200" kern="1200" dirty="0">
                <a:solidFill>
                  <a:schemeClr val="tx1"/>
                </a:solidFill>
                <a:effectLst/>
                <a:latin typeface="+mn-lt"/>
                <a:ea typeface="+mn-ea"/>
                <a:cs typeface="+mn-cs"/>
              </a:rPr>
              <a:t>Regulation</a:t>
            </a:r>
          </a:p>
          <a:p>
            <a:r>
              <a:rPr lang="en-US" sz="1200" kern="1200" dirty="0">
                <a:solidFill>
                  <a:schemeClr val="tx1"/>
                </a:solidFill>
                <a:effectLst/>
                <a:latin typeface="+mn-lt"/>
                <a:ea typeface="+mn-ea"/>
                <a:cs typeface="+mn-cs"/>
              </a:rPr>
              <a:t>Regulate</a:t>
            </a:r>
          </a:p>
          <a:p>
            <a:r>
              <a:rPr lang="en-US" sz="1200" kern="1200" dirty="0">
                <a:solidFill>
                  <a:schemeClr val="tx1"/>
                </a:solidFill>
                <a:effectLst/>
                <a:latin typeface="+mn-lt"/>
                <a:ea typeface="+mn-ea"/>
                <a:cs typeface="+mn-cs"/>
              </a:rPr>
              <a:t>Review</a:t>
            </a:r>
          </a:p>
          <a:p>
            <a:r>
              <a:rPr lang="en-US" sz="1200" kern="1200" dirty="0">
                <a:solidFill>
                  <a:schemeClr val="tx1"/>
                </a:solidFill>
                <a:effectLst/>
                <a:latin typeface="+mn-lt"/>
                <a:ea typeface="+mn-ea"/>
                <a:cs typeface="+mn-cs"/>
              </a:rPr>
              <a:t>Reviewed</a:t>
            </a:r>
          </a:p>
          <a:p>
            <a:endParaRPr lang="en-US" dirty="0"/>
          </a:p>
        </p:txBody>
      </p:sp>
      <p:sp>
        <p:nvSpPr>
          <p:cNvPr id="4" name="Slide Number Placeholder 3"/>
          <p:cNvSpPr>
            <a:spLocks noGrp="1"/>
          </p:cNvSpPr>
          <p:nvPr>
            <p:ph type="sldNum" sz="quarter" idx="10"/>
          </p:nvPr>
        </p:nvSpPr>
        <p:spPr/>
        <p:txBody>
          <a:bodyPr/>
          <a:lstStyle/>
          <a:p>
            <a:fld id="{C3899895-956E-C54A-A0DC-D1765C1CABE2}" type="slidenum">
              <a:rPr lang="en-US" smtClean="0"/>
              <a:t>17</a:t>
            </a:fld>
            <a:endParaRPr lang="en-US"/>
          </a:p>
        </p:txBody>
      </p:sp>
    </p:spTree>
    <p:extLst>
      <p:ext uri="{BB962C8B-B14F-4D97-AF65-F5344CB8AC3E}">
        <p14:creationId xmlns:p14="http://schemas.microsoft.com/office/powerpoint/2010/main" val="3281333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3600" b="1" dirty="0"/>
              <a:t>Time for personal examples from memos? </a:t>
            </a:r>
          </a:p>
        </p:txBody>
      </p:sp>
      <p:sp>
        <p:nvSpPr>
          <p:cNvPr id="4" name="Slide Number Placeholder 3"/>
          <p:cNvSpPr>
            <a:spLocks noGrp="1"/>
          </p:cNvSpPr>
          <p:nvPr>
            <p:ph type="sldNum" sz="quarter" idx="5"/>
          </p:nvPr>
        </p:nvSpPr>
        <p:spPr/>
        <p:txBody>
          <a:bodyPr/>
          <a:lstStyle/>
          <a:p>
            <a:fld id="{C3899895-956E-C54A-A0DC-D1765C1CABE2}" type="slidenum">
              <a:rPr lang="en-US" smtClean="0"/>
              <a:t>26</a:t>
            </a:fld>
            <a:endParaRPr lang="en-US"/>
          </a:p>
        </p:txBody>
      </p:sp>
    </p:spTree>
    <p:extLst>
      <p:ext uri="{BB962C8B-B14F-4D97-AF65-F5344CB8AC3E}">
        <p14:creationId xmlns:p14="http://schemas.microsoft.com/office/powerpoint/2010/main" val="22692365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Three things in common that aren’t lame. </a:t>
            </a:r>
          </a:p>
        </p:txBody>
      </p:sp>
      <p:sp>
        <p:nvSpPr>
          <p:cNvPr id="4" name="Slide Number Placeholder 3"/>
          <p:cNvSpPr>
            <a:spLocks noGrp="1"/>
          </p:cNvSpPr>
          <p:nvPr>
            <p:ph type="sldNum" sz="quarter" idx="10"/>
          </p:nvPr>
        </p:nvSpPr>
        <p:spPr/>
        <p:txBody>
          <a:bodyPr/>
          <a:lstStyle/>
          <a:p>
            <a:fld id="{C3899895-956E-C54A-A0DC-D1765C1CABE2}" type="slidenum">
              <a:rPr lang="en-US" smtClean="0"/>
              <a:t>2</a:t>
            </a:fld>
            <a:endParaRPr lang="en-US"/>
          </a:p>
        </p:txBody>
      </p:sp>
    </p:spTree>
    <p:extLst>
      <p:ext uri="{BB962C8B-B14F-4D97-AF65-F5344CB8AC3E}">
        <p14:creationId xmlns:p14="http://schemas.microsoft.com/office/powerpoint/2010/main" val="18131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writing process is part of the thinking.  Then there is the editing process. </a:t>
            </a:r>
            <a:endParaRPr lang="en-US" dirty="0"/>
          </a:p>
        </p:txBody>
      </p:sp>
      <p:sp>
        <p:nvSpPr>
          <p:cNvPr id="4" name="Slide Number Placeholder 3"/>
          <p:cNvSpPr>
            <a:spLocks noGrp="1"/>
          </p:cNvSpPr>
          <p:nvPr>
            <p:ph type="sldNum" sz="quarter" idx="10"/>
          </p:nvPr>
        </p:nvSpPr>
        <p:spPr/>
        <p:txBody>
          <a:bodyPr/>
          <a:lstStyle/>
          <a:p>
            <a:fld id="{C3899895-956E-C54A-A0DC-D1765C1CABE2}" type="slidenum">
              <a:rPr lang="en-US" smtClean="0"/>
              <a:t>4</a:t>
            </a:fld>
            <a:endParaRPr lang="en-US"/>
          </a:p>
        </p:txBody>
      </p:sp>
    </p:spTree>
    <p:extLst>
      <p:ext uri="{BB962C8B-B14F-4D97-AF65-F5344CB8AC3E}">
        <p14:creationId xmlns:p14="http://schemas.microsoft.com/office/powerpoint/2010/main" val="951834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to find the subject and characters in the sentences. </a:t>
            </a:r>
          </a:p>
        </p:txBody>
      </p:sp>
      <p:sp>
        <p:nvSpPr>
          <p:cNvPr id="4" name="Slide Number Placeholder 3"/>
          <p:cNvSpPr>
            <a:spLocks noGrp="1"/>
          </p:cNvSpPr>
          <p:nvPr>
            <p:ph type="sldNum" sz="quarter" idx="10"/>
          </p:nvPr>
        </p:nvSpPr>
        <p:spPr/>
        <p:txBody>
          <a:bodyPr/>
          <a:lstStyle/>
          <a:p>
            <a:fld id="{C3899895-956E-C54A-A0DC-D1765C1CABE2}" type="slidenum">
              <a:rPr lang="en-US" smtClean="0"/>
              <a:t>8</a:t>
            </a:fld>
            <a:endParaRPr lang="en-US"/>
          </a:p>
        </p:txBody>
      </p:sp>
    </p:spTree>
    <p:extLst>
      <p:ext uri="{BB962C8B-B14F-4D97-AF65-F5344CB8AC3E}">
        <p14:creationId xmlns:p14="http://schemas.microsoft.com/office/powerpoint/2010/main" val="137213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are the subjects</a:t>
            </a:r>
            <a:endParaRPr lang="en-US" dirty="0"/>
          </a:p>
        </p:txBody>
      </p:sp>
      <p:sp>
        <p:nvSpPr>
          <p:cNvPr id="4" name="Slide Number Placeholder 3"/>
          <p:cNvSpPr>
            <a:spLocks noGrp="1"/>
          </p:cNvSpPr>
          <p:nvPr>
            <p:ph type="sldNum" sz="quarter" idx="10"/>
          </p:nvPr>
        </p:nvSpPr>
        <p:spPr/>
        <p:txBody>
          <a:bodyPr/>
          <a:lstStyle/>
          <a:p>
            <a:fld id="{C3899895-956E-C54A-A0DC-D1765C1CABE2}" type="slidenum">
              <a:rPr lang="en-US" smtClean="0"/>
              <a:t>9</a:t>
            </a:fld>
            <a:endParaRPr lang="en-US"/>
          </a:p>
        </p:txBody>
      </p:sp>
    </p:spTree>
    <p:extLst>
      <p:ext uri="{BB962C8B-B14F-4D97-AF65-F5344CB8AC3E}">
        <p14:creationId xmlns:p14="http://schemas.microsoft.com/office/powerpoint/2010/main" val="15917259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are the characters</a:t>
            </a:r>
          </a:p>
        </p:txBody>
      </p:sp>
      <p:sp>
        <p:nvSpPr>
          <p:cNvPr id="4" name="Slide Number Placeholder 3"/>
          <p:cNvSpPr>
            <a:spLocks noGrp="1"/>
          </p:cNvSpPr>
          <p:nvPr>
            <p:ph type="sldNum" sz="quarter" idx="10"/>
          </p:nvPr>
        </p:nvSpPr>
        <p:spPr/>
        <p:txBody>
          <a:bodyPr/>
          <a:lstStyle/>
          <a:p>
            <a:fld id="{C3899895-956E-C54A-A0DC-D1765C1CABE2}" type="slidenum">
              <a:rPr lang="en-US" smtClean="0"/>
              <a:t>10</a:t>
            </a:fld>
            <a:endParaRPr lang="en-US"/>
          </a:p>
        </p:txBody>
      </p:sp>
    </p:spTree>
    <p:extLst>
      <p:ext uri="{BB962C8B-B14F-4D97-AF65-F5344CB8AC3E}">
        <p14:creationId xmlns:p14="http://schemas.microsoft.com/office/powerpoint/2010/main" val="298492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are the characters</a:t>
            </a:r>
          </a:p>
        </p:txBody>
      </p:sp>
      <p:sp>
        <p:nvSpPr>
          <p:cNvPr id="4" name="Slide Number Placeholder 3"/>
          <p:cNvSpPr>
            <a:spLocks noGrp="1"/>
          </p:cNvSpPr>
          <p:nvPr>
            <p:ph type="sldNum" sz="quarter" idx="10"/>
          </p:nvPr>
        </p:nvSpPr>
        <p:spPr/>
        <p:txBody>
          <a:bodyPr/>
          <a:lstStyle/>
          <a:p>
            <a:fld id="{C3899895-956E-C54A-A0DC-D1765C1CABE2}" type="slidenum">
              <a:rPr lang="en-US" smtClean="0"/>
              <a:t>11</a:t>
            </a:fld>
            <a:endParaRPr lang="en-US"/>
          </a:p>
        </p:txBody>
      </p:sp>
    </p:spTree>
    <p:extLst>
      <p:ext uri="{BB962C8B-B14F-4D97-AF65-F5344CB8AC3E}">
        <p14:creationId xmlns:p14="http://schemas.microsoft.com/office/powerpoint/2010/main" val="1241812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are the characters</a:t>
            </a:r>
          </a:p>
        </p:txBody>
      </p:sp>
      <p:sp>
        <p:nvSpPr>
          <p:cNvPr id="4" name="Slide Number Placeholder 3"/>
          <p:cNvSpPr>
            <a:spLocks noGrp="1"/>
          </p:cNvSpPr>
          <p:nvPr>
            <p:ph type="sldNum" sz="quarter" idx="10"/>
          </p:nvPr>
        </p:nvSpPr>
        <p:spPr/>
        <p:txBody>
          <a:bodyPr/>
          <a:lstStyle/>
          <a:p>
            <a:fld id="{C3899895-956E-C54A-A0DC-D1765C1CABE2}" type="slidenum">
              <a:rPr lang="en-US" smtClean="0"/>
              <a:t>12</a:t>
            </a:fld>
            <a:endParaRPr lang="en-US"/>
          </a:p>
        </p:txBody>
      </p:sp>
    </p:spTree>
    <p:extLst>
      <p:ext uri="{BB962C8B-B14F-4D97-AF65-F5344CB8AC3E}">
        <p14:creationId xmlns:p14="http://schemas.microsoft.com/office/powerpoint/2010/main" val="1688891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here are the characters</a:t>
            </a:r>
          </a:p>
        </p:txBody>
      </p:sp>
      <p:sp>
        <p:nvSpPr>
          <p:cNvPr id="4" name="Slide Number Placeholder 3"/>
          <p:cNvSpPr>
            <a:spLocks noGrp="1"/>
          </p:cNvSpPr>
          <p:nvPr>
            <p:ph type="sldNum" sz="quarter" idx="10"/>
          </p:nvPr>
        </p:nvSpPr>
        <p:spPr/>
        <p:txBody>
          <a:bodyPr/>
          <a:lstStyle/>
          <a:p>
            <a:fld id="{C3899895-956E-C54A-A0DC-D1765C1CABE2}" type="slidenum">
              <a:rPr lang="en-US" smtClean="0"/>
              <a:t>13</a:t>
            </a:fld>
            <a:endParaRPr lang="en-US"/>
          </a:p>
        </p:txBody>
      </p:sp>
    </p:spTree>
    <p:extLst>
      <p:ext uri="{BB962C8B-B14F-4D97-AF65-F5344CB8AC3E}">
        <p14:creationId xmlns:p14="http://schemas.microsoft.com/office/powerpoint/2010/main" val="383170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0A628EC-599B-A242-800C-4088F209D97A}" type="datetimeFigureOut">
              <a:rPr lang="en-US" smtClean="0"/>
              <a:t>7/8/20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586322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628EC-599B-A242-800C-4088F209D97A}" type="datetimeFigureOut">
              <a:rPr lang="en-US" smtClean="0"/>
              <a:t>7/8/20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419369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628EC-599B-A242-800C-4088F209D97A}" type="datetimeFigureOut">
              <a:rPr lang="en-US" smtClean="0"/>
              <a:t>7/8/20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304579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A628EC-599B-A242-800C-4088F209D97A}" type="datetimeFigureOut">
              <a:rPr lang="en-US" smtClean="0"/>
              <a:t>7/8/20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1661453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A628EC-599B-A242-800C-4088F209D97A}" type="datetimeFigureOut">
              <a:rPr lang="en-US" smtClean="0"/>
              <a:t>7/8/20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31129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0A628EC-599B-A242-800C-4088F209D97A}" type="datetimeFigureOut">
              <a:rPr lang="en-US" smtClean="0"/>
              <a:t>7/8/20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703624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0A628EC-599B-A242-800C-4088F209D97A}" type="datetimeFigureOut">
              <a:rPr lang="en-US" smtClean="0"/>
              <a:t>7/8/20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1767574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A628EC-599B-A242-800C-4088F209D97A}" type="datetimeFigureOut">
              <a:rPr lang="en-US" smtClean="0"/>
              <a:t>7/8/20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1476105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A628EC-599B-A242-800C-4088F209D97A}" type="datetimeFigureOut">
              <a:rPr lang="en-US" smtClean="0"/>
              <a:t>7/8/20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1174703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A628EC-599B-A242-800C-4088F209D97A}" type="datetimeFigureOut">
              <a:rPr lang="en-US" smtClean="0"/>
              <a:t>7/8/20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1430087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0A628EC-599B-A242-800C-4088F209D97A}" type="datetimeFigureOut">
              <a:rPr lang="en-US" smtClean="0"/>
              <a:t>7/8/20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54DF10-3F66-0A47-AC6F-8E0C6243C9DF}" type="slidenum">
              <a:rPr lang="en-US" smtClean="0"/>
              <a:t>‹#›</a:t>
            </a:fld>
            <a:endParaRPr lang="en-US"/>
          </a:p>
        </p:txBody>
      </p:sp>
    </p:spTree>
    <p:extLst>
      <p:ext uri="{BB962C8B-B14F-4D97-AF65-F5344CB8AC3E}">
        <p14:creationId xmlns:p14="http://schemas.microsoft.com/office/powerpoint/2010/main" val="83745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A628EC-599B-A242-800C-4088F209D97A}" type="datetimeFigureOut">
              <a:rPr lang="en-US" smtClean="0"/>
              <a:t>7/8/20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54DF10-3F66-0A47-AC6F-8E0C6243C9DF}" type="slidenum">
              <a:rPr lang="en-US" smtClean="0"/>
              <a:t>‹#›</a:t>
            </a:fld>
            <a:endParaRPr lang="en-US"/>
          </a:p>
        </p:txBody>
      </p:sp>
    </p:spTree>
    <p:extLst>
      <p:ext uri="{BB962C8B-B14F-4D97-AF65-F5344CB8AC3E}">
        <p14:creationId xmlns:p14="http://schemas.microsoft.com/office/powerpoint/2010/main" val="1021836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Writing Primer 1</a:t>
            </a:r>
          </a:p>
        </p:txBody>
      </p:sp>
      <p:sp>
        <p:nvSpPr>
          <p:cNvPr id="3" name="Subtitle 2"/>
          <p:cNvSpPr>
            <a:spLocks noGrp="1"/>
          </p:cNvSpPr>
          <p:nvPr>
            <p:ph type="subTitle" idx="1"/>
          </p:nvPr>
        </p:nvSpPr>
        <p:spPr/>
        <p:txBody>
          <a:bodyPr/>
          <a:lstStyle/>
          <a:p>
            <a:r>
              <a:rPr lang="en-US" dirty="0"/>
              <a:t>CIBO 2019</a:t>
            </a:r>
          </a:p>
          <a:p>
            <a:r>
              <a:rPr lang="en-US" dirty="0"/>
              <a:t>Prof. Andy Pennock</a:t>
            </a:r>
          </a:p>
        </p:txBody>
      </p:sp>
    </p:spTree>
    <p:extLst>
      <p:ext uri="{BB962C8B-B14F-4D97-AF65-F5344CB8AC3E}">
        <p14:creationId xmlns:p14="http://schemas.microsoft.com/office/powerpoint/2010/main" val="1618831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i="1" dirty="0"/>
              <a:t>Assertion</a:t>
            </a:r>
            <a:r>
              <a:rPr lang="en-US" dirty="0"/>
              <a:t>: Audiences prefer sentences where the main characters are the subjects because they can easily understand who is doing the action.</a:t>
            </a:r>
          </a:p>
          <a:p>
            <a:endParaRPr lang="en-US" dirty="0"/>
          </a:p>
        </p:txBody>
      </p:sp>
      <p:sp>
        <p:nvSpPr>
          <p:cNvPr id="7" name="Content Placeholder 6"/>
          <p:cNvSpPr>
            <a:spLocks noGrp="1"/>
          </p:cNvSpPr>
          <p:nvPr>
            <p:ph sz="half" idx="2"/>
          </p:nvPr>
        </p:nvSpPr>
        <p:spPr/>
        <p:txBody>
          <a:bodyPr/>
          <a:lstStyle/>
          <a:p>
            <a:r>
              <a:rPr lang="en-US" u="sng" dirty="0"/>
              <a:t>The lack</a:t>
            </a:r>
            <a:r>
              <a:rPr lang="en-US" dirty="0"/>
              <a:t> of accountability of </a:t>
            </a:r>
            <a:r>
              <a:rPr lang="en-US" i="1" dirty="0"/>
              <a:t>partners</a:t>
            </a:r>
            <a:r>
              <a:rPr lang="en-US" dirty="0"/>
              <a:t> for forwarding sexts to third parties will not protect teens from cyber-bulling if </a:t>
            </a:r>
            <a:r>
              <a:rPr lang="en-US" u="sng" dirty="0"/>
              <a:t>the legalization</a:t>
            </a:r>
            <a:r>
              <a:rPr lang="en-US" dirty="0"/>
              <a:t> happens via </a:t>
            </a:r>
            <a:r>
              <a:rPr lang="en-US" i="1" dirty="0"/>
              <a:t>the Legislature</a:t>
            </a:r>
            <a:r>
              <a:rPr lang="en-US" dirty="0"/>
              <a:t>.</a:t>
            </a:r>
          </a:p>
          <a:p>
            <a:endParaRPr lang="en-US" dirty="0"/>
          </a:p>
        </p:txBody>
      </p:sp>
    </p:spTree>
    <p:extLst>
      <p:ext uri="{BB962C8B-B14F-4D97-AF65-F5344CB8AC3E}">
        <p14:creationId xmlns:p14="http://schemas.microsoft.com/office/powerpoint/2010/main" val="2131523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u="sng" dirty="0"/>
              <a:t>The lack</a:t>
            </a:r>
            <a:r>
              <a:rPr lang="en-US" dirty="0"/>
              <a:t> of accountability of </a:t>
            </a:r>
            <a:r>
              <a:rPr lang="en-US" i="1" dirty="0"/>
              <a:t>partners</a:t>
            </a:r>
            <a:r>
              <a:rPr lang="en-US" dirty="0"/>
              <a:t> for forwarding sexts to third parties will not protect teens from cyber-bulling if </a:t>
            </a:r>
            <a:r>
              <a:rPr lang="en-US" u="sng" dirty="0"/>
              <a:t>the legalization</a:t>
            </a:r>
            <a:r>
              <a:rPr lang="en-US" dirty="0"/>
              <a:t> happens via </a:t>
            </a:r>
            <a:r>
              <a:rPr lang="en-US" i="1" dirty="0"/>
              <a:t>the Legislature</a:t>
            </a:r>
            <a:r>
              <a:rPr lang="en-US" dirty="0"/>
              <a:t>.</a:t>
            </a:r>
          </a:p>
          <a:p>
            <a:endParaRPr lang="en-US" dirty="0"/>
          </a:p>
        </p:txBody>
      </p:sp>
      <p:sp>
        <p:nvSpPr>
          <p:cNvPr id="7" name="Content Placeholder 6"/>
          <p:cNvSpPr>
            <a:spLocks noGrp="1"/>
          </p:cNvSpPr>
          <p:nvPr>
            <p:ph sz="half" idx="2"/>
          </p:nvPr>
        </p:nvSpPr>
        <p:spPr/>
        <p:txBody>
          <a:bodyPr/>
          <a:lstStyle/>
          <a:p>
            <a:r>
              <a:rPr lang="en-US" i="1" u="sng" dirty="0"/>
              <a:t>The Legislature</a:t>
            </a:r>
            <a:r>
              <a:rPr lang="en-US" dirty="0"/>
              <a:t> will not protect teens from cyber-bullying by legalizing sexting unless </a:t>
            </a:r>
            <a:r>
              <a:rPr lang="en-US" i="1" u="sng" dirty="0"/>
              <a:t>they</a:t>
            </a:r>
            <a:r>
              <a:rPr lang="en-US" dirty="0"/>
              <a:t> hold partners accountable for distributing sexts to third parties.</a:t>
            </a:r>
          </a:p>
          <a:p>
            <a:endParaRPr lang="en-US" dirty="0"/>
          </a:p>
        </p:txBody>
      </p:sp>
    </p:spTree>
    <p:extLst>
      <p:ext uri="{BB962C8B-B14F-4D97-AF65-F5344CB8AC3E}">
        <p14:creationId xmlns:p14="http://schemas.microsoft.com/office/powerpoint/2010/main" val="191462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dirty="0"/>
              <a:t>Last year, a debate on a sexting bill</a:t>
            </a:r>
            <a:r>
              <a:rPr lang="en-US" b="1" dirty="0"/>
              <a:t> </a:t>
            </a:r>
            <a:r>
              <a:rPr lang="en-US" dirty="0"/>
              <a:t>was being heard on the part of the Judiciary Committee, when a question by the Senator occurred, causing a media firestorm.  </a:t>
            </a:r>
          </a:p>
          <a:p>
            <a:endParaRPr lang="en-US" dirty="0"/>
          </a:p>
        </p:txBody>
      </p:sp>
      <p:sp>
        <p:nvSpPr>
          <p:cNvPr id="7" name="Content Placeholder 6"/>
          <p:cNvSpPr>
            <a:spLocks noGrp="1"/>
          </p:cNvSpPr>
          <p:nvPr>
            <p:ph sz="half" idx="2"/>
          </p:nvPr>
        </p:nvSpPr>
        <p:spPr/>
        <p:txBody>
          <a:bodyPr/>
          <a:lstStyle/>
          <a:p>
            <a:endParaRPr lang="en-US" dirty="0"/>
          </a:p>
        </p:txBody>
      </p:sp>
    </p:spTree>
    <p:extLst>
      <p:ext uri="{BB962C8B-B14F-4D97-AF65-F5344CB8AC3E}">
        <p14:creationId xmlns:p14="http://schemas.microsoft.com/office/powerpoint/2010/main" val="1322680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dirty="0"/>
              <a:t>Last year, </a:t>
            </a:r>
            <a:r>
              <a:rPr lang="en-US" u="sng" dirty="0"/>
              <a:t>a debate</a:t>
            </a:r>
            <a:r>
              <a:rPr lang="en-US" dirty="0"/>
              <a:t> on a sexting bill</a:t>
            </a:r>
            <a:r>
              <a:rPr lang="en-US" b="1" dirty="0"/>
              <a:t> </a:t>
            </a:r>
            <a:r>
              <a:rPr lang="en-US" dirty="0"/>
              <a:t>was being heard on the part of </a:t>
            </a:r>
            <a:r>
              <a:rPr lang="en-US" i="1" dirty="0"/>
              <a:t>the Judiciary Committee</a:t>
            </a:r>
            <a:r>
              <a:rPr lang="en-US" dirty="0"/>
              <a:t>, when </a:t>
            </a:r>
            <a:r>
              <a:rPr lang="en-US" u="sng" dirty="0"/>
              <a:t>a question</a:t>
            </a:r>
            <a:r>
              <a:rPr lang="en-US" dirty="0"/>
              <a:t> by </a:t>
            </a:r>
            <a:r>
              <a:rPr lang="en-US" i="1" dirty="0"/>
              <a:t>the Senator</a:t>
            </a:r>
            <a:r>
              <a:rPr lang="en-US" dirty="0"/>
              <a:t> occurred, causing a media firestorm. </a:t>
            </a:r>
          </a:p>
          <a:p>
            <a:endParaRPr lang="en-US" dirty="0"/>
          </a:p>
        </p:txBody>
      </p:sp>
      <p:sp>
        <p:nvSpPr>
          <p:cNvPr id="7" name="Content Placeholder 6"/>
          <p:cNvSpPr>
            <a:spLocks noGrp="1"/>
          </p:cNvSpPr>
          <p:nvPr>
            <p:ph sz="half" idx="2"/>
          </p:nvPr>
        </p:nvSpPr>
        <p:spPr/>
        <p:txBody>
          <a:bodyPr/>
          <a:lstStyle/>
          <a:p>
            <a:r>
              <a:rPr lang="en-US" dirty="0"/>
              <a:t>Last year, as </a:t>
            </a:r>
            <a:r>
              <a:rPr lang="en-US" i="1" u="sng" dirty="0"/>
              <a:t>the Judiciary Committee</a:t>
            </a:r>
            <a:r>
              <a:rPr lang="en-US" dirty="0"/>
              <a:t> debated a sexting bill, </a:t>
            </a:r>
            <a:r>
              <a:rPr lang="en-US" i="1" u="sng" dirty="0"/>
              <a:t>the Senator</a:t>
            </a:r>
            <a:r>
              <a:rPr lang="en-US" dirty="0"/>
              <a:t> asked a question that caused a media firestorm.  </a:t>
            </a:r>
          </a:p>
          <a:p>
            <a:endParaRPr lang="en-US" dirty="0"/>
          </a:p>
        </p:txBody>
      </p:sp>
    </p:spTree>
    <p:extLst>
      <p:ext uri="{BB962C8B-B14F-4D97-AF65-F5344CB8AC3E}">
        <p14:creationId xmlns:p14="http://schemas.microsoft.com/office/powerpoint/2010/main" val="114397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Missing Characters</a:t>
            </a:r>
          </a:p>
        </p:txBody>
      </p:sp>
      <p:sp>
        <p:nvSpPr>
          <p:cNvPr id="3" name="Content Placeholder 2"/>
          <p:cNvSpPr>
            <a:spLocks noGrp="1"/>
          </p:cNvSpPr>
          <p:nvPr>
            <p:ph sz="half" idx="1"/>
          </p:nvPr>
        </p:nvSpPr>
        <p:spPr/>
        <p:txBody>
          <a:bodyPr/>
          <a:lstStyle/>
          <a:p>
            <a:r>
              <a:rPr lang="en-US" u="sng" dirty="0"/>
              <a:t>Questions</a:t>
            </a:r>
            <a:r>
              <a:rPr lang="en-US" dirty="0"/>
              <a:t> of whether or not teens should be charged for sexting under existing child pornography laws present a challenge. </a:t>
            </a:r>
          </a:p>
          <a:p>
            <a:endParaRPr lang="en-US" dirty="0"/>
          </a:p>
        </p:txBody>
      </p:sp>
      <p:sp>
        <p:nvSpPr>
          <p:cNvPr id="4" name="Content Placeholder 3"/>
          <p:cNvSpPr>
            <a:spLocks noGrp="1"/>
          </p:cNvSpPr>
          <p:nvPr>
            <p:ph sz="half" idx="2"/>
          </p:nvPr>
        </p:nvSpPr>
        <p:spPr/>
        <p:txBody>
          <a:bodyPr/>
          <a:lstStyle/>
          <a:p>
            <a:r>
              <a:rPr lang="en-US" i="1" u="sng" dirty="0"/>
              <a:t>Federal judges</a:t>
            </a:r>
            <a:r>
              <a:rPr lang="en-US" dirty="0"/>
              <a:t> have struggled to apply existing child pornography laws to cases involving teen sexting. </a:t>
            </a:r>
          </a:p>
          <a:p>
            <a:endParaRPr lang="en-US" dirty="0"/>
          </a:p>
          <a:p>
            <a:endParaRPr lang="en-US" dirty="0"/>
          </a:p>
        </p:txBody>
      </p:sp>
    </p:spTree>
    <p:extLst>
      <p:ext uri="{BB962C8B-B14F-4D97-AF65-F5344CB8AC3E}">
        <p14:creationId xmlns:p14="http://schemas.microsoft.com/office/powerpoint/2010/main" val="901239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 Make Good Verbs</a:t>
            </a:r>
            <a:r>
              <a:rPr lang="en-US" dirty="0">
                <a:effectLst/>
              </a:rPr>
              <a:t> </a:t>
            </a:r>
            <a:endParaRPr lang="en-US" dirty="0"/>
          </a:p>
        </p:txBody>
      </p:sp>
      <p:sp>
        <p:nvSpPr>
          <p:cNvPr id="3" name="Content Placeholder 2"/>
          <p:cNvSpPr>
            <a:spLocks noGrp="1"/>
          </p:cNvSpPr>
          <p:nvPr>
            <p:ph sz="half" idx="1"/>
          </p:nvPr>
        </p:nvSpPr>
        <p:spPr/>
        <p:txBody>
          <a:bodyPr/>
          <a:lstStyle/>
          <a:p>
            <a:r>
              <a:rPr lang="en-US" i="1" dirty="0"/>
              <a:t>Assertion: </a:t>
            </a:r>
            <a:r>
              <a:rPr lang="en-US" dirty="0"/>
              <a:t>Audiences like it when the </a:t>
            </a:r>
            <a:r>
              <a:rPr lang="en-US" i="1" dirty="0"/>
              <a:t>actions</a:t>
            </a:r>
            <a:r>
              <a:rPr lang="en-US" dirty="0"/>
              <a:t> your characters are taking are the </a:t>
            </a:r>
            <a:r>
              <a:rPr lang="en-US" i="1" dirty="0"/>
              <a:t>verbs</a:t>
            </a:r>
            <a:r>
              <a:rPr lang="en-US" dirty="0"/>
              <a:t> in your sentences</a:t>
            </a:r>
          </a:p>
        </p:txBody>
      </p:sp>
      <p:sp>
        <p:nvSpPr>
          <p:cNvPr id="4" name="Content Placeholder 3"/>
          <p:cNvSpPr>
            <a:spLocks noGrp="1"/>
          </p:cNvSpPr>
          <p:nvPr>
            <p:ph sz="half" idx="2"/>
          </p:nvPr>
        </p:nvSpPr>
        <p:spPr/>
        <p:txBody>
          <a:bodyPr/>
          <a:lstStyle/>
          <a:p>
            <a:r>
              <a:rPr lang="en-US" dirty="0"/>
              <a:t>The prosecution of sexting cases by district attorneys means the loss of future job opportunities for many American teenagers.  </a:t>
            </a:r>
          </a:p>
          <a:p>
            <a:endParaRPr lang="en-US" dirty="0"/>
          </a:p>
        </p:txBody>
      </p:sp>
    </p:spTree>
    <p:extLst>
      <p:ext uri="{BB962C8B-B14F-4D97-AF65-F5344CB8AC3E}">
        <p14:creationId xmlns:p14="http://schemas.microsoft.com/office/powerpoint/2010/main" val="31045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 Make Good Verbs</a:t>
            </a:r>
            <a:r>
              <a:rPr lang="en-US" dirty="0">
                <a:effectLst/>
              </a:rPr>
              <a:t> </a:t>
            </a:r>
            <a:endParaRPr lang="en-US" dirty="0"/>
          </a:p>
        </p:txBody>
      </p:sp>
      <p:sp>
        <p:nvSpPr>
          <p:cNvPr id="3" name="Content Placeholder 2"/>
          <p:cNvSpPr>
            <a:spLocks noGrp="1"/>
          </p:cNvSpPr>
          <p:nvPr>
            <p:ph sz="half" idx="1"/>
          </p:nvPr>
        </p:nvSpPr>
        <p:spPr/>
        <p:txBody>
          <a:bodyPr/>
          <a:lstStyle/>
          <a:p>
            <a:r>
              <a:rPr lang="en-US" i="1" dirty="0"/>
              <a:t>Assertion: </a:t>
            </a:r>
            <a:r>
              <a:rPr lang="en-US" dirty="0"/>
              <a:t>Audiences like it when the </a:t>
            </a:r>
            <a:r>
              <a:rPr lang="en-US" i="1" dirty="0"/>
              <a:t>actions</a:t>
            </a:r>
            <a:r>
              <a:rPr lang="en-US" dirty="0"/>
              <a:t> your characters are taking are the </a:t>
            </a:r>
            <a:r>
              <a:rPr lang="en-US" i="1" dirty="0"/>
              <a:t>verbs</a:t>
            </a:r>
            <a:r>
              <a:rPr lang="en-US" dirty="0"/>
              <a:t> in your sentences</a:t>
            </a:r>
          </a:p>
        </p:txBody>
      </p:sp>
      <p:sp>
        <p:nvSpPr>
          <p:cNvPr id="4" name="Content Placeholder 3"/>
          <p:cNvSpPr>
            <a:spLocks noGrp="1"/>
          </p:cNvSpPr>
          <p:nvPr>
            <p:ph sz="half" idx="2"/>
          </p:nvPr>
        </p:nvSpPr>
        <p:spPr/>
        <p:txBody>
          <a:bodyPr/>
          <a:lstStyle/>
          <a:p>
            <a:r>
              <a:rPr lang="en-US" dirty="0"/>
              <a:t>The </a:t>
            </a:r>
            <a:r>
              <a:rPr lang="en-US" b="1" dirty="0"/>
              <a:t>prosecution</a:t>
            </a:r>
            <a:r>
              <a:rPr lang="en-US" dirty="0"/>
              <a:t> of sexting cases by district attorneys </a:t>
            </a:r>
            <a:r>
              <a:rPr lang="en-US" u="dbl" dirty="0"/>
              <a:t>means</a:t>
            </a:r>
            <a:r>
              <a:rPr lang="en-US" dirty="0"/>
              <a:t> </a:t>
            </a:r>
            <a:r>
              <a:rPr lang="en-US" b="1" dirty="0"/>
              <a:t>the loss</a:t>
            </a:r>
            <a:r>
              <a:rPr lang="en-US" dirty="0"/>
              <a:t> of future job opportunities for many American teenagers</a:t>
            </a:r>
          </a:p>
          <a:p>
            <a:endParaRPr lang="en-US" dirty="0"/>
          </a:p>
        </p:txBody>
      </p:sp>
    </p:spTree>
    <p:extLst>
      <p:ext uri="{BB962C8B-B14F-4D97-AF65-F5344CB8AC3E}">
        <p14:creationId xmlns:p14="http://schemas.microsoft.com/office/powerpoint/2010/main" val="1586651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 Make Good Verbs</a:t>
            </a:r>
            <a:r>
              <a:rPr lang="en-US" dirty="0">
                <a:effectLst/>
              </a:rPr>
              <a:t> </a:t>
            </a:r>
            <a:endParaRPr lang="en-US" dirty="0"/>
          </a:p>
        </p:txBody>
      </p:sp>
      <p:sp>
        <p:nvSpPr>
          <p:cNvPr id="3" name="Content Placeholder 2"/>
          <p:cNvSpPr>
            <a:spLocks noGrp="1"/>
          </p:cNvSpPr>
          <p:nvPr>
            <p:ph sz="half" idx="1"/>
          </p:nvPr>
        </p:nvSpPr>
        <p:spPr/>
        <p:txBody>
          <a:bodyPr/>
          <a:lstStyle/>
          <a:p>
            <a:r>
              <a:rPr lang="en-US" dirty="0"/>
              <a:t>The </a:t>
            </a:r>
            <a:r>
              <a:rPr lang="en-US" b="1" dirty="0"/>
              <a:t>prosecution</a:t>
            </a:r>
            <a:r>
              <a:rPr lang="en-US" dirty="0"/>
              <a:t> of sexting cases by district attorneys </a:t>
            </a:r>
            <a:r>
              <a:rPr lang="en-US" u="dbl" dirty="0"/>
              <a:t>means</a:t>
            </a:r>
            <a:r>
              <a:rPr lang="en-US" dirty="0"/>
              <a:t> </a:t>
            </a:r>
            <a:r>
              <a:rPr lang="en-US" b="1" dirty="0"/>
              <a:t>the loss</a:t>
            </a:r>
            <a:r>
              <a:rPr lang="en-US" dirty="0"/>
              <a:t> of future job opportunities for many American teenagers</a:t>
            </a:r>
          </a:p>
        </p:txBody>
      </p:sp>
      <p:sp>
        <p:nvSpPr>
          <p:cNvPr id="4" name="Content Placeholder 3"/>
          <p:cNvSpPr>
            <a:spLocks noGrp="1"/>
          </p:cNvSpPr>
          <p:nvPr>
            <p:ph sz="half" idx="2"/>
          </p:nvPr>
        </p:nvSpPr>
        <p:spPr/>
        <p:txBody>
          <a:bodyPr/>
          <a:lstStyle/>
          <a:p>
            <a:r>
              <a:rPr lang="en-US" dirty="0"/>
              <a:t>Many American teenagers </a:t>
            </a:r>
            <a:r>
              <a:rPr lang="en-US" b="1" u="dbl" dirty="0"/>
              <a:t>lose</a:t>
            </a:r>
            <a:r>
              <a:rPr lang="en-US" dirty="0"/>
              <a:t> future job opportunities when district attorneys </a:t>
            </a:r>
            <a:r>
              <a:rPr lang="en-US" b="1" u="dbl" dirty="0"/>
              <a:t>prosecute</a:t>
            </a:r>
            <a:r>
              <a:rPr lang="en-US" dirty="0"/>
              <a:t> sexting cases</a:t>
            </a:r>
            <a:r>
              <a:rPr lang="en-US" dirty="0">
                <a:effectLst/>
              </a:rPr>
              <a:t> </a:t>
            </a:r>
            <a:endParaRPr lang="en-US" dirty="0"/>
          </a:p>
        </p:txBody>
      </p:sp>
    </p:spTree>
    <p:extLst>
      <p:ext uri="{BB962C8B-B14F-4D97-AF65-F5344CB8AC3E}">
        <p14:creationId xmlns:p14="http://schemas.microsoft.com/office/powerpoint/2010/main" val="130133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 Make Good Verbs</a:t>
            </a:r>
            <a:r>
              <a:rPr lang="en-US" dirty="0">
                <a:effectLst/>
              </a:rPr>
              <a:t> </a:t>
            </a:r>
            <a:endParaRPr lang="en-US" dirty="0"/>
          </a:p>
        </p:txBody>
      </p:sp>
      <p:sp>
        <p:nvSpPr>
          <p:cNvPr id="3" name="Content Placeholder 2"/>
          <p:cNvSpPr>
            <a:spLocks noGrp="1"/>
          </p:cNvSpPr>
          <p:nvPr>
            <p:ph sz="half" idx="1"/>
          </p:nvPr>
        </p:nvSpPr>
        <p:spPr/>
        <p:txBody>
          <a:bodyPr/>
          <a:lstStyle/>
          <a:p>
            <a:r>
              <a:rPr lang="en-US" dirty="0"/>
              <a:t>The argument put forth by Governor Sammons in regard to the non-passage of the Sexting Reform Bill by the Rhode Island House of Representatives was based on the tendency of legislatures to avoid controversial topics.</a:t>
            </a:r>
          </a:p>
          <a:p>
            <a:endParaRPr lang="en-US" dirty="0"/>
          </a:p>
        </p:txBody>
      </p:sp>
      <p:sp>
        <p:nvSpPr>
          <p:cNvPr id="4" name="Content Placeholder 3"/>
          <p:cNvSpPr>
            <a:spLocks noGrp="1"/>
          </p:cNvSpPr>
          <p:nvPr>
            <p:ph sz="half" idx="2"/>
          </p:nvPr>
        </p:nvSpPr>
        <p:spPr/>
        <p:txBody>
          <a:bodyPr/>
          <a:lstStyle/>
          <a:p>
            <a:r>
              <a:rPr lang="en-US" b="1" dirty="0"/>
              <a:t>The argument </a:t>
            </a:r>
            <a:r>
              <a:rPr lang="en-US" dirty="0"/>
              <a:t>put forth by Governor Sammons in regard to the non-passage of the Sexting Reform Bill by the Rhode Island House of Representatives </a:t>
            </a:r>
            <a:r>
              <a:rPr lang="en-US" u="dbl" dirty="0"/>
              <a:t>was based</a:t>
            </a:r>
            <a:r>
              <a:rPr lang="en-US" dirty="0"/>
              <a:t> on the tendency of legislatures to avoid controversial topics.</a:t>
            </a:r>
          </a:p>
          <a:p>
            <a:endParaRPr lang="en-US" dirty="0"/>
          </a:p>
        </p:txBody>
      </p:sp>
    </p:spTree>
    <p:extLst>
      <p:ext uri="{BB962C8B-B14F-4D97-AF65-F5344CB8AC3E}">
        <p14:creationId xmlns:p14="http://schemas.microsoft.com/office/powerpoint/2010/main" val="231363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 Make Good Verbs</a:t>
            </a:r>
            <a:r>
              <a:rPr lang="en-US" dirty="0">
                <a:effectLst/>
              </a:rPr>
              <a:t> </a:t>
            </a:r>
            <a:endParaRPr lang="en-US" dirty="0"/>
          </a:p>
        </p:txBody>
      </p:sp>
      <p:sp>
        <p:nvSpPr>
          <p:cNvPr id="3" name="Content Placeholder 2"/>
          <p:cNvSpPr>
            <a:spLocks noGrp="1"/>
          </p:cNvSpPr>
          <p:nvPr>
            <p:ph sz="half" idx="1"/>
          </p:nvPr>
        </p:nvSpPr>
        <p:spPr/>
        <p:txBody>
          <a:bodyPr/>
          <a:lstStyle/>
          <a:p>
            <a:r>
              <a:rPr lang="en-US" b="1" dirty="0"/>
              <a:t>The argument </a:t>
            </a:r>
            <a:r>
              <a:rPr lang="en-US" dirty="0"/>
              <a:t>put forth by Governor Sammons in regard to the non-passage of the Sexting Reform Bill by the Rhode Island House of Representatives </a:t>
            </a:r>
            <a:r>
              <a:rPr lang="en-US" u="dbl" dirty="0"/>
              <a:t>was based</a:t>
            </a:r>
            <a:r>
              <a:rPr lang="en-US" dirty="0"/>
              <a:t> on the tendency of legislatures to avoid controversial topics.</a:t>
            </a:r>
          </a:p>
          <a:p>
            <a:endParaRPr lang="en-US" dirty="0"/>
          </a:p>
        </p:txBody>
      </p:sp>
      <p:sp>
        <p:nvSpPr>
          <p:cNvPr id="4" name="Content Placeholder 3"/>
          <p:cNvSpPr>
            <a:spLocks noGrp="1"/>
          </p:cNvSpPr>
          <p:nvPr>
            <p:ph sz="half" idx="2"/>
          </p:nvPr>
        </p:nvSpPr>
        <p:spPr/>
        <p:txBody>
          <a:bodyPr/>
          <a:lstStyle/>
          <a:p>
            <a:r>
              <a:rPr lang="en-US" dirty="0"/>
              <a:t>Governor Sammons </a:t>
            </a:r>
            <a:r>
              <a:rPr lang="en-US" u="dbl" dirty="0"/>
              <a:t>argued</a:t>
            </a:r>
            <a:r>
              <a:rPr lang="en-US" dirty="0"/>
              <a:t> that the Rhode Island House of Representatives did not pass the Sexting Reform Bill because they were afraid to address controversial topics.  </a:t>
            </a:r>
          </a:p>
          <a:p>
            <a:endParaRPr lang="en-US" dirty="0"/>
          </a:p>
        </p:txBody>
      </p:sp>
    </p:spTree>
    <p:extLst>
      <p:ext uri="{BB962C8B-B14F-4D97-AF65-F5344CB8AC3E}">
        <p14:creationId xmlns:p14="http://schemas.microsoft.com/office/powerpoint/2010/main" val="1300424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Ice breaker</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86547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Principle 3: Choose Words Wisely</a:t>
            </a:r>
            <a:endParaRPr lang="en-US" dirty="0"/>
          </a:p>
        </p:txBody>
      </p:sp>
      <p:sp>
        <p:nvSpPr>
          <p:cNvPr id="3" name="Content Placeholder 2"/>
          <p:cNvSpPr>
            <a:spLocks noGrp="1"/>
          </p:cNvSpPr>
          <p:nvPr>
            <p:ph sz="half" idx="1"/>
          </p:nvPr>
        </p:nvSpPr>
        <p:spPr/>
        <p:txBody>
          <a:bodyPr/>
          <a:lstStyle/>
          <a:p>
            <a:r>
              <a:rPr lang="en-US" b="1" dirty="0"/>
              <a:t>Avoid jargon</a:t>
            </a:r>
            <a:endParaRPr lang="en-US" dirty="0"/>
          </a:p>
          <a:p>
            <a:r>
              <a:rPr lang="en-US" b="1" dirty="0"/>
              <a:t>Consider short words instead of long ones</a:t>
            </a:r>
            <a:r>
              <a:rPr lang="en-US" dirty="0"/>
              <a:t> </a:t>
            </a:r>
          </a:p>
        </p:txBody>
      </p:sp>
      <p:sp>
        <p:nvSpPr>
          <p:cNvPr id="4" name="Content Placeholder 3"/>
          <p:cNvSpPr>
            <a:spLocks noGrp="1"/>
          </p:cNvSpPr>
          <p:nvPr>
            <p:ph sz="half" idx="2"/>
          </p:nvPr>
        </p:nvSpPr>
        <p:spPr/>
        <p:txBody>
          <a:bodyPr/>
          <a:lstStyle/>
          <a:p>
            <a:endParaRPr lang="en-US" dirty="0"/>
          </a:p>
        </p:txBody>
      </p:sp>
    </p:spTree>
    <p:extLst>
      <p:ext uri="{BB962C8B-B14F-4D97-AF65-F5344CB8AC3E}">
        <p14:creationId xmlns:p14="http://schemas.microsoft.com/office/powerpoint/2010/main" val="1799947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Principle 3: Choose Words Wisely</a:t>
            </a:r>
            <a:endParaRPr lang="en-US" dirty="0"/>
          </a:p>
        </p:txBody>
      </p:sp>
      <p:sp>
        <p:nvSpPr>
          <p:cNvPr id="3" name="Content Placeholder 2"/>
          <p:cNvSpPr>
            <a:spLocks noGrp="1"/>
          </p:cNvSpPr>
          <p:nvPr>
            <p:ph sz="half" idx="1"/>
          </p:nvPr>
        </p:nvSpPr>
        <p:spPr/>
        <p:txBody>
          <a:bodyPr/>
          <a:lstStyle/>
          <a:p>
            <a:r>
              <a:rPr lang="en-US" b="1" dirty="0"/>
              <a:t>Avoid jargon</a:t>
            </a:r>
            <a:r>
              <a:rPr lang="en-US" dirty="0"/>
              <a:t>: </a:t>
            </a:r>
          </a:p>
          <a:p>
            <a:r>
              <a:rPr lang="en-US" b="1" dirty="0"/>
              <a:t>Consider short words instead of long ones</a:t>
            </a:r>
            <a:r>
              <a:rPr lang="en-US" dirty="0"/>
              <a:t> </a:t>
            </a:r>
          </a:p>
        </p:txBody>
      </p:sp>
      <p:sp>
        <p:nvSpPr>
          <p:cNvPr id="4" name="Content Placeholder 3"/>
          <p:cNvSpPr>
            <a:spLocks noGrp="1"/>
          </p:cNvSpPr>
          <p:nvPr>
            <p:ph sz="half" idx="2"/>
          </p:nvPr>
        </p:nvSpPr>
        <p:spPr/>
        <p:txBody>
          <a:bodyPr/>
          <a:lstStyle/>
          <a:p>
            <a:pPr marL="0" indent="0">
              <a:buNone/>
            </a:pPr>
            <a:r>
              <a:rPr lang="en-US" dirty="0"/>
              <a:t>“The study seemed duplicative and so we terminated investigation.” </a:t>
            </a:r>
          </a:p>
          <a:p>
            <a:pPr marL="0" indent="0">
              <a:buNone/>
            </a:pPr>
            <a:r>
              <a:rPr lang="en-US" dirty="0"/>
              <a:t>Or</a:t>
            </a:r>
          </a:p>
          <a:p>
            <a:pPr marL="0" indent="0">
              <a:buNone/>
            </a:pPr>
            <a:r>
              <a:rPr lang="en-US" dirty="0"/>
              <a:t>“The study seemed repetitive and so we ended investigation”</a:t>
            </a:r>
          </a:p>
          <a:p>
            <a:endParaRPr lang="en-US" dirty="0"/>
          </a:p>
        </p:txBody>
      </p:sp>
    </p:spTree>
    <p:extLst>
      <p:ext uri="{BB962C8B-B14F-4D97-AF65-F5344CB8AC3E}">
        <p14:creationId xmlns:p14="http://schemas.microsoft.com/office/powerpoint/2010/main" val="177489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Principle 3: Choose Words Wisely</a:t>
            </a:r>
            <a:endParaRPr lang="en-US" dirty="0"/>
          </a:p>
        </p:txBody>
      </p:sp>
      <p:sp>
        <p:nvSpPr>
          <p:cNvPr id="3" name="Content Placeholder 2"/>
          <p:cNvSpPr>
            <a:spLocks noGrp="1"/>
          </p:cNvSpPr>
          <p:nvPr>
            <p:ph sz="half" idx="1"/>
          </p:nvPr>
        </p:nvSpPr>
        <p:spPr/>
        <p:txBody>
          <a:bodyPr>
            <a:normAutofit lnSpcReduction="10000"/>
          </a:bodyPr>
          <a:lstStyle/>
          <a:p>
            <a:r>
              <a:rPr lang="en-US" b="1" dirty="0"/>
              <a:t>Avoid jargon</a:t>
            </a:r>
            <a:r>
              <a:rPr lang="en-US" dirty="0"/>
              <a:t> </a:t>
            </a:r>
          </a:p>
          <a:p>
            <a:r>
              <a:rPr lang="en-US" b="1" dirty="0"/>
              <a:t>Consider short words instead of long ones</a:t>
            </a:r>
            <a:r>
              <a:rPr lang="en-US" dirty="0"/>
              <a:t> </a:t>
            </a:r>
          </a:p>
          <a:p>
            <a:r>
              <a:rPr lang="en-US" b="1" dirty="0"/>
              <a:t>Look for unnecessary repetition</a:t>
            </a:r>
            <a:endParaRPr lang="en-US" dirty="0"/>
          </a:p>
        </p:txBody>
      </p:sp>
      <p:sp>
        <p:nvSpPr>
          <p:cNvPr id="4" name="Content Placeholder 3"/>
          <p:cNvSpPr>
            <a:spLocks noGrp="1"/>
          </p:cNvSpPr>
          <p:nvPr>
            <p:ph sz="half" idx="2"/>
          </p:nvPr>
        </p:nvSpPr>
        <p:spPr>
          <a:xfrm>
            <a:off x="6172200" y="1825625"/>
            <a:ext cx="5181600" cy="1962604"/>
          </a:xfrm>
        </p:spPr>
        <p:txBody>
          <a:bodyPr>
            <a:normAutofit lnSpcReduction="10000"/>
          </a:bodyPr>
          <a:lstStyle/>
          <a:p>
            <a:pPr marL="0" indent="0">
              <a:buNone/>
            </a:pPr>
            <a:r>
              <a:rPr lang="en-US" dirty="0"/>
              <a:t>“With a national average of twenty percent of teens age 13-19 sexting one another, the act can seem commonplace, even normal.”</a:t>
            </a:r>
          </a:p>
          <a:p>
            <a:endParaRPr lang="en-US" dirty="0"/>
          </a:p>
        </p:txBody>
      </p:sp>
      <p:sp>
        <p:nvSpPr>
          <p:cNvPr id="6" name="Content Placeholder 3"/>
          <p:cNvSpPr txBox="1">
            <a:spLocks/>
          </p:cNvSpPr>
          <p:nvPr/>
        </p:nvSpPr>
        <p:spPr>
          <a:xfrm>
            <a:off x="6214751" y="3735571"/>
            <a:ext cx="5181600" cy="16914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Font typeface="Arial"/>
              <a:buNone/>
            </a:pPr>
            <a:r>
              <a:rPr lang="en-US" dirty="0"/>
              <a:t>“With the national average of twenty percent of teens sexting one another, the act can seem commonplace.”</a:t>
            </a:r>
          </a:p>
          <a:p>
            <a:endParaRPr lang="en-US" dirty="0"/>
          </a:p>
        </p:txBody>
      </p:sp>
    </p:spTree>
    <p:extLst>
      <p:ext uri="{BB962C8B-B14F-4D97-AF65-F5344CB8AC3E}">
        <p14:creationId xmlns:p14="http://schemas.microsoft.com/office/powerpoint/2010/main" val="2058457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Actions and Verbs Practice</a:t>
            </a:r>
            <a:endParaRPr lang="en-US" dirty="0"/>
          </a:p>
        </p:txBody>
      </p:sp>
      <p:sp>
        <p:nvSpPr>
          <p:cNvPr id="3" name="Content Placeholder 2"/>
          <p:cNvSpPr>
            <a:spLocks noGrp="1"/>
          </p:cNvSpPr>
          <p:nvPr>
            <p:ph sz="half" idx="1"/>
          </p:nvPr>
        </p:nvSpPr>
        <p:spPr/>
        <p:txBody>
          <a:bodyPr/>
          <a:lstStyle/>
          <a:p>
            <a:pPr lvl="0"/>
            <a:r>
              <a:rPr lang="en-US" dirty="0"/>
              <a:t>The expansion of universities and hospital properties means that cities will collect less tax revenue.    </a:t>
            </a:r>
          </a:p>
          <a:p>
            <a:endParaRPr lang="en-US" dirty="0"/>
          </a:p>
        </p:txBody>
      </p:sp>
      <p:sp>
        <p:nvSpPr>
          <p:cNvPr id="4" name="Content Placeholder 3"/>
          <p:cNvSpPr>
            <a:spLocks noGrp="1"/>
          </p:cNvSpPr>
          <p:nvPr>
            <p:ph sz="half" idx="2"/>
          </p:nvPr>
        </p:nvSpPr>
        <p:spPr/>
        <p:txBody>
          <a:bodyPr/>
          <a:lstStyle/>
          <a:p>
            <a:r>
              <a:rPr lang="en-US" dirty="0"/>
              <a:t>Analyzed Version:  The </a:t>
            </a:r>
            <a:r>
              <a:rPr lang="en-US" b="1" dirty="0"/>
              <a:t>expansion</a:t>
            </a:r>
            <a:r>
              <a:rPr lang="en-US" dirty="0"/>
              <a:t> of universities and hospital properties </a:t>
            </a:r>
            <a:r>
              <a:rPr lang="en-US" u="dbl" dirty="0"/>
              <a:t>means</a:t>
            </a:r>
            <a:r>
              <a:rPr lang="en-US" dirty="0"/>
              <a:t> that cities </a:t>
            </a:r>
            <a:r>
              <a:rPr lang="en-US" u="dbl" dirty="0"/>
              <a:t>will collect</a:t>
            </a:r>
            <a:r>
              <a:rPr lang="en-US" dirty="0"/>
              <a:t> less tax revenue.  </a:t>
            </a:r>
          </a:p>
          <a:p>
            <a:endParaRPr lang="en-US" dirty="0"/>
          </a:p>
          <a:p>
            <a:r>
              <a:rPr lang="en-US" dirty="0"/>
              <a:t>Better Version: When universities and hospital properties </a:t>
            </a:r>
            <a:r>
              <a:rPr lang="en-US" u="dbl" dirty="0"/>
              <a:t>expand</a:t>
            </a:r>
            <a:r>
              <a:rPr lang="en-US" dirty="0"/>
              <a:t>, then cities </a:t>
            </a:r>
            <a:r>
              <a:rPr lang="en-US" u="dbl" dirty="0"/>
              <a:t>will collect</a:t>
            </a:r>
            <a:r>
              <a:rPr lang="en-US" dirty="0"/>
              <a:t> less tax revenue.</a:t>
            </a:r>
          </a:p>
          <a:p>
            <a:endParaRPr lang="en-US" dirty="0"/>
          </a:p>
        </p:txBody>
      </p:sp>
    </p:spTree>
    <p:extLst>
      <p:ext uri="{BB962C8B-B14F-4D97-AF65-F5344CB8AC3E}">
        <p14:creationId xmlns:p14="http://schemas.microsoft.com/office/powerpoint/2010/main" val="335169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Characters and Subjects Practice</a:t>
            </a:r>
            <a:endParaRPr lang="en-US" dirty="0"/>
          </a:p>
        </p:txBody>
      </p:sp>
      <p:sp>
        <p:nvSpPr>
          <p:cNvPr id="3" name="Content Placeholder 2"/>
          <p:cNvSpPr>
            <a:spLocks noGrp="1"/>
          </p:cNvSpPr>
          <p:nvPr>
            <p:ph sz="half" idx="1"/>
          </p:nvPr>
        </p:nvSpPr>
        <p:spPr/>
        <p:txBody>
          <a:bodyPr>
            <a:normAutofit fontScale="92500"/>
          </a:bodyPr>
          <a:lstStyle/>
          <a:p>
            <a:pPr lvl="0"/>
            <a:r>
              <a:rPr lang="en-US" dirty="0"/>
              <a:t>The CBO’s abundance of data enabled evaluation of EPA actions in targeting resources to waterways most in need of cleanup.</a:t>
            </a:r>
          </a:p>
          <a:p>
            <a:endParaRPr lang="en-US" dirty="0"/>
          </a:p>
        </p:txBody>
      </p:sp>
      <p:sp>
        <p:nvSpPr>
          <p:cNvPr id="4" name="Content Placeholder 3"/>
          <p:cNvSpPr>
            <a:spLocks noGrp="1"/>
          </p:cNvSpPr>
          <p:nvPr>
            <p:ph sz="half" idx="2"/>
          </p:nvPr>
        </p:nvSpPr>
        <p:spPr/>
        <p:txBody>
          <a:bodyPr>
            <a:normAutofit fontScale="92500"/>
          </a:bodyPr>
          <a:lstStyle/>
          <a:p>
            <a:r>
              <a:rPr lang="en-US" dirty="0"/>
              <a:t>Analyzed Version:  The </a:t>
            </a:r>
            <a:r>
              <a:rPr lang="en-US" b="1" dirty="0"/>
              <a:t>CBO’s</a:t>
            </a:r>
            <a:r>
              <a:rPr lang="en-US" dirty="0"/>
              <a:t> abundance of </a:t>
            </a:r>
            <a:r>
              <a:rPr lang="en-US" u="sng" dirty="0"/>
              <a:t>data</a:t>
            </a:r>
            <a:r>
              <a:rPr lang="en-US" dirty="0"/>
              <a:t> enabled evaluation of </a:t>
            </a:r>
            <a:r>
              <a:rPr lang="en-US" b="1" dirty="0"/>
              <a:t>EPA</a:t>
            </a:r>
            <a:r>
              <a:rPr lang="en-US" dirty="0"/>
              <a:t> </a:t>
            </a:r>
            <a:r>
              <a:rPr lang="en-US" u="sng" dirty="0"/>
              <a:t>actions</a:t>
            </a:r>
            <a:r>
              <a:rPr lang="en-US" dirty="0"/>
              <a:t> in targeting resources to waterways most in need of cleanup.</a:t>
            </a:r>
          </a:p>
          <a:p>
            <a:endParaRPr lang="en-US" dirty="0"/>
          </a:p>
          <a:p>
            <a:r>
              <a:rPr lang="en-US" dirty="0"/>
              <a:t>Better Version: “Because the </a:t>
            </a:r>
            <a:r>
              <a:rPr lang="en-US" b="1" u="sng" dirty="0"/>
              <a:t>CBO</a:t>
            </a:r>
            <a:r>
              <a:rPr lang="en-US" dirty="0"/>
              <a:t> had abundant data, they could evaluate how well the </a:t>
            </a:r>
            <a:r>
              <a:rPr lang="en-US" b="1" u="sng" dirty="0"/>
              <a:t>EPA</a:t>
            </a:r>
            <a:r>
              <a:rPr lang="en-US" dirty="0"/>
              <a:t> targeted resources to waterways cleanup.”  </a:t>
            </a:r>
          </a:p>
          <a:p>
            <a:endParaRPr lang="en-US" dirty="0"/>
          </a:p>
        </p:txBody>
      </p:sp>
    </p:spTree>
    <p:extLst>
      <p:ext uri="{BB962C8B-B14F-4D97-AF65-F5344CB8AC3E}">
        <p14:creationId xmlns:p14="http://schemas.microsoft.com/office/powerpoint/2010/main" val="106092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Sentences and Words</a:t>
            </a:r>
          </a:p>
        </p:txBody>
      </p:sp>
      <p:sp>
        <p:nvSpPr>
          <p:cNvPr id="3" name="Content Placeholder 2"/>
          <p:cNvSpPr>
            <a:spLocks noGrp="1"/>
          </p:cNvSpPr>
          <p:nvPr>
            <p:ph sz="half" idx="1"/>
          </p:nvPr>
        </p:nvSpPr>
        <p:spPr/>
        <p:txBody>
          <a:bodyPr>
            <a:normAutofit fontScale="77500" lnSpcReduction="20000"/>
          </a:bodyPr>
          <a:lstStyle/>
          <a:p>
            <a:r>
              <a:rPr lang="en-US" dirty="0"/>
              <a:t>Without looking at your notes, what are the three principles of writing good sentences?</a:t>
            </a:r>
          </a:p>
          <a:p>
            <a:endParaRPr lang="en-US" dirty="0"/>
          </a:p>
          <a:p>
            <a:r>
              <a:rPr lang="en-US" dirty="0"/>
              <a:t>Now each person in the group explain one of them.</a:t>
            </a:r>
          </a:p>
        </p:txBody>
      </p:sp>
      <p:sp>
        <p:nvSpPr>
          <p:cNvPr id="4" name="Content Placeholder 3"/>
          <p:cNvSpPr>
            <a:spLocks noGrp="1"/>
          </p:cNvSpPr>
          <p:nvPr>
            <p:ph sz="half" idx="2"/>
          </p:nvPr>
        </p:nvSpPr>
        <p:spPr/>
        <p:txBody>
          <a:bodyPr>
            <a:normAutofit fontScale="77500" lnSpcReduction="20000"/>
          </a:bodyPr>
          <a:lstStyle/>
          <a:p>
            <a:pPr marL="0" indent="0">
              <a:buNone/>
            </a:pPr>
            <a:r>
              <a:rPr lang="en-US" i="1" dirty="0"/>
              <a:t>Diagnosis Your Sentences</a:t>
            </a:r>
            <a:endParaRPr lang="en-US" dirty="0"/>
          </a:p>
          <a:p>
            <a:pPr lvl="0"/>
            <a:r>
              <a:rPr lang="en-US" dirty="0"/>
              <a:t>Are characters the subjects of my sentences? </a:t>
            </a:r>
          </a:p>
          <a:p>
            <a:pPr lvl="0"/>
            <a:r>
              <a:rPr lang="en-US" dirty="0"/>
              <a:t>Are actions the verbs of my sentences? </a:t>
            </a:r>
          </a:p>
          <a:p>
            <a:pPr lvl="0"/>
            <a:r>
              <a:rPr lang="en-US" dirty="0"/>
              <a:t>Did I choose the simplest words I could to engage my audience?</a:t>
            </a:r>
          </a:p>
          <a:p>
            <a:pPr marL="0" indent="0">
              <a:buNone/>
            </a:pPr>
            <a:r>
              <a:rPr lang="en-US" i="1" dirty="0"/>
              <a:t>Rewrite</a:t>
            </a:r>
            <a:endParaRPr lang="en-US" dirty="0"/>
          </a:p>
          <a:p>
            <a:pPr lvl="0"/>
            <a:r>
              <a:rPr lang="en-US" dirty="0"/>
              <a:t>Make the main characters the subjects of the sentences.</a:t>
            </a:r>
          </a:p>
          <a:p>
            <a:pPr lvl="0"/>
            <a:r>
              <a:rPr lang="en-US" dirty="0"/>
              <a:t>Make the actions the verbs of the sentences and keep an eye out for nominalizations.</a:t>
            </a:r>
          </a:p>
          <a:p>
            <a:pPr lvl="0"/>
            <a:r>
              <a:rPr lang="en-US" dirty="0"/>
              <a:t>Replace jargon or “big” words with common words.</a:t>
            </a:r>
          </a:p>
        </p:txBody>
      </p:sp>
    </p:spTree>
    <p:extLst>
      <p:ext uri="{BB962C8B-B14F-4D97-AF65-F5344CB8AC3E}">
        <p14:creationId xmlns:p14="http://schemas.microsoft.com/office/powerpoint/2010/main" val="1936749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CEFA4-B387-E742-9A8A-35D592C5B716}"/>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E29E0CD-0E5D-0741-9A61-553348F6A5D0}"/>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9A1F0FFF-CBA4-C540-BF5E-F2C1E3CA1417}"/>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6762581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Writing? </a:t>
            </a:r>
          </a:p>
        </p:txBody>
      </p:sp>
      <p:sp>
        <p:nvSpPr>
          <p:cNvPr id="3" name="Content Placeholder 2"/>
          <p:cNvSpPr>
            <a:spLocks noGrp="1"/>
          </p:cNvSpPr>
          <p:nvPr>
            <p:ph sz="half" idx="1"/>
          </p:nvPr>
        </p:nvSpPr>
        <p:spPr/>
        <p:txBody>
          <a:bodyPr/>
          <a:lstStyle/>
          <a:p>
            <a:r>
              <a:rPr lang="en-US" dirty="0"/>
              <a:t>Thinking </a:t>
            </a:r>
          </a:p>
          <a:p>
            <a:endParaRPr lang="en-US" dirty="0"/>
          </a:p>
          <a:p>
            <a:r>
              <a:rPr lang="en-US" dirty="0"/>
              <a:t>Communicating</a:t>
            </a:r>
          </a:p>
          <a:p>
            <a:pPr lvl="1"/>
            <a:r>
              <a:rPr lang="en-US" dirty="0"/>
              <a:t>Words and Sentences</a:t>
            </a:r>
          </a:p>
          <a:p>
            <a:pPr lvl="1"/>
            <a:r>
              <a:rPr lang="en-US" dirty="0"/>
              <a:t>Paragraphs and Sections</a:t>
            </a:r>
          </a:p>
          <a:p>
            <a:endParaRPr lang="en-US" dirty="0"/>
          </a:p>
        </p:txBody>
      </p:sp>
      <p:sp>
        <p:nvSpPr>
          <p:cNvPr id="4" name="Content Placeholder 3">
            <a:extLst>
              <a:ext uri="{FF2B5EF4-FFF2-40B4-BE49-F238E27FC236}">
                <a16:creationId xmlns:a16="http://schemas.microsoft.com/office/drawing/2014/main" id="{B8E46836-FAAF-E644-9826-C1DE3ABCC6A1}"/>
              </a:ext>
            </a:extLst>
          </p:cNvPr>
          <p:cNvSpPr>
            <a:spLocks noGrp="1"/>
          </p:cNvSpPr>
          <p:nvPr>
            <p:ph sz="half" idx="2"/>
          </p:nvPr>
        </p:nvSpPr>
        <p:spPr/>
        <p:txBody>
          <a:bodyPr/>
          <a:lstStyle/>
          <a:p>
            <a:pPr marL="514350" indent="-514350">
              <a:buFont typeface="+mj-lt"/>
              <a:buAutoNum type="arabicPeriod"/>
            </a:pPr>
            <a:r>
              <a:rPr lang="en-US" dirty="0"/>
              <a:t>Characters Make Good Subjects,</a:t>
            </a:r>
          </a:p>
          <a:p>
            <a:pPr marL="514350" indent="-514350">
              <a:buFont typeface="+mj-lt"/>
              <a:buAutoNum type="arabicPeriod"/>
            </a:pPr>
            <a:r>
              <a:rPr lang="en-US" dirty="0"/>
              <a:t>Actions Make Good Verbs,</a:t>
            </a:r>
          </a:p>
          <a:p>
            <a:pPr marL="514350" indent="-514350">
              <a:buFont typeface="+mj-lt"/>
              <a:buAutoNum type="arabicPeriod"/>
            </a:pPr>
            <a:r>
              <a:rPr lang="en-US" dirty="0"/>
              <a:t>Choose Words Wisely.</a:t>
            </a:r>
          </a:p>
          <a:p>
            <a:endParaRPr lang="en-US" dirty="0"/>
          </a:p>
        </p:txBody>
      </p:sp>
    </p:spTree>
    <p:extLst>
      <p:ext uri="{BB962C8B-B14F-4D97-AF65-F5344CB8AC3E}">
        <p14:creationId xmlns:p14="http://schemas.microsoft.com/office/powerpoint/2010/main" val="1874580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Writing? </a:t>
            </a:r>
          </a:p>
        </p:txBody>
      </p:sp>
      <p:sp>
        <p:nvSpPr>
          <p:cNvPr id="3" name="Content Placeholder 2"/>
          <p:cNvSpPr>
            <a:spLocks noGrp="1"/>
          </p:cNvSpPr>
          <p:nvPr>
            <p:ph idx="1"/>
          </p:nvPr>
        </p:nvSpPr>
        <p:spPr/>
        <p:txBody>
          <a:bodyPr/>
          <a:lstStyle/>
          <a:p>
            <a:r>
              <a:rPr lang="en-US" dirty="0"/>
              <a:t>Thinking </a:t>
            </a:r>
          </a:p>
          <a:p>
            <a:endParaRPr lang="en-US" dirty="0"/>
          </a:p>
          <a:p>
            <a:r>
              <a:rPr lang="en-US" dirty="0"/>
              <a:t>Communicating</a:t>
            </a:r>
          </a:p>
          <a:p>
            <a:pPr lvl="1"/>
            <a:r>
              <a:rPr lang="en-US" dirty="0"/>
              <a:t>Words and Sentences</a:t>
            </a:r>
          </a:p>
          <a:p>
            <a:pPr lvl="1"/>
            <a:r>
              <a:rPr lang="en-US" dirty="0"/>
              <a:t>Paragraphs and Sections</a:t>
            </a:r>
          </a:p>
          <a:p>
            <a:endParaRPr lang="en-US" dirty="0"/>
          </a:p>
        </p:txBody>
      </p:sp>
    </p:spTree>
    <p:extLst>
      <p:ext uri="{BB962C8B-B14F-4D97-AF65-F5344CB8AC3E}">
        <p14:creationId xmlns:p14="http://schemas.microsoft.com/office/powerpoint/2010/main" val="65814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Joyous Writing</a:t>
            </a:r>
          </a:p>
        </p:txBody>
      </p:sp>
      <p:sp>
        <p:nvSpPr>
          <p:cNvPr id="3" name="Content Placeholder 2"/>
          <p:cNvSpPr>
            <a:spLocks noGrp="1"/>
          </p:cNvSpPr>
          <p:nvPr>
            <p:ph idx="1"/>
          </p:nvPr>
        </p:nvSpPr>
        <p:spPr/>
        <p:txBody>
          <a:bodyPr/>
          <a:lstStyle/>
          <a:p>
            <a:r>
              <a:rPr lang="en-US" dirty="0"/>
              <a:t>In your groups of three, discuss: </a:t>
            </a:r>
          </a:p>
          <a:p>
            <a:pPr lvl="1"/>
            <a:r>
              <a:rPr lang="en-US" dirty="0"/>
              <a:t>What writing are you proud of?  </a:t>
            </a:r>
          </a:p>
          <a:p>
            <a:pPr lvl="1"/>
            <a:r>
              <a:rPr lang="en-US" dirty="0"/>
              <a:t>Why?  </a:t>
            </a:r>
          </a:p>
          <a:p>
            <a:pPr lvl="1"/>
            <a:r>
              <a:rPr lang="en-US" dirty="0"/>
              <a:t>What was your process?  </a:t>
            </a:r>
          </a:p>
          <a:p>
            <a:endParaRPr lang="en-US" dirty="0"/>
          </a:p>
        </p:txBody>
      </p:sp>
    </p:spTree>
    <p:extLst>
      <p:ext uri="{BB962C8B-B14F-4D97-AF65-F5344CB8AC3E}">
        <p14:creationId xmlns:p14="http://schemas.microsoft.com/office/powerpoint/2010/main" val="1011386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Joyous Reading?</a:t>
            </a:r>
          </a:p>
        </p:txBody>
      </p:sp>
      <p:sp>
        <p:nvSpPr>
          <p:cNvPr id="3" name="Content Placeholder 2"/>
          <p:cNvSpPr>
            <a:spLocks noGrp="1"/>
          </p:cNvSpPr>
          <p:nvPr>
            <p:ph idx="1"/>
          </p:nvPr>
        </p:nvSpPr>
        <p:spPr/>
        <p:txBody>
          <a:bodyPr/>
          <a:lstStyle/>
          <a:p>
            <a:r>
              <a:rPr lang="en-US" dirty="0"/>
              <a:t>With a national average of twenty percent of teens age 13-19 sexting one another, the act can seem commonplace, even normal. However, if distribution of the pictures in a sext, particularly if such pictures go beyond the person they were intended for, occurs, then it can be consequential, both emotionally and socially because of actions such as being bullied and creating emotional trauma. Reports of teens committing suicide after photos have been shared with the broader public in high profile news stories that get national attention.  In this age of the Internet, photos can also resurface, damaging a person’s college, internship, or job prospects.</a:t>
            </a:r>
          </a:p>
          <a:p>
            <a:endParaRPr lang="en-US" dirty="0"/>
          </a:p>
        </p:txBody>
      </p:sp>
    </p:spTree>
    <p:extLst>
      <p:ext uri="{BB962C8B-B14F-4D97-AF65-F5344CB8AC3E}">
        <p14:creationId xmlns:p14="http://schemas.microsoft.com/office/powerpoint/2010/main" val="840534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Better Reading?  </a:t>
            </a:r>
          </a:p>
        </p:txBody>
      </p:sp>
      <p:sp>
        <p:nvSpPr>
          <p:cNvPr id="3" name="Content Placeholder 2"/>
          <p:cNvSpPr>
            <a:spLocks noGrp="1"/>
          </p:cNvSpPr>
          <p:nvPr>
            <p:ph idx="1"/>
          </p:nvPr>
        </p:nvSpPr>
        <p:spPr/>
        <p:txBody>
          <a:bodyPr/>
          <a:lstStyle/>
          <a:p>
            <a:r>
              <a:rPr lang="en-US" dirty="0"/>
              <a:t>Nationally, twenty percent of teenagers sext with troubling consequences. Teenagers who sext are sometimes bullied and experience emotional trauma, particularly if their partners forward their sexts to others. Even more tragically, several teens have committed suicide after their sexts were sent to broader social circles.  Finally, sexted photos can also resurface later in a teen’s life, damaging their college, internship, or job prospects.</a:t>
            </a:r>
          </a:p>
          <a:p>
            <a:endParaRPr lang="en-US" dirty="0"/>
          </a:p>
          <a:p>
            <a:r>
              <a:rPr lang="en-US" dirty="0"/>
              <a:t>This is a lot better.  Why?  </a:t>
            </a:r>
          </a:p>
        </p:txBody>
      </p:sp>
    </p:spTree>
    <p:extLst>
      <p:ext uri="{BB962C8B-B14F-4D97-AF65-F5344CB8AC3E}">
        <p14:creationId xmlns:p14="http://schemas.microsoft.com/office/powerpoint/2010/main" val="103005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 of good sentences:</a:t>
            </a:r>
          </a:p>
        </p:txBody>
      </p:sp>
      <p:sp>
        <p:nvSpPr>
          <p:cNvPr id="3" name="Content Placeholder 2"/>
          <p:cNvSpPr>
            <a:spLocks noGrp="1"/>
          </p:cNvSpPr>
          <p:nvPr>
            <p:ph idx="1"/>
          </p:nvPr>
        </p:nvSpPr>
        <p:spPr>
          <a:xfrm>
            <a:off x="2933205" y="1825625"/>
            <a:ext cx="6139544" cy="4351338"/>
          </a:xfrm>
        </p:spPr>
        <p:txBody>
          <a:bodyPr/>
          <a:lstStyle/>
          <a:p>
            <a:pPr marL="0" indent="0">
              <a:buNone/>
            </a:pPr>
            <a:r>
              <a:rPr lang="en-US" dirty="0"/>
              <a:t>1:  Characters Make Good Subjects,</a:t>
            </a:r>
          </a:p>
          <a:p>
            <a:pPr marL="0" indent="0">
              <a:buNone/>
            </a:pPr>
            <a:r>
              <a:rPr lang="en-US" dirty="0"/>
              <a:t>2:  Actions Make Good Verbs,</a:t>
            </a:r>
          </a:p>
          <a:p>
            <a:pPr marL="0" indent="0">
              <a:buNone/>
            </a:pPr>
            <a:r>
              <a:rPr lang="en-US" dirty="0"/>
              <a:t>3:  Choose Words Wisely.</a:t>
            </a:r>
          </a:p>
          <a:p>
            <a:endParaRPr lang="en-US" dirty="0"/>
          </a:p>
        </p:txBody>
      </p:sp>
    </p:spTree>
    <p:extLst>
      <p:ext uri="{BB962C8B-B14F-4D97-AF65-F5344CB8AC3E}">
        <p14:creationId xmlns:p14="http://schemas.microsoft.com/office/powerpoint/2010/main" val="1979137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i="1" dirty="0"/>
              <a:t>Assertion</a:t>
            </a:r>
            <a:r>
              <a:rPr lang="en-US" dirty="0"/>
              <a:t>: Audiences prefer sentences where the main characters are the subjects because they can easily understand who is doing the action.</a:t>
            </a:r>
          </a:p>
          <a:p>
            <a:endParaRPr lang="en-US" dirty="0"/>
          </a:p>
        </p:txBody>
      </p:sp>
      <p:sp>
        <p:nvSpPr>
          <p:cNvPr id="7" name="Content Placeholder 6"/>
          <p:cNvSpPr>
            <a:spLocks noGrp="1"/>
          </p:cNvSpPr>
          <p:nvPr>
            <p:ph sz="half" idx="2"/>
          </p:nvPr>
        </p:nvSpPr>
        <p:spPr/>
        <p:txBody>
          <a:bodyPr/>
          <a:lstStyle/>
          <a:p>
            <a:r>
              <a:rPr lang="en-US" dirty="0"/>
              <a:t>The lack of accountability of partners for forwarding sexts to third parties will not protect teens from cyber-bulling if legalization happens via the Legislature.</a:t>
            </a:r>
          </a:p>
          <a:p>
            <a:endParaRPr lang="en-US" dirty="0"/>
          </a:p>
        </p:txBody>
      </p:sp>
    </p:spTree>
    <p:extLst>
      <p:ext uri="{BB962C8B-B14F-4D97-AF65-F5344CB8AC3E}">
        <p14:creationId xmlns:p14="http://schemas.microsoft.com/office/powerpoint/2010/main" val="144219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Characters Make Good Subjects</a:t>
            </a:r>
          </a:p>
        </p:txBody>
      </p:sp>
      <p:sp>
        <p:nvSpPr>
          <p:cNvPr id="3" name="Content Placeholder 2"/>
          <p:cNvSpPr>
            <a:spLocks noGrp="1"/>
          </p:cNvSpPr>
          <p:nvPr>
            <p:ph sz="half" idx="1"/>
          </p:nvPr>
        </p:nvSpPr>
        <p:spPr/>
        <p:txBody>
          <a:bodyPr/>
          <a:lstStyle/>
          <a:p>
            <a:r>
              <a:rPr lang="en-US" i="1" dirty="0"/>
              <a:t>Assertion</a:t>
            </a:r>
            <a:r>
              <a:rPr lang="en-US" dirty="0"/>
              <a:t>: Audiences prefer sentences where the main characters are the subjects because they can easily understand who is doing the action.</a:t>
            </a:r>
          </a:p>
        </p:txBody>
      </p:sp>
      <p:sp>
        <p:nvSpPr>
          <p:cNvPr id="4" name="Content Placeholder 3"/>
          <p:cNvSpPr>
            <a:spLocks noGrp="1"/>
          </p:cNvSpPr>
          <p:nvPr>
            <p:ph sz="half" idx="2"/>
          </p:nvPr>
        </p:nvSpPr>
        <p:spPr/>
        <p:txBody>
          <a:bodyPr/>
          <a:lstStyle/>
          <a:p>
            <a:r>
              <a:rPr lang="en-US" u="sng" dirty="0"/>
              <a:t>The lack</a:t>
            </a:r>
            <a:r>
              <a:rPr lang="en-US" dirty="0"/>
              <a:t> of accountability of partners for forwarding sexts to third parties will not protect teens from cyber-bulling if </a:t>
            </a:r>
            <a:r>
              <a:rPr lang="en-US" u="sng" dirty="0"/>
              <a:t>the legalization</a:t>
            </a:r>
            <a:r>
              <a:rPr lang="en-US" dirty="0"/>
              <a:t> happens via the Legislature.</a:t>
            </a:r>
          </a:p>
          <a:p>
            <a:endParaRPr lang="en-US" dirty="0"/>
          </a:p>
        </p:txBody>
      </p:sp>
    </p:spTree>
    <p:extLst>
      <p:ext uri="{BB962C8B-B14F-4D97-AF65-F5344CB8AC3E}">
        <p14:creationId xmlns:p14="http://schemas.microsoft.com/office/powerpoint/2010/main" val="79218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TotalTime>
  <Words>1384</Words>
  <Application>Microsoft Macintosh PowerPoint</Application>
  <PresentationFormat>Widescreen</PresentationFormat>
  <Paragraphs>160</Paragraphs>
  <Slides>27</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Writing Primer 1</vt:lpstr>
      <vt:lpstr>Ice breaker</vt:lpstr>
      <vt:lpstr>What is Writing? </vt:lpstr>
      <vt:lpstr>Joyous Writing</vt:lpstr>
      <vt:lpstr>Joyous Reading?</vt:lpstr>
      <vt:lpstr>Better Reading?  </vt:lpstr>
      <vt:lpstr>Principles of good sentences:</vt:lpstr>
      <vt:lpstr>Characters Make Good Subjects</vt:lpstr>
      <vt:lpstr>Characters Make Good Subjects</vt:lpstr>
      <vt:lpstr>Characters Make Good Subjects</vt:lpstr>
      <vt:lpstr>Characters Make Good Subjects</vt:lpstr>
      <vt:lpstr>Characters Make Good Subjects</vt:lpstr>
      <vt:lpstr>Characters Make Good Subjects</vt:lpstr>
      <vt:lpstr>Missing Characters</vt:lpstr>
      <vt:lpstr>Actions Make Good Verbs </vt:lpstr>
      <vt:lpstr>Actions Make Good Verbs </vt:lpstr>
      <vt:lpstr>Actions Make Good Verbs </vt:lpstr>
      <vt:lpstr>Actions Make Good Verbs </vt:lpstr>
      <vt:lpstr>Actions Make Good Verbs </vt:lpstr>
      <vt:lpstr>Principle 3: Choose Words Wisely</vt:lpstr>
      <vt:lpstr>Principle 3: Choose Words Wisely</vt:lpstr>
      <vt:lpstr>Principle 3: Choose Words Wisely</vt:lpstr>
      <vt:lpstr>Actions and Verbs Practice</vt:lpstr>
      <vt:lpstr>Characters and Subjects Practice</vt:lpstr>
      <vt:lpstr>Sentences and Words</vt:lpstr>
      <vt:lpstr>PowerPoint Presentation</vt:lpstr>
      <vt:lpstr>What is Writing?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Primer 1</dc:title>
  <dc:creator>Andy Pennock</dc:creator>
  <cp:lastModifiedBy>Andy Pennock</cp:lastModifiedBy>
  <cp:revision>17</cp:revision>
  <dcterms:created xsi:type="dcterms:W3CDTF">2017-08-09T19:49:26Z</dcterms:created>
  <dcterms:modified xsi:type="dcterms:W3CDTF">2020-07-08T15:56:19Z</dcterms:modified>
</cp:coreProperties>
</file>