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97" r:id="rId5"/>
    <p:sldId id="262" r:id="rId6"/>
    <p:sldId id="295" r:id="rId7"/>
    <p:sldId id="257" r:id="rId8"/>
    <p:sldId id="296" r:id="rId9"/>
    <p:sldId id="260" r:id="rId10"/>
    <p:sldId id="285" r:id="rId11"/>
    <p:sldId id="263" r:id="rId12"/>
    <p:sldId id="264" r:id="rId13"/>
    <p:sldId id="286" r:id="rId14"/>
    <p:sldId id="287" r:id="rId15"/>
    <p:sldId id="288" r:id="rId16"/>
    <p:sldId id="289" r:id="rId17"/>
    <p:sldId id="290" r:id="rId18"/>
    <p:sldId id="293" r:id="rId19"/>
    <p:sldId id="265" r:id="rId20"/>
    <p:sldId id="291" r:id="rId21"/>
    <p:sldId id="292" r:id="rId22"/>
    <p:sldId id="294"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2313"/>
  </p:normalViewPr>
  <p:slideViewPr>
    <p:cSldViewPr snapToGrid="0" snapToObjects="1">
      <p:cViewPr varScale="1">
        <p:scale>
          <a:sx n="104" d="100"/>
          <a:sy n="104" d="100"/>
        </p:scale>
        <p:origin x="4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871B2-F236-B742-8A04-DC2958EE63C5}"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99895-956E-C54A-A0DC-D1765C1CABE2}" type="slidenum">
              <a:rPr lang="en-US" smtClean="0"/>
              <a:t>‹#›</a:t>
            </a:fld>
            <a:endParaRPr lang="en-US"/>
          </a:p>
        </p:txBody>
      </p:sp>
    </p:spTree>
    <p:extLst>
      <p:ext uri="{BB962C8B-B14F-4D97-AF65-F5344CB8AC3E}">
        <p14:creationId xmlns:p14="http://schemas.microsoft.com/office/powerpoint/2010/main" val="159083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99895-956E-C54A-A0DC-D1765C1CABE2}" type="slidenum">
              <a:rPr lang="en-US" smtClean="0"/>
              <a:t>1</a:t>
            </a:fld>
            <a:endParaRPr lang="en-US"/>
          </a:p>
        </p:txBody>
      </p:sp>
    </p:spTree>
    <p:extLst>
      <p:ext uri="{BB962C8B-B14F-4D97-AF65-F5344CB8AC3E}">
        <p14:creationId xmlns:p14="http://schemas.microsoft.com/office/powerpoint/2010/main" val="338138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Cohesion is water molecules on the hood of a car. </a:t>
            </a:r>
          </a:p>
        </p:txBody>
      </p:sp>
      <p:sp>
        <p:nvSpPr>
          <p:cNvPr id="4" name="Slide Number Placeholder 3"/>
          <p:cNvSpPr>
            <a:spLocks noGrp="1"/>
          </p:cNvSpPr>
          <p:nvPr>
            <p:ph type="sldNum" sz="quarter" idx="10"/>
          </p:nvPr>
        </p:nvSpPr>
        <p:spPr/>
        <p:txBody>
          <a:bodyPr/>
          <a:lstStyle/>
          <a:p>
            <a:fld id="{C3899895-956E-C54A-A0DC-D1765C1CABE2}" type="slidenum">
              <a:rPr lang="en-US" smtClean="0"/>
              <a:t>11</a:t>
            </a:fld>
            <a:endParaRPr lang="en-US"/>
          </a:p>
        </p:txBody>
      </p:sp>
    </p:spTree>
    <p:extLst>
      <p:ext uri="{BB962C8B-B14F-4D97-AF65-F5344CB8AC3E}">
        <p14:creationId xmlns:p14="http://schemas.microsoft.com/office/powerpoint/2010/main" val="137213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subjects</a:t>
            </a:r>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12</a:t>
            </a:fld>
            <a:endParaRPr lang="en-US"/>
          </a:p>
        </p:txBody>
      </p:sp>
    </p:spTree>
    <p:extLst>
      <p:ext uri="{BB962C8B-B14F-4D97-AF65-F5344CB8AC3E}">
        <p14:creationId xmlns:p14="http://schemas.microsoft.com/office/powerpoint/2010/main" val="159172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subjects</a:t>
            </a:r>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13</a:t>
            </a:fld>
            <a:endParaRPr lang="en-US"/>
          </a:p>
        </p:txBody>
      </p:sp>
    </p:spTree>
    <p:extLst>
      <p:ext uri="{BB962C8B-B14F-4D97-AF65-F5344CB8AC3E}">
        <p14:creationId xmlns:p14="http://schemas.microsoft.com/office/powerpoint/2010/main" val="211485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subjects</a:t>
            </a:r>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14</a:t>
            </a:fld>
            <a:endParaRPr lang="en-US"/>
          </a:p>
        </p:txBody>
      </p:sp>
    </p:spTree>
    <p:extLst>
      <p:ext uri="{BB962C8B-B14F-4D97-AF65-F5344CB8AC3E}">
        <p14:creationId xmlns:p14="http://schemas.microsoft.com/office/powerpoint/2010/main" val="137249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15</a:t>
            </a:fld>
            <a:endParaRPr lang="en-US"/>
          </a:p>
        </p:txBody>
      </p:sp>
    </p:spTree>
    <p:extLst>
      <p:ext uri="{BB962C8B-B14F-4D97-AF65-F5344CB8AC3E}">
        <p14:creationId xmlns:p14="http://schemas.microsoft.com/office/powerpoint/2010/main" val="16283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subjects</a:t>
            </a:r>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16</a:t>
            </a:fld>
            <a:endParaRPr lang="en-US"/>
          </a:p>
        </p:txBody>
      </p:sp>
    </p:spTree>
    <p:extLst>
      <p:ext uri="{BB962C8B-B14F-4D97-AF65-F5344CB8AC3E}">
        <p14:creationId xmlns:p14="http://schemas.microsoft.com/office/powerpoint/2010/main" val="126116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17</a:t>
            </a:fld>
            <a:endParaRPr lang="en-US"/>
          </a:p>
        </p:txBody>
      </p:sp>
    </p:spTree>
    <p:extLst>
      <p:ext uri="{BB962C8B-B14F-4D97-AF65-F5344CB8AC3E}">
        <p14:creationId xmlns:p14="http://schemas.microsoft.com/office/powerpoint/2010/main" val="79324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18</a:t>
            </a:fld>
            <a:endParaRPr lang="en-US"/>
          </a:p>
        </p:txBody>
      </p:sp>
    </p:spTree>
    <p:extLst>
      <p:ext uri="{BB962C8B-B14F-4D97-AF65-F5344CB8AC3E}">
        <p14:creationId xmlns:p14="http://schemas.microsoft.com/office/powerpoint/2010/main" val="22749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characters</a:t>
            </a:r>
          </a:p>
        </p:txBody>
      </p:sp>
      <p:sp>
        <p:nvSpPr>
          <p:cNvPr id="4" name="Slide Number Placeholder 3"/>
          <p:cNvSpPr>
            <a:spLocks noGrp="1"/>
          </p:cNvSpPr>
          <p:nvPr>
            <p:ph type="sldNum" sz="quarter" idx="10"/>
          </p:nvPr>
        </p:nvSpPr>
        <p:spPr/>
        <p:txBody>
          <a:bodyPr/>
          <a:lstStyle/>
          <a:p>
            <a:fld id="{C3899895-956E-C54A-A0DC-D1765C1CABE2}" type="slidenum">
              <a:rPr lang="en-US" smtClean="0"/>
              <a:t>19</a:t>
            </a:fld>
            <a:endParaRPr lang="en-US"/>
          </a:p>
        </p:txBody>
      </p:sp>
    </p:spTree>
    <p:extLst>
      <p:ext uri="{BB962C8B-B14F-4D97-AF65-F5344CB8AC3E}">
        <p14:creationId xmlns:p14="http://schemas.microsoft.com/office/powerpoint/2010/main" val="298492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20</a:t>
            </a:fld>
            <a:endParaRPr lang="en-US"/>
          </a:p>
        </p:txBody>
      </p:sp>
    </p:spTree>
    <p:extLst>
      <p:ext uri="{BB962C8B-B14F-4D97-AF65-F5344CB8AC3E}">
        <p14:creationId xmlns:p14="http://schemas.microsoft.com/office/powerpoint/2010/main" val="99638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2</a:t>
            </a:fld>
            <a:endParaRPr lang="en-US"/>
          </a:p>
        </p:txBody>
      </p:sp>
    </p:spTree>
    <p:extLst>
      <p:ext uri="{BB962C8B-B14F-4D97-AF65-F5344CB8AC3E}">
        <p14:creationId xmlns:p14="http://schemas.microsoft.com/office/powerpoint/2010/main" val="8656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characters</a:t>
            </a:r>
          </a:p>
        </p:txBody>
      </p:sp>
      <p:sp>
        <p:nvSpPr>
          <p:cNvPr id="4" name="Slide Number Placeholder 3"/>
          <p:cNvSpPr>
            <a:spLocks noGrp="1"/>
          </p:cNvSpPr>
          <p:nvPr>
            <p:ph type="sldNum" sz="quarter" idx="10"/>
          </p:nvPr>
        </p:nvSpPr>
        <p:spPr/>
        <p:txBody>
          <a:bodyPr/>
          <a:lstStyle/>
          <a:p>
            <a:fld id="{C3899895-956E-C54A-A0DC-D1765C1CABE2}" type="slidenum">
              <a:rPr lang="en-US" smtClean="0"/>
              <a:t>21</a:t>
            </a:fld>
            <a:endParaRPr lang="en-US"/>
          </a:p>
        </p:txBody>
      </p:sp>
    </p:spTree>
    <p:extLst>
      <p:ext uri="{BB962C8B-B14F-4D97-AF65-F5344CB8AC3E}">
        <p14:creationId xmlns:p14="http://schemas.microsoft.com/office/powerpoint/2010/main" val="581996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22</a:t>
            </a:fld>
            <a:endParaRPr lang="en-US"/>
          </a:p>
        </p:txBody>
      </p:sp>
    </p:spTree>
    <p:extLst>
      <p:ext uri="{BB962C8B-B14F-4D97-AF65-F5344CB8AC3E}">
        <p14:creationId xmlns:p14="http://schemas.microsoft.com/office/powerpoint/2010/main" val="227980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characters</a:t>
            </a:r>
          </a:p>
        </p:txBody>
      </p:sp>
      <p:sp>
        <p:nvSpPr>
          <p:cNvPr id="4" name="Slide Number Placeholder 3"/>
          <p:cNvSpPr>
            <a:spLocks noGrp="1"/>
          </p:cNvSpPr>
          <p:nvPr>
            <p:ph type="sldNum" sz="quarter" idx="10"/>
          </p:nvPr>
        </p:nvSpPr>
        <p:spPr/>
        <p:txBody>
          <a:bodyPr/>
          <a:lstStyle/>
          <a:p>
            <a:fld id="{C3899895-956E-C54A-A0DC-D1765C1CABE2}" type="slidenum">
              <a:rPr lang="en-US" smtClean="0"/>
              <a:t>23</a:t>
            </a:fld>
            <a:endParaRPr lang="en-US"/>
          </a:p>
        </p:txBody>
      </p:sp>
    </p:spTree>
    <p:extLst>
      <p:ext uri="{BB962C8B-B14F-4D97-AF65-F5344CB8AC3E}">
        <p14:creationId xmlns:p14="http://schemas.microsoft.com/office/powerpoint/2010/main" val="124181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899895-956E-C54A-A0DC-D1765C1CABE2}" type="slidenum">
              <a:rPr lang="en-US" smtClean="0"/>
              <a:t>3</a:t>
            </a:fld>
            <a:endParaRPr lang="en-US"/>
          </a:p>
        </p:txBody>
      </p:sp>
    </p:spTree>
    <p:extLst>
      <p:ext uri="{BB962C8B-B14F-4D97-AF65-F5344CB8AC3E}">
        <p14:creationId xmlns:p14="http://schemas.microsoft.com/office/powerpoint/2010/main" val="18131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5</a:t>
            </a:fld>
            <a:endParaRPr lang="en-US"/>
          </a:p>
        </p:txBody>
      </p:sp>
    </p:spTree>
    <p:extLst>
      <p:ext uri="{BB962C8B-B14F-4D97-AF65-F5344CB8AC3E}">
        <p14:creationId xmlns:p14="http://schemas.microsoft.com/office/powerpoint/2010/main" val="64483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6</a:t>
            </a:fld>
            <a:endParaRPr lang="en-US"/>
          </a:p>
        </p:txBody>
      </p:sp>
    </p:spTree>
    <p:extLst>
      <p:ext uri="{BB962C8B-B14F-4D97-AF65-F5344CB8AC3E}">
        <p14:creationId xmlns:p14="http://schemas.microsoft.com/office/powerpoint/2010/main" val="184856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7</a:t>
            </a:fld>
            <a:endParaRPr lang="en-US"/>
          </a:p>
        </p:txBody>
      </p:sp>
    </p:spTree>
    <p:extLst>
      <p:ext uri="{BB962C8B-B14F-4D97-AF65-F5344CB8AC3E}">
        <p14:creationId xmlns:p14="http://schemas.microsoft.com/office/powerpoint/2010/main" val="352763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8</a:t>
            </a:fld>
            <a:endParaRPr lang="en-US"/>
          </a:p>
        </p:txBody>
      </p:sp>
    </p:spTree>
    <p:extLst>
      <p:ext uri="{BB962C8B-B14F-4D97-AF65-F5344CB8AC3E}">
        <p14:creationId xmlns:p14="http://schemas.microsoft.com/office/powerpoint/2010/main" val="239942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9</a:t>
            </a:fld>
            <a:endParaRPr lang="en-US"/>
          </a:p>
        </p:txBody>
      </p:sp>
    </p:spTree>
    <p:extLst>
      <p:ext uri="{BB962C8B-B14F-4D97-AF65-F5344CB8AC3E}">
        <p14:creationId xmlns:p14="http://schemas.microsoft.com/office/powerpoint/2010/main" val="156905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99895-956E-C54A-A0DC-D1765C1CABE2}" type="slidenum">
              <a:rPr lang="en-US" smtClean="0"/>
              <a:t>10</a:t>
            </a:fld>
            <a:endParaRPr lang="en-US"/>
          </a:p>
        </p:txBody>
      </p:sp>
    </p:spTree>
    <p:extLst>
      <p:ext uri="{BB962C8B-B14F-4D97-AF65-F5344CB8AC3E}">
        <p14:creationId xmlns:p14="http://schemas.microsoft.com/office/powerpoint/2010/main" val="34038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A628EC-599B-A242-800C-4088F209D97A}"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58632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628EC-599B-A242-800C-4088F209D97A}"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41936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628EC-599B-A242-800C-4088F209D97A}"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30457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628EC-599B-A242-800C-4088F209D97A}"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166145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628EC-599B-A242-800C-4088F209D97A}"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31129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628EC-599B-A242-800C-4088F209D97A}" type="datetimeFigureOut">
              <a:rPr lang="en-US" smtClean="0"/>
              <a:t>2/17/22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70362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A628EC-599B-A242-800C-4088F209D97A}" type="datetimeFigureOut">
              <a:rPr lang="en-US" smtClean="0"/>
              <a:t>2/17/22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176757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A628EC-599B-A242-800C-4088F209D97A}" type="datetimeFigureOut">
              <a:rPr lang="en-US" smtClean="0"/>
              <a:t>2/17/22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14761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628EC-599B-A242-800C-4088F209D97A}" type="datetimeFigureOut">
              <a:rPr lang="en-US" smtClean="0"/>
              <a:t>2/17/22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117470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A628EC-599B-A242-800C-4088F209D97A}" type="datetimeFigureOut">
              <a:rPr lang="en-US" smtClean="0"/>
              <a:t>2/17/22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143008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A628EC-599B-A242-800C-4088F209D97A}" type="datetimeFigureOut">
              <a:rPr lang="en-US" smtClean="0"/>
              <a:t>2/17/22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DF10-3F66-0A47-AC6F-8E0C6243C9DF}" type="slidenum">
              <a:rPr lang="en-US" smtClean="0"/>
              <a:t>‹#›</a:t>
            </a:fld>
            <a:endParaRPr lang="en-US"/>
          </a:p>
        </p:txBody>
      </p:sp>
    </p:spTree>
    <p:extLst>
      <p:ext uri="{BB962C8B-B14F-4D97-AF65-F5344CB8AC3E}">
        <p14:creationId xmlns:p14="http://schemas.microsoft.com/office/powerpoint/2010/main" val="83745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628EC-599B-A242-800C-4088F209D97A}" type="datetimeFigureOut">
              <a:rPr lang="en-US" smtClean="0"/>
              <a:t>2/17/22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4DF10-3F66-0A47-AC6F-8E0C6243C9DF}" type="slidenum">
              <a:rPr lang="en-US" smtClean="0"/>
              <a:t>‹#›</a:t>
            </a:fld>
            <a:endParaRPr lang="en-US"/>
          </a:p>
        </p:txBody>
      </p:sp>
    </p:spTree>
    <p:extLst>
      <p:ext uri="{BB962C8B-B14F-4D97-AF65-F5344CB8AC3E}">
        <p14:creationId xmlns:p14="http://schemas.microsoft.com/office/powerpoint/2010/main" val="10218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Primer 2:</a:t>
            </a:r>
            <a:br>
              <a:rPr lang="en-US" dirty="0"/>
            </a:br>
            <a:r>
              <a:rPr lang="en-US" dirty="0"/>
              <a:t>Paragraphs &amp; Sections</a:t>
            </a:r>
          </a:p>
        </p:txBody>
      </p:sp>
      <p:sp>
        <p:nvSpPr>
          <p:cNvPr id="3" name="Subtitle 2"/>
          <p:cNvSpPr>
            <a:spLocks noGrp="1"/>
          </p:cNvSpPr>
          <p:nvPr>
            <p:ph type="subTitle" idx="1"/>
          </p:nvPr>
        </p:nvSpPr>
        <p:spPr/>
        <p:txBody>
          <a:bodyPr/>
          <a:lstStyle/>
          <a:p>
            <a:r>
              <a:rPr lang="en-US" dirty="0"/>
              <a:t>CIBO 2019</a:t>
            </a:r>
          </a:p>
          <a:p>
            <a:r>
              <a:rPr lang="en-US" dirty="0"/>
              <a:t>Prof. Andy Pennock</a:t>
            </a:r>
          </a:p>
        </p:txBody>
      </p:sp>
    </p:spTree>
    <p:extLst>
      <p:ext uri="{BB962C8B-B14F-4D97-AF65-F5344CB8AC3E}">
        <p14:creationId xmlns:p14="http://schemas.microsoft.com/office/powerpoint/2010/main" val="161883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good paragraphs:</a:t>
            </a:r>
          </a:p>
        </p:txBody>
      </p:sp>
      <p:sp>
        <p:nvSpPr>
          <p:cNvPr id="3" name="Content Placeholder 2"/>
          <p:cNvSpPr>
            <a:spLocks noGrp="1"/>
          </p:cNvSpPr>
          <p:nvPr>
            <p:ph idx="1"/>
          </p:nvPr>
        </p:nvSpPr>
        <p:spPr>
          <a:xfrm>
            <a:off x="2933205" y="1825625"/>
            <a:ext cx="6139544" cy="4351338"/>
          </a:xfrm>
        </p:spPr>
        <p:txBody>
          <a:bodyPr>
            <a:normAutofit/>
          </a:bodyPr>
          <a:lstStyle/>
          <a:p>
            <a:pPr marL="514350" indent="-514350">
              <a:buFont typeface="+mj-lt"/>
              <a:buAutoNum type="arabicPeriod"/>
            </a:pPr>
            <a:r>
              <a:rPr lang="en-US" dirty="0"/>
              <a:t>Cohesion: </a:t>
            </a:r>
          </a:p>
          <a:p>
            <a:pPr lvl="1"/>
            <a:r>
              <a:rPr lang="en-US" dirty="0"/>
              <a:t>Do my sentences connect together?</a:t>
            </a:r>
          </a:p>
          <a:p>
            <a:pPr marL="514350" indent="-514350">
              <a:buFont typeface="+mj-lt"/>
              <a:buAutoNum type="arabicPeriod"/>
            </a:pPr>
            <a:r>
              <a:rPr lang="en-US" dirty="0"/>
              <a:t>Coherence: </a:t>
            </a:r>
          </a:p>
          <a:p>
            <a:pPr lvl="1"/>
            <a:r>
              <a:rPr lang="en-US" dirty="0"/>
              <a:t>Does my paragraph make sense as a whole? </a:t>
            </a:r>
          </a:p>
        </p:txBody>
      </p:sp>
    </p:spTree>
    <p:extLst>
      <p:ext uri="{BB962C8B-B14F-4D97-AF65-F5344CB8AC3E}">
        <p14:creationId xmlns:p14="http://schemas.microsoft.com/office/powerpoint/2010/main" val="28677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a:t>
            </a:r>
          </a:p>
        </p:txBody>
      </p:sp>
      <p:sp>
        <p:nvSpPr>
          <p:cNvPr id="3" name="Content Placeholder 2"/>
          <p:cNvSpPr>
            <a:spLocks noGrp="1"/>
          </p:cNvSpPr>
          <p:nvPr>
            <p:ph sz="half" idx="1"/>
          </p:nvPr>
        </p:nvSpPr>
        <p:spPr/>
        <p:txBody>
          <a:bodyPr/>
          <a:lstStyle/>
          <a:p>
            <a:r>
              <a:rPr lang="en-US" i="1" dirty="0"/>
              <a:t>Assertion</a:t>
            </a:r>
            <a:r>
              <a:rPr lang="en-US" dirty="0"/>
              <a:t>: Sentences hold together and paragraphs are cohesive when you </a:t>
            </a:r>
          </a:p>
          <a:p>
            <a:pPr marL="457200" lvl="1" indent="0">
              <a:buNone/>
            </a:pPr>
            <a:r>
              <a:rPr lang="en-US" dirty="0"/>
              <a:t>1) begin sentences with ideas that are connected to ideas that your audience is already familiar with and </a:t>
            </a:r>
          </a:p>
          <a:p>
            <a:pPr marL="457200" lvl="1" indent="0">
              <a:buNone/>
            </a:pPr>
            <a:r>
              <a:rPr lang="en-US" dirty="0"/>
              <a:t>2) put new information at the end of sentences.  </a:t>
            </a:r>
          </a:p>
          <a:p>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729582"/>
            <a:ext cx="5181600" cy="3892843"/>
          </a:xfrm>
        </p:spPr>
      </p:pic>
    </p:spTree>
    <p:extLst>
      <p:ext uri="{BB962C8B-B14F-4D97-AF65-F5344CB8AC3E}">
        <p14:creationId xmlns:p14="http://schemas.microsoft.com/office/powerpoint/2010/main" val="14421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A good example</a:t>
            </a:r>
          </a:p>
        </p:txBody>
      </p:sp>
      <p:sp>
        <p:nvSpPr>
          <p:cNvPr id="3" name="Content Placeholder 2"/>
          <p:cNvSpPr>
            <a:spLocks noGrp="1"/>
          </p:cNvSpPr>
          <p:nvPr>
            <p:ph idx="1"/>
          </p:nvPr>
        </p:nvSpPr>
        <p:spPr/>
        <p:txBody>
          <a:bodyPr>
            <a:normAutofit/>
          </a:bodyPr>
          <a:lstStyle/>
          <a:p>
            <a:pPr marL="0" indent="0">
              <a:buNone/>
            </a:pPr>
            <a:r>
              <a:rPr lang="en-US" baseline="30000" dirty="0"/>
              <a:t>1</a:t>
            </a:r>
            <a:r>
              <a:rPr lang="en-US" dirty="0"/>
              <a:t>   The Eastern Shore of Virginia lies within one of the nation’s most threatened coastal regions.  </a:t>
            </a:r>
            <a:r>
              <a:rPr lang="en-US" baseline="30000" dirty="0"/>
              <a:t>2</a:t>
            </a:r>
            <a:r>
              <a:rPr lang="en-US" dirty="0"/>
              <a:t>Sea levels here are rising at three to four times the global average, and storms are expected to intensify.  </a:t>
            </a:r>
            <a:r>
              <a:rPr lang="en-US" baseline="30000" dirty="0"/>
              <a:t>3</a:t>
            </a:r>
            <a:r>
              <a:rPr lang="en-US" dirty="0"/>
              <a:t>Both of these trends are linked, in part, to climate change.  </a:t>
            </a:r>
            <a:r>
              <a:rPr lang="en-US" baseline="30000" dirty="0"/>
              <a:t>4</a:t>
            </a:r>
            <a:r>
              <a:rPr lang="en-US" dirty="0"/>
              <a:t>Climate-related hazards are producing mounting challenges which government has often addressed through reactive, expensive, piecemeal approaches.  </a:t>
            </a:r>
            <a:r>
              <a:rPr lang="en-US" baseline="30000" dirty="0"/>
              <a:t>5</a:t>
            </a:r>
            <a:r>
              <a:rPr lang="en-US" dirty="0"/>
              <a:t>Often these efforts have exacerbated the area’s vulnerability.</a:t>
            </a:r>
          </a:p>
        </p:txBody>
      </p:sp>
    </p:spTree>
    <p:extLst>
      <p:ext uri="{BB962C8B-B14F-4D97-AF65-F5344CB8AC3E}">
        <p14:creationId xmlns:p14="http://schemas.microsoft.com/office/powerpoint/2010/main" val="7921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A good example</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2690037"/>
          </a:xfrm>
          <a:prstGeom prst="rect">
            <a:avLst/>
          </a:prstGeom>
        </p:spPr>
      </p:pic>
    </p:spTree>
    <p:extLst>
      <p:ext uri="{BB962C8B-B14F-4D97-AF65-F5344CB8AC3E}">
        <p14:creationId xmlns:p14="http://schemas.microsoft.com/office/powerpoint/2010/main" val="123300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A bad example</a:t>
            </a:r>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2261145"/>
            <a:ext cx="10515600" cy="2565898"/>
          </a:xfrm>
          <a:prstGeom prst="rect">
            <a:avLst/>
          </a:prstGeom>
          <a:noFill/>
          <a:ln>
            <a:noFill/>
          </a:ln>
        </p:spPr>
      </p:pic>
    </p:spTree>
    <p:extLst>
      <p:ext uri="{BB962C8B-B14F-4D97-AF65-F5344CB8AC3E}">
        <p14:creationId xmlns:p14="http://schemas.microsoft.com/office/powerpoint/2010/main" val="80019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Another example</a:t>
            </a:r>
          </a:p>
        </p:txBody>
      </p:sp>
      <p:sp>
        <p:nvSpPr>
          <p:cNvPr id="3" name="Content Placeholder 2"/>
          <p:cNvSpPr>
            <a:spLocks noGrp="1"/>
          </p:cNvSpPr>
          <p:nvPr>
            <p:ph idx="1"/>
          </p:nvPr>
        </p:nvSpPr>
        <p:spPr/>
        <p:txBody>
          <a:bodyPr>
            <a:normAutofit/>
          </a:bodyPr>
          <a:lstStyle/>
          <a:p>
            <a:pPr marL="0" indent="0">
              <a:buNone/>
            </a:pPr>
            <a:r>
              <a:rPr lang="en-US" dirty="0"/>
              <a:t>Many coastal areas are inhabited and many will need to be abandoned in coming decades as SLR continues.  Tangier Island is the last inhabited island in the Chesapeake Bay.  Climate change and associated sea level rise (SLR) are already impacting low-lying coastal areas, including islands, throughout the world.  With the predicted SLR, much of the island’s remaining landmass is expected to be lost in the next 50 years and it will likely need to be abandoned.  Since 1850, 66.75% of Tangier Island’s landmass has been lost.  </a:t>
            </a:r>
          </a:p>
        </p:txBody>
      </p:sp>
    </p:spTree>
    <p:extLst>
      <p:ext uri="{BB962C8B-B14F-4D97-AF65-F5344CB8AC3E}">
        <p14:creationId xmlns:p14="http://schemas.microsoft.com/office/powerpoint/2010/main" val="128400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Another example</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38200" y="2016038"/>
            <a:ext cx="10515600" cy="2934191"/>
          </a:xfrm>
          <a:prstGeom prst="rect">
            <a:avLst/>
          </a:prstGeom>
        </p:spPr>
      </p:pic>
    </p:spTree>
    <p:extLst>
      <p:ext uri="{BB962C8B-B14F-4D97-AF65-F5344CB8AC3E}">
        <p14:creationId xmlns:p14="http://schemas.microsoft.com/office/powerpoint/2010/main" val="66998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 Rewrite</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38200" y="2219980"/>
            <a:ext cx="10515600" cy="2709187"/>
          </a:xfrm>
          <a:prstGeom prst="rect">
            <a:avLst/>
          </a:prstGeom>
        </p:spPr>
      </p:pic>
    </p:spTree>
    <p:extLst>
      <p:ext uri="{BB962C8B-B14F-4D97-AF65-F5344CB8AC3E}">
        <p14:creationId xmlns:p14="http://schemas.microsoft.com/office/powerpoint/2010/main" val="127813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cohesion in your work	</a:t>
            </a:r>
          </a:p>
        </p:txBody>
      </p:sp>
      <p:sp>
        <p:nvSpPr>
          <p:cNvPr id="3" name="Content Placeholder 2"/>
          <p:cNvSpPr>
            <a:spLocks noGrp="1"/>
          </p:cNvSpPr>
          <p:nvPr>
            <p:ph idx="1"/>
          </p:nvPr>
        </p:nvSpPr>
        <p:spPr/>
        <p:txBody>
          <a:bodyPr/>
          <a:lstStyle/>
          <a:p>
            <a:r>
              <a:rPr lang="en-US" dirty="0"/>
              <a:t>Read one background section.</a:t>
            </a:r>
          </a:p>
          <a:p>
            <a:r>
              <a:rPr lang="en-US" dirty="0"/>
              <a:t>Do the sentences hold together and are paragraphs are cohesive?</a:t>
            </a:r>
            <a:br>
              <a:rPr lang="en-US" dirty="0"/>
            </a:br>
            <a:endParaRPr lang="en-US" dirty="0"/>
          </a:p>
          <a:p>
            <a:pPr marL="971550" lvl="1" indent="-514350">
              <a:buAutoNum type="arabicParenR"/>
            </a:pPr>
            <a:r>
              <a:rPr lang="en-US" dirty="0"/>
              <a:t>Do the sentences begin with ideas that are connected to ideas that your audience is already familiar with</a:t>
            </a:r>
          </a:p>
          <a:p>
            <a:pPr marL="971550" lvl="1" indent="-514350">
              <a:buAutoNum type="arabicParenR"/>
            </a:pPr>
            <a:r>
              <a:rPr lang="en-US" dirty="0"/>
              <a:t>Do they put new information at the end of sentences?  </a:t>
            </a:r>
          </a:p>
          <a:p>
            <a:endParaRPr lang="en-US" dirty="0"/>
          </a:p>
          <a:p>
            <a:endParaRPr lang="en-US" dirty="0"/>
          </a:p>
        </p:txBody>
      </p:sp>
    </p:spTree>
    <p:extLst>
      <p:ext uri="{BB962C8B-B14F-4D97-AF65-F5344CB8AC3E}">
        <p14:creationId xmlns:p14="http://schemas.microsoft.com/office/powerpoint/2010/main" val="58102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Does my paragraph make sense as a whole? </a:t>
            </a:r>
          </a:p>
        </p:txBody>
      </p:sp>
      <p:sp>
        <p:nvSpPr>
          <p:cNvPr id="3" name="Content Placeholder 2"/>
          <p:cNvSpPr>
            <a:spLocks noGrp="1"/>
          </p:cNvSpPr>
          <p:nvPr>
            <p:ph sz="half" idx="1"/>
          </p:nvPr>
        </p:nvSpPr>
        <p:spPr/>
        <p:txBody>
          <a:bodyPr/>
          <a:lstStyle/>
          <a:p>
            <a:r>
              <a:rPr lang="en-US" i="1" dirty="0"/>
              <a:t>Assertion</a:t>
            </a:r>
            <a:r>
              <a:rPr lang="en-US" dirty="0"/>
              <a:t>: Audiences prefer paragraphs that focus on the same topic throughout.  </a:t>
            </a:r>
          </a:p>
          <a:p>
            <a:r>
              <a:rPr lang="en-US" i="1" dirty="0"/>
              <a:t>Why does anyone write incoherently? </a:t>
            </a:r>
          </a:p>
          <a:p>
            <a:pPr lvl="1"/>
            <a:r>
              <a:rPr lang="en-US" dirty="0"/>
              <a:t>Lack of sleep!</a:t>
            </a:r>
          </a:p>
          <a:p>
            <a:pPr lvl="1"/>
            <a:r>
              <a:rPr lang="en-US" dirty="0"/>
              <a:t>It’s a part of the writing process (and you didn’t leave time to edit).</a:t>
            </a:r>
          </a:p>
          <a:p>
            <a:pPr lvl="1"/>
            <a:r>
              <a:rPr lang="en-US" dirty="0"/>
              <a:t>An unwillingness to kill your darlings.  </a:t>
            </a:r>
          </a:p>
          <a:p>
            <a:endParaRPr lang="en-US" dirty="0"/>
          </a:p>
        </p:txBody>
      </p:sp>
      <p:sp>
        <p:nvSpPr>
          <p:cNvPr id="7" name="Content Placeholder 6"/>
          <p:cNvSpPr>
            <a:spLocks noGrp="1"/>
          </p:cNvSpPr>
          <p:nvPr>
            <p:ph sz="half" idx="2"/>
          </p:nvPr>
        </p:nvSpPr>
        <p:spPr/>
        <p:txBody>
          <a:bodyPr/>
          <a:lstStyle/>
          <a:p>
            <a:r>
              <a:rPr lang="en-US" dirty="0"/>
              <a:t>Subsidence is the natural process of the earth settling.  The earth settling is like settling for a partner in life, you may not get what you want but it’s better than nothing.  Nothing is what I wanted from the dining hall after I saw the menu today.  But today was sunnier than yesterday, so I was able to get a tan on the quad.  </a:t>
            </a:r>
          </a:p>
          <a:p>
            <a:endParaRPr lang="en-US" dirty="0"/>
          </a:p>
        </p:txBody>
      </p:sp>
    </p:spTree>
    <p:extLst>
      <p:ext uri="{BB962C8B-B14F-4D97-AF65-F5344CB8AC3E}">
        <p14:creationId xmlns:p14="http://schemas.microsoft.com/office/powerpoint/2010/main" val="21315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Writing? </a:t>
            </a:r>
          </a:p>
        </p:txBody>
      </p:sp>
      <p:sp>
        <p:nvSpPr>
          <p:cNvPr id="3" name="Content Placeholder 2"/>
          <p:cNvSpPr>
            <a:spLocks noGrp="1"/>
          </p:cNvSpPr>
          <p:nvPr>
            <p:ph idx="1"/>
          </p:nvPr>
        </p:nvSpPr>
        <p:spPr/>
        <p:txBody>
          <a:bodyPr/>
          <a:lstStyle/>
          <a:p>
            <a:r>
              <a:rPr lang="en-US" dirty="0"/>
              <a:t>Thinking </a:t>
            </a:r>
          </a:p>
          <a:p>
            <a:endParaRPr lang="en-US" dirty="0"/>
          </a:p>
          <a:p>
            <a:r>
              <a:rPr lang="en-US" dirty="0"/>
              <a:t>Communicating</a:t>
            </a:r>
          </a:p>
          <a:p>
            <a:pPr lvl="1"/>
            <a:r>
              <a:rPr lang="en-US" dirty="0"/>
              <a:t>Words and Sentences</a:t>
            </a:r>
          </a:p>
          <a:p>
            <a:pPr lvl="1"/>
            <a:r>
              <a:rPr lang="en-US" dirty="0"/>
              <a:t>Paragraphs and Sections</a:t>
            </a:r>
          </a:p>
          <a:p>
            <a:endParaRPr lang="en-US" dirty="0"/>
          </a:p>
        </p:txBody>
      </p:sp>
    </p:spTree>
    <p:extLst>
      <p:ext uri="{BB962C8B-B14F-4D97-AF65-F5344CB8AC3E}">
        <p14:creationId xmlns:p14="http://schemas.microsoft.com/office/powerpoint/2010/main" val="6581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Does my paragraph make sense as a whole? </a:t>
            </a:r>
          </a:p>
        </p:txBody>
      </p:sp>
      <p:sp>
        <p:nvSpPr>
          <p:cNvPr id="7" name="Content Placeholder 6"/>
          <p:cNvSpPr>
            <a:spLocks noGrp="1"/>
          </p:cNvSpPr>
          <p:nvPr>
            <p:ph idx="1"/>
          </p:nvPr>
        </p:nvSpPr>
        <p:spPr/>
        <p:txBody>
          <a:bodyPr>
            <a:normAutofit lnSpcReduction="10000"/>
          </a:bodyPr>
          <a:lstStyle/>
          <a:p>
            <a:pPr marL="0" indent="0">
              <a:buNone/>
            </a:pPr>
            <a:r>
              <a:rPr lang="en-US" dirty="0"/>
              <a:t>Struggles with sinking ground in coastal areas are not isolated to Virginia.  Cities across the world are struggling with subsidence.  In Louisiana, subsidence is caused by compacting sediment left by the Mississippi river.  In the fall of 2016, the Geological Society of America released a report from a workgroup of state policy makers and scientists from across the country.  The report examined the policy levers that state-level policy makers have at their disposal to slow climate change and recommended a number of potential solutions that fall into two different groups: increased regulation or instituting a national carbon tax.  Unfortunately, these ideas are theoretical, as all bills that focus on national-level regulation have died due to pressure from energy companies. </a:t>
            </a:r>
          </a:p>
        </p:txBody>
      </p:sp>
    </p:spTree>
    <p:extLst>
      <p:ext uri="{BB962C8B-B14F-4D97-AF65-F5344CB8AC3E}">
        <p14:creationId xmlns:p14="http://schemas.microsoft.com/office/powerpoint/2010/main" val="29981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Does my paragraph make sense as a whole? </a:t>
            </a:r>
          </a:p>
        </p:txBody>
      </p:sp>
      <p:sp>
        <p:nvSpPr>
          <p:cNvPr id="7" name="Content Placeholder 6"/>
          <p:cNvSpPr>
            <a:spLocks noGrp="1"/>
          </p:cNvSpPr>
          <p:nvPr>
            <p:ph idx="1"/>
          </p:nvPr>
        </p:nvSpPr>
        <p:spPr/>
        <p:txBody>
          <a:bodyPr>
            <a:normAutofit fontScale="92500" lnSpcReduction="20000"/>
          </a:bodyPr>
          <a:lstStyle/>
          <a:p>
            <a:pPr marL="0" indent="0">
              <a:buNone/>
            </a:pPr>
            <a:r>
              <a:rPr lang="en-US" dirty="0"/>
              <a:t>Struggles with sinking ground in coastal areas are not isolated to Virginia.  In fact, coastal cities around the country are struggling with subsidence.  For example, in Louisiana subsidence is caused by compacting sediment left by the Mississippi river.  In Long Beach, California subsidence has been an issue since the 1940s when the oil boom caused huge subsidence problems that continue to threaten the city today.  </a:t>
            </a:r>
          </a:p>
          <a:p>
            <a:pPr marL="0" indent="0">
              <a:buNone/>
            </a:pPr>
            <a:r>
              <a:rPr lang="en-US" dirty="0"/>
              <a:t> </a:t>
            </a:r>
          </a:p>
          <a:p>
            <a:pPr marL="0" indent="0">
              <a:buNone/>
            </a:pPr>
            <a:r>
              <a:rPr lang="en-US" dirty="0"/>
              <a:t>To understand how these sinking areas will interact with climate change and associated sea level rise, the Geological Society of America commissioned a report in 2016.  It documented the interaction of the two trends across the country as a part of a larger project on the impact of climate change across the country.  The report also focused on informing state-level policy makers about what they can do to adapt to this unique set of challenges created by sinking land and rising seas. </a:t>
            </a:r>
          </a:p>
        </p:txBody>
      </p:sp>
    </p:spTree>
    <p:extLst>
      <p:ext uri="{BB962C8B-B14F-4D97-AF65-F5344CB8AC3E}">
        <p14:creationId xmlns:p14="http://schemas.microsoft.com/office/powerpoint/2010/main" val="61398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cohesiveness in your work	</a:t>
            </a:r>
          </a:p>
        </p:txBody>
      </p:sp>
      <p:sp>
        <p:nvSpPr>
          <p:cNvPr id="3" name="Content Placeholder 2"/>
          <p:cNvSpPr>
            <a:spLocks noGrp="1"/>
          </p:cNvSpPr>
          <p:nvPr>
            <p:ph idx="1"/>
          </p:nvPr>
        </p:nvSpPr>
        <p:spPr/>
        <p:txBody>
          <a:bodyPr/>
          <a:lstStyle/>
          <a:p>
            <a:r>
              <a:rPr lang="en-US" dirty="0"/>
              <a:t>Read the recommendations in the samples in front of you.</a:t>
            </a:r>
          </a:p>
          <a:p>
            <a:r>
              <a:rPr lang="en-US" dirty="0"/>
              <a:t>Does it focus cohesively on one topic?  </a:t>
            </a:r>
          </a:p>
          <a:p>
            <a:endParaRPr lang="en-US" dirty="0"/>
          </a:p>
          <a:p>
            <a:endParaRPr lang="en-US" dirty="0"/>
          </a:p>
        </p:txBody>
      </p:sp>
    </p:spTree>
    <p:extLst>
      <p:ext uri="{BB962C8B-B14F-4D97-AF65-F5344CB8AC3E}">
        <p14:creationId xmlns:p14="http://schemas.microsoft.com/office/powerpoint/2010/main" val="5176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Coherence: Making the Document Make Sense as a Whole    </a:t>
            </a:r>
          </a:p>
        </p:txBody>
      </p:sp>
      <p:sp>
        <p:nvSpPr>
          <p:cNvPr id="3" name="Content Placeholder 2"/>
          <p:cNvSpPr>
            <a:spLocks noGrp="1"/>
          </p:cNvSpPr>
          <p:nvPr>
            <p:ph sz="half" idx="1"/>
          </p:nvPr>
        </p:nvSpPr>
        <p:spPr/>
        <p:txBody>
          <a:bodyPr/>
          <a:lstStyle/>
          <a:p>
            <a:r>
              <a:rPr lang="en-US" i="1" dirty="0"/>
              <a:t>Assertion:</a:t>
            </a:r>
            <a:r>
              <a:rPr lang="en-US" dirty="0"/>
              <a:t> Your final product will not look much like the outline you began with because as you’ve worked on </a:t>
            </a:r>
            <a:r>
              <a:rPr lang="en-US" i="1" dirty="0"/>
              <a:t>communicating</a:t>
            </a:r>
            <a:r>
              <a:rPr lang="en-US" dirty="0"/>
              <a:t>, you’ve also been </a:t>
            </a:r>
            <a:r>
              <a:rPr lang="en-US" i="1" dirty="0"/>
              <a:t>thinking</a:t>
            </a:r>
            <a:r>
              <a:rPr lang="en-US" dirty="0"/>
              <a:t>.  </a:t>
            </a:r>
          </a:p>
          <a:p>
            <a:r>
              <a:rPr lang="en-US" dirty="0"/>
              <a:t>True for the paragraph, </a:t>
            </a:r>
            <a:r>
              <a:rPr lang="en-US" u="sng" dirty="0"/>
              <a:t>even more true for the outline</a:t>
            </a:r>
            <a:r>
              <a:rPr lang="en-US" dirty="0"/>
              <a:t>. </a:t>
            </a:r>
          </a:p>
          <a:p>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4476" y="1825625"/>
            <a:ext cx="1877047" cy="4351338"/>
          </a:xfrm>
        </p:spPr>
      </p:pic>
    </p:spTree>
    <p:extLst>
      <p:ext uri="{BB962C8B-B14F-4D97-AF65-F5344CB8AC3E}">
        <p14:creationId xmlns:p14="http://schemas.microsoft.com/office/powerpoint/2010/main" val="19146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Memo Debrief</a:t>
            </a:r>
          </a:p>
        </p:txBody>
      </p:sp>
      <p:sp>
        <p:nvSpPr>
          <p:cNvPr id="3" name="Content Placeholder 2"/>
          <p:cNvSpPr>
            <a:spLocks noGrp="1"/>
          </p:cNvSpPr>
          <p:nvPr>
            <p:ph idx="1"/>
          </p:nvPr>
        </p:nvSpPr>
        <p:spPr/>
        <p:txBody>
          <a:bodyPr/>
          <a:lstStyle/>
          <a:p>
            <a:r>
              <a:rPr lang="en-US" dirty="0"/>
              <a:t>In groups of three, practice asking and answering metacognitive about the assignment.  </a:t>
            </a:r>
          </a:p>
          <a:p>
            <a:endParaRPr lang="en-US" dirty="0"/>
          </a:p>
          <a:p>
            <a:endParaRPr lang="en-US" dirty="0"/>
          </a:p>
          <a:p>
            <a:r>
              <a:rPr lang="en-US" dirty="0"/>
              <a:t>Read each other’s memos.  </a:t>
            </a:r>
          </a:p>
          <a:p>
            <a:pPr lvl="1"/>
            <a:r>
              <a:rPr lang="en-US" dirty="0"/>
              <a:t>Note about what you felt when you read them the first time through. </a:t>
            </a:r>
          </a:p>
          <a:p>
            <a:pPr lvl="1"/>
            <a:r>
              <a:rPr lang="en-US" dirty="0"/>
              <a:t>Put a few thoughts together about was just done differently than yours. </a:t>
            </a:r>
          </a:p>
          <a:p>
            <a:pPr lvl="1"/>
            <a:r>
              <a:rPr lang="en-US" dirty="0"/>
              <a:t>What did you identify that was done well or that could have been done differently?</a:t>
            </a:r>
          </a:p>
          <a:p>
            <a:pPr lvl="1"/>
            <a:endParaRPr lang="en-US" dirty="0"/>
          </a:p>
        </p:txBody>
      </p:sp>
    </p:spTree>
    <p:extLst>
      <p:ext uri="{BB962C8B-B14F-4D97-AF65-F5344CB8AC3E}">
        <p14:creationId xmlns:p14="http://schemas.microsoft.com/office/powerpoint/2010/main" val="865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E1EF-FBF3-5240-AAAB-E9E7326280F3}"/>
              </a:ext>
            </a:extLst>
          </p:cNvPr>
          <p:cNvSpPr>
            <a:spLocks noGrp="1"/>
          </p:cNvSpPr>
          <p:nvPr>
            <p:ph type="title"/>
          </p:nvPr>
        </p:nvSpPr>
        <p:spPr/>
        <p:txBody>
          <a:bodyPr/>
          <a:lstStyle/>
          <a:p>
            <a:r>
              <a:rPr lang="en-US" dirty="0"/>
              <a:t>Instructions	</a:t>
            </a:r>
          </a:p>
        </p:txBody>
      </p:sp>
      <p:sp>
        <p:nvSpPr>
          <p:cNvPr id="3" name="Content Placeholder 2">
            <a:extLst>
              <a:ext uri="{FF2B5EF4-FFF2-40B4-BE49-F238E27FC236}">
                <a16:creationId xmlns:a16="http://schemas.microsoft.com/office/drawing/2014/main" id="{2E8EC98E-9A52-AC4A-A183-5EA5F0EB32BF}"/>
              </a:ext>
            </a:extLst>
          </p:cNvPr>
          <p:cNvSpPr>
            <a:spLocks noGrp="1"/>
          </p:cNvSpPr>
          <p:nvPr>
            <p:ph idx="1"/>
          </p:nvPr>
        </p:nvSpPr>
        <p:spPr/>
        <p:txBody>
          <a:bodyPr/>
          <a:lstStyle/>
          <a:p>
            <a:r>
              <a:rPr lang="en-US" dirty="0"/>
              <a:t>Select your group’s most creative problem statement.</a:t>
            </a:r>
          </a:p>
          <a:p>
            <a:r>
              <a:rPr lang="en-US" dirty="0"/>
              <a:t>Go to </a:t>
            </a:r>
            <a:r>
              <a:rPr lang="en-US" dirty="0" err="1"/>
              <a:t>sli.do</a:t>
            </a:r>
            <a:endParaRPr lang="en-US" dirty="0"/>
          </a:p>
          <a:p>
            <a:r>
              <a:rPr lang="en-US" dirty="0"/>
              <a:t>Enter code #Z039</a:t>
            </a:r>
          </a:p>
          <a:p>
            <a:r>
              <a:rPr lang="en-US"/>
              <a:t>Have one </a:t>
            </a:r>
            <a:r>
              <a:rPr lang="en-US" dirty="0"/>
              <a:t>group member enter the most creative problem statement. </a:t>
            </a:r>
          </a:p>
          <a:p>
            <a:r>
              <a:rPr lang="en-US" dirty="0"/>
              <a:t>Review other groups’ submissions.</a:t>
            </a:r>
          </a:p>
          <a:p>
            <a:r>
              <a:rPr lang="en-US" dirty="0"/>
              <a:t>Each group member should then vote on your two favorites. </a:t>
            </a:r>
          </a:p>
          <a:p>
            <a:endParaRPr lang="en-US" dirty="0"/>
          </a:p>
        </p:txBody>
      </p:sp>
    </p:spTree>
    <p:extLst>
      <p:ext uri="{BB962C8B-B14F-4D97-AF65-F5344CB8AC3E}">
        <p14:creationId xmlns:p14="http://schemas.microsoft.com/office/powerpoint/2010/main" val="3863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good sentences:</a:t>
            </a:r>
          </a:p>
        </p:txBody>
      </p:sp>
      <p:sp>
        <p:nvSpPr>
          <p:cNvPr id="3" name="Content Placeholder 2"/>
          <p:cNvSpPr>
            <a:spLocks noGrp="1"/>
          </p:cNvSpPr>
          <p:nvPr>
            <p:ph idx="1"/>
          </p:nvPr>
        </p:nvSpPr>
        <p:spPr>
          <a:xfrm>
            <a:off x="2933205" y="1825625"/>
            <a:ext cx="6139544" cy="4351338"/>
          </a:xfrm>
        </p:spPr>
        <p:txBody>
          <a:bodyPr/>
          <a:lstStyle/>
          <a:p>
            <a:pPr marL="0" indent="0">
              <a:buNone/>
            </a:pPr>
            <a:r>
              <a:rPr lang="en-US" dirty="0"/>
              <a:t>1:  Characters Make Good Subjects,</a:t>
            </a:r>
          </a:p>
          <a:p>
            <a:pPr marL="0" indent="0">
              <a:buNone/>
            </a:pPr>
            <a:r>
              <a:rPr lang="en-US" dirty="0"/>
              <a:t>2:  Actions Make Good Verbs,</a:t>
            </a:r>
          </a:p>
          <a:p>
            <a:pPr marL="0" indent="0">
              <a:buNone/>
            </a:pPr>
            <a:r>
              <a:rPr lang="en-US" dirty="0"/>
              <a:t>3:  Choose Words Wisely.</a:t>
            </a:r>
          </a:p>
          <a:p>
            <a:endParaRPr lang="en-US" dirty="0"/>
          </a:p>
          <a:p>
            <a:endParaRPr lang="en-US" dirty="0"/>
          </a:p>
          <a:p>
            <a:r>
              <a:rPr lang="en-US" dirty="0"/>
              <a:t>Look through the sample memos and find examples that abide by these principles and those that violate them. </a:t>
            </a:r>
          </a:p>
        </p:txBody>
      </p:sp>
    </p:spTree>
    <p:extLst>
      <p:ext uri="{BB962C8B-B14F-4D97-AF65-F5344CB8AC3E}">
        <p14:creationId xmlns:p14="http://schemas.microsoft.com/office/powerpoint/2010/main" val="197913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 and Sections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48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Joyous Reading?</a:t>
            </a:r>
          </a:p>
        </p:txBody>
      </p:sp>
      <p:sp>
        <p:nvSpPr>
          <p:cNvPr id="3" name="Content Placeholder 2"/>
          <p:cNvSpPr>
            <a:spLocks noGrp="1"/>
          </p:cNvSpPr>
          <p:nvPr>
            <p:ph idx="1"/>
          </p:nvPr>
        </p:nvSpPr>
        <p:spPr/>
        <p:txBody>
          <a:bodyPr/>
          <a:lstStyle/>
          <a:p>
            <a:r>
              <a:rPr lang="en-US" dirty="0"/>
              <a:t>Within one of the nation’s most threatened coastal regions lies the Eastern Shore of Virginia.  Storms are intensifying and sea levels are rising at three to four times the global average here. Climate change is linked to both.  Tens of millions of dollars have been spent in the past on piecemeal and reactive approaches to address the mounting challenges of climate-related hazards.  The area’s vulnerability has unfortunately been exacerbated by these efforts.  </a:t>
            </a:r>
          </a:p>
          <a:p>
            <a:endParaRPr lang="en-US" dirty="0"/>
          </a:p>
        </p:txBody>
      </p:sp>
    </p:spTree>
    <p:extLst>
      <p:ext uri="{BB962C8B-B14F-4D97-AF65-F5344CB8AC3E}">
        <p14:creationId xmlns:p14="http://schemas.microsoft.com/office/powerpoint/2010/main" val="84053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A67FD2-6FD2-D64A-BAEC-1DA776AF7DEF}"/>
              </a:ext>
            </a:extLst>
          </p:cNvPr>
          <p:cNvPicPr>
            <a:picLocks noChangeAspect="1"/>
          </p:cNvPicPr>
          <p:nvPr/>
        </p:nvPicPr>
        <p:blipFill>
          <a:blip r:embed="rId3"/>
          <a:stretch>
            <a:fillRect/>
          </a:stretch>
        </p:blipFill>
        <p:spPr>
          <a:xfrm>
            <a:off x="22883" y="492272"/>
            <a:ext cx="12080885" cy="5812275"/>
          </a:xfrm>
          <a:prstGeom prst="rect">
            <a:avLst/>
          </a:prstGeom>
        </p:spPr>
      </p:pic>
    </p:spTree>
    <p:extLst>
      <p:ext uri="{BB962C8B-B14F-4D97-AF65-F5344CB8AC3E}">
        <p14:creationId xmlns:p14="http://schemas.microsoft.com/office/powerpoint/2010/main" val="378001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Reading?  </a:t>
            </a:r>
          </a:p>
        </p:txBody>
      </p:sp>
      <p:sp>
        <p:nvSpPr>
          <p:cNvPr id="3" name="Content Placeholder 2"/>
          <p:cNvSpPr>
            <a:spLocks noGrp="1"/>
          </p:cNvSpPr>
          <p:nvPr>
            <p:ph idx="1"/>
          </p:nvPr>
        </p:nvSpPr>
        <p:spPr/>
        <p:txBody>
          <a:bodyPr/>
          <a:lstStyle/>
          <a:p>
            <a:r>
              <a:rPr lang="en-US" dirty="0"/>
              <a:t>The Eastern Shore of Virginia lies within one of the nation’s most threatened coastal regions.  Sea levels here are rising at three to four times the global average and storms are expected to intensify.  Both of these trends are linked, in part, to climate change.  Climate-related hazards are producing mounting challenges which government has often addressed through reactive, expensive, piecemeal approaches. Often, these efforts have exacerbated the area’s vulnerability.</a:t>
            </a:r>
          </a:p>
          <a:p>
            <a:endParaRPr lang="en-US" dirty="0"/>
          </a:p>
          <a:p>
            <a:r>
              <a:rPr lang="en-US" dirty="0"/>
              <a:t>This is a lot better.  Why?  </a:t>
            </a:r>
          </a:p>
        </p:txBody>
      </p:sp>
    </p:spTree>
    <p:extLst>
      <p:ext uri="{BB962C8B-B14F-4D97-AF65-F5344CB8AC3E}">
        <p14:creationId xmlns:p14="http://schemas.microsoft.com/office/powerpoint/2010/main" val="10300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1256</Words>
  <Application>Microsoft Macintosh PowerPoint</Application>
  <PresentationFormat>Widescreen</PresentationFormat>
  <Paragraphs>109</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Writing Primer 2: Paragraphs &amp; Sections</vt:lpstr>
      <vt:lpstr>What is Writing? </vt:lpstr>
      <vt:lpstr>Practice Memo Debrief</vt:lpstr>
      <vt:lpstr>Instructions </vt:lpstr>
      <vt:lpstr>Principles of good sentences:</vt:lpstr>
      <vt:lpstr>Paragraphs and Sections</vt:lpstr>
      <vt:lpstr>Joyous Reading?</vt:lpstr>
      <vt:lpstr>PowerPoint Presentation</vt:lpstr>
      <vt:lpstr>Better Reading?  </vt:lpstr>
      <vt:lpstr>Principles of good paragraphs:</vt:lpstr>
      <vt:lpstr>Cohesion</vt:lpstr>
      <vt:lpstr>Cohesion: A good example</vt:lpstr>
      <vt:lpstr>Cohesion: A good example</vt:lpstr>
      <vt:lpstr>Cohesion: A bad example</vt:lpstr>
      <vt:lpstr>Cohesion: Another example</vt:lpstr>
      <vt:lpstr>Cohesion: Another example</vt:lpstr>
      <vt:lpstr>Cohesion: Rewrite</vt:lpstr>
      <vt:lpstr>Looking for cohesion in your work </vt:lpstr>
      <vt:lpstr>Coherence: Does my paragraph make sense as a whole? </vt:lpstr>
      <vt:lpstr>Coherence: Does my paragraph make sense as a whole? </vt:lpstr>
      <vt:lpstr>Coherence: Does my paragraph make sense as a whole? </vt:lpstr>
      <vt:lpstr>Looking for cohesiveness in your work </vt:lpstr>
      <vt:lpstr>Global Coherence: Making the Document Make Sense as a Whole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Primer 1</dc:title>
  <dc:creator>Andy Pennock</dc:creator>
  <cp:lastModifiedBy>Pennock, Andrew S (asp2d)</cp:lastModifiedBy>
  <cp:revision>29</cp:revision>
  <cp:lastPrinted>2018-08-23T12:06:15Z</cp:lastPrinted>
  <dcterms:created xsi:type="dcterms:W3CDTF">2017-08-09T19:49:26Z</dcterms:created>
  <dcterms:modified xsi:type="dcterms:W3CDTF">2022-02-17T15:32:04Z</dcterms:modified>
</cp:coreProperties>
</file>