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5143500" cx="9144000"/>
  <p:notesSz cx="6858000" cy="9144000"/>
  <p:embeddedFontLst>
    <p:embeddedFont>
      <p:font typeface="Libre Franklin SemiBold"/>
      <p:regular r:id="rId29"/>
      <p:bold r:id="rId30"/>
      <p:italic r:id="rId31"/>
      <p:boldItalic r:id="rId32"/>
    </p:embeddedFont>
    <p:embeddedFont>
      <p:font typeface="Libre Franklin"/>
      <p:regular r:id="rId33"/>
      <p:bold r:id="rId34"/>
      <p:italic r:id="rId35"/>
      <p:boldItalic r:id="rId36"/>
    </p:embeddedFont>
    <p:embeddedFont>
      <p:font typeface="Roboto"/>
      <p:regular r:id="rId37"/>
      <p:bold r:id="rId38"/>
      <p:italic r:id="rId39"/>
      <p:boldItalic r:id="rId4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Roboto-boldItalic.fntdata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LibreFranklinSemiBol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LibreFranklinSemiBold-italic.fntdata"/><Relationship Id="rId30" Type="http://schemas.openxmlformats.org/officeDocument/2006/relationships/font" Target="fonts/LibreFranklinSemiBold-bold.fntdata"/><Relationship Id="rId11" Type="http://schemas.openxmlformats.org/officeDocument/2006/relationships/slide" Target="slides/slide6.xml"/><Relationship Id="rId33" Type="http://schemas.openxmlformats.org/officeDocument/2006/relationships/font" Target="fonts/LibreFranklin-regular.fntdata"/><Relationship Id="rId10" Type="http://schemas.openxmlformats.org/officeDocument/2006/relationships/slide" Target="slides/slide5.xml"/><Relationship Id="rId32" Type="http://schemas.openxmlformats.org/officeDocument/2006/relationships/font" Target="fonts/LibreFranklinSemiBold-boldItalic.fntdata"/><Relationship Id="rId13" Type="http://schemas.openxmlformats.org/officeDocument/2006/relationships/slide" Target="slides/slide8.xml"/><Relationship Id="rId35" Type="http://schemas.openxmlformats.org/officeDocument/2006/relationships/font" Target="fonts/LibreFranklin-italic.fntdata"/><Relationship Id="rId12" Type="http://schemas.openxmlformats.org/officeDocument/2006/relationships/slide" Target="slides/slide7.xml"/><Relationship Id="rId34" Type="http://schemas.openxmlformats.org/officeDocument/2006/relationships/font" Target="fonts/LibreFranklin-bold.fntdata"/><Relationship Id="rId15" Type="http://schemas.openxmlformats.org/officeDocument/2006/relationships/slide" Target="slides/slide10.xml"/><Relationship Id="rId37" Type="http://schemas.openxmlformats.org/officeDocument/2006/relationships/font" Target="fonts/Roboto-regular.fntdata"/><Relationship Id="rId14" Type="http://schemas.openxmlformats.org/officeDocument/2006/relationships/slide" Target="slides/slide9.xml"/><Relationship Id="rId36" Type="http://schemas.openxmlformats.org/officeDocument/2006/relationships/font" Target="fonts/LibreFranklin-boldItalic.fntdata"/><Relationship Id="rId17" Type="http://schemas.openxmlformats.org/officeDocument/2006/relationships/slide" Target="slides/slide12.xml"/><Relationship Id="rId39" Type="http://schemas.openxmlformats.org/officeDocument/2006/relationships/font" Target="fonts/Roboto-italic.fntdata"/><Relationship Id="rId16" Type="http://schemas.openxmlformats.org/officeDocument/2006/relationships/slide" Target="slides/slide11.xml"/><Relationship Id="rId38" Type="http://schemas.openxmlformats.org/officeDocument/2006/relationships/font" Target="fonts/Roboto-bold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d9743f653d_0_2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d9743f653d_0_2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d9743f653d_0_3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d9743f653d_0_3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d9743f653d_0_3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d9743f653d_0_3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d9743f653d_0_4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d9743f653d_0_4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d9743f653d_0_4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d9743f653d_0_4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d9743f653d_0_4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d9743f653d_0_4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d976f1ecc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d976f1ecc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d976f1ecc5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d976f1ecc5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d976f1ecc5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d976f1ecc5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d976f1ecc5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3d976f1ecc5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d9743f653d_0_2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3d9743f653d_0_2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d9743f653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d9743f653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d9743f653d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d9743f653d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d9743f653d_0_2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d9743f653d_0_2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d9743f653d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d9743f653d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d9743f653d_0_4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d9743f653d_0_4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d9743f653d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d9743f653d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more than 10% of students, this quiz is the difference between getting the bonus and not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d9743f653d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d9743f653d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d9743f653d_0_2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d9743f653d_0_2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d9743f653d_0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d9743f653d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d9743f653d_0_2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d9743f653d_0_2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d9743f653d_0_2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d9743f653d_0_2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d9743f653d_0_2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d9743f653d_0_2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7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  <p:pic>
        <p:nvPicPr>
          <p:cNvPr id="55" name="Google Shape;55;p13" title="Screenshot 2026-04-26 at 11.16.24 A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74588" y="510613"/>
            <a:ext cx="3394824" cy="34422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>
            <p:ph type="title"/>
          </p:nvPr>
        </p:nvSpPr>
        <p:spPr>
          <a:xfrm>
            <a:off x="311700" y="4050588"/>
            <a:ext cx="8520600" cy="5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Libre Franklin"/>
                <a:ea typeface="Libre Franklin"/>
                <a:cs typeface="Libre Franklin"/>
                <a:sym typeface="Libre Franklin"/>
              </a:rPr>
              <a:t>Fill this out as you come in.</a:t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the </a:t>
            </a:r>
            <a:r>
              <a:rPr b="1" lang="en"/>
              <a:t>first stage</a:t>
            </a:r>
            <a:r>
              <a:rPr lang="en"/>
              <a:t>, you regress X on Z, your instrument.</a:t>
            </a:r>
            <a:endParaRPr/>
          </a:p>
        </p:txBody>
      </p:sp>
      <p:sp>
        <p:nvSpPr>
          <p:cNvPr id="122" name="Google Shape;122;p22"/>
          <p:cNvSpPr txBox="1"/>
          <p:nvPr>
            <p:ph idx="1" type="body"/>
          </p:nvPr>
        </p:nvSpPr>
        <p:spPr>
          <a:xfrm>
            <a:off x="311700" y="1152475"/>
            <a:ext cx="8520600" cy="37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Let’s say you want to estimate the effect of education on earnings using distance from the nearest college as an instrument.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In this case, you would run the regression: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Education =</a:t>
            </a: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𝝱</a:t>
            </a:r>
            <a:r>
              <a:rPr baseline="-25000"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</a:t>
            </a: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+ 𝝱</a:t>
            </a:r>
            <a:r>
              <a:rPr baseline="-25000"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1</a:t>
            </a:r>
            <a:r>
              <a:rPr b="1"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Distance + 𝞮</a:t>
            </a:r>
            <a:endParaRPr b="1" i="1">
              <a:solidFill>
                <a:srgbClr val="40404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𝝱</a:t>
            </a:r>
            <a:r>
              <a:rPr baseline="-25000"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1</a:t>
            </a: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</a:t>
            </a:r>
            <a:r>
              <a:rPr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is your first-stage estimate, and tells you how much education varies with distance to the nearest college.</a:t>
            </a:r>
            <a:endParaRPr>
              <a:solidFill>
                <a:srgbClr val="40404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If the relevance assumption holds, </a:t>
            </a: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𝝱</a:t>
            </a:r>
            <a:r>
              <a:rPr baseline="-25000"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1</a:t>
            </a: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</a:t>
            </a:r>
            <a:r>
              <a:rPr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should be non-zero.</a:t>
            </a:r>
            <a:endParaRPr>
              <a:solidFill>
                <a:srgbClr val="40404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2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the </a:t>
            </a:r>
            <a:r>
              <a:rPr b="1" lang="en"/>
              <a:t>second stage</a:t>
            </a:r>
            <a:r>
              <a:rPr lang="en"/>
              <a:t>, you regress Y on Z.</a:t>
            </a:r>
            <a:endParaRPr/>
          </a:p>
        </p:txBody>
      </p:sp>
      <p:sp>
        <p:nvSpPr>
          <p:cNvPr id="129" name="Google Shape;129;p23"/>
          <p:cNvSpPr txBox="1"/>
          <p:nvPr>
            <p:ph idx="1" type="body"/>
          </p:nvPr>
        </p:nvSpPr>
        <p:spPr>
          <a:xfrm>
            <a:off x="311700" y="1152475"/>
            <a:ext cx="8520600" cy="37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Now, you would run the regression: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Earnings =</a:t>
            </a: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𝝰</a:t>
            </a:r>
            <a:r>
              <a:rPr baseline="-25000"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</a:t>
            </a: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+ 𝝰</a:t>
            </a:r>
            <a:r>
              <a:rPr baseline="-25000"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1</a:t>
            </a:r>
            <a:r>
              <a:rPr b="1"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Distance + 𝞮</a:t>
            </a:r>
            <a:endParaRPr b="1" i="1">
              <a:solidFill>
                <a:srgbClr val="40404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𝝰</a:t>
            </a:r>
            <a:r>
              <a:rPr baseline="-25000"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1</a:t>
            </a: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</a:t>
            </a:r>
            <a:r>
              <a:rPr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is your </a:t>
            </a: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reduced form</a:t>
            </a:r>
            <a:r>
              <a:rPr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estimate, and tells you how much earnings vary with distance to the nearest college.</a:t>
            </a:r>
            <a:endParaRPr>
              <a:solidFill>
                <a:srgbClr val="40404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To get the local average treatment effect </a:t>
            </a:r>
            <a:r>
              <a:rPr b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(LATE)</a:t>
            </a:r>
            <a:r>
              <a:rPr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you now divide your reduced form estimate by your first stage estimate:</a:t>
            </a:r>
            <a:endParaRPr>
              <a:solidFill>
                <a:srgbClr val="40404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𝝰</a:t>
            </a:r>
            <a:r>
              <a:rPr baseline="-25000"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1</a:t>
            </a: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/ 𝝱</a:t>
            </a:r>
            <a:r>
              <a:rPr baseline="-25000"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1</a:t>
            </a:r>
            <a:endParaRPr baseline="-25000" i="1">
              <a:solidFill>
                <a:srgbClr val="40404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The LATE tells you the relationship between distance to the nearest college and future earnings </a:t>
            </a:r>
            <a:r>
              <a:rPr i="1" lang="en">
                <a:solidFill>
                  <a:srgbClr val="40404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for those who are more likely to attend college when they live nearby.</a:t>
            </a:r>
            <a:endParaRPr>
              <a:solidFill>
                <a:srgbClr val="40404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30" name="Google Shape;130;p23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/>
          <p:nvPr>
            <p:ph type="title"/>
          </p:nvPr>
        </p:nvSpPr>
        <p:spPr>
          <a:xfrm>
            <a:off x="340575" y="493875"/>
            <a:ext cx="8520600" cy="170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Regression Discontinuity (RD):</a:t>
            </a:r>
            <a:r>
              <a:rPr b="1" lang="en">
                <a:solidFill>
                  <a:srgbClr val="F3732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">
                <a:latin typeface="Roboto"/>
                <a:ea typeface="Roboto"/>
                <a:cs typeface="Roboto"/>
                <a:sym typeface="Roboto"/>
              </a:rPr>
              <a:t>a quasi-experimental research design used to estimate causal effects when treatment assignment is based on whether an observed variable crosses a known cutoff or threshold.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6" name="Google Shape;136;p24"/>
          <p:cNvSpPr txBox="1"/>
          <p:nvPr/>
        </p:nvSpPr>
        <p:spPr>
          <a:xfrm>
            <a:off x="340575" y="2263950"/>
            <a:ext cx="8413200" cy="17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"/>
              <a:buChar char="●"/>
            </a:pP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This method takes advantage of “rules” and “regulations” that are not embedded in nature.</a:t>
            </a:r>
            <a:endParaRPr sz="2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81000" lvl="0" marL="4572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400"/>
              <a:buFont typeface="Roboto"/>
              <a:buChar char="●"/>
            </a:pP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Thresholds → Treatments</a:t>
            </a:r>
            <a:endParaRPr sz="2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7" name="Google Shape;137;p24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"/>
          <p:cNvSpPr txBox="1"/>
          <p:nvPr>
            <p:ph type="title"/>
          </p:nvPr>
        </p:nvSpPr>
        <p:spPr>
          <a:xfrm>
            <a:off x="311700" y="299000"/>
            <a:ext cx="8520600" cy="6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Conditions for Regression Discontinuity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3" name="Google Shape;143;p25"/>
          <p:cNvSpPr txBox="1"/>
          <p:nvPr/>
        </p:nvSpPr>
        <p:spPr>
          <a:xfrm>
            <a:off x="436950" y="913675"/>
            <a:ext cx="8312700" cy="25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In order to apply RD, some conditions must be satisfied:</a:t>
            </a:r>
            <a:endParaRPr b="1"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22250" lvl="0" marL="5715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AutoNum type="arabicPeriod"/>
            </a:pP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Whether or not you receive a “treatment” is determined by some score or ranking.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22250" lvl="0" marL="5715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AutoNum type="arabicPeriod"/>
            </a:pP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The score has to be continuous around the cutoff and has to be arbitrarily and exogenously determined.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22250" lvl="0" marL="5715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AutoNum type="arabicPeriod"/>
            </a:pP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We have outcomes above and below the cutoff.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22250" lvl="0" marL="5715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700"/>
              <a:buFont typeface="Roboto"/>
              <a:buAutoNum type="arabicPeriod"/>
            </a:pP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People cannot game the system to receive the treatment.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4" name="Google Shape;144;p25"/>
          <p:cNvSpPr txBox="1"/>
          <p:nvPr/>
        </p:nvSpPr>
        <p:spPr>
          <a:xfrm>
            <a:off x="395550" y="3388672"/>
            <a:ext cx="8395500" cy="11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In other words:</a:t>
            </a:r>
            <a:endParaRPr b="1" sz="1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15900" lvl="0" marL="5715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AutoNum type="arabicPeriod"/>
            </a:pPr>
            <a:r>
              <a:rPr lang="en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Units just below the threshold are a valid control for units just above the threshold.</a:t>
            </a:r>
            <a:endParaRPr sz="1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15900" lvl="0" marL="5715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600"/>
              <a:buFont typeface="Roboto"/>
              <a:buAutoNum type="arabicPeriod"/>
            </a:pPr>
            <a:r>
              <a:rPr lang="en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There are no other jumps (“treatments”) at the discontinuity.</a:t>
            </a:r>
            <a:endParaRPr/>
          </a:p>
        </p:txBody>
      </p:sp>
      <p:sp>
        <p:nvSpPr>
          <p:cNvPr id="145" name="Google Shape;145;p25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88" y="3051612"/>
            <a:ext cx="7894864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26" title="Screenshot 2025-12-08 at 7.36.38 A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913700"/>
            <a:ext cx="5162974" cy="50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6"/>
          <p:cNvSpPr txBox="1"/>
          <p:nvPr>
            <p:ph type="title"/>
          </p:nvPr>
        </p:nvSpPr>
        <p:spPr>
          <a:xfrm>
            <a:off x="311700" y="299000"/>
            <a:ext cx="8520600" cy="6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Regression Discontinuity Equation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3" name="Google Shape;153;p26"/>
          <p:cNvSpPr txBox="1"/>
          <p:nvPr/>
        </p:nvSpPr>
        <p:spPr>
          <a:xfrm>
            <a:off x="734800" y="1464981"/>
            <a:ext cx="7894800" cy="14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Roboto"/>
                <a:ea typeface="Roboto"/>
                <a:cs typeface="Roboto"/>
                <a:sym typeface="Roboto"/>
              </a:rPr>
              <a:t>𝑇</a:t>
            </a:r>
            <a:r>
              <a:rPr b="1" baseline="-25000" lang="en" sz="1500">
                <a:latin typeface="Roboto"/>
                <a:ea typeface="Roboto"/>
                <a:cs typeface="Roboto"/>
                <a:sym typeface="Roboto"/>
              </a:rPr>
              <a:t>i</a:t>
            </a:r>
            <a:r>
              <a:rPr baseline="30000" lang="en" sz="1500"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" sz="1500">
                <a:latin typeface="Roboto"/>
                <a:ea typeface="Roboto"/>
                <a:cs typeface="Roboto"/>
                <a:sym typeface="Roboto"/>
              </a:rPr>
              <a:t>is a dummy/indicator for whether person </a:t>
            </a:r>
            <a:r>
              <a:rPr i="1" lang="en" sz="1500">
                <a:latin typeface="Roboto"/>
                <a:ea typeface="Roboto"/>
                <a:cs typeface="Roboto"/>
                <a:sym typeface="Roboto"/>
              </a:rPr>
              <a:t>i</a:t>
            </a:r>
            <a:r>
              <a:rPr lang="en" sz="1500">
                <a:latin typeface="Roboto"/>
                <a:ea typeface="Roboto"/>
                <a:cs typeface="Roboto"/>
                <a:sym typeface="Roboto"/>
              </a:rPr>
              <a:t> received the treatment</a:t>
            </a:r>
            <a:endParaRPr sz="1500">
              <a:latin typeface="Roboto"/>
              <a:ea typeface="Roboto"/>
              <a:cs typeface="Roboto"/>
              <a:sym typeface="Roboto"/>
            </a:endParaRPr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1" lang="en" sz="1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X</a:t>
            </a:r>
            <a:r>
              <a:rPr b="1" baseline="-25000" lang="en" sz="1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</a:t>
            </a:r>
            <a:r>
              <a:rPr lang="en" sz="1500">
                <a:latin typeface="Roboto"/>
                <a:ea typeface="Roboto"/>
                <a:cs typeface="Roboto"/>
                <a:sym typeface="Roboto"/>
              </a:rPr>
              <a:t> is the assignment variable (running var.) measuring the score or ranking of person </a:t>
            </a:r>
            <a:r>
              <a:rPr i="1" lang="en" sz="1500">
                <a:latin typeface="Roboto"/>
                <a:ea typeface="Roboto"/>
                <a:cs typeface="Roboto"/>
                <a:sym typeface="Roboto"/>
              </a:rPr>
              <a:t>i</a:t>
            </a:r>
            <a:endParaRPr i="1" sz="1500">
              <a:latin typeface="Roboto"/>
              <a:ea typeface="Roboto"/>
              <a:cs typeface="Roboto"/>
              <a:sym typeface="Roboto"/>
            </a:endParaRPr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500">
                <a:latin typeface="Roboto"/>
                <a:ea typeface="Roboto"/>
                <a:cs typeface="Roboto"/>
                <a:sym typeface="Roboto"/>
              </a:rPr>
              <a:t>C</a:t>
            </a:r>
            <a:r>
              <a:rPr lang="en" sz="1500">
                <a:latin typeface="Roboto"/>
                <a:ea typeface="Roboto"/>
                <a:cs typeface="Roboto"/>
                <a:sym typeface="Roboto"/>
              </a:rPr>
              <a:t> is the cutoff value</a:t>
            </a:r>
            <a:endParaRPr sz="1500">
              <a:latin typeface="Roboto"/>
              <a:ea typeface="Roboto"/>
              <a:cs typeface="Roboto"/>
              <a:sym typeface="Roboto"/>
            </a:endParaRPr>
          </a:p>
          <a:p>
            <a:pPr indent="-228600" lvl="0" marL="22860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1" i="1" lang="en" sz="1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X</a:t>
            </a:r>
            <a:r>
              <a:rPr b="1" baseline="-25000" lang="en" sz="1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</a:t>
            </a:r>
            <a:r>
              <a:rPr b="1" lang="en" sz="1500">
                <a:latin typeface="Roboto"/>
                <a:ea typeface="Roboto"/>
                <a:cs typeface="Roboto"/>
                <a:sym typeface="Roboto"/>
              </a:rPr>
              <a:t> − 𝐶</a:t>
            </a:r>
            <a:r>
              <a:rPr lang="en" sz="1500">
                <a:latin typeface="Roboto"/>
                <a:ea typeface="Roboto"/>
                <a:cs typeface="Roboto"/>
                <a:sym typeface="Roboto"/>
              </a:rPr>
              <a:t> is the assignment variable centered around </a:t>
            </a:r>
            <a:r>
              <a:rPr i="1" lang="en" sz="1500">
                <a:latin typeface="Roboto"/>
                <a:ea typeface="Roboto"/>
                <a:cs typeface="Roboto"/>
                <a:sym typeface="Roboto"/>
              </a:rPr>
              <a:t>C</a:t>
            </a:r>
            <a:r>
              <a:rPr lang="en" sz="1500">
                <a:latin typeface="Roboto"/>
                <a:ea typeface="Roboto"/>
                <a:cs typeface="Roboto"/>
                <a:sym typeface="Roboto"/>
              </a:rPr>
              <a:t>.</a:t>
            </a:r>
            <a:endParaRPr sz="15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4" name="Google Shape;154;p26"/>
          <p:cNvSpPr txBox="1"/>
          <p:nvPr/>
        </p:nvSpPr>
        <p:spPr>
          <a:xfrm>
            <a:off x="734800" y="3602331"/>
            <a:ext cx="7894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Adding an interaction term allows us to account for changes in </a:t>
            </a:r>
            <a:r>
              <a:rPr i="1" lang="en" sz="1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slope</a:t>
            </a:r>
            <a:r>
              <a:rPr lang="en" sz="1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from our “control” side to our “treatment” side.</a:t>
            </a:r>
            <a:endParaRPr/>
          </a:p>
        </p:txBody>
      </p:sp>
      <p:sp>
        <p:nvSpPr>
          <p:cNvPr id="155" name="Google Shape;155;p26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7"/>
          <p:cNvSpPr txBox="1"/>
          <p:nvPr>
            <p:ph type="title"/>
          </p:nvPr>
        </p:nvSpPr>
        <p:spPr>
          <a:xfrm>
            <a:off x="311700" y="299000"/>
            <a:ext cx="8520600" cy="6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Difference-in-Difference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1" name="Google Shape;161;p27"/>
          <p:cNvSpPr txBox="1"/>
          <p:nvPr/>
        </p:nvSpPr>
        <p:spPr>
          <a:xfrm>
            <a:off x="436950" y="913675"/>
            <a:ext cx="8312700" cy="25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DiD allows us to compare how the outcomes for our control and treatment group evolve over time.</a:t>
            </a:r>
            <a:endParaRPr b="1"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Key assumption: 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in the absence of any treatment, our treatment would have continued to follow the same trends as the control group (Parallel Trends). We can verify this by examining trends pre-treatment + with Event Studies.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Basic regression: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Y = а + β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1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(Treat) + β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(Post) + β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(Treat * Post)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2" name="Google Shape;162;p27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8"/>
          <p:cNvSpPr txBox="1"/>
          <p:nvPr>
            <p:ph type="title"/>
          </p:nvPr>
        </p:nvSpPr>
        <p:spPr>
          <a:xfrm>
            <a:off x="311700" y="299000"/>
            <a:ext cx="8520600" cy="6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Graphing DiD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8" name="Google Shape;168;p28"/>
          <p:cNvSpPr txBox="1"/>
          <p:nvPr/>
        </p:nvSpPr>
        <p:spPr>
          <a:xfrm>
            <a:off x="436950" y="913675"/>
            <a:ext cx="8312700" cy="6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Y</a:t>
            </a:r>
            <a:r>
              <a:rPr b="1"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dt</a:t>
            </a:r>
            <a:r>
              <a:rPr b="1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= ɑ + </a:t>
            </a:r>
            <a:r>
              <a:rPr b="1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βTreat</a:t>
            </a:r>
            <a:r>
              <a:rPr b="1"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</a:t>
            </a:r>
            <a:r>
              <a:rPr b="1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+ ץPost</a:t>
            </a:r>
            <a:r>
              <a:rPr b="1"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</a:t>
            </a:r>
            <a:r>
              <a:rPr b="1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+ 𝝳</a:t>
            </a:r>
            <a:r>
              <a:rPr b="1"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DD</a:t>
            </a:r>
            <a:r>
              <a:rPr b="1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(Treat</a:t>
            </a:r>
            <a:r>
              <a:rPr b="1"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</a:t>
            </a:r>
            <a:r>
              <a:rPr b="1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* Post</a:t>
            </a:r>
            <a:r>
              <a:rPr b="1"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</a:t>
            </a:r>
            <a:r>
              <a:rPr b="1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) + 𝝴</a:t>
            </a:r>
            <a:r>
              <a:rPr b="1"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dt</a:t>
            </a:r>
            <a:endParaRPr b="1"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9" name="Google Shape;169;p28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  <p:sp>
        <p:nvSpPr>
          <p:cNvPr id="170" name="Google Shape;170;p28"/>
          <p:cNvSpPr txBox="1"/>
          <p:nvPr/>
        </p:nvSpPr>
        <p:spPr>
          <a:xfrm>
            <a:off x="3909150" y="1528375"/>
            <a:ext cx="4767900" cy="312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does </a:t>
            </a:r>
            <a:r>
              <a:rPr b="1"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ɑ 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capture?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04800" lvl="0" marL="45720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Roboto"/>
              <a:buChar char="-"/>
            </a:pPr>
            <a:r>
              <a:rPr lang="en" sz="12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The outcome for the control group in the pre period</a:t>
            </a:r>
            <a:endParaRPr sz="1200">
              <a:solidFill>
                <a:schemeClr val="accen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does </a:t>
            </a:r>
            <a:r>
              <a:rPr b="1"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β 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capture?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04800" lvl="0" marL="457200" rtl="0" algn="l"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ts val="1200"/>
              <a:buFont typeface="Roboto"/>
              <a:buChar char="-"/>
            </a:pPr>
            <a:r>
              <a:rPr lang="en" sz="1200">
                <a:solidFill>
                  <a:srgbClr val="FF00FF"/>
                </a:solidFill>
                <a:latin typeface="Roboto"/>
                <a:ea typeface="Roboto"/>
                <a:cs typeface="Roboto"/>
                <a:sym typeface="Roboto"/>
              </a:rPr>
              <a:t>The difference between the treatment and control groups in the pre period</a:t>
            </a:r>
            <a:endParaRPr sz="1200">
              <a:solidFill>
                <a:srgbClr val="FF00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does</a:t>
            </a:r>
            <a:r>
              <a:rPr b="1"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ץ 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capture?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04800" lvl="0" marL="457200" rtl="0" algn="l">
              <a:spcBef>
                <a:spcPts val="1000"/>
              </a:spcBef>
              <a:spcAft>
                <a:spcPts val="0"/>
              </a:spcAft>
              <a:buClr>
                <a:srgbClr val="FF9900"/>
              </a:buClr>
              <a:buSzPts val="1200"/>
              <a:buFont typeface="Roboto"/>
              <a:buChar char="-"/>
            </a:pPr>
            <a:r>
              <a:rPr lang="en" sz="1200">
                <a:solidFill>
                  <a:srgbClr val="FF9900"/>
                </a:solidFill>
                <a:latin typeface="Roboto"/>
                <a:ea typeface="Roboto"/>
                <a:cs typeface="Roboto"/>
                <a:sym typeface="Roboto"/>
              </a:rPr>
              <a:t>The difference in outcomes for control in the pre vs post period</a:t>
            </a:r>
            <a:endParaRPr sz="1200">
              <a:solidFill>
                <a:srgbClr val="FF99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does </a:t>
            </a:r>
            <a:r>
              <a:rPr b="1"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𝝳 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capture?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04800" lvl="0" marL="457200" rtl="0" algn="l"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Roboto"/>
              <a:buChar char="-"/>
            </a:pPr>
            <a:r>
              <a:rPr lang="en" sz="120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The difference between how the control group changed and how the treatment group changed in the pre vs post period</a:t>
            </a:r>
            <a:endParaRPr sz="1200">
              <a:solidFill>
                <a:srgbClr val="FF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71" name="Google Shape;171;p28" title="Image 4-26-26 at 1.50 PM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750" y="1528375"/>
            <a:ext cx="3439781" cy="3121975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28"/>
          <p:cNvSpPr/>
          <p:nvPr/>
        </p:nvSpPr>
        <p:spPr>
          <a:xfrm>
            <a:off x="4149900" y="2572425"/>
            <a:ext cx="4376400" cy="379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8"/>
          <p:cNvSpPr/>
          <p:nvPr/>
        </p:nvSpPr>
        <p:spPr>
          <a:xfrm>
            <a:off x="4149900" y="3360125"/>
            <a:ext cx="4376400" cy="379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8"/>
          <p:cNvSpPr/>
          <p:nvPr/>
        </p:nvSpPr>
        <p:spPr>
          <a:xfrm>
            <a:off x="4149900" y="4157638"/>
            <a:ext cx="4376400" cy="379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8"/>
          <p:cNvSpPr/>
          <p:nvPr/>
        </p:nvSpPr>
        <p:spPr>
          <a:xfrm>
            <a:off x="4149900" y="1860650"/>
            <a:ext cx="4376400" cy="379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"/>
          <p:cNvSpPr txBox="1"/>
          <p:nvPr>
            <p:ph type="title"/>
          </p:nvPr>
        </p:nvSpPr>
        <p:spPr>
          <a:xfrm>
            <a:off x="311700" y="299000"/>
            <a:ext cx="8520600" cy="6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Event Studies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1" name="Google Shape;181;p29"/>
          <p:cNvSpPr txBox="1"/>
          <p:nvPr/>
        </p:nvSpPr>
        <p:spPr>
          <a:xfrm>
            <a:off x="436950" y="913675"/>
            <a:ext cx="8312700" cy="25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</a:pP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Plotting the difference between treatment and control (T-C) relative to a baseline difference in a given year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</a:pP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Can think of it as “normalizing” the difference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</a:pP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To support </a:t>
            </a:r>
            <a:r>
              <a:rPr b="1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parallel trends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, we want to see a relatively flat trend before treatment that straddles zero.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</a:pP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We have to change our regression slightly: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</a:pP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Before: Y = а + β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1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(Treat) + β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(Post) + β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(Treat * Post)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</a:pP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After: Y = а + β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1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(Treat) + β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(Year) + β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(Treat * Year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1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) + β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4 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(Treat * Year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) + β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5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(Treat * Year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) … + β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(Treat * Year</a:t>
            </a:r>
            <a:r>
              <a:rPr baseline="-25000"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)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2" name="Google Shape;182;p29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0"/>
          <p:cNvSpPr txBox="1"/>
          <p:nvPr>
            <p:ph type="title"/>
          </p:nvPr>
        </p:nvSpPr>
        <p:spPr>
          <a:xfrm>
            <a:off x="311700" y="299000"/>
            <a:ext cx="8520600" cy="6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An example: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8" name="Google Shape;188;p30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  <p:pic>
        <p:nvPicPr>
          <p:cNvPr id="189" name="Google Shape;189;p30" title="Image 4-26-26 at 2.11 PM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038" y="1066100"/>
            <a:ext cx="7947935" cy="3736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1"/>
          <p:cNvSpPr txBox="1"/>
          <p:nvPr>
            <p:ph type="title"/>
          </p:nvPr>
        </p:nvSpPr>
        <p:spPr>
          <a:xfrm>
            <a:off x="311700" y="2280600"/>
            <a:ext cx="8520600" cy="5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Libre Franklin"/>
                <a:ea typeface="Libre Franklin"/>
                <a:cs typeface="Libre Franklin"/>
                <a:sym typeface="Libre Franklin"/>
              </a:rPr>
              <a:t>Group Practice (Rotation 1)</a:t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95" name="Google Shape;195;p31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D4B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4"/>
          <p:cNvCxnSpPr/>
          <p:nvPr/>
        </p:nvCxnSpPr>
        <p:spPr>
          <a:xfrm>
            <a:off x="-21300" y="2797175"/>
            <a:ext cx="9186600" cy="2700"/>
          </a:xfrm>
          <a:prstGeom prst="straightConnector1">
            <a:avLst/>
          </a:prstGeom>
          <a:noFill/>
          <a:ln cap="flat" cmpd="sng" w="28575">
            <a:solidFill>
              <a:srgbClr val="EB7500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62" name="Google Shape;62;p14" title="BattenS_  horizontal short 2_KO_RGB.png"/>
          <p:cNvPicPr preferRelativeResize="0"/>
          <p:nvPr/>
        </p:nvPicPr>
        <p:blipFill rotWithShape="1">
          <a:blip r:embed="rId3">
            <a:alphaModFix/>
          </a:blip>
          <a:srcRect b="0" l="0" r="43156" t="0"/>
          <a:stretch/>
        </p:blipFill>
        <p:spPr>
          <a:xfrm>
            <a:off x="6953250" y="4541325"/>
            <a:ext cx="1879051" cy="3901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>
            <p:ph type="ctrTitle"/>
          </p:nvPr>
        </p:nvSpPr>
        <p:spPr>
          <a:xfrm>
            <a:off x="311696" y="7472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Final Exam</a:t>
            </a:r>
            <a:r>
              <a:rPr b="1" lang="en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Review</a:t>
            </a:r>
            <a:endParaRPr b="1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4" name="Google Shape;64;p14"/>
          <p:cNvSpPr txBox="1"/>
          <p:nvPr>
            <p:ph type="ctrTitle"/>
          </p:nvPr>
        </p:nvSpPr>
        <p:spPr>
          <a:xfrm>
            <a:off x="311700" y="2930775"/>
            <a:ext cx="2545800" cy="50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04.27.26</a:t>
            </a:r>
            <a:endParaRPr sz="24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2"/>
          <p:cNvSpPr txBox="1"/>
          <p:nvPr>
            <p:ph type="title"/>
          </p:nvPr>
        </p:nvSpPr>
        <p:spPr>
          <a:xfrm>
            <a:off x="311700" y="2280600"/>
            <a:ext cx="8520600" cy="5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ibre Franklin"/>
                <a:ea typeface="Libre Franklin"/>
                <a:cs typeface="Libre Franklin"/>
                <a:sym typeface="Libre Franklin"/>
              </a:rPr>
              <a:t>[insert groups here]</a:t>
            </a:r>
            <a:endParaRPr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01" name="Google Shape;201;p32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3"/>
          <p:cNvSpPr txBox="1"/>
          <p:nvPr>
            <p:ph type="title"/>
          </p:nvPr>
        </p:nvSpPr>
        <p:spPr>
          <a:xfrm>
            <a:off x="311700" y="2280600"/>
            <a:ext cx="8520600" cy="5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Libre Franklin"/>
                <a:ea typeface="Libre Franklin"/>
                <a:cs typeface="Libre Franklin"/>
                <a:sym typeface="Libre Franklin"/>
              </a:rPr>
              <a:t>Group Practice (Rotation 2)</a:t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07" name="Google Shape;207;p33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4"/>
          <p:cNvSpPr txBox="1"/>
          <p:nvPr>
            <p:ph type="title"/>
          </p:nvPr>
        </p:nvSpPr>
        <p:spPr>
          <a:xfrm>
            <a:off x="311700" y="2280600"/>
            <a:ext cx="8520600" cy="5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ibre Franklin"/>
                <a:ea typeface="Libre Franklin"/>
                <a:cs typeface="Libre Franklin"/>
                <a:sym typeface="Libre Franklin"/>
              </a:rPr>
              <a:t>[insert groups here]</a:t>
            </a:r>
            <a:endParaRPr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3" name="Google Shape;213;p34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5"/>
          <p:cNvSpPr txBox="1"/>
          <p:nvPr>
            <p:ph type="title"/>
          </p:nvPr>
        </p:nvSpPr>
        <p:spPr>
          <a:xfrm>
            <a:off x="311700" y="2280600"/>
            <a:ext cx="8520600" cy="5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Libre Franklin"/>
                <a:ea typeface="Libre Franklin"/>
                <a:cs typeface="Libre Franklin"/>
                <a:sym typeface="Libre Franklin"/>
              </a:rPr>
              <a:t>Open Q&amp;A</a:t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9" name="Google Shape;219;p35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Agenda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017725"/>
            <a:ext cx="8520600" cy="150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Brain Dump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Topics Refresher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Group Practice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Open Q&amp;A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1" name="Google Shape;71;p15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24300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Announcements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30027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highlight>
                  <a:schemeClr val="accent6"/>
                </a:highlight>
                <a:latin typeface="Libre Franklin"/>
                <a:ea typeface="Libre Franklin"/>
                <a:cs typeface="Libre Franklin"/>
                <a:sym typeface="Libre Franklin"/>
              </a:rPr>
              <a:t>Quiz 11 (The Real Finale) due Tuesday, April 28 @ 9:30PM</a:t>
            </a:r>
            <a:endParaRPr>
              <a:solidFill>
                <a:schemeClr val="dk1"/>
              </a:solidFill>
              <a:highlight>
                <a:schemeClr val="accent6"/>
              </a:highlight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Homework 8 due Tuesday, April 28 @ 9PM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See website for full list of office hours and locations 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2280600"/>
            <a:ext cx="8520600" cy="5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Libre Franklin"/>
                <a:ea typeface="Libre Franklin"/>
                <a:cs typeface="Libre Franklin"/>
                <a:sym typeface="Libre Franklin"/>
              </a:rPr>
              <a:t>Brain Dump</a:t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9" name="Google Shape;79;p16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Since the midterm, we have learned about…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017725"/>
            <a:ext cx="8520600" cy="316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Instrumental Variables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Regression Discontinuity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Difference-in-Differences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Event Studies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Fixed Effects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6" name="Google Shape;86;p17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27884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Things to recall about each: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11700" y="33611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Designs and assumptions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Equations, coefficients, and interpretations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Char char="●"/>
            </a:pPr>
            <a:r>
              <a:rPr lang="en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Graphs (as applicable)</a:t>
            </a:r>
            <a:endParaRPr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00" y="2280600"/>
            <a:ext cx="8520600" cy="5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Libre Franklin"/>
                <a:ea typeface="Libre Franklin"/>
                <a:cs typeface="Libre Franklin"/>
                <a:sym typeface="Libre Franklin"/>
              </a:rPr>
              <a:t>Topic Refresher</a:t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4" name="Google Shape;94;p18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220">
                <a:latin typeface="Libre Franklin"/>
                <a:ea typeface="Libre Franklin"/>
                <a:cs typeface="Libre Franklin"/>
                <a:sym typeface="Libre Franklin"/>
              </a:rPr>
              <a:t>Instrumental Variables (IV)</a:t>
            </a:r>
            <a:r>
              <a:rPr lang="en" sz="2220">
                <a:latin typeface="Libre Franklin"/>
                <a:ea typeface="Libre Franklin"/>
                <a:cs typeface="Libre Franklin"/>
                <a:sym typeface="Libre Franklin"/>
              </a:rPr>
              <a:t> use variation in our dependent variable </a:t>
            </a:r>
            <a:r>
              <a:rPr b="1" lang="en" sz="2220">
                <a:latin typeface="Libre Franklin"/>
                <a:ea typeface="Libre Franklin"/>
                <a:cs typeface="Libre Franklin"/>
                <a:sym typeface="Libre Franklin"/>
              </a:rPr>
              <a:t>D</a:t>
            </a:r>
            <a:r>
              <a:rPr lang="en" sz="2220">
                <a:latin typeface="Libre Franklin"/>
                <a:ea typeface="Libre Franklin"/>
                <a:cs typeface="Libre Franklin"/>
                <a:sym typeface="Libre Franklin"/>
              </a:rPr>
              <a:t> that can be explained by an exogenous instrument </a:t>
            </a:r>
            <a:r>
              <a:rPr b="1" lang="en" sz="2220">
                <a:latin typeface="Libre Franklin"/>
                <a:ea typeface="Libre Franklin"/>
                <a:cs typeface="Libre Franklin"/>
                <a:sym typeface="Libre Franklin"/>
              </a:rPr>
              <a:t>Z</a:t>
            </a:r>
            <a:r>
              <a:rPr lang="en" sz="2220">
                <a:latin typeface="Libre Franklin"/>
                <a:ea typeface="Libre Franklin"/>
                <a:cs typeface="Libre Franklin"/>
                <a:sym typeface="Libre Franklin"/>
              </a:rPr>
              <a:t> to examine the effect of </a:t>
            </a:r>
            <a:r>
              <a:rPr b="1" lang="en" sz="2220">
                <a:latin typeface="Libre Franklin"/>
                <a:ea typeface="Libre Franklin"/>
                <a:cs typeface="Libre Franklin"/>
                <a:sym typeface="Libre Franklin"/>
              </a:rPr>
              <a:t>D</a:t>
            </a:r>
            <a:r>
              <a:rPr lang="en" sz="2220">
                <a:latin typeface="Libre Franklin"/>
                <a:ea typeface="Libre Franklin"/>
                <a:cs typeface="Libre Franklin"/>
                <a:sym typeface="Libre Franklin"/>
              </a:rPr>
              <a:t> on our outcome </a:t>
            </a:r>
            <a:r>
              <a:rPr b="1" lang="en" sz="2220">
                <a:latin typeface="Libre Franklin"/>
                <a:ea typeface="Libre Franklin"/>
                <a:cs typeface="Libre Franklin"/>
                <a:sym typeface="Libre Franklin"/>
              </a:rPr>
              <a:t>Y</a:t>
            </a:r>
            <a:r>
              <a:rPr lang="en" sz="2220">
                <a:latin typeface="Libre Franklin"/>
                <a:ea typeface="Libre Franklin"/>
                <a:cs typeface="Libre Franklin"/>
                <a:sym typeface="Libre Franklin"/>
              </a:rPr>
              <a:t>.</a:t>
            </a:r>
            <a:endParaRPr sz="2220"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0" name="Google Shape;100;p19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  <p:pic>
        <p:nvPicPr>
          <p:cNvPr id="101" name="Google Shape;101;p19" title="Image 3-8-26 at 9.23 PM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63637" y="1765200"/>
            <a:ext cx="3816725" cy="296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Instrumental Variables:</a:t>
            </a:r>
            <a:r>
              <a:rPr lang="en"/>
              <a:t> Reduced Form Method</a:t>
            </a:r>
            <a:endParaRPr/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311700" y="1152475"/>
            <a:ext cx="8520600" cy="37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First Stage:</a:t>
            </a:r>
            <a:r>
              <a:rPr lang="en"/>
              <a:t> effect of Z on 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Regress D Z → how much does our instrument affect D?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Coefficient on Z → first-stage estimate 2.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Reduced Form/ITT:</a:t>
            </a:r>
            <a:r>
              <a:rPr lang="en"/>
              <a:t> effect of Z on Y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Regress Y Z → Does Y change as Z changes?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Coefficient on Z → reduced form estimate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Divide Effects:</a:t>
            </a:r>
            <a:r>
              <a:rPr lang="en"/>
              <a:t> Reduced Form / First Stage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Assumptions for Unbiased Estimate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Relevance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Exclusion Restriction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Interpretation as local average treatment effect (LATE)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To interpret as LATE, also need monotonicity: Z pushes D in same direction as Z (no defiers!)</a:t>
            </a:r>
            <a:endParaRPr/>
          </a:p>
        </p:txBody>
      </p:sp>
      <p:sp>
        <p:nvSpPr>
          <p:cNvPr id="108" name="Google Shape;108;p20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Instrumental Variables and LATE</a:t>
            </a:r>
            <a:endParaRPr/>
          </a:p>
        </p:txBody>
      </p:sp>
      <p:sp>
        <p:nvSpPr>
          <p:cNvPr id="114" name="Google Shape;114;p21"/>
          <p:cNvSpPr txBox="1"/>
          <p:nvPr>
            <p:ph idx="1" type="body"/>
          </p:nvPr>
        </p:nvSpPr>
        <p:spPr>
          <a:xfrm>
            <a:off x="4572000" y="1152475"/>
            <a:ext cx="4260300" cy="37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LATE: </a:t>
            </a:r>
            <a:r>
              <a:rPr lang="en"/>
              <a:t>the effect of treatment on your outcome, only for compliers.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Requirements for LATE:</a:t>
            </a:r>
            <a:endParaRPr b="1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Relevance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Exclusion restriction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No defiers (monotonicity); Z always pushes D in the same direction.</a:t>
            </a:r>
            <a:endParaRPr/>
          </a:p>
        </p:txBody>
      </p:sp>
      <p:pic>
        <p:nvPicPr>
          <p:cNvPr id="115" name="Google Shape;115;p21" title="Image 3-8-26 at 9.30 PM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3625" y="1152475"/>
            <a:ext cx="4267200" cy="3594488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21"/>
          <p:cNvSpPr/>
          <p:nvPr/>
        </p:nvSpPr>
        <p:spPr>
          <a:xfrm>
            <a:off x="0" y="4955150"/>
            <a:ext cx="9144000" cy="188400"/>
          </a:xfrm>
          <a:prstGeom prst="rect">
            <a:avLst/>
          </a:prstGeom>
          <a:solidFill>
            <a:srgbClr val="232D4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D4B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