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23"/>
  </p:notes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Lst>
  <p:sldSz cx="9144000" cy="5143500" type="screen16x9"/>
  <p:notesSz cx="6858000" cy="9144000"/>
  <p:embeddedFontLst>
    <p:embeddedFont>
      <p:font typeface="Libre Franklin" pitchFamily="2" charset="77"/>
      <p:regular r:id="rId24"/>
      <p:bold r:id="rId25"/>
      <p:italic r:id="rId26"/>
      <p:boldItalic r:id="rId27"/>
    </p:embeddedFont>
    <p:embeddedFont>
      <p:font typeface="Roboto" panose="02000000000000000000" pitchFamily="2" charset="0"/>
      <p:regular r:id="rId28"/>
      <p:bold r:id="rId29"/>
      <p:italic r:id="rId30"/>
      <p:boldItalic r:id="rId3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722"/>
  </p:normalViewPr>
  <p:slideViewPr>
    <p:cSldViewPr snapToGrid="0">
      <p:cViewPr varScale="1">
        <p:scale>
          <a:sx n="154" d="100"/>
          <a:sy n="154" d="100"/>
        </p:scale>
        <p:origin x="632" y="18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3.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2.fntdata"/><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fntdata"/><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font" Target="fonts/font5.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8.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4.fntdata"/><Relationship Id="rId30" Type="http://schemas.openxmlformats.org/officeDocument/2006/relationships/font" Target="fonts/font7.fntdata"/><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g3c9d980e3a1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7" name="Google Shape;67;g3c9d980e3a1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g3ca52544340_0_6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1" name="Google Shape;161;g3ca52544340_0_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g3ca52544340_0_20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8" name="Google Shape;168;g3ca52544340_0_2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g3c9d980e3a1_1_13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5" name="Google Shape;175;g3c9d980e3a1_1_1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g3c9d980e3a1_1_14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2" name="Google Shape;182;g3c9d980e3a1_1_1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g3c9d980e3a1_1_16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9" name="Google Shape;189;g3c9d980e3a1_1_16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Google Shape;196;g3c9d980e3a1_1_17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7" name="Google Shape;197;g3c9d980e3a1_1_1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Google Shape;205;g3c9d980e3a1_1_15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6" name="Google Shape;206;g3c9d980e3a1_1_15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g3c9d980e3a1_1_18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4" name="Google Shape;214;g3c9d980e3a1_1_1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g3c9d980e3a1_1_19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0" name="Google Shape;220;g3c9d980e3a1_1_1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6"/>
        <p:cNvGrpSpPr/>
        <p:nvPr/>
      </p:nvGrpSpPr>
      <p:grpSpPr>
        <a:xfrm>
          <a:off x="0" y="0"/>
          <a:ext cx="0" cy="0"/>
          <a:chOff x="0" y="0"/>
          <a:chExt cx="0" cy="0"/>
        </a:xfrm>
      </p:grpSpPr>
      <p:sp>
        <p:nvSpPr>
          <p:cNvPr id="227" name="Google Shape;227;g3c9d980e3a1_1_19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8" name="Google Shape;228;g3c9d980e3a1_1_19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3c9d980e3a1_1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5" name="Google Shape;75;g3c9d980e3a1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4" name="Google Shape;234;g3c9d980e3a1_1_20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5" name="Google Shape;235;g3c9d980e3a1_1_2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g3ca52544340_0_11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4" name="Google Shape;244;g3ca52544340_0_1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3ca52544340_0_2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3ca52544340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3c9d980e3a1_0_5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3c9d980e3a1_0_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3c9d980e3a1_0_11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3c9d980e3a1_0_1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g3c9d980e3a1_0_11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 name="Google Shape;104;g3c9d980e3a1_0_1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g3c9d980e3a1_1_6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9" name="Google Shape;119;g3c9d980e3a1_1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g3c9d980e3a1_1_5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6" name="Google Shape;146;g3c9d980e3a1_1_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g3c9d980e3a1_1_3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3" name="Google Shape;153;g3c9d980e3a1_1_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5.xml"/><Relationship Id="rId1" Type="http://schemas.openxmlformats.org/officeDocument/2006/relationships/slideLayout" Target="../slideLayouts/slideLayout3.xml"/><Relationship Id="rId5" Type="http://schemas.openxmlformats.org/officeDocument/2006/relationships/image" Target="../media/image9.jpg"/><Relationship Id="rId4" Type="http://schemas.openxmlformats.org/officeDocument/2006/relationships/image" Target="../media/image8.jpg"/></Relationships>
</file>

<file path=ppt/slides/_rels/slide16.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hyperlink" Target="https://forms.gle/vQSVvGCjawKtjGN28"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2.jpg"/></Relationships>
</file>

<file path=ppt/slides/_rels/slide2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0.xml"/><Relationship Id="rId1" Type="http://schemas.openxmlformats.org/officeDocument/2006/relationships/slideLayout" Target="../slideLayouts/slideLayout3.xml"/><Relationship Id="rId4" Type="http://schemas.openxmlformats.org/officeDocument/2006/relationships/image" Target="../media/image14.jp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32D4B"/>
        </a:solidFill>
        <a:effectLst/>
      </p:bgPr>
    </p:bg>
    <p:spTree>
      <p:nvGrpSpPr>
        <p:cNvPr id="1" name="Shape 68"/>
        <p:cNvGrpSpPr/>
        <p:nvPr/>
      </p:nvGrpSpPr>
      <p:grpSpPr>
        <a:xfrm>
          <a:off x="0" y="0"/>
          <a:ext cx="0" cy="0"/>
          <a:chOff x="0" y="0"/>
          <a:chExt cx="0" cy="0"/>
        </a:xfrm>
      </p:grpSpPr>
      <p:cxnSp>
        <p:nvCxnSpPr>
          <p:cNvPr id="69" name="Google Shape;69;p15"/>
          <p:cNvCxnSpPr/>
          <p:nvPr/>
        </p:nvCxnSpPr>
        <p:spPr>
          <a:xfrm>
            <a:off x="-21300" y="2797175"/>
            <a:ext cx="9186600" cy="2700"/>
          </a:xfrm>
          <a:prstGeom prst="straightConnector1">
            <a:avLst/>
          </a:prstGeom>
          <a:noFill/>
          <a:ln w="28575" cap="flat" cmpd="sng">
            <a:solidFill>
              <a:srgbClr val="EB7500"/>
            </a:solidFill>
            <a:prstDash val="solid"/>
            <a:round/>
            <a:headEnd type="none" w="med" len="med"/>
            <a:tailEnd type="none" w="med" len="med"/>
          </a:ln>
        </p:spPr>
      </p:cxnSp>
      <p:pic>
        <p:nvPicPr>
          <p:cNvPr id="70" name="Google Shape;70;p15" title="BattenS_  horizontal short 2_KO_RGB.png"/>
          <p:cNvPicPr preferRelativeResize="0"/>
          <p:nvPr/>
        </p:nvPicPr>
        <p:blipFill rotWithShape="1">
          <a:blip r:embed="rId3">
            <a:alphaModFix/>
          </a:blip>
          <a:srcRect r="43155"/>
          <a:stretch/>
        </p:blipFill>
        <p:spPr>
          <a:xfrm>
            <a:off x="6953250" y="4541325"/>
            <a:ext cx="1879051" cy="390150"/>
          </a:xfrm>
          <a:prstGeom prst="rect">
            <a:avLst/>
          </a:prstGeom>
          <a:noFill/>
          <a:ln>
            <a:noFill/>
          </a:ln>
        </p:spPr>
      </p:pic>
      <p:sp>
        <p:nvSpPr>
          <p:cNvPr id="71" name="Google Shape;71;p15"/>
          <p:cNvSpPr txBox="1">
            <a:spLocks noGrp="1"/>
          </p:cNvSpPr>
          <p:nvPr>
            <p:ph type="ctrTitle"/>
          </p:nvPr>
        </p:nvSpPr>
        <p:spPr>
          <a:xfrm>
            <a:off x="311696" y="747275"/>
            <a:ext cx="8520600" cy="20526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 b="1">
                <a:solidFill>
                  <a:schemeClr val="lt1"/>
                </a:solidFill>
                <a:latin typeface="Libre Franklin"/>
                <a:ea typeface="Libre Franklin"/>
                <a:cs typeface="Libre Franklin"/>
                <a:sym typeface="Libre Franklin"/>
              </a:rPr>
              <a:t>Midterm Review</a:t>
            </a:r>
            <a:endParaRPr b="1">
              <a:solidFill>
                <a:schemeClr val="lt1"/>
              </a:solidFill>
              <a:latin typeface="Libre Franklin"/>
              <a:ea typeface="Libre Franklin"/>
              <a:cs typeface="Libre Franklin"/>
              <a:sym typeface="Libre Franklin"/>
            </a:endParaRPr>
          </a:p>
        </p:txBody>
      </p:sp>
      <p:sp>
        <p:nvSpPr>
          <p:cNvPr id="72" name="Google Shape;72;p15"/>
          <p:cNvSpPr txBox="1">
            <a:spLocks noGrp="1"/>
          </p:cNvSpPr>
          <p:nvPr>
            <p:ph type="ctrTitle"/>
          </p:nvPr>
        </p:nvSpPr>
        <p:spPr>
          <a:xfrm>
            <a:off x="311700" y="2930775"/>
            <a:ext cx="2545800" cy="505200"/>
          </a:xfrm>
          <a:prstGeom prst="rect">
            <a:avLst/>
          </a:prstGeom>
        </p:spPr>
        <p:txBody>
          <a:bodyPr spcFirstLastPara="1" wrap="square" lIns="91425" tIns="91425" rIns="91425" bIns="91425" anchor="b" anchorCtr="0">
            <a:normAutofit fontScale="90000"/>
          </a:bodyPr>
          <a:lstStyle/>
          <a:p>
            <a:pPr marL="0" lvl="0" indent="0" algn="l" rtl="0">
              <a:spcBef>
                <a:spcPts val="0"/>
              </a:spcBef>
              <a:spcAft>
                <a:spcPts val="0"/>
              </a:spcAft>
              <a:buNone/>
            </a:pPr>
            <a:r>
              <a:rPr lang="en" sz="2400">
                <a:solidFill>
                  <a:schemeClr val="lt1"/>
                </a:solidFill>
                <a:latin typeface="Libre Franklin"/>
                <a:ea typeface="Libre Franklin"/>
                <a:cs typeface="Libre Franklin"/>
                <a:sym typeface="Libre Franklin"/>
              </a:rPr>
              <a:t>02.23.26</a:t>
            </a:r>
            <a:endParaRPr sz="2400">
              <a:solidFill>
                <a:schemeClr val="lt1"/>
              </a:solidFill>
              <a:latin typeface="Libre Franklin"/>
              <a:ea typeface="Libre Franklin"/>
              <a:cs typeface="Libre Franklin"/>
              <a:sym typeface="Libre Franklin"/>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2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Natural Logs</a:t>
            </a:r>
            <a:endParaRPr/>
          </a:p>
        </p:txBody>
      </p:sp>
      <p:sp>
        <p:nvSpPr>
          <p:cNvPr id="164" name="Google Shape;164;p2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What happens if you use the natural log of your outcome variable instead of the raw number?</a:t>
            </a:r>
            <a:endParaRPr/>
          </a:p>
          <a:p>
            <a:pPr marL="457200" lvl="0" indent="-342900" algn="l" rtl="0">
              <a:spcBef>
                <a:spcPts val="1200"/>
              </a:spcBef>
              <a:spcAft>
                <a:spcPts val="0"/>
              </a:spcAft>
              <a:buSzPts val="1800"/>
              <a:buChar char="●"/>
            </a:pPr>
            <a:r>
              <a:rPr lang="en"/>
              <a:t>It allows you to estimate percentage change in your outcome variable</a:t>
            </a:r>
            <a:endParaRPr/>
          </a:p>
          <a:p>
            <a:pPr marL="457200" lvl="0" indent="-342900" algn="l" rtl="0">
              <a:spcBef>
                <a:spcPts val="0"/>
              </a:spcBef>
              <a:spcAft>
                <a:spcPts val="0"/>
              </a:spcAft>
              <a:buSzPts val="1800"/>
              <a:buChar char="●"/>
            </a:pPr>
            <a:r>
              <a:rPr lang="en"/>
              <a:t>It reduces the effect of outliers on your estimates</a:t>
            </a:r>
            <a:endParaRPr/>
          </a:p>
          <a:p>
            <a:pPr marL="0" lvl="0" indent="0" algn="l" rtl="0">
              <a:spcBef>
                <a:spcPts val="1200"/>
              </a:spcBef>
              <a:spcAft>
                <a:spcPts val="1200"/>
              </a:spcAft>
              <a:buNone/>
            </a:pPr>
            <a:endParaRPr/>
          </a:p>
        </p:txBody>
      </p:sp>
      <p:sp>
        <p:nvSpPr>
          <p:cNvPr id="165" name="Google Shape;165;p24"/>
          <p:cNvSpPr/>
          <p:nvPr/>
        </p:nvSpPr>
        <p:spPr>
          <a:xfrm>
            <a:off x="0" y="4955150"/>
            <a:ext cx="9144000" cy="188400"/>
          </a:xfrm>
          <a:prstGeom prst="rect">
            <a:avLst/>
          </a:prstGeom>
          <a:solidFill>
            <a:srgbClr val="232D4B"/>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solidFill>
                <a:srgbClr val="232D4B"/>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sz="2000">
                <a:latin typeface="Libre Franklin"/>
                <a:ea typeface="Libre Franklin"/>
                <a:cs typeface="Libre Franklin"/>
                <a:sym typeface="Libre Franklin"/>
              </a:rPr>
              <a:t>🅿️ </a:t>
            </a:r>
            <a:r>
              <a:rPr lang="en"/>
              <a:t>Practice with Natural Logs</a:t>
            </a:r>
            <a:endParaRPr/>
          </a:p>
        </p:txBody>
      </p:sp>
      <p:sp>
        <p:nvSpPr>
          <p:cNvPr id="171" name="Google Shape;171;p2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Given the following information:</a:t>
            </a:r>
            <a:endParaRPr/>
          </a:p>
          <a:p>
            <a:pPr marL="0" lvl="0" indent="457200" algn="l" rtl="0">
              <a:spcBef>
                <a:spcPts val="1200"/>
              </a:spcBef>
              <a:spcAft>
                <a:spcPts val="0"/>
              </a:spcAft>
              <a:buNone/>
            </a:pPr>
            <a:r>
              <a:rPr lang="en" b="1" i="1"/>
              <a:t>ln(Wage) ​= β</a:t>
            </a:r>
            <a:r>
              <a:rPr lang="en" b="1" i="1" baseline="-25000"/>
              <a:t>0</a:t>
            </a:r>
            <a:r>
              <a:rPr lang="en" b="1" i="1"/>
              <a:t> ​+ β</a:t>
            </a:r>
            <a:r>
              <a:rPr lang="en" b="1" i="1" baseline="-25000"/>
              <a:t>1</a:t>
            </a:r>
            <a:r>
              <a:rPr lang="en" b="1" i="1"/>
              <a:t>​YrsEducation + β</a:t>
            </a:r>
            <a:r>
              <a:rPr lang="en" b="1" i="1" baseline="-25000"/>
              <a:t>2</a:t>
            </a:r>
            <a:r>
              <a:rPr lang="en" b="1" i="1"/>
              <a:t>​Female + β</a:t>
            </a:r>
            <a:r>
              <a:rPr lang="en" b="1" i="1" baseline="-25000"/>
              <a:t>3</a:t>
            </a:r>
            <a:r>
              <a:rPr lang="en" b="1" i="1"/>
              <a:t>YrsExperience</a:t>
            </a:r>
            <a:endParaRPr b="1"/>
          </a:p>
          <a:p>
            <a:pPr marL="457200" lvl="0" indent="-342900" algn="l" rtl="0">
              <a:spcBef>
                <a:spcPts val="1200"/>
              </a:spcBef>
              <a:spcAft>
                <a:spcPts val="0"/>
              </a:spcAft>
              <a:buSzPts val="1800"/>
              <a:buChar char="●"/>
            </a:pPr>
            <a:r>
              <a:rPr lang="en" b="1" i="1"/>
              <a:t>β</a:t>
            </a:r>
            <a:r>
              <a:rPr lang="en" b="1" i="1" baseline="-25000"/>
              <a:t>1</a:t>
            </a:r>
            <a:r>
              <a:rPr lang="en" b="1" i="1"/>
              <a:t>​ = </a:t>
            </a:r>
            <a:r>
              <a:rPr lang="en" b="1"/>
              <a:t>0.075</a:t>
            </a:r>
            <a:endParaRPr b="1"/>
          </a:p>
          <a:p>
            <a:pPr marL="457200" lvl="0" indent="-342900" algn="l" rtl="0">
              <a:spcBef>
                <a:spcPts val="0"/>
              </a:spcBef>
              <a:spcAft>
                <a:spcPts val="0"/>
              </a:spcAft>
              <a:buSzPts val="1800"/>
              <a:buChar char="●"/>
            </a:pPr>
            <a:r>
              <a:rPr lang="en" b="1" i="1"/>
              <a:t>β</a:t>
            </a:r>
            <a:r>
              <a:rPr lang="en" b="1" i="1" baseline="-25000"/>
              <a:t>2</a:t>
            </a:r>
            <a:r>
              <a:rPr lang="en" b="1" i="1"/>
              <a:t>​ = </a:t>
            </a:r>
            <a:r>
              <a:rPr lang="en" b="1"/>
              <a:t>-0.15</a:t>
            </a:r>
            <a:endParaRPr b="1"/>
          </a:p>
          <a:p>
            <a:pPr marL="457200" lvl="0" indent="-342900" algn="l" rtl="0">
              <a:spcBef>
                <a:spcPts val="0"/>
              </a:spcBef>
              <a:spcAft>
                <a:spcPts val="0"/>
              </a:spcAft>
              <a:buSzPts val="1800"/>
              <a:buChar char="●"/>
            </a:pPr>
            <a:r>
              <a:rPr lang="en" b="1" i="1"/>
              <a:t>β</a:t>
            </a:r>
            <a:r>
              <a:rPr lang="en" b="1" i="1" baseline="-25000"/>
              <a:t>3</a:t>
            </a:r>
            <a:r>
              <a:rPr lang="en" b="1" i="1"/>
              <a:t> = </a:t>
            </a:r>
            <a:r>
              <a:rPr lang="en" b="1"/>
              <a:t>0.02</a:t>
            </a:r>
            <a:endParaRPr b="1"/>
          </a:p>
          <a:p>
            <a:pPr marL="0" lvl="0" indent="0" algn="l" rtl="0">
              <a:spcBef>
                <a:spcPts val="1200"/>
              </a:spcBef>
              <a:spcAft>
                <a:spcPts val="1200"/>
              </a:spcAft>
              <a:buNone/>
            </a:pPr>
            <a:r>
              <a:rPr lang="en"/>
              <a:t>How would you interpret the above estimates?</a:t>
            </a:r>
            <a:endParaRPr/>
          </a:p>
        </p:txBody>
      </p:sp>
      <p:sp>
        <p:nvSpPr>
          <p:cNvPr id="172" name="Google Shape;172;p25"/>
          <p:cNvSpPr/>
          <p:nvPr/>
        </p:nvSpPr>
        <p:spPr>
          <a:xfrm>
            <a:off x="0" y="4955150"/>
            <a:ext cx="9144000" cy="188400"/>
          </a:xfrm>
          <a:prstGeom prst="rect">
            <a:avLst/>
          </a:prstGeom>
          <a:solidFill>
            <a:srgbClr val="232D4B"/>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solidFill>
                <a:srgbClr val="232D4B"/>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p2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b="1"/>
              <a:t>Question 1: Job Training Program</a:t>
            </a:r>
            <a:endParaRPr b="1"/>
          </a:p>
        </p:txBody>
      </p:sp>
      <p:sp>
        <p:nvSpPr>
          <p:cNvPr id="178" name="Google Shape;178;p2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fontScale="85000" lnSpcReduction="20000"/>
          </a:bodyPr>
          <a:lstStyle/>
          <a:p>
            <a:pPr marL="0" lvl="0" indent="0" algn="l" rtl="0">
              <a:spcBef>
                <a:spcPts val="0"/>
              </a:spcBef>
              <a:spcAft>
                <a:spcPts val="0"/>
              </a:spcAft>
              <a:buNone/>
            </a:pPr>
            <a:r>
              <a:rPr lang="en">
                <a:solidFill>
                  <a:schemeClr val="dk1"/>
                </a:solidFill>
              </a:rPr>
              <a:t>Key Information:</a:t>
            </a:r>
            <a:endParaRPr>
              <a:solidFill>
                <a:schemeClr val="dk1"/>
              </a:solidFill>
            </a:endParaRPr>
          </a:p>
          <a:p>
            <a:pPr marL="457200" lvl="0" indent="-325755" algn="l" rtl="0">
              <a:spcBef>
                <a:spcPts val="1200"/>
              </a:spcBef>
              <a:spcAft>
                <a:spcPts val="0"/>
              </a:spcAft>
              <a:buClr>
                <a:schemeClr val="dk1"/>
              </a:buClr>
              <a:buSzPct val="100000"/>
              <a:buChar char="●"/>
            </a:pPr>
            <a:r>
              <a:rPr lang="en">
                <a:solidFill>
                  <a:schemeClr val="dk1"/>
                </a:solidFill>
              </a:rPr>
              <a:t>The National Supported Work Demonstration (NSW) job-training program was operated by the Manpower Demonstration Research Corp (MRDC) in the mid-1970s. The NSW was a temporary employment program designed to help disadvantaged workers lacking basic job skills move into the labor market by giving them work experience and counseling in a sheltered environment</a:t>
            </a:r>
            <a:endParaRPr>
              <a:solidFill>
                <a:schemeClr val="dk1"/>
              </a:solidFill>
            </a:endParaRPr>
          </a:p>
          <a:p>
            <a:pPr marL="457200" lvl="0" indent="-325755" algn="l" rtl="0">
              <a:spcBef>
                <a:spcPts val="1000"/>
              </a:spcBef>
              <a:spcAft>
                <a:spcPts val="0"/>
              </a:spcAft>
              <a:buClr>
                <a:schemeClr val="dk1"/>
              </a:buClr>
              <a:buSzPct val="100000"/>
              <a:buChar char="●"/>
            </a:pPr>
            <a:r>
              <a:rPr lang="en">
                <a:solidFill>
                  <a:schemeClr val="dk1"/>
                </a:solidFill>
              </a:rPr>
              <a:t>Qualified applicants were randomly assigned to training programs</a:t>
            </a:r>
            <a:endParaRPr>
              <a:solidFill>
                <a:schemeClr val="dk1"/>
              </a:solidFill>
            </a:endParaRPr>
          </a:p>
          <a:p>
            <a:pPr marL="457200" lvl="0" indent="-325755" algn="l" rtl="0">
              <a:spcBef>
                <a:spcPts val="1000"/>
              </a:spcBef>
              <a:spcAft>
                <a:spcPts val="0"/>
              </a:spcAft>
              <a:buClr>
                <a:schemeClr val="dk1"/>
              </a:buClr>
              <a:buSzPct val="100000"/>
              <a:buChar char="●"/>
            </a:pPr>
            <a:r>
              <a:rPr lang="en">
                <a:solidFill>
                  <a:schemeClr val="dk1"/>
                </a:solidFill>
              </a:rPr>
              <a:t>The program admitted women receiving Aid to Families with Dependent Children, recovering individuals with addiction, released individuals who were found guilty of an offense, and men and women who hadn’t completed HS</a:t>
            </a:r>
            <a:endParaRPr>
              <a:solidFill>
                <a:schemeClr val="dk1"/>
              </a:solidFill>
            </a:endParaRPr>
          </a:p>
          <a:p>
            <a:pPr marL="457200" lvl="0" indent="-325755" algn="l" rtl="0">
              <a:spcBef>
                <a:spcPts val="1000"/>
              </a:spcBef>
              <a:spcAft>
                <a:spcPts val="0"/>
              </a:spcAft>
              <a:buClr>
                <a:schemeClr val="dk1"/>
              </a:buClr>
              <a:buSzPct val="100000"/>
              <a:buChar char="●"/>
            </a:pPr>
            <a:r>
              <a:rPr lang="en">
                <a:solidFill>
                  <a:schemeClr val="dk1"/>
                </a:solidFill>
              </a:rPr>
              <a:t>MRDC collected earnings and demographic information from both the treatment and control groups at baseline and every nine months after that, as well as four baseline interviews</a:t>
            </a:r>
            <a:endParaRPr>
              <a:solidFill>
                <a:schemeClr val="dk1"/>
              </a:solidFill>
            </a:endParaRPr>
          </a:p>
        </p:txBody>
      </p:sp>
      <p:sp>
        <p:nvSpPr>
          <p:cNvPr id="179" name="Google Shape;179;p26"/>
          <p:cNvSpPr/>
          <p:nvPr/>
        </p:nvSpPr>
        <p:spPr>
          <a:xfrm>
            <a:off x="0" y="4955150"/>
            <a:ext cx="9144000" cy="188400"/>
          </a:xfrm>
          <a:prstGeom prst="rect">
            <a:avLst/>
          </a:prstGeom>
          <a:solidFill>
            <a:srgbClr val="232D4B"/>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solidFill>
                <a:srgbClr val="232D4B"/>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Google Shape;184;p2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Clr>
                <a:schemeClr val="dk1"/>
              </a:buClr>
              <a:buSzPct val="39285"/>
              <a:buFont typeface="Arial"/>
              <a:buNone/>
            </a:pPr>
            <a:r>
              <a:rPr lang="en" b="1"/>
              <a:t>Question 1: Job Training Program</a:t>
            </a:r>
            <a:endParaRPr b="1"/>
          </a:p>
          <a:p>
            <a:pPr marL="0" lvl="0" indent="0" algn="l" rtl="0">
              <a:spcBef>
                <a:spcPts val="0"/>
              </a:spcBef>
              <a:spcAft>
                <a:spcPts val="0"/>
              </a:spcAft>
              <a:buNone/>
            </a:pPr>
            <a:endParaRPr/>
          </a:p>
        </p:txBody>
      </p:sp>
      <p:pic>
        <p:nvPicPr>
          <p:cNvPr id="185" name="Google Shape;185;p27"/>
          <p:cNvPicPr preferRelativeResize="0"/>
          <p:nvPr/>
        </p:nvPicPr>
        <p:blipFill>
          <a:blip r:embed="rId3">
            <a:alphaModFix/>
          </a:blip>
          <a:stretch>
            <a:fillRect/>
          </a:stretch>
        </p:blipFill>
        <p:spPr>
          <a:xfrm>
            <a:off x="554637" y="1017725"/>
            <a:ext cx="8034727" cy="3847200"/>
          </a:xfrm>
          <a:prstGeom prst="rect">
            <a:avLst/>
          </a:prstGeom>
          <a:noFill/>
          <a:ln>
            <a:noFill/>
          </a:ln>
        </p:spPr>
      </p:pic>
      <p:sp>
        <p:nvSpPr>
          <p:cNvPr id="186" name="Google Shape;186;p27"/>
          <p:cNvSpPr/>
          <p:nvPr/>
        </p:nvSpPr>
        <p:spPr>
          <a:xfrm>
            <a:off x="0" y="4955150"/>
            <a:ext cx="9144000" cy="188400"/>
          </a:xfrm>
          <a:prstGeom prst="rect">
            <a:avLst/>
          </a:prstGeom>
          <a:solidFill>
            <a:srgbClr val="232D4B"/>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solidFill>
                <a:srgbClr val="232D4B"/>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Google Shape;191;p2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Clr>
                <a:schemeClr val="dk1"/>
              </a:buClr>
              <a:buSzPct val="39285"/>
              <a:buFont typeface="Arial"/>
              <a:buNone/>
            </a:pPr>
            <a:r>
              <a:rPr lang="en" b="1"/>
              <a:t>Question 1: Job Training Program</a:t>
            </a:r>
            <a:endParaRPr b="1"/>
          </a:p>
          <a:p>
            <a:pPr marL="0" lvl="0" indent="0" algn="l" rtl="0">
              <a:spcBef>
                <a:spcPts val="0"/>
              </a:spcBef>
              <a:spcAft>
                <a:spcPts val="0"/>
              </a:spcAft>
              <a:buNone/>
            </a:pPr>
            <a:endParaRPr/>
          </a:p>
        </p:txBody>
      </p:sp>
      <p:sp>
        <p:nvSpPr>
          <p:cNvPr id="192" name="Google Shape;192;p2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lnSpcReduction="10000"/>
          </a:bodyPr>
          <a:lstStyle/>
          <a:p>
            <a:pPr marL="457200" lvl="0" indent="-342900" algn="l" rtl="0">
              <a:spcBef>
                <a:spcPts val="0"/>
              </a:spcBef>
              <a:spcAft>
                <a:spcPts val="0"/>
              </a:spcAft>
              <a:buClr>
                <a:schemeClr val="dk1"/>
              </a:buClr>
              <a:buSzPts val="1800"/>
              <a:buChar char="●"/>
            </a:pPr>
            <a:r>
              <a:rPr lang="en">
                <a:solidFill>
                  <a:schemeClr val="dk1"/>
                </a:solidFill>
              </a:rPr>
              <a:t>What regression could we use to compare the program’s effects between females and males?</a:t>
            </a:r>
            <a:endParaRPr>
              <a:solidFill>
                <a:schemeClr val="dk1"/>
              </a:solidFill>
            </a:endParaRPr>
          </a:p>
          <a:p>
            <a:pPr marL="0" lvl="0" indent="0" algn="l" rtl="0">
              <a:spcBef>
                <a:spcPts val="1200"/>
              </a:spcBef>
              <a:spcAft>
                <a:spcPts val="0"/>
              </a:spcAft>
              <a:buNone/>
            </a:pPr>
            <a:endParaRPr>
              <a:solidFill>
                <a:schemeClr val="dk1"/>
              </a:solidFill>
            </a:endParaRPr>
          </a:p>
          <a:p>
            <a:pPr marL="457200" lvl="0" indent="-342900" algn="l" rtl="0">
              <a:spcBef>
                <a:spcPts val="1200"/>
              </a:spcBef>
              <a:spcAft>
                <a:spcPts val="0"/>
              </a:spcAft>
              <a:buClr>
                <a:schemeClr val="dk1"/>
              </a:buClr>
              <a:buSzPts val="1800"/>
              <a:buChar char="●"/>
            </a:pPr>
            <a:r>
              <a:rPr lang="en">
                <a:solidFill>
                  <a:schemeClr val="dk1"/>
                </a:solidFill>
              </a:rPr>
              <a:t>If we ran the same regression using only males, the effect would be $800 and males not in the program would earn $600; using only females, the effect would be $200. We also know that females earn 85 cents for every dollar earned by a male. How would we use this information to calculate the coefficients in the above regression?</a:t>
            </a:r>
            <a:endParaRPr>
              <a:solidFill>
                <a:schemeClr val="dk1"/>
              </a:solidFill>
            </a:endParaRPr>
          </a:p>
          <a:p>
            <a:pPr marL="0" lvl="0" indent="0" algn="l" rtl="0">
              <a:spcBef>
                <a:spcPts val="1200"/>
              </a:spcBef>
              <a:spcAft>
                <a:spcPts val="1200"/>
              </a:spcAft>
              <a:buNone/>
            </a:pPr>
            <a:endParaRPr>
              <a:solidFill>
                <a:schemeClr val="dk1"/>
              </a:solidFill>
            </a:endParaRPr>
          </a:p>
        </p:txBody>
      </p:sp>
      <p:sp>
        <p:nvSpPr>
          <p:cNvPr id="193" name="Google Shape;193;p28"/>
          <p:cNvSpPr/>
          <p:nvPr/>
        </p:nvSpPr>
        <p:spPr>
          <a:xfrm>
            <a:off x="0" y="4955150"/>
            <a:ext cx="9144000" cy="188400"/>
          </a:xfrm>
          <a:prstGeom prst="rect">
            <a:avLst/>
          </a:prstGeom>
          <a:solidFill>
            <a:srgbClr val="232D4B"/>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solidFill>
                <a:srgbClr val="232D4B"/>
              </a:solidFill>
            </a:endParaRPr>
          </a:p>
        </p:txBody>
      </p:sp>
      <p:pic>
        <p:nvPicPr>
          <p:cNvPr id="194" name="Google Shape;194;p28" title="Image 2-22-26 at 7.20 PM.jpeg"/>
          <p:cNvPicPr preferRelativeResize="0"/>
          <p:nvPr/>
        </p:nvPicPr>
        <p:blipFill>
          <a:blip r:embed="rId3">
            <a:alphaModFix/>
          </a:blip>
          <a:stretch>
            <a:fillRect/>
          </a:stretch>
        </p:blipFill>
        <p:spPr>
          <a:xfrm>
            <a:off x="646163" y="1879825"/>
            <a:ext cx="7851674" cy="470700"/>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sp>
        <p:nvSpPr>
          <p:cNvPr id="199" name="Google Shape;199;p29"/>
          <p:cNvSpPr txBox="1">
            <a:spLocks noGrp="1"/>
          </p:cNvSpPr>
          <p:nvPr>
            <p:ph type="body" idx="1"/>
          </p:nvPr>
        </p:nvSpPr>
        <p:spPr>
          <a:xfrm>
            <a:off x="311700" y="861800"/>
            <a:ext cx="8520600" cy="3707100"/>
          </a:xfrm>
          <a:prstGeom prst="rect">
            <a:avLst/>
          </a:prstGeom>
        </p:spPr>
        <p:txBody>
          <a:bodyPr spcFirstLastPara="1" wrap="square" lIns="91425" tIns="91425" rIns="91425" bIns="91425" anchor="t" anchorCtr="0">
            <a:normAutofit fontScale="85000" lnSpcReduction="20000"/>
          </a:bodyPr>
          <a:lstStyle/>
          <a:p>
            <a:pPr marL="457200" lvl="0" indent="-325755" algn="l" rtl="0">
              <a:spcBef>
                <a:spcPts val="0"/>
              </a:spcBef>
              <a:spcAft>
                <a:spcPts val="0"/>
              </a:spcAft>
              <a:buClr>
                <a:schemeClr val="dk1"/>
              </a:buClr>
              <a:buSzPct val="100000"/>
              <a:buChar char="●"/>
            </a:pPr>
            <a:r>
              <a:rPr lang="en">
                <a:solidFill>
                  <a:schemeClr val="dk1"/>
                </a:solidFill>
              </a:rPr>
              <a:t>β</a:t>
            </a:r>
            <a:r>
              <a:rPr lang="en" baseline="-25000">
                <a:solidFill>
                  <a:schemeClr val="dk1"/>
                </a:solidFill>
              </a:rPr>
              <a:t>0</a:t>
            </a:r>
            <a:r>
              <a:rPr lang="en">
                <a:solidFill>
                  <a:schemeClr val="dk1"/>
                </a:solidFill>
              </a:rPr>
              <a:t> = earnings for a non-female who is not in the program = $600</a:t>
            </a:r>
            <a:endParaRPr>
              <a:solidFill>
                <a:schemeClr val="dk1"/>
              </a:solidFill>
            </a:endParaRPr>
          </a:p>
          <a:p>
            <a:pPr marL="0" lvl="0" indent="0" algn="l" rtl="0">
              <a:spcBef>
                <a:spcPts val="1200"/>
              </a:spcBef>
              <a:spcAft>
                <a:spcPts val="0"/>
              </a:spcAft>
              <a:buNone/>
            </a:pPr>
            <a:r>
              <a:rPr lang="en">
                <a:solidFill>
                  <a:schemeClr val="dk1"/>
                </a:solidFill>
              </a:rPr>
              <a:t>                                 </a:t>
            </a:r>
            <a:endParaRPr>
              <a:solidFill>
                <a:schemeClr val="dk1"/>
              </a:solidFill>
            </a:endParaRPr>
          </a:p>
          <a:p>
            <a:pPr marL="457200" lvl="0" indent="-325755" algn="l" rtl="0">
              <a:spcBef>
                <a:spcPts val="1200"/>
              </a:spcBef>
              <a:spcAft>
                <a:spcPts val="0"/>
              </a:spcAft>
              <a:buClr>
                <a:schemeClr val="dk1"/>
              </a:buClr>
              <a:buSzPct val="100000"/>
              <a:buChar char="●"/>
            </a:pPr>
            <a:r>
              <a:rPr lang="en">
                <a:solidFill>
                  <a:schemeClr val="dk1"/>
                </a:solidFill>
              </a:rPr>
              <a:t>β</a:t>
            </a:r>
            <a:r>
              <a:rPr lang="en" baseline="-25000">
                <a:solidFill>
                  <a:schemeClr val="dk1"/>
                </a:solidFill>
              </a:rPr>
              <a:t>1</a:t>
            </a:r>
            <a:r>
              <a:rPr lang="en">
                <a:solidFill>
                  <a:schemeClr val="dk1"/>
                </a:solidFill>
              </a:rPr>
              <a:t> = the marginal effect when </a:t>
            </a:r>
            <a:r>
              <a:rPr lang="en" i="1">
                <a:solidFill>
                  <a:schemeClr val="dk1"/>
                </a:solidFill>
              </a:rPr>
              <a:t>female </a:t>
            </a:r>
            <a:r>
              <a:rPr lang="en">
                <a:solidFill>
                  <a:schemeClr val="dk1"/>
                </a:solidFill>
              </a:rPr>
              <a:t>= 0, or the marginal effect for males, which is $800</a:t>
            </a:r>
            <a:endParaRPr>
              <a:solidFill>
                <a:schemeClr val="dk1"/>
              </a:solidFill>
            </a:endParaRPr>
          </a:p>
          <a:p>
            <a:pPr marL="457200" lvl="0" indent="-325755" algn="l" rtl="0">
              <a:spcBef>
                <a:spcPts val="0"/>
              </a:spcBef>
              <a:spcAft>
                <a:spcPts val="0"/>
              </a:spcAft>
              <a:buClr>
                <a:schemeClr val="dk1"/>
              </a:buClr>
              <a:buSzPct val="100000"/>
              <a:buChar char="●"/>
            </a:pPr>
            <a:r>
              <a:rPr lang="en">
                <a:solidFill>
                  <a:schemeClr val="dk1"/>
                </a:solidFill>
              </a:rPr>
              <a:t>β</a:t>
            </a:r>
            <a:r>
              <a:rPr lang="en" baseline="-25000">
                <a:solidFill>
                  <a:schemeClr val="dk1"/>
                </a:solidFill>
              </a:rPr>
              <a:t>3</a:t>
            </a:r>
            <a:r>
              <a:rPr lang="en" b="1" baseline="-25000">
                <a:solidFill>
                  <a:schemeClr val="dk1"/>
                </a:solidFill>
              </a:rPr>
              <a:t> </a:t>
            </a:r>
            <a:r>
              <a:rPr lang="en">
                <a:solidFill>
                  <a:schemeClr val="dk1"/>
                </a:solidFill>
              </a:rPr>
              <a:t>is the difference in the effect of the program between females and males; if the effect for females is $200 and β</a:t>
            </a:r>
            <a:r>
              <a:rPr lang="en" baseline="-25000">
                <a:solidFill>
                  <a:schemeClr val="dk1"/>
                </a:solidFill>
              </a:rPr>
              <a:t>1</a:t>
            </a:r>
            <a:r>
              <a:rPr lang="en">
                <a:solidFill>
                  <a:schemeClr val="dk1"/>
                </a:solidFill>
              </a:rPr>
              <a:t> is $800, the effect must be -600</a:t>
            </a:r>
            <a:endParaRPr>
              <a:solidFill>
                <a:schemeClr val="dk1"/>
              </a:solidFill>
            </a:endParaRPr>
          </a:p>
          <a:p>
            <a:pPr marL="2743200" lvl="0" indent="457200" algn="l" rtl="0">
              <a:spcBef>
                <a:spcPts val="1200"/>
              </a:spcBef>
              <a:spcAft>
                <a:spcPts val="0"/>
              </a:spcAft>
              <a:buNone/>
            </a:pPr>
            <a:r>
              <a:rPr lang="en" i="1">
                <a:solidFill>
                  <a:schemeClr val="dk1"/>
                </a:solidFill>
              </a:rPr>
              <a:t>200 = 800 + β</a:t>
            </a:r>
            <a:r>
              <a:rPr lang="en" i="1" baseline="-25000">
                <a:solidFill>
                  <a:schemeClr val="dk1"/>
                </a:solidFill>
              </a:rPr>
              <a:t>3</a:t>
            </a:r>
            <a:endParaRPr i="1">
              <a:solidFill>
                <a:schemeClr val="dk1"/>
              </a:solidFill>
            </a:endParaRPr>
          </a:p>
          <a:p>
            <a:pPr marL="457200" lvl="0" indent="-325755" algn="l" rtl="0">
              <a:spcBef>
                <a:spcPts val="1200"/>
              </a:spcBef>
              <a:spcAft>
                <a:spcPts val="0"/>
              </a:spcAft>
              <a:buClr>
                <a:schemeClr val="dk1"/>
              </a:buClr>
              <a:buSzPct val="100000"/>
              <a:buChar char="●"/>
            </a:pPr>
            <a:r>
              <a:rPr lang="en">
                <a:solidFill>
                  <a:schemeClr val="dk1"/>
                </a:solidFill>
              </a:rPr>
              <a:t>β</a:t>
            </a:r>
            <a:r>
              <a:rPr lang="en" baseline="-25000">
                <a:solidFill>
                  <a:schemeClr val="dk1"/>
                </a:solidFill>
              </a:rPr>
              <a:t>0 </a:t>
            </a:r>
            <a:r>
              <a:rPr lang="en">
                <a:solidFill>
                  <a:schemeClr val="dk1"/>
                </a:solidFill>
              </a:rPr>
              <a:t>+ β</a:t>
            </a:r>
            <a:r>
              <a:rPr lang="en" baseline="-25000">
                <a:solidFill>
                  <a:schemeClr val="dk1"/>
                </a:solidFill>
              </a:rPr>
              <a:t>2</a:t>
            </a:r>
            <a:r>
              <a:rPr lang="en">
                <a:solidFill>
                  <a:schemeClr val="dk1"/>
                </a:solidFill>
              </a:rPr>
              <a:t> is the average earnings for females not in the program. We know females earn 85% of what males earn, so β</a:t>
            </a:r>
            <a:r>
              <a:rPr lang="en" baseline="-25000">
                <a:solidFill>
                  <a:schemeClr val="dk1"/>
                </a:solidFill>
              </a:rPr>
              <a:t>0 </a:t>
            </a:r>
            <a:r>
              <a:rPr lang="en">
                <a:solidFill>
                  <a:schemeClr val="dk1"/>
                </a:solidFill>
              </a:rPr>
              <a:t>+ β</a:t>
            </a:r>
            <a:r>
              <a:rPr lang="en" baseline="-25000">
                <a:solidFill>
                  <a:schemeClr val="dk1"/>
                </a:solidFill>
              </a:rPr>
              <a:t>2 </a:t>
            </a:r>
            <a:r>
              <a:rPr lang="en">
                <a:solidFill>
                  <a:schemeClr val="dk1"/>
                </a:solidFill>
              </a:rPr>
              <a:t>must be $510.</a:t>
            </a:r>
            <a:endParaRPr>
              <a:solidFill>
                <a:schemeClr val="dk1"/>
              </a:solidFill>
            </a:endParaRPr>
          </a:p>
          <a:p>
            <a:pPr marL="457200" lvl="0" indent="0" algn="l" rtl="0">
              <a:spcBef>
                <a:spcPts val="1200"/>
              </a:spcBef>
              <a:spcAft>
                <a:spcPts val="0"/>
              </a:spcAft>
              <a:buNone/>
            </a:pPr>
            <a:r>
              <a:rPr lang="en">
                <a:solidFill>
                  <a:schemeClr val="dk1"/>
                </a:solidFill>
              </a:rPr>
              <a:t>						</a:t>
            </a:r>
            <a:r>
              <a:rPr lang="en" i="1">
                <a:solidFill>
                  <a:schemeClr val="dk1"/>
                </a:solidFill>
              </a:rPr>
              <a:t>510 = 600 + β</a:t>
            </a:r>
            <a:r>
              <a:rPr lang="en" i="1" baseline="-25000">
                <a:solidFill>
                  <a:schemeClr val="dk1"/>
                </a:solidFill>
              </a:rPr>
              <a:t>2</a:t>
            </a:r>
            <a:endParaRPr i="1" baseline="-25000">
              <a:solidFill>
                <a:schemeClr val="dk1"/>
              </a:solidFill>
            </a:endParaRPr>
          </a:p>
          <a:p>
            <a:pPr marL="457200" lvl="0" indent="0" algn="l" rtl="0">
              <a:spcBef>
                <a:spcPts val="1200"/>
              </a:spcBef>
              <a:spcAft>
                <a:spcPts val="0"/>
              </a:spcAft>
              <a:buNone/>
            </a:pPr>
            <a:r>
              <a:rPr lang="en" i="1" baseline="-25000">
                <a:solidFill>
                  <a:schemeClr val="dk1"/>
                </a:solidFill>
              </a:rPr>
              <a:t>						</a:t>
            </a:r>
            <a:r>
              <a:rPr lang="en" i="1">
                <a:solidFill>
                  <a:schemeClr val="dk1"/>
                </a:solidFill>
              </a:rPr>
              <a:t>β</a:t>
            </a:r>
            <a:r>
              <a:rPr lang="en" i="1" baseline="-25000">
                <a:solidFill>
                  <a:schemeClr val="dk1"/>
                </a:solidFill>
              </a:rPr>
              <a:t>2</a:t>
            </a:r>
            <a:r>
              <a:rPr lang="en" i="1">
                <a:solidFill>
                  <a:schemeClr val="dk1"/>
                </a:solidFill>
              </a:rPr>
              <a:t> = -90</a:t>
            </a:r>
            <a:endParaRPr i="1">
              <a:solidFill>
                <a:schemeClr val="dk1"/>
              </a:solidFill>
            </a:endParaRPr>
          </a:p>
          <a:p>
            <a:pPr marL="457200" lvl="0" indent="-325755" algn="l" rtl="0">
              <a:spcBef>
                <a:spcPts val="1200"/>
              </a:spcBef>
              <a:spcAft>
                <a:spcPts val="0"/>
              </a:spcAft>
              <a:buClr>
                <a:schemeClr val="dk1"/>
              </a:buClr>
              <a:buSzPct val="100000"/>
              <a:buChar char="●"/>
            </a:pPr>
            <a:r>
              <a:rPr lang="en" i="1">
                <a:solidFill>
                  <a:schemeClr val="dk1"/>
                </a:solidFill>
              </a:rPr>
              <a:t> </a:t>
            </a:r>
            <a:r>
              <a:rPr lang="en">
                <a:solidFill>
                  <a:schemeClr val="dk1"/>
                </a:solidFill>
              </a:rPr>
              <a:t>Therefore, the full regression is:</a:t>
            </a:r>
            <a:endParaRPr>
              <a:solidFill>
                <a:schemeClr val="dk1"/>
              </a:solidFill>
            </a:endParaRPr>
          </a:p>
        </p:txBody>
      </p:sp>
      <p:pic>
        <p:nvPicPr>
          <p:cNvPr id="200" name="Google Shape;200;p29" title="Image 2-22-26 at 3.52 PM.jpeg"/>
          <p:cNvPicPr preferRelativeResize="0"/>
          <p:nvPr/>
        </p:nvPicPr>
        <p:blipFill>
          <a:blip r:embed="rId3">
            <a:alphaModFix/>
          </a:blip>
          <a:stretch>
            <a:fillRect/>
          </a:stretch>
        </p:blipFill>
        <p:spPr>
          <a:xfrm>
            <a:off x="3393463" y="1239275"/>
            <a:ext cx="2357075" cy="388625"/>
          </a:xfrm>
          <a:prstGeom prst="rect">
            <a:avLst/>
          </a:prstGeom>
          <a:noFill/>
          <a:ln>
            <a:noFill/>
          </a:ln>
        </p:spPr>
      </p:pic>
      <p:pic>
        <p:nvPicPr>
          <p:cNvPr id="201" name="Google Shape;201;p29" title="Image 2-22-26 at 3.54 PM.jpeg"/>
          <p:cNvPicPr preferRelativeResize="0"/>
          <p:nvPr/>
        </p:nvPicPr>
        <p:blipFill>
          <a:blip r:embed="rId4">
            <a:alphaModFix/>
          </a:blip>
          <a:stretch>
            <a:fillRect/>
          </a:stretch>
        </p:blipFill>
        <p:spPr>
          <a:xfrm>
            <a:off x="771525" y="273275"/>
            <a:ext cx="7600950" cy="438150"/>
          </a:xfrm>
          <a:prstGeom prst="rect">
            <a:avLst/>
          </a:prstGeom>
          <a:noFill/>
          <a:ln>
            <a:noFill/>
          </a:ln>
        </p:spPr>
      </p:pic>
      <p:pic>
        <p:nvPicPr>
          <p:cNvPr id="202" name="Google Shape;202;p29" title="Image 2-22-26 at 4.08 PM.jpeg"/>
          <p:cNvPicPr preferRelativeResize="0"/>
          <p:nvPr/>
        </p:nvPicPr>
        <p:blipFill>
          <a:blip r:embed="rId5">
            <a:alphaModFix/>
          </a:blip>
          <a:stretch>
            <a:fillRect/>
          </a:stretch>
        </p:blipFill>
        <p:spPr>
          <a:xfrm>
            <a:off x="1359863" y="4568900"/>
            <a:ext cx="6424286" cy="334775"/>
          </a:xfrm>
          <a:prstGeom prst="rect">
            <a:avLst/>
          </a:prstGeom>
          <a:noFill/>
          <a:ln>
            <a:noFill/>
          </a:ln>
        </p:spPr>
      </p:pic>
      <p:sp>
        <p:nvSpPr>
          <p:cNvPr id="203" name="Google Shape;203;p29"/>
          <p:cNvSpPr/>
          <p:nvPr/>
        </p:nvSpPr>
        <p:spPr>
          <a:xfrm>
            <a:off x="0" y="4955150"/>
            <a:ext cx="9144000" cy="188400"/>
          </a:xfrm>
          <a:prstGeom prst="rect">
            <a:avLst/>
          </a:prstGeom>
          <a:solidFill>
            <a:srgbClr val="232D4B"/>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solidFill>
                <a:srgbClr val="232D4B"/>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Google Shape;208;p3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b="1"/>
              <a:t>Question 2: CEOs and Salary</a:t>
            </a:r>
            <a:endParaRPr/>
          </a:p>
        </p:txBody>
      </p:sp>
      <p:sp>
        <p:nvSpPr>
          <p:cNvPr id="209" name="Google Shape;209;p30"/>
          <p:cNvSpPr txBox="1">
            <a:spLocks noGrp="1"/>
          </p:cNvSpPr>
          <p:nvPr>
            <p:ph type="body" idx="1"/>
          </p:nvPr>
        </p:nvSpPr>
        <p:spPr>
          <a:xfrm>
            <a:off x="311700" y="1152475"/>
            <a:ext cx="8520600" cy="3683100"/>
          </a:xfrm>
          <a:prstGeom prst="rect">
            <a:avLst/>
          </a:prstGeom>
        </p:spPr>
        <p:txBody>
          <a:bodyPr spcFirstLastPara="1" wrap="square" lIns="91425" tIns="91425" rIns="91425" bIns="91425" anchor="t" anchorCtr="0">
            <a:normAutofit fontScale="77500" lnSpcReduction="10000"/>
          </a:bodyPr>
          <a:lstStyle/>
          <a:p>
            <a:pPr marL="457200" lvl="0" indent="-317182" algn="l" rtl="0">
              <a:spcBef>
                <a:spcPts val="0"/>
              </a:spcBef>
              <a:spcAft>
                <a:spcPts val="0"/>
              </a:spcAft>
              <a:buClr>
                <a:schemeClr val="dk1"/>
              </a:buClr>
              <a:buSzPct val="100000"/>
              <a:buChar char="●"/>
            </a:pPr>
            <a:r>
              <a:rPr lang="en">
                <a:solidFill>
                  <a:schemeClr val="dk1"/>
                </a:solidFill>
              </a:rPr>
              <a:t>Suppose you estimate a simple regression of CEO salary (in $ 1,000) on firm profits (in $ 1,000,000s) and obtain the following result:</a:t>
            </a:r>
            <a:endParaRPr>
              <a:solidFill>
                <a:schemeClr val="dk1"/>
              </a:solidFill>
            </a:endParaRPr>
          </a:p>
          <a:p>
            <a:pPr marL="0" lvl="0" indent="0" algn="l" rtl="0">
              <a:spcBef>
                <a:spcPts val="1200"/>
              </a:spcBef>
              <a:spcAft>
                <a:spcPts val="0"/>
              </a:spcAft>
              <a:buNone/>
            </a:pPr>
            <a:endParaRPr>
              <a:solidFill>
                <a:schemeClr val="dk1"/>
              </a:solidFill>
            </a:endParaRPr>
          </a:p>
          <a:p>
            <a:pPr marL="0" lvl="0" indent="0" algn="l" rtl="0">
              <a:spcBef>
                <a:spcPts val="1200"/>
              </a:spcBef>
              <a:spcAft>
                <a:spcPts val="0"/>
              </a:spcAft>
              <a:buNone/>
            </a:pPr>
            <a:endParaRPr>
              <a:solidFill>
                <a:schemeClr val="dk1"/>
              </a:solidFill>
            </a:endParaRPr>
          </a:p>
          <a:p>
            <a:pPr marL="457200" lvl="0" indent="-317182" algn="l" rtl="0">
              <a:spcBef>
                <a:spcPts val="1200"/>
              </a:spcBef>
              <a:spcAft>
                <a:spcPts val="0"/>
              </a:spcAft>
              <a:buClr>
                <a:schemeClr val="dk1"/>
              </a:buClr>
              <a:buSzPct val="100000"/>
              <a:buChar char="●"/>
            </a:pPr>
            <a:r>
              <a:rPr lang="en">
                <a:solidFill>
                  <a:schemeClr val="dk1"/>
                </a:solidFill>
              </a:rPr>
              <a:t>Suppose the "true model" includes firm size. Since we have omitted company size in the model above, how is the coefficient on profits likely to be biased?</a:t>
            </a:r>
            <a:endParaRPr>
              <a:solidFill>
                <a:schemeClr val="dk1"/>
              </a:solidFill>
            </a:endParaRPr>
          </a:p>
          <a:p>
            <a:pPr marL="457200" lvl="0" indent="-317182" algn="l" rtl="0">
              <a:spcBef>
                <a:spcPts val="0"/>
              </a:spcBef>
              <a:spcAft>
                <a:spcPts val="0"/>
              </a:spcAft>
              <a:buClr>
                <a:schemeClr val="dk1"/>
              </a:buClr>
              <a:buSzPct val="100000"/>
              <a:buChar char="●"/>
            </a:pPr>
            <a:r>
              <a:rPr lang="en">
                <a:solidFill>
                  <a:schemeClr val="dk1"/>
                </a:solidFill>
              </a:rPr>
              <a:t>If we assume firm size is positively correlated with profits and CEO salary:</a:t>
            </a:r>
            <a:endParaRPr>
              <a:solidFill>
                <a:schemeClr val="dk1"/>
              </a:solidFill>
            </a:endParaRPr>
          </a:p>
          <a:p>
            <a:pPr marL="914400" lvl="0" indent="0" algn="l" rtl="0">
              <a:spcBef>
                <a:spcPts val="1200"/>
              </a:spcBef>
              <a:spcAft>
                <a:spcPts val="0"/>
              </a:spcAft>
              <a:buNone/>
            </a:pPr>
            <a:r>
              <a:rPr lang="en">
                <a:solidFill>
                  <a:schemeClr val="dk1"/>
                </a:solidFill>
              </a:rPr>
              <a:t>			</a:t>
            </a:r>
            <a:r>
              <a:rPr lang="en" i="1">
                <a:solidFill>
                  <a:schemeClr val="dk1"/>
                </a:solidFill>
              </a:rPr>
              <a:t>Corr(Firm Size, Profits) = +</a:t>
            </a:r>
            <a:endParaRPr i="1">
              <a:solidFill>
                <a:schemeClr val="dk1"/>
              </a:solidFill>
            </a:endParaRPr>
          </a:p>
          <a:p>
            <a:pPr marL="0" lvl="0" indent="0" algn="l" rtl="0">
              <a:spcBef>
                <a:spcPts val="1200"/>
              </a:spcBef>
              <a:spcAft>
                <a:spcPts val="0"/>
              </a:spcAft>
              <a:buNone/>
            </a:pPr>
            <a:r>
              <a:rPr lang="en">
                <a:solidFill>
                  <a:schemeClr val="dk1"/>
                </a:solidFill>
              </a:rPr>
              <a:t>					</a:t>
            </a:r>
            <a:r>
              <a:rPr lang="en" i="1">
                <a:solidFill>
                  <a:schemeClr val="dk1"/>
                </a:solidFill>
              </a:rPr>
              <a:t>Corr(Firm Size, Salary) = +</a:t>
            </a:r>
            <a:endParaRPr>
              <a:solidFill>
                <a:schemeClr val="dk1"/>
              </a:solidFill>
            </a:endParaRPr>
          </a:p>
          <a:p>
            <a:pPr marL="457200" lvl="0" indent="-317182" algn="l" rtl="0">
              <a:spcBef>
                <a:spcPts val="1200"/>
              </a:spcBef>
              <a:spcAft>
                <a:spcPts val="0"/>
              </a:spcAft>
              <a:buClr>
                <a:schemeClr val="dk1"/>
              </a:buClr>
              <a:buSzPct val="100000"/>
              <a:buChar char="●"/>
            </a:pPr>
            <a:r>
              <a:rPr lang="en">
                <a:solidFill>
                  <a:schemeClr val="dk1"/>
                </a:solidFill>
              </a:rPr>
              <a:t>Then the sign of the bias is positive, so our estimate of beta will be </a:t>
            </a:r>
            <a:r>
              <a:rPr lang="en" i="1">
                <a:solidFill>
                  <a:schemeClr val="dk1"/>
                </a:solidFill>
              </a:rPr>
              <a:t>more positive</a:t>
            </a:r>
            <a:r>
              <a:rPr lang="en">
                <a:solidFill>
                  <a:schemeClr val="dk1"/>
                </a:solidFill>
              </a:rPr>
              <a:t> than the true beta.</a:t>
            </a:r>
            <a:endParaRPr>
              <a:solidFill>
                <a:schemeClr val="dk1"/>
              </a:solidFill>
            </a:endParaRPr>
          </a:p>
          <a:p>
            <a:pPr marL="457200" lvl="0" indent="-317182" algn="l" rtl="0">
              <a:spcBef>
                <a:spcPts val="0"/>
              </a:spcBef>
              <a:spcAft>
                <a:spcPts val="0"/>
              </a:spcAft>
              <a:buClr>
                <a:schemeClr val="dk1"/>
              </a:buClr>
              <a:buSzPct val="100000"/>
              <a:buChar char="●"/>
            </a:pPr>
            <a:r>
              <a:rPr lang="en">
                <a:solidFill>
                  <a:schemeClr val="dk1"/>
                </a:solidFill>
              </a:rPr>
              <a:t>What’s a situation in which our estimate would be </a:t>
            </a:r>
            <a:r>
              <a:rPr lang="en" i="1">
                <a:solidFill>
                  <a:schemeClr val="dk1"/>
                </a:solidFill>
              </a:rPr>
              <a:t>more negative</a:t>
            </a:r>
            <a:r>
              <a:rPr lang="en">
                <a:solidFill>
                  <a:schemeClr val="dk1"/>
                </a:solidFill>
              </a:rPr>
              <a:t> than the true value of beta?</a:t>
            </a:r>
            <a:endParaRPr>
              <a:solidFill>
                <a:schemeClr val="dk1"/>
              </a:solidFill>
            </a:endParaRPr>
          </a:p>
        </p:txBody>
      </p:sp>
      <p:sp>
        <p:nvSpPr>
          <p:cNvPr id="210" name="Google Shape;210;p30"/>
          <p:cNvSpPr/>
          <p:nvPr/>
        </p:nvSpPr>
        <p:spPr>
          <a:xfrm>
            <a:off x="0" y="4955150"/>
            <a:ext cx="9144000" cy="188400"/>
          </a:xfrm>
          <a:prstGeom prst="rect">
            <a:avLst/>
          </a:prstGeom>
          <a:solidFill>
            <a:srgbClr val="232D4B"/>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solidFill>
                <a:srgbClr val="232D4B"/>
              </a:solidFill>
            </a:endParaRPr>
          </a:p>
        </p:txBody>
      </p:sp>
      <p:pic>
        <p:nvPicPr>
          <p:cNvPr id="211" name="Google Shape;211;p30" title="Image 2-22-26 at 4.29 PM.jpeg"/>
          <p:cNvPicPr preferRelativeResize="0"/>
          <p:nvPr/>
        </p:nvPicPr>
        <p:blipFill>
          <a:blip r:embed="rId3">
            <a:alphaModFix/>
          </a:blip>
          <a:stretch>
            <a:fillRect/>
          </a:stretch>
        </p:blipFill>
        <p:spPr>
          <a:xfrm>
            <a:off x="2266112" y="1841125"/>
            <a:ext cx="4611776" cy="572700"/>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Google Shape;216;p31"/>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fontScale="90000"/>
          </a:bodyPr>
          <a:lstStyle/>
          <a:p>
            <a:pPr marL="0" lvl="0" indent="0" algn="ctr" rtl="0">
              <a:spcBef>
                <a:spcPts val="0"/>
              </a:spcBef>
              <a:spcAft>
                <a:spcPts val="0"/>
              </a:spcAft>
              <a:buNone/>
            </a:pPr>
            <a:r>
              <a:rPr lang="en" b="1"/>
              <a:t>Questions on anything we’ve covered so far?</a:t>
            </a:r>
            <a:endParaRPr b="1"/>
          </a:p>
        </p:txBody>
      </p:sp>
      <p:sp>
        <p:nvSpPr>
          <p:cNvPr id="217" name="Google Shape;217;p31"/>
          <p:cNvSpPr/>
          <p:nvPr/>
        </p:nvSpPr>
        <p:spPr>
          <a:xfrm>
            <a:off x="0" y="4955150"/>
            <a:ext cx="9144000" cy="188400"/>
          </a:xfrm>
          <a:prstGeom prst="rect">
            <a:avLst/>
          </a:prstGeom>
          <a:solidFill>
            <a:srgbClr val="232D4B"/>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solidFill>
                <a:srgbClr val="232D4B"/>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3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b="1"/>
              <a:t>Question 3: APP Example</a:t>
            </a:r>
            <a:endParaRPr b="1"/>
          </a:p>
        </p:txBody>
      </p:sp>
      <p:sp>
        <p:nvSpPr>
          <p:cNvPr id="223" name="Google Shape;223;p32"/>
          <p:cNvSpPr txBox="1">
            <a:spLocks noGrp="1"/>
          </p:cNvSpPr>
          <p:nvPr>
            <p:ph type="body" idx="1"/>
          </p:nvPr>
        </p:nvSpPr>
        <p:spPr>
          <a:xfrm>
            <a:off x="4941825" y="1152475"/>
            <a:ext cx="3890400" cy="3622800"/>
          </a:xfrm>
          <a:prstGeom prst="rect">
            <a:avLst/>
          </a:prstGeom>
        </p:spPr>
        <p:txBody>
          <a:bodyPr spcFirstLastPara="1" wrap="square" lIns="91425" tIns="91425" rIns="91425" bIns="91425" anchor="t" anchorCtr="0">
            <a:normAutofit lnSpcReduction="10000"/>
          </a:bodyPr>
          <a:lstStyle/>
          <a:p>
            <a:pPr marL="457200" lvl="0" indent="-342900" algn="l" rtl="0">
              <a:spcBef>
                <a:spcPts val="0"/>
              </a:spcBef>
              <a:spcAft>
                <a:spcPts val="0"/>
              </a:spcAft>
              <a:buClr>
                <a:schemeClr val="dk1"/>
              </a:buClr>
              <a:buSzPts val="1800"/>
              <a:buChar char="●"/>
            </a:pPr>
            <a:r>
              <a:rPr lang="en">
                <a:solidFill>
                  <a:schemeClr val="dk1"/>
                </a:solidFill>
              </a:rPr>
              <a:t>How do we interpret each of these coefficients?</a:t>
            </a:r>
            <a:endParaRPr>
              <a:solidFill>
                <a:schemeClr val="dk1"/>
              </a:solidFill>
            </a:endParaRPr>
          </a:p>
          <a:p>
            <a:pPr marL="457200" lvl="0" indent="-342900" algn="l" rtl="0">
              <a:spcBef>
                <a:spcPts val="0"/>
              </a:spcBef>
              <a:spcAft>
                <a:spcPts val="0"/>
              </a:spcAft>
              <a:buClr>
                <a:schemeClr val="dk1"/>
              </a:buClr>
              <a:buSzPts val="1800"/>
              <a:buChar char="●"/>
            </a:pPr>
            <a:r>
              <a:rPr lang="en">
                <a:solidFill>
                  <a:schemeClr val="dk1"/>
                </a:solidFill>
              </a:rPr>
              <a:t>What is the marginal effect of being indigenous for a county with a 10% poverty level?</a:t>
            </a:r>
            <a:endParaRPr>
              <a:solidFill>
                <a:schemeClr val="dk1"/>
              </a:solidFill>
            </a:endParaRPr>
          </a:p>
          <a:p>
            <a:pPr marL="914400" lvl="1" indent="-317500" algn="l" rtl="0">
              <a:spcBef>
                <a:spcPts val="0"/>
              </a:spcBef>
              <a:spcAft>
                <a:spcPts val="0"/>
              </a:spcAft>
              <a:buClr>
                <a:schemeClr val="dk1"/>
              </a:buClr>
              <a:buSzPts val="1400"/>
              <a:buChar char="○"/>
            </a:pPr>
            <a:r>
              <a:rPr lang="en">
                <a:solidFill>
                  <a:schemeClr val="dk1"/>
                </a:solidFill>
              </a:rPr>
              <a:t>First, take the derivative with respect to indigenous:</a:t>
            </a:r>
            <a:endParaRPr>
              <a:solidFill>
                <a:schemeClr val="dk1"/>
              </a:solidFill>
            </a:endParaRPr>
          </a:p>
          <a:p>
            <a:pPr marL="914400" lvl="1" indent="-317500" algn="l" rtl="0">
              <a:spcBef>
                <a:spcPts val="0"/>
              </a:spcBef>
              <a:spcAft>
                <a:spcPts val="0"/>
              </a:spcAft>
              <a:buClr>
                <a:schemeClr val="dk1"/>
              </a:buClr>
              <a:buSzPts val="1400"/>
              <a:buChar char="○"/>
            </a:pPr>
            <a:r>
              <a:rPr lang="en">
                <a:solidFill>
                  <a:schemeClr val="dk1"/>
                </a:solidFill>
              </a:rPr>
              <a:t>Pr(aid) = 0.35-1.2*poverty</a:t>
            </a:r>
            <a:endParaRPr>
              <a:solidFill>
                <a:schemeClr val="dk1"/>
              </a:solidFill>
            </a:endParaRPr>
          </a:p>
          <a:p>
            <a:pPr marL="914400" lvl="1" indent="-317500" algn="l" rtl="0">
              <a:spcBef>
                <a:spcPts val="0"/>
              </a:spcBef>
              <a:spcAft>
                <a:spcPts val="0"/>
              </a:spcAft>
              <a:buClr>
                <a:schemeClr val="dk1"/>
              </a:buClr>
              <a:buSzPts val="1400"/>
              <a:buChar char="○"/>
            </a:pPr>
            <a:r>
              <a:rPr lang="en">
                <a:solidFill>
                  <a:schemeClr val="dk1"/>
                </a:solidFill>
              </a:rPr>
              <a:t>Now plug in the poverty level:</a:t>
            </a:r>
            <a:endParaRPr>
              <a:solidFill>
                <a:schemeClr val="dk1"/>
              </a:solidFill>
            </a:endParaRPr>
          </a:p>
          <a:p>
            <a:pPr marL="914400" lvl="1" indent="-317500" algn="l" rtl="0">
              <a:spcBef>
                <a:spcPts val="0"/>
              </a:spcBef>
              <a:spcAft>
                <a:spcPts val="0"/>
              </a:spcAft>
              <a:buClr>
                <a:schemeClr val="dk1"/>
              </a:buClr>
              <a:buSzPts val="1400"/>
              <a:buChar char="○"/>
            </a:pPr>
            <a:r>
              <a:rPr lang="en">
                <a:solidFill>
                  <a:schemeClr val="dk1"/>
                </a:solidFill>
              </a:rPr>
              <a:t>Pr(aid) = 0.35-1.2*0.1</a:t>
            </a:r>
            <a:endParaRPr>
              <a:solidFill>
                <a:schemeClr val="dk1"/>
              </a:solidFill>
            </a:endParaRPr>
          </a:p>
          <a:p>
            <a:pPr marL="457200" lvl="0" indent="-342900" algn="l" rtl="0">
              <a:spcBef>
                <a:spcPts val="0"/>
              </a:spcBef>
              <a:spcAft>
                <a:spcPts val="0"/>
              </a:spcAft>
              <a:buClr>
                <a:schemeClr val="dk1"/>
              </a:buClr>
              <a:buSzPts val="1800"/>
              <a:buChar char="●"/>
            </a:pPr>
            <a:r>
              <a:rPr lang="en">
                <a:solidFill>
                  <a:schemeClr val="dk1"/>
                </a:solidFill>
              </a:rPr>
              <a:t>The marginal effect of being indigenous for a county with a 10% poverty level is 0.23.</a:t>
            </a:r>
            <a:endParaRPr>
              <a:solidFill>
                <a:schemeClr val="dk1"/>
              </a:solidFill>
            </a:endParaRPr>
          </a:p>
        </p:txBody>
      </p:sp>
      <p:pic>
        <p:nvPicPr>
          <p:cNvPr id="224" name="Google Shape;224;p32"/>
          <p:cNvPicPr preferRelativeResize="0"/>
          <p:nvPr/>
        </p:nvPicPr>
        <p:blipFill>
          <a:blip r:embed="rId3">
            <a:alphaModFix/>
          </a:blip>
          <a:stretch>
            <a:fillRect/>
          </a:stretch>
        </p:blipFill>
        <p:spPr>
          <a:xfrm>
            <a:off x="152400" y="1578400"/>
            <a:ext cx="4647002" cy="2456250"/>
          </a:xfrm>
          <a:prstGeom prst="rect">
            <a:avLst/>
          </a:prstGeom>
          <a:noFill/>
          <a:ln>
            <a:noFill/>
          </a:ln>
        </p:spPr>
      </p:pic>
      <p:sp>
        <p:nvSpPr>
          <p:cNvPr id="225" name="Google Shape;225;p32"/>
          <p:cNvSpPr/>
          <p:nvPr/>
        </p:nvSpPr>
        <p:spPr>
          <a:xfrm>
            <a:off x="0" y="4955150"/>
            <a:ext cx="9144000" cy="188400"/>
          </a:xfrm>
          <a:prstGeom prst="rect">
            <a:avLst/>
          </a:prstGeom>
          <a:solidFill>
            <a:srgbClr val="232D4B"/>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solidFill>
                <a:srgbClr val="232D4B"/>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29"/>
        <p:cNvGrpSpPr/>
        <p:nvPr/>
      </p:nvGrpSpPr>
      <p:grpSpPr>
        <a:xfrm>
          <a:off x="0" y="0"/>
          <a:ext cx="0" cy="0"/>
          <a:chOff x="0" y="0"/>
          <a:chExt cx="0" cy="0"/>
        </a:xfrm>
      </p:grpSpPr>
      <p:sp>
        <p:nvSpPr>
          <p:cNvPr id="230" name="Google Shape;230;p33"/>
          <p:cNvSpPr txBox="1">
            <a:spLocks noGrp="1"/>
          </p:cNvSpPr>
          <p:nvPr>
            <p:ph type="body" idx="1"/>
          </p:nvPr>
        </p:nvSpPr>
        <p:spPr>
          <a:xfrm>
            <a:off x="311700" y="331475"/>
            <a:ext cx="8520600" cy="42375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solidFill>
                  <a:schemeClr val="dk1"/>
                </a:solidFill>
              </a:rPr>
              <a:t>The same student runs the following regression to capture nonlinear returns to poverty:</a:t>
            </a:r>
            <a:endParaRPr>
              <a:solidFill>
                <a:schemeClr val="dk1"/>
              </a:solidFill>
            </a:endParaRPr>
          </a:p>
          <a:p>
            <a:pPr marL="0" lvl="0" indent="0" algn="l" rtl="0">
              <a:spcBef>
                <a:spcPts val="1200"/>
              </a:spcBef>
              <a:spcAft>
                <a:spcPts val="0"/>
              </a:spcAft>
              <a:buNone/>
            </a:pPr>
            <a:endParaRPr>
              <a:solidFill>
                <a:schemeClr val="dk1"/>
              </a:solidFill>
            </a:endParaRPr>
          </a:p>
          <a:p>
            <a:pPr marL="0" lvl="0" indent="0" algn="l" rtl="0">
              <a:spcBef>
                <a:spcPts val="1200"/>
              </a:spcBef>
              <a:spcAft>
                <a:spcPts val="0"/>
              </a:spcAft>
              <a:buNone/>
            </a:pPr>
            <a:endParaRPr>
              <a:solidFill>
                <a:schemeClr val="dk1"/>
              </a:solidFill>
            </a:endParaRPr>
          </a:p>
          <a:p>
            <a:pPr marL="0" lvl="0" indent="0" algn="l" rtl="0">
              <a:spcBef>
                <a:spcPts val="1200"/>
              </a:spcBef>
              <a:spcAft>
                <a:spcPts val="0"/>
              </a:spcAft>
              <a:buNone/>
            </a:pPr>
            <a:r>
              <a:rPr lang="en">
                <a:solidFill>
                  <a:schemeClr val="dk1"/>
                </a:solidFill>
              </a:rPr>
              <a:t>Where 𝛄</a:t>
            </a:r>
            <a:r>
              <a:rPr lang="en" baseline="-25000">
                <a:solidFill>
                  <a:schemeClr val="dk1"/>
                </a:solidFill>
              </a:rPr>
              <a:t>0</a:t>
            </a:r>
            <a:r>
              <a:rPr lang="en">
                <a:solidFill>
                  <a:schemeClr val="dk1"/>
                </a:solidFill>
              </a:rPr>
              <a:t> is 3.99, 𝛄</a:t>
            </a:r>
            <a:r>
              <a:rPr lang="en" baseline="-25000">
                <a:solidFill>
                  <a:schemeClr val="dk1"/>
                </a:solidFill>
              </a:rPr>
              <a:t>1 </a:t>
            </a:r>
            <a:r>
              <a:rPr lang="en">
                <a:solidFill>
                  <a:schemeClr val="dk1"/>
                </a:solidFill>
              </a:rPr>
              <a:t>is 0.12, 𝛄</a:t>
            </a:r>
            <a:r>
              <a:rPr lang="en" baseline="-25000">
                <a:solidFill>
                  <a:schemeClr val="dk1"/>
                </a:solidFill>
              </a:rPr>
              <a:t>2</a:t>
            </a:r>
            <a:r>
              <a:rPr lang="en">
                <a:solidFill>
                  <a:schemeClr val="dk1"/>
                </a:solidFill>
              </a:rPr>
              <a:t> is -0.01, and 𝛄</a:t>
            </a:r>
            <a:r>
              <a:rPr lang="en" baseline="-25000">
                <a:solidFill>
                  <a:schemeClr val="dk1"/>
                </a:solidFill>
              </a:rPr>
              <a:t>3</a:t>
            </a:r>
            <a:r>
              <a:rPr lang="en">
                <a:solidFill>
                  <a:schemeClr val="dk1"/>
                </a:solidFill>
              </a:rPr>
              <a:t> is -0.3. What is the full relationship between poverty level and the probability of receiving government aid?</a:t>
            </a:r>
            <a:endParaRPr>
              <a:solidFill>
                <a:schemeClr val="dk1"/>
              </a:solidFill>
            </a:endParaRPr>
          </a:p>
          <a:p>
            <a:pPr marL="457200" lvl="0" indent="-342900" algn="l" rtl="0">
              <a:spcBef>
                <a:spcPts val="1200"/>
              </a:spcBef>
              <a:spcAft>
                <a:spcPts val="0"/>
              </a:spcAft>
              <a:buClr>
                <a:schemeClr val="dk1"/>
              </a:buClr>
              <a:buSzPts val="1800"/>
              <a:buChar char="●"/>
            </a:pPr>
            <a:r>
              <a:rPr lang="en">
                <a:solidFill>
                  <a:schemeClr val="dk1"/>
                </a:solidFill>
              </a:rPr>
              <a:t>First, take the derivative with respect to poverty level for the marginal effect: </a:t>
            </a:r>
            <a:r>
              <a:rPr lang="en" i="1">
                <a:solidFill>
                  <a:schemeClr val="dk1"/>
                </a:solidFill>
              </a:rPr>
              <a:t>0.12 - 0.01*PovertyLevel</a:t>
            </a:r>
            <a:r>
              <a:rPr lang="en">
                <a:solidFill>
                  <a:schemeClr val="dk1"/>
                </a:solidFill>
              </a:rPr>
              <a:t>.</a:t>
            </a:r>
            <a:endParaRPr>
              <a:solidFill>
                <a:schemeClr val="dk1"/>
              </a:solidFill>
            </a:endParaRPr>
          </a:p>
          <a:p>
            <a:pPr marL="457200" lvl="0" indent="-342900" algn="l" rtl="0">
              <a:spcBef>
                <a:spcPts val="0"/>
              </a:spcBef>
              <a:spcAft>
                <a:spcPts val="0"/>
              </a:spcAft>
              <a:buClr>
                <a:schemeClr val="dk1"/>
              </a:buClr>
              <a:buSzPts val="1800"/>
              <a:buChar char="●"/>
            </a:pPr>
            <a:r>
              <a:rPr lang="en">
                <a:solidFill>
                  <a:schemeClr val="dk1"/>
                </a:solidFill>
              </a:rPr>
              <a:t>Next, set it equal to zero and solve to find the local maximum.</a:t>
            </a:r>
            <a:endParaRPr>
              <a:solidFill>
                <a:schemeClr val="dk1"/>
              </a:solidFill>
            </a:endParaRPr>
          </a:p>
          <a:p>
            <a:pPr marL="457200" lvl="0" indent="-342900" algn="l" rtl="0">
              <a:spcBef>
                <a:spcPts val="0"/>
              </a:spcBef>
              <a:spcAft>
                <a:spcPts val="0"/>
              </a:spcAft>
              <a:buClr>
                <a:schemeClr val="dk1"/>
              </a:buClr>
              <a:buSzPts val="1800"/>
              <a:buChar char="●"/>
            </a:pPr>
            <a:r>
              <a:rPr lang="en">
                <a:solidFill>
                  <a:schemeClr val="dk1"/>
                </a:solidFill>
              </a:rPr>
              <a:t>How do we know it has a local maximum?</a:t>
            </a:r>
            <a:endParaRPr>
              <a:solidFill>
                <a:schemeClr val="dk1"/>
              </a:solidFill>
            </a:endParaRPr>
          </a:p>
        </p:txBody>
      </p:sp>
      <p:sp>
        <p:nvSpPr>
          <p:cNvPr id="231" name="Google Shape;231;p33"/>
          <p:cNvSpPr/>
          <p:nvPr/>
        </p:nvSpPr>
        <p:spPr>
          <a:xfrm>
            <a:off x="0" y="4955150"/>
            <a:ext cx="9144000" cy="188400"/>
          </a:xfrm>
          <a:prstGeom prst="rect">
            <a:avLst/>
          </a:prstGeom>
          <a:solidFill>
            <a:srgbClr val="232D4B"/>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solidFill>
                <a:srgbClr val="232D4B"/>
              </a:solidFill>
            </a:endParaRPr>
          </a:p>
        </p:txBody>
      </p:sp>
      <p:pic>
        <p:nvPicPr>
          <p:cNvPr id="232" name="Google Shape;232;p33" title="Image 2-22-26 at 6.38 PM.jpeg"/>
          <p:cNvPicPr preferRelativeResize="0"/>
          <p:nvPr/>
        </p:nvPicPr>
        <p:blipFill>
          <a:blip r:embed="rId3">
            <a:alphaModFix/>
          </a:blip>
          <a:stretch>
            <a:fillRect/>
          </a:stretch>
        </p:blipFill>
        <p:spPr>
          <a:xfrm>
            <a:off x="386675" y="1088050"/>
            <a:ext cx="8370626" cy="10095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Google Shape;77;p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Agenda</a:t>
            </a:r>
            <a:endParaRPr/>
          </a:p>
        </p:txBody>
      </p:sp>
      <p:sp>
        <p:nvSpPr>
          <p:cNvPr id="78" name="Google Shape;78;p1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Clr>
                <a:schemeClr val="dk1"/>
              </a:buClr>
              <a:buSzPts val="1800"/>
              <a:buChar char="●"/>
            </a:pPr>
            <a:r>
              <a:rPr lang="en">
                <a:solidFill>
                  <a:schemeClr val="dk1"/>
                </a:solidFill>
              </a:rPr>
              <a:t>Conceptual Review &amp; Practice</a:t>
            </a:r>
            <a:endParaRPr>
              <a:solidFill>
                <a:schemeClr val="dk1"/>
              </a:solidFill>
            </a:endParaRPr>
          </a:p>
          <a:p>
            <a:pPr marL="457200" lvl="0" indent="-342900" algn="l" rtl="0">
              <a:spcBef>
                <a:spcPts val="0"/>
              </a:spcBef>
              <a:spcAft>
                <a:spcPts val="0"/>
              </a:spcAft>
              <a:buClr>
                <a:schemeClr val="dk1"/>
              </a:buClr>
              <a:buSzPts val="1800"/>
              <a:buChar char="●"/>
            </a:pPr>
            <a:r>
              <a:rPr lang="en">
                <a:solidFill>
                  <a:schemeClr val="dk1"/>
                </a:solidFill>
              </a:rPr>
              <a:t>Practice Exam Review</a:t>
            </a:r>
            <a:endParaRPr>
              <a:solidFill>
                <a:schemeClr val="dk1"/>
              </a:solidFill>
            </a:endParaRPr>
          </a:p>
          <a:p>
            <a:pPr marL="0" lvl="0" indent="0" algn="l" rtl="0">
              <a:spcBef>
                <a:spcPts val="1200"/>
              </a:spcBef>
              <a:spcAft>
                <a:spcPts val="0"/>
              </a:spcAft>
              <a:buNone/>
            </a:pPr>
            <a:r>
              <a:rPr lang="en">
                <a:solidFill>
                  <a:schemeClr val="dk1"/>
                </a:solidFill>
              </a:rPr>
              <a:t>Questions? Submit them below:</a:t>
            </a:r>
            <a:endParaRPr>
              <a:solidFill>
                <a:schemeClr val="dk1"/>
              </a:solidFill>
            </a:endParaRPr>
          </a:p>
          <a:p>
            <a:pPr marL="0" lvl="0" indent="0" algn="l" rtl="0">
              <a:spcBef>
                <a:spcPts val="1200"/>
              </a:spcBef>
              <a:spcAft>
                <a:spcPts val="1200"/>
              </a:spcAft>
              <a:buNone/>
            </a:pPr>
            <a:r>
              <a:rPr lang="en" u="sng">
                <a:solidFill>
                  <a:schemeClr val="hlink"/>
                </a:solidFill>
                <a:hlinkClick r:id="rId3"/>
              </a:rPr>
              <a:t>https://forms.gle/vQSVvGCjawKtjGN28</a:t>
            </a:r>
            <a:r>
              <a:rPr lang="en">
                <a:solidFill>
                  <a:schemeClr val="dk1"/>
                </a:solidFill>
              </a:rPr>
              <a:t> </a:t>
            </a:r>
            <a:endParaRPr>
              <a:solidFill>
                <a:schemeClr val="dk1"/>
              </a:solidFill>
            </a:endParaRPr>
          </a:p>
        </p:txBody>
      </p:sp>
      <p:sp>
        <p:nvSpPr>
          <p:cNvPr id="79" name="Google Shape;79;p16"/>
          <p:cNvSpPr/>
          <p:nvPr/>
        </p:nvSpPr>
        <p:spPr>
          <a:xfrm>
            <a:off x="0" y="4955150"/>
            <a:ext cx="9144000" cy="188400"/>
          </a:xfrm>
          <a:prstGeom prst="rect">
            <a:avLst/>
          </a:prstGeom>
          <a:solidFill>
            <a:srgbClr val="232D4B"/>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solidFill>
                <a:srgbClr val="232D4B"/>
              </a:solidFill>
            </a:endParaRPr>
          </a:p>
        </p:txBody>
      </p:sp>
      <p:pic>
        <p:nvPicPr>
          <p:cNvPr id="80" name="Google Shape;80;p16" title="Untitled.jpeg"/>
          <p:cNvPicPr preferRelativeResize="0"/>
          <p:nvPr/>
        </p:nvPicPr>
        <p:blipFill>
          <a:blip r:embed="rId4">
            <a:alphaModFix/>
          </a:blip>
          <a:stretch>
            <a:fillRect/>
          </a:stretch>
        </p:blipFill>
        <p:spPr>
          <a:xfrm>
            <a:off x="4856875" y="652025"/>
            <a:ext cx="3839450" cy="3839450"/>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36"/>
        <p:cNvGrpSpPr/>
        <p:nvPr/>
      </p:nvGrpSpPr>
      <p:grpSpPr>
        <a:xfrm>
          <a:off x="0" y="0"/>
          <a:ext cx="0" cy="0"/>
          <a:chOff x="0" y="0"/>
          <a:chExt cx="0" cy="0"/>
        </a:xfrm>
      </p:grpSpPr>
      <p:sp>
        <p:nvSpPr>
          <p:cNvPr id="237" name="Google Shape;237;p3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b="1"/>
              <a:t>Question 4: Three Times the Charm</a:t>
            </a:r>
            <a:endParaRPr b="1"/>
          </a:p>
        </p:txBody>
      </p:sp>
      <p:sp>
        <p:nvSpPr>
          <p:cNvPr id="238" name="Google Shape;238;p34"/>
          <p:cNvSpPr txBox="1">
            <a:spLocks noGrp="1"/>
          </p:cNvSpPr>
          <p:nvPr>
            <p:ph type="body" idx="1"/>
          </p:nvPr>
        </p:nvSpPr>
        <p:spPr>
          <a:xfrm>
            <a:off x="5443050" y="1549825"/>
            <a:ext cx="3389100" cy="30189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en">
                <a:solidFill>
                  <a:schemeClr val="dk1"/>
                </a:solidFill>
              </a:rPr>
              <a:t>How much would wages change (in dollars) if experience increases by 2 years? Assume the mean wage in the sample is $25/hr.</a:t>
            </a:r>
            <a:endParaRPr>
              <a:solidFill>
                <a:schemeClr val="dk1"/>
              </a:solidFill>
            </a:endParaRPr>
          </a:p>
        </p:txBody>
      </p:sp>
      <p:pic>
        <p:nvPicPr>
          <p:cNvPr id="239" name="Google Shape;239;p34"/>
          <p:cNvPicPr preferRelativeResize="0"/>
          <p:nvPr/>
        </p:nvPicPr>
        <p:blipFill>
          <a:blip r:embed="rId3">
            <a:alphaModFix/>
          </a:blip>
          <a:stretch>
            <a:fillRect/>
          </a:stretch>
        </p:blipFill>
        <p:spPr>
          <a:xfrm>
            <a:off x="577900" y="1558287"/>
            <a:ext cx="4532272" cy="3236001"/>
          </a:xfrm>
          <a:prstGeom prst="rect">
            <a:avLst/>
          </a:prstGeom>
          <a:noFill/>
          <a:ln>
            <a:noFill/>
          </a:ln>
        </p:spPr>
      </p:pic>
      <p:sp>
        <p:nvSpPr>
          <p:cNvPr id="240" name="Google Shape;240;p34"/>
          <p:cNvSpPr/>
          <p:nvPr/>
        </p:nvSpPr>
        <p:spPr>
          <a:xfrm>
            <a:off x="0" y="4955150"/>
            <a:ext cx="9144000" cy="188400"/>
          </a:xfrm>
          <a:prstGeom prst="rect">
            <a:avLst/>
          </a:prstGeom>
          <a:solidFill>
            <a:srgbClr val="232D4B"/>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solidFill>
                <a:srgbClr val="232D4B"/>
              </a:solidFill>
            </a:endParaRPr>
          </a:p>
        </p:txBody>
      </p:sp>
      <p:pic>
        <p:nvPicPr>
          <p:cNvPr id="241" name="Google Shape;241;p34" title="Image 2-22-26 at 7.06 PM.jpeg"/>
          <p:cNvPicPr preferRelativeResize="0"/>
          <p:nvPr/>
        </p:nvPicPr>
        <p:blipFill>
          <a:blip r:embed="rId4">
            <a:alphaModFix/>
          </a:blip>
          <a:stretch>
            <a:fillRect/>
          </a:stretch>
        </p:blipFill>
        <p:spPr>
          <a:xfrm>
            <a:off x="1162300" y="1017725"/>
            <a:ext cx="6819399" cy="379700"/>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45"/>
        <p:cNvGrpSpPr/>
        <p:nvPr/>
      </p:nvGrpSpPr>
      <p:grpSpPr>
        <a:xfrm>
          <a:off x="0" y="0"/>
          <a:ext cx="0" cy="0"/>
          <a:chOff x="0" y="0"/>
          <a:chExt cx="0" cy="0"/>
        </a:xfrm>
      </p:grpSpPr>
      <p:sp>
        <p:nvSpPr>
          <p:cNvPr id="246" name="Google Shape;246;p3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sz="2000">
                <a:latin typeface="Libre Franklin"/>
                <a:ea typeface="Libre Franklin"/>
                <a:cs typeface="Libre Franklin"/>
                <a:sym typeface="Libre Franklin"/>
              </a:rPr>
              <a:t>🅿️ </a:t>
            </a:r>
            <a:r>
              <a:rPr lang="en"/>
              <a:t>Practice with Natural Logs</a:t>
            </a:r>
            <a:endParaRPr/>
          </a:p>
        </p:txBody>
      </p:sp>
      <p:sp>
        <p:nvSpPr>
          <p:cNvPr id="247" name="Google Shape;247;p3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Given the following information:</a:t>
            </a:r>
            <a:endParaRPr/>
          </a:p>
          <a:p>
            <a:pPr marL="0" lvl="0" indent="457200" algn="l" rtl="0">
              <a:spcBef>
                <a:spcPts val="1200"/>
              </a:spcBef>
              <a:spcAft>
                <a:spcPts val="0"/>
              </a:spcAft>
              <a:buNone/>
            </a:pPr>
            <a:r>
              <a:rPr lang="en" b="1" i="1"/>
              <a:t>ln(Wage) ​= β</a:t>
            </a:r>
            <a:r>
              <a:rPr lang="en" b="1" i="1" baseline="-25000"/>
              <a:t>0</a:t>
            </a:r>
            <a:r>
              <a:rPr lang="en" b="1" i="1"/>
              <a:t> ​+ β</a:t>
            </a:r>
            <a:r>
              <a:rPr lang="en" b="1" i="1" baseline="-25000"/>
              <a:t>1</a:t>
            </a:r>
            <a:r>
              <a:rPr lang="en" b="1" i="1"/>
              <a:t>​YrsEducation + β</a:t>
            </a:r>
            <a:r>
              <a:rPr lang="en" b="1" i="1" baseline="-25000"/>
              <a:t>2</a:t>
            </a:r>
            <a:r>
              <a:rPr lang="en" b="1" i="1"/>
              <a:t>​Female + β</a:t>
            </a:r>
            <a:r>
              <a:rPr lang="en" b="1" i="1" baseline="-25000"/>
              <a:t>3</a:t>
            </a:r>
            <a:r>
              <a:rPr lang="en" b="1" i="1"/>
              <a:t>YrsExperience</a:t>
            </a:r>
            <a:endParaRPr b="1"/>
          </a:p>
          <a:p>
            <a:pPr marL="457200" lvl="0" indent="-342900" algn="l" rtl="0">
              <a:spcBef>
                <a:spcPts val="1200"/>
              </a:spcBef>
              <a:spcAft>
                <a:spcPts val="0"/>
              </a:spcAft>
              <a:buSzPts val="1800"/>
              <a:buChar char="●"/>
            </a:pPr>
            <a:r>
              <a:rPr lang="en" b="1" i="1"/>
              <a:t>β</a:t>
            </a:r>
            <a:r>
              <a:rPr lang="en" b="1" i="1" baseline="-25000"/>
              <a:t>1</a:t>
            </a:r>
            <a:r>
              <a:rPr lang="en" b="1" i="1"/>
              <a:t>​ = </a:t>
            </a:r>
            <a:r>
              <a:rPr lang="en" b="1"/>
              <a:t>0.075</a:t>
            </a:r>
            <a:endParaRPr b="1"/>
          </a:p>
          <a:p>
            <a:pPr marL="457200" lvl="0" indent="-342900" algn="l" rtl="0">
              <a:spcBef>
                <a:spcPts val="0"/>
              </a:spcBef>
              <a:spcAft>
                <a:spcPts val="0"/>
              </a:spcAft>
              <a:buSzPts val="1800"/>
              <a:buChar char="●"/>
            </a:pPr>
            <a:r>
              <a:rPr lang="en" b="1" i="1"/>
              <a:t>β</a:t>
            </a:r>
            <a:r>
              <a:rPr lang="en" b="1" i="1" baseline="-25000"/>
              <a:t>2</a:t>
            </a:r>
            <a:r>
              <a:rPr lang="en" b="1" i="1"/>
              <a:t>​ = </a:t>
            </a:r>
            <a:r>
              <a:rPr lang="en" b="1"/>
              <a:t>-0.15</a:t>
            </a:r>
            <a:endParaRPr b="1"/>
          </a:p>
          <a:p>
            <a:pPr marL="457200" lvl="0" indent="-342900" algn="l" rtl="0">
              <a:spcBef>
                <a:spcPts val="0"/>
              </a:spcBef>
              <a:spcAft>
                <a:spcPts val="0"/>
              </a:spcAft>
              <a:buSzPts val="1800"/>
              <a:buChar char="●"/>
            </a:pPr>
            <a:r>
              <a:rPr lang="en" b="1" i="1"/>
              <a:t>β</a:t>
            </a:r>
            <a:r>
              <a:rPr lang="en" b="1" i="1" baseline="-25000"/>
              <a:t>3</a:t>
            </a:r>
            <a:r>
              <a:rPr lang="en" b="1" i="1"/>
              <a:t> = </a:t>
            </a:r>
            <a:r>
              <a:rPr lang="en" b="1"/>
              <a:t>0.02</a:t>
            </a:r>
            <a:endParaRPr b="1"/>
          </a:p>
          <a:p>
            <a:pPr marL="0" lvl="0" indent="0" algn="l" rtl="0">
              <a:spcBef>
                <a:spcPts val="1200"/>
              </a:spcBef>
              <a:spcAft>
                <a:spcPts val="1200"/>
              </a:spcAft>
              <a:buNone/>
            </a:pPr>
            <a:r>
              <a:rPr lang="en"/>
              <a:t>How would you interpret the above estimates?</a:t>
            </a:r>
            <a:endParaRPr/>
          </a:p>
        </p:txBody>
      </p:sp>
      <p:sp>
        <p:nvSpPr>
          <p:cNvPr id="248" name="Google Shape;248;p35"/>
          <p:cNvSpPr/>
          <p:nvPr/>
        </p:nvSpPr>
        <p:spPr>
          <a:xfrm>
            <a:off x="0" y="4955150"/>
            <a:ext cx="9144000" cy="188400"/>
          </a:xfrm>
          <a:prstGeom prst="rect">
            <a:avLst/>
          </a:prstGeom>
          <a:solidFill>
            <a:srgbClr val="232D4B"/>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solidFill>
                <a:srgbClr val="232D4B"/>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Write down everything you remember from the first half of the semester.</a:t>
            </a:r>
            <a:endParaRPr/>
          </a:p>
        </p:txBody>
      </p:sp>
      <p:sp>
        <p:nvSpPr>
          <p:cNvPr id="86" name="Google Shape;86;p17"/>
          <p:cNvSpPr/>
          <p:nvPr/>
        </p:nvSpPr>
        <p:spPr>
          <a:xfrm>
            <a:off x="0" y="4955150"/>
            <a:ext cx="9144000" cy="188400"/>
          </a:xfrm>
          <a:prstGeom prst="rect">
            <a:avLst/>
          </a:prstGeom>
          <a:solidFill>
            <a:srgbClr val="232D4B"/>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solidFill>
                <a:srgbClr val="232D4B"/>
              </a:solidFill>
            </a:endParaRPr>
          </a:p>
        </p:txBody>
      </p:sp>
      <p:sp>
        <p:nvSpPr>
          <p:cNvPr id="87" name="Google Shape;87;p17"/>
          <p:cNvSpPr txBox="1">
            <a:spLocks noGrp="1"/>
          </p:cNvSpPr>
          <p:nvPr>
            <p:ph type="body" idx="1"/>
          </p:nvPr>
        </p:nvSpPr>
        <p:spPr>
          <a:xfrm>
            <a:off x="311700" y="1424563"/>
            <a:ext cx="8520600" cy="31443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Clr>
                <a:schemeClr val="dk1"/>
              </a:buClr>
              <a:buSzPts val="1800"/>
              <a:buChar char="●"/>
            </a:pPr>
            <a:r>
              <a:rPr lang="en">
                <a:solidFill>
                  <a:schemeClr val="dk1"/>
                </a:solidFill>
              </a:rPr>
              <a:t>Measurement and Size</a:t>
            </a:r>
            <a:endParaRPr>
              <a:solidFill>
                <a:schemeClr val="dk1"/>
              </a:solidFill>
            </a:endParaRPr>
          </a:p>
          <a:p>
            <a:pPr marL="457200" lvl="0" indent="-342900" algn="l" rtl="0">
              <a:spcBef>
                <a:spcPts val="0"/>
              </a:spcBef>
              <a:spcAft>
                <a:spcPts val="0"/>
              </a:spcAft>
              <a:buClr>
                <a:schemeClr val="dk1"/>
              </a:buClr>
              <a:buSzPts val="1800"/>
              <a:buChar char="●"/>
            </a:pPr>
            <a:r>
              <a:rPr lang="en">
                <a:solidFill>
                  <a:schemeClr val="dk1"/>
                </a:solidFill>
              </a:rPr>
              <a:t>Conditional Expectation</a:t>
            </a:r>
            <a:endParaRPr>
              <a:solidFill>
                <a:schemeClr val="dk1"/>
              </a:solidFill>
            </a:endParaRPr>
          </a:p>
          <a:p>
            <a:pPr marL="457200" lvl="0" indent="-342900" algn="l" rtl="0">
              <a:spcBef>
                <a:spcPts val="0"/>
              </a:spcBef>
              <a:spcAft>
                <a:spcPts val="0"/>
              </a:spcAft>
              <a:buClr>
                <a:schemeClr val="dk1"/>
              </a:buClr>
              <a:buSzPts val="1800"/>
              <a:buChar char="●"/>
            </a:pPr>
            <a:r>
              <a:rPr lang="en">
                <a:solidFill>
                  <a:schemeClr val="dk1"/>
                </a:solidFill>
              </a:rPr>
              <a:t>Regression</a:t>
            </a:r>
            <a:endParaRPr>
              <a:solidFill>
                <a:schemeClr val="dk1"/>
              </a:solidFill>
            </a:endParaRPr>
          </a:p>
          <a:p>
            <a:pPr marL="914400" lvl="1" indent="-317500" algn="l" rtl="0">
              <a:spcBef>
                <a:spcPts val="0"/>
              </a:spcBef>
              <a:spcAft>
                <a:spcPts val="0"/>
              </a:spcAft>
              <a:buClr>
                <a:schemeClr val="dk1"/>
              </a:buClr>
              <a:buSzPts val="1400"/>
              <a:buChar char="○"/>
            </a:pPr>
            <a:r>
              <a:rPr lang="en">
                <a:solidFill>
                  <a:schemeClr val="dk1"/>
                </a:solidFill>
              </a:rPr>
              <a:t>Linear regression and mean comparison</a:t>
            </a:r>
            <a:endParaRPr>
              <a:solidFill>
                <a:schemeClr val="dk1"/>
              </a:solidFill>
            </a:endParaRPr>
          </a:p>
          <a:p>
            <a:pPr marL="914400" lvl="1" indent="-317500" algn="l" rtl="0">
              <a:spcBef>
                <a:spcPts val="0"/>
              </a:spcBef>
              <a:spcAft>
                <a:spcPts val="0"/>
              </a:spcAft>
              <a:buClr>
                <a:schemeClr val="dk1"/>
              </a:buClr>
              <a:buSzPts val="1400"/>
              <a:buChar char="○"/>
            </a:pPr>
            <a:r>
              <a:rPr lang="en">
                <a:solidFill>
                  <a:schemeClr val="dk1"/>
                </a:solidFill>
              </a:rPr>
              <a:t>Non-linear regressions </a:t>
            </a:r>
            <a:endParaRPr>
              <a:solidFill>
                <a:schemeClr val="dk1"/>
              </a:solidFill>
            </a:endParaRPr>
          </a:p>
          <a:p>
            <a:pPr marL="914400" lvl="1" indent="-317500" algn="l" rtl="0">
              <a:spcBef>
                <a:spcPts val="0"/>
              </a:spcBef>
              <a:spcAft>
                <a:spcPts val="0"/>
              </a:spcAft>
              <a:buClr>
                <a:schemeClr val="dk1"/>
              </a:buClr>
              <a:buSzPts val="1400"/>
              <a:buChar char="○"/>
            </a:pPr>
            <a:r>
              <a:rPr lang="en">
                <a:solidFill>
                  <a:schemeClr val="dk1"/>
                </a:solidFill>
              </a:rPr>
              <a:t>Bias: signing the bias and elements of a good control</a:t>
            </a:r>
            <a:endParaRPr>
              <a:solidFill>
                <a:schemeClr val="dk1"/>
              </a:solidFill>
            </a:endParaRPr>
          </a:p>
          <a:p>
            <a:pPr marL="914400" lvl="1" indent="-317500" algn="l" rtl="0">
              <a:spcBef>
                <a:spcPts val="0"/>
              </a:spcBef>
              <a:spcAft>
                <a:spcPts val="0"/>
              </a:spcAft>
              <a:buClr>
                <a:schemeClr val="dk1"/>
              </a:buClr>
              <a:buSzPts val="1400"/>
              <a:buChar char="○"/>
            </a:pPr>
            <a:r>
              <a:rPr lang="en">
                <a:solidFill>
                  <a:schemeClr val="dk1"/>
                </a:solidFill>
              </a:rPr>
              <a:t>Interaction terms</a:t>
            </a:r>
            <a:endParaRPr>
              <a:solidFill>
                <a:schemeClr val="dk1"/>
              </a:solidFill>
            </a:endParaRPr>
          </a:p>
          <a:p>
            <a:pPr marL="914400" lvl="1" indent="-317500" algn="l" rtl="0">
              <a:spcBef>
                <a:spcPts val="0"/>
              </a:spcBef>
              <a:spcAft>
                <a:spcPts val="0"/>
              </a:spcAft>
              <a:buClr>
                <a:schemeClr val="dk1"/>
              </a:buClr>
              <a:buSzPts val="1400"/>
              <a:buChar char="○"/>
            </a:pPr>
            <a:r>
              <a:rPr lang="en">
                <a:solidFill>
                  <a:schemeClr val="dk1"/>
                </a:solidFill>
              </a:rPr>
              <a:t>Log regression</a:t>
            </a:r>
            <a:endParaRPr>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Measurement</a:t>
            </a:r>
            <a:endParaRPr/>
          </a:p>
        </p:txBody>
      </p:sp>
      <p:sp>
        <p:nvSpPr>
          <p:cNvPr id="93" name="Google Shape;93;p1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SzPts val="1800"/>
              <a:buChar char="●"/>
            </a:pPr>
            <a:r>
              <a:rPr lang="en"/>
              <a:t>Measurement Scales:</a:t>
            </a:r>
            <a:endParaRPr/>
          </a:p>
          <a:p>
            <a:pPr marL="914400" lvl="1" indent="-317500" algn="l" rtl="0">
              <a:spcBef>
                <a:spcPts val="0"/>
              </a:spcBef>
              <a:spcAft>
                <a:spcPts val="0"/>
              </a:spcAft>
              <a:buSzPts val="1400"/>
              <a:buChar char="○"/>
            </a:pPr>
            <a:r>
              <a:rPr lang="en"/>
              <a:t>Nominal: the measurement is categorical and order is irrelevant (e.g. hair color)</a:t>
            </a:r>
            <a:endParaRPr/>
          </a:p>
          <a:p>
            <a:pPr marL="914400" lvl="1" indent="-317500" algn="l" rtl="0">
              <a:spcBef>
                <a:spcPts val="0"/>
              </a:spcBef>
              <a:spcAft>
                <a:spcPts val="0"/>
              </a:spcAft>
              <a:buSzPts val="1400"/>
              <a:buChar char="○"/>
            </a:pPr>
            <a:r>
              <a:rPr lang="en"/>
              <a:t>Ordinal: categories are ordered, but the intervals between them are unequal or unknown (e.g. places in a race)</a:t>
            </a:r>
            <a:endParaRPr/>
          </a:p>
          <a:p>
            <a:pPr marL="914400" lvl="1" indent="-317500" algn="l" rtl="0">
              <a:spcBef>
                <a:spcPts val="0"/>
              </a:spcBef>
              <a:spcAft>
                <a:spcPts val="0"/>
              </a:spcAft>
              <a:buSzPts val="1400"/>
              <a:buChar char="○"/>
            </a:pPr>
            <a:r>
              <a:rPr lang="en"/>
              <a:t>Interval: intervals are equal, but there’s no meaningful zero (e.g. calendar years)</a:t>
            </a:r>
            <a:endParaRPr/>
          </a:p>
          <a:p>
            <a:pPr marL="914400" lvl="1" indent="-317500" algn="l" rtl="0">
              <a:spcBef>
                <a:spcPts val="0"/>
              </a:spcBef>
              <a:spcAft>
                <a:spcPts val="0"/>
              </a:spcAft>
              <a:buSzPts val="1400"/>
              <a:buChar char="○"/>
            </a:pPr>
            <a:r>
              <a:rPr lang="en"/>
              <a:t>Ratio: intervals are equal and have a meaningful zero (e.g. income)</a:t>
            </a:r>
            <a:endParaRPr/>
          </a:p>
          <a:p>
            <a:pPr marL="457200" lvl="0" indent="-342900" algn="l" rtl="0">
              <a:spcBef>
                <a:spcPts val="0"/>
              </a:spcBef>
              <a:spcAft>
                <a:spcPts val="0"/>
              </a:spcAft>
              <a:buSzPts val="1800"/>
              <a:buChar char="●"/>
            </a:pPr>
            <a:r>
              <a:rPr lang="en"/>
              <a:t>Good measurements should be:</a:t>
            </a:r>
            <a:endParaRPr/>
          </a:p>
          <a:p>
            <a:pPr marL="914400" lvl="1" indent="-317500" algn="l" rtl="0">
              <a:spcBef>
                <a:spcPts val="0"/>
              </a:spcBef>
              <a:spcAft>
                <a:spcPts val="0"/>
              </a:spcAft>
              <a:buSzPts val="1400"/>
              <a:buChar char="○"/>
            </a:pPr>
            <a:r>
              <a:rPr lang="en" b="1"/>
              <a:t>Reliable: </a:t>
            </a:r>
            <a:r>
              <a:rPr lang="en"/>
              <a:t>gives similar values under the same conditions (i.e. consistent)</a:t>
            </a:r>
            <a:endParaRPr/>
          </a:p>
          <a:p>
            <a:pPr marL="914400" lvl="1" indent="-317500" algn="l" rtl="0">
              <a:spcBef>
                <a:spcPts val="0"/>
              </a:spcBef>
              <a:spcAft>
                <a:spcPts val="0"/>
              </a:spcAft>
              <a:buSzPts val="1400"/>
              <a:buChar char="○"/>
            </a:pPr>
            <a:r>
              <a:rPr lang="en" b="1"/>
              <a:t>Valid: </a:t>
            </a:r>
            <a:r>
              <a:rPr lang="en"/>
              <a:t>actually measures what you’re trying to measure</a:t>
            </a:r>
            <a:endParaRPr/>
          </a:p>
          <a:p>
            <a:pPr marL="914400" lvl="1" indent="-317500" algn="l" rtl="0">
              <a:spcBef>
                <a:spcPts val="0"/>
              </a:spcBef>
              <a:spcAft>
                <a:spcPts val="0"/>
              </a:spcAft>
              <a:buSzPts val="1400"/>
              <a:buChar char="○"/>
            </a:pPr>
            <a:r>
              <a:rPr lang="en" b="1"/>
              <a:t>Accurate: </a:t>
            </a:r>
            <a:r>
              <a:rPr lang="en"/>
              <a:t>minimal measurement error</a:t>
            </a:r>
            <a:endParaRPr/>
          </a:p>
          <a:p>
            <a:pPr marL="914400" lvl="0" indent="0" algn="l" rtl="0">
              <a:spcBef>
                <a:spcPts val="1200"/>
              </a:spcBef>
              <a:spcAft>
                <a:spcPts val="1200"/>
              </a:spcAft>
              <a:buNone/>
            </a:pPr>
            <a:endParaRPr/>
          </a:p>
        </p:txBody>
      </p:sp>
      <p:sp>
        <p:nvSpPr>
          <p:cNvPr id="94" name="Google Shape;94;p18"/>
          <p:cNvSpPr/>
          <p:nvPr/>
        </p:nvSpPr>
        <p:spPr>
          <a:xfrm>
            <a:off x="0" y="4955150"/>
            <a:ext cx="9144000" cy="188400"/>
          </a:xfrm>
          <a:prstGeom prst="rect">
            <a:avLst/>
          </a:prstGeom>
          <a:solidFill>
            <a:srgbClr val="232D4B"/>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solidFill>
                <a:srgbClr val="232D4B"/>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9"/>
          <p:cNvSpPr txBox="1">
            <a:spLocks noGrp="1"/>
          </p:cNvSpPr>
          <p:nvPr>
            <p:ph type="title"/>
          </p:nvPr>
        </p:nvSpPr>
        <p:spPr>
          <a:xfrm>
            <a:off x="311700" y="445025"/>
            <a:ext cx="8520600" cy="952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b="1">
                <a:latin typeface="Libre Franklin"/>
                <a:ea typeface="Libre Franklin"/>
                <a:cs typeface="Libre Franklin"/>
                <a:sym typeface="Libre Franklin"/>
              </a:rPr>
              <a:t>Conditional probability</a:t>
            </a:r>
            <a:r>
              <a:rPr lang="en">
                <a:latin typeface="Libre Franklin"/>
                <a:ea typeface="Libre Franklin"/>
                <a:cs typeface="Libre Franklin"/>
                <a:sym typeface="Libre Franklin"/>
              </a:rPr>
              <a:t> is the likelihood of a certain outcome (x) given a precondition (y) that narrows the set of possible outcomes.</a:t>
            </a:r>
            <a:endParaRPr>
              <a:latin typeface="Libre Franklin"/>
              <a:ea typeface="Libre Franklin"/>
              <a:cs typeface="Libre Franklin"/>
              <a:sym typeface="Libre Franklin"/>
            </a:endParaRPr>
          </a:p>
        </p:txBody>
      </p:sp>
      <p:sp>
        <p:nvSpPr>
          <p:cNvPr id="100" name="Google Shape;100;p19"/>
          <p:cNvSpPr txBox="1">
            <a:spLocks noGrp="1"/>
          </p:cNvSpPr>
          <p:nvPr>
            <p:ph type="title"/>
          </p:nvPr>
        </p:nvSpPr>
        <p:spPr>
          <a:xfrm>
            <a:off x="3435425" y="2095650"/>
            <a:ext cx="2146800" cy="952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4800" b="1">
                <a:latin typeface="Libre Franklin"/>
                <a:ea typeface="Libre Franklin"/>
                <a:cs typeface="Libre Franklin"/>
                <a:sym typeface="Libre Franklin"/>
              </a:rPr>
              <a:t>P(X|Y)</a:t>
            </a:r>
            <a:endParaRPr sz="4800" b="1">
              <a:latin typeface="Libre Franklin"/>
              <a:ea typeface="Libre Franklin"/>
              <a:cs typeface="Libre Franklin"/>
              <a:sym typeface="Libre Franklin"/>
            </a:endParaRPr>
          </a:p>
        </p:txBody>
      </p:sp>
      <p:sp>
        <p:nvSpPr>
          <p:cNvPr id="101" name="Google Shape;101;p19"/>
          <p:cNvSpPr/>
          <p:nvPr/>
        </p:nvSpPr>
        <p:spPr>
          <a:xfrm>
            <a:off x="0" y="4955150"/>
            <a:ext cx="9144000" cy="188400"/>
          </a:xfrm>
          <a:prstGeom prst="rect">
            <a:avLst/>
          </a:prstGeom>
          <a:solidFill>
            <a:srgbClr val="232D4B"/>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solidFill>
                <a:srgbClr val="232D4B"/>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20"/>
          <p:cNvSpPr/>
          <p:nvPr/>
        </p:nvSpPr>
        <p:spPr>
          <a:xfrm>
            <a:off x="3330000" y="2004438"/>
            <a:ext cx="938400" cy="567300"/>
          </a:xfrm>
          <a:prstGeom prst="rect">
            <a:avLst/>
          </a:prstGeom>
          <a:solidFill>
            <a:srgbClr val="002760"/>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2000">
                <a:solidFill>
                  <a:srgbClr val="FFFFFF"/>
                </a:solidFill>
                <a:latin typeface="Roboto"/>
                <a:ea typeface="Roboto"/>
                <a:cs typeface="Roboto"/>
                <a:sym typeface="Roboto"/>
              </a:rPr>
              <a:t>X</a:t>
            </a:r>
            <a:endParaRPr sz="2000">
              <a:solidFill>
                <a:srgbClr val="FFFFFF"/>
              </a:solidFill>
              <a:latin typeface="Roboto"/>
              <a:ea typeface="Roboto"/>
              <a:cs typeface="Roboto"/>
              <a:sym typeface="Roboto"/>
            </a:endParaRPr>
          </a:p>
        </p:txBody>
      </p:sp>
      <p:sp>
        <p:nvSpPr>
          <p:cNvPr id="107" name="Google Shape;107;p20"/>
          <p:cNvSpPr/>
          <p:nvPr/>
        </p:nvSpPr>
        <p:spPr>
          <a:xfrm>
            <a:off x="4875600" y="2004450"/>
            <a:ext cx="938400" cy="567300"/>
          </a:xfrm>
          <a:prstGeom prst="rect">
            <a:avLst/>
          </a:prstGeom>
          <a:solidFill>
            <a:srgbClr val="002760"/>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2000">
                <a:solidFill>
                  <a:srgbClr val="FFFFFF"/>
                </a:solidFill>
                <a:latin typeface="Roboto"/>
                <a:ea typeface="Roboto"/>
                <a:cs typeface="Roboto"/>
                <a:sym typeface="Roboto"/>
              </a:rPr>
              <a:t>Y</a:t>
            </a:r>
            <a:endParaRPr sz="2000">
              <a:solidFill>
                <a:srgbClr val="FFFFFF"/>
              </a:solidFill>
              <a:latin typeface="Roboto"/>
              <a:ea typeface="Roboto"/>
              <a:cs typeface="Roboto"/>
              <a:sym typeface="Roboto"/>
            </a:endParaRPr>
          </a:p>
        </p:txBody>
      </p:sp>
      <p:sp>
        <p:nvSpPr>
          <p:cNvPr id="108" name="Google Shape;108;p20"/>
          <p:cNvSpPr/>
          <p:nvPr/>
        </p:nvSpPr>
        <p:spPr>
          <a:xfrm>
            <a:off x="4102800" y="1181038"/>
            <a:ext cx="938400" cy="567300"/>
          </a:xfrm>
          <a:prstGeom prst="rect">
            <a:avLst/>
          </a:prstGeom>
          <a:solidFill>
            <a:srgbClr val="002760"/>
          </a:solidFill>
          <a:ln w="9525" cap="flat" cmpd="sng">
            <a:solidFill>
              <a:srgbClr val="00276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2000">
                <a:solidFill>
                  <a:srgbClr val="FFFFFF"/>
                </a:solidFill>
                <a:latin typeface="Roboto"/>
                <a:ea typeface="Roboto"/>
                <a:cs typeface="Roboto"/>
                <a:sym typeface="Roboto"/>
              </a:rPr>
              <a:t>𝝴</a:t>
            </a:r>
            <a:endParaRPr sz="2000">
              <a:solidFill>
                <a:srgbClr val="FFFFFF"/>
              </a:solidFill>
              <a:latin typeface="Roboto"/>
              <a:ea typeface="Roboto"/>
              <a:cs typeface="Roboto"/>
              <a:sym typeface="Roboto"/>
            </a:endParaRPr>
          </a:p>
        </p:txBody>
      </p:sp>
      <p:cxnSp>
        <p:nvCxnSpPr>
          <p:cNvPr id="109" name="Google Shape;109;p20"/>
          <p:cNvCxnSpPr>
            <a:stCxn id="106" idx="3"/>
            <a:endCxn id="107" idx="1"/>
          </p:cNvCxnSpPr>
          <p:nvPr/>
        </p:nvCxnSpPr>
        <p:spPr>
          <a:xfrm>
            <a:off x="4268400" y="2288088"/>
            <a:ext cx="607200" cy="0"/>
          </a:xfrm>
          <a:prstGeom prst="straightConnector1">
            <a:avLst/>
          </a:prstGeom>
          <a:noFill/>
          <a:ln w="28575" cap="flat" cmpd="sng">
            <a:solidFill>
              <a:srgbClr val="595959"/>
            </a:solidFill>
            <a:prstDash val="solid"/>
            <a:round/>
            <a:headEnd type="none" w="med" len="med"/>
            <a:tailEnd type="triangle" w="med" len="med"/>
          </a:ln>
        </p:spPr>
      </p:cxnSp>
      <p:cxnSp>
        <p:nvCxnSpPr>
          <p:cNvPr id="110" name="Google Shape;110;p20"/>
          <p:cNvCxnSpPr>
            <a:stCxn id="108" idx="1"/>
            <a:endCxn id="106" idx="0"/>
          </p:cNvCxnSpPr>
          <p:nvPr/>
        </p:nvCxnSpPr>
        <p:spPr>
          <a:xfrm flipH="1">
            <a:off x="3799200" y="1464688"/>
            <a:ext cx="303600" cy="539700"/>
          </a:xfrm>
          <a:prstGeom prst="straightConnector1">
            <a:avLst/>
          </a:prstGeom>
          <a:noFill/>
          <a:ln w="28575" cap="flat" cmpd="sng">
            <a:solidFill>
              <a:srgbClr val="595959"/>
            </a:solidFill>
            <a:prstDash val="solid"/>
            <a:round/>
            <a:headEnd type="none" w="med" len="med"/>
            <a:tailEnd type="triangle" w="med" len="med"/>
          </a:ln>
        </p:spPr>
      </p:cxnSp>
      <p:sp>
        <p:nvSpPr>
          <p:cNvPr id="111" name="Google Shape;111;p20"/>
          <p:cNvSpPr txBox="1">
            <a:spLocks noGrp="1"/>
          </p:cNvSpPr>
          <p:nvPr>
            <p:ph type="title"/>
          </p:nvPr>
        </p:nvSpPr>
        <p:spPr>
          <a:xfrm>
            <a:off x="311700" y="445025"/>
            <a:ext cx="8520600" cy="8760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latin typeface="Libre Franklin"/>
                <a:ea typeface="Libre Franklin"/>
                <a:cs typeface="Libre Franklin"/>
                <a:sym typeface="Libre Franklin"/>
              </a:rPr>
              <a:t>When examining </a:t>
            </a:r>
            <a:r>
              <a:rPr lang="en" b="1">
                <a:latin typeface="Libre Franklin"/>
                <a:ea typeface="Libre Franklin"/>
                <a:cs typeface="Libre Franklin"/>
                <a:sym typeface="Libre Franklin"/>
              </a:rPr>
              <a:t>bias</a:t>
            </a:r>
            <a:r>
              <a:rPr lang="en">
                <a:latin typeface="Libre Franklin"/>
                <a:ea typeface="Libre Franklin"/>
                <a:cs typeface="Libre Franklin"/>
                <a:sym typeface="Libre Franklin"/>
              </a:rPr>
              <a:t>, we can envision this diagram.</a:t>
            </a:r>
            <a:endParaRPr>
              <a:latin typeface="Libre Franklin"/>
              <a:ea typeface="Libre Franklin"/>
              <a:cs typeface="Libre Franklin"/>
              <a:sym typeface="Libre Franklin"/>
            </a:endParaRPr>
          </a:p>
        </p:txBody>
      </p:sp>
      <p:sp>
        <p:nvSpPr>
          <p:cNvPr id="112" name="Google Shape;112;p20"/>
          <p:cNvSpPr txBox="1">
            <a:spLocks noGrp="1"/>
          </p:cNvSpPr>
          <p:nvPr>
            <p:ph type="title"/>
          </p:nvPr>
        </p:nvSpPr>
        <p:spPr>
          <a:xfrm>
            <a:off x="335550" y="2682300"/>
            <a:ext cx="8472900" cy="5883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sz="2000" i="1">
                <a:latin typeface="Libre Franklin"/>
                <a:ea typeface="Libre Franklin"/>
                <a:cs typeface="Libre Franklin"/>
                <a:sym typeface="Libre Franklin"/>
              </a:rPr>
              <a:t>This equation also helps us understand mathematically how bias (β</a:t>
            </a:r>
            <a:r>
              <a:rPr lang="en" sz="2000" i="1" baseline="-25000">
                <a:latin typeface="Libre Franklin"/>
                <a:ea typeface="Libre Franklin"/>
                <a:cs typeface="Libre Franklin"/>
                <a:sym typeface="Libre Franklin"/>
              </a:rPr>
              <a:t>2</a:t>
            </a:r>
            <a:r>
              <a:rPr lang="en" sz="2000" i="1">
                <a:latin typeface="Libre Franklin"/>
                <a:ea typeface="Libre Franklin"/>
                <a:cs typeface="Libre Franklin"/>
                <a:sym typeface="Libre Franklin"/>
              </a:rPr>
              <a:t>δ) impacts our estimate of the causal effect. We will talk more about signing this bias next week.</a:t>
            </a:r>
            <a:endParaRPr sz="2000" i="1">
              <a:latin typeface="Libre Franklin"/>
              <a:ea typeface="Libre Franklin"/>
              <a:cs typeface="Libre Franklin"/>
              <a:sym typeface="Libre Franklin"/>
            </a:endParaRPr>
          </a:p>
        </p:txBody>
      </p:sp>
      <p:pic>
        <p:nvPicPr>
          <p:cNvPr id="113" name="Google Shape;113;p20" title="Screenshot 2026-02-02 at 8.36.25 AM.png"/>
          <p:cNvPicPr preferRelativeResize="0"/>
          <p:nvPr/>
        </p:nvPicPr>
        <p:blipFill>
          <a:blip r:embed="rId3">
            <a:alphaModFix/>
          </a:blip>
          <a:stretch>
            <a:fillRect/>
          </a:stretch>
        </p:blipFill>
        <p:spPr>
          <a:xfrm>
            <a:off x="3076825" y="3381150"/>
            <a:ext cx="2990350" cy="1404375"/>
          </a:xfrm>
          <a:prstGeom prst="rect">
            <a:avLst/>
          </a:prstGeom>
          <a:noFill/>
          <a:ln>
            <a:noFill/>
          </a:ln>
        </p:spPr>
      </p:pic>
      <p:sp>
        <p:nvSpPr>
          <p:cNvPr id="114" name="Google Shape;114;p20"/>
          <p:cNvSpPr/>
          <p:nvPr/>
        </p:nvSpPr>
        <p:spPr>
          <a:xfrm>
            <a:off x="0" y="4955150"/>
            <a:ext cx="9144000" cy="188400"/>
          </a:xfrm>
          <a:prstGeom prst="rect">
            <a:avLst/>
          </a:prstGeom>
          <a:solidFill>
            <a:srgbClr val="232D4B"/>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solidFill>
                <a:srgbClr val="232D4B"/>
              </a:solidFill>
            </a:endParaRPr>
          </a:p>
        </p:txBody>
      </p:sp>
      <p:cxnSp>
        <p:nvCxnSpPr>
          <p:cNvPr id="115" name="Google Shape;115;p20"/>
          <p:cNvCxnSpPr>
            <a:stCxn id="106" idx="0"/>
            <a:endCxn id="108" idx="1"/>
          </p:cNvCxnSpPr>
          <p:nvPr/>
        </p:nvCxnSpPr>
        <p:spPr>
          <a:xfrm rot="10800000" flipH="1">
            <a:off x="3799200" y="1464738"/>
            <a:ext cx="303600" cy="539700"/>
          </a:xfrm>
          <a:prstGeom prst="straightConnector1">
            <a:avLst/>
          </a:prstGeom>
          <a:noFill/>
          <a:ln w="28575" cap="flat" cmpd="sng">
            <a:solidFill>
              <a:srgbClr val="595959"/>
            </a:solidFill>
            <a:prstDash val="solid"/>
            <a:round/>
            <a:headEnd type="none" w="med" len="med"/>
            <a:tailEnd type="triangle" w="med" len="med"/>
          </a:ln>
        </p:spPr>
      </p:cxnSp>
      <p:cxnSp>
        <p:nvCxnSpPr>
          <p:cNvPr id="116" name="Google Shape;116;p20"/>
          <p:cNvCxnSpPr>
            <a:stCxn id="108" idx="3"/>
            <a:endCxn id="107" idx="0"/>
          </p:cNvCxnSpPr>
          <p:nvPr/>
        </p:nvCxnSpPr>
        <p:spPr>
          <a:xfrm>
            <a:off x="5041200" y="1464688"/>
            <a:ext cx="303600" cy="539700"/>
          </a:xfrm>
          <a:prstGeom prst="straightConnector1">
            <a:avLst/>
          </a:prstGeom>
          <a:noFill/>
          <a:ln w="28575" cap="flat" cmpd="sng">
            <a:solidFill>
              <a:srgbClr val="595959"/>
            </a:solidFill>
            <a:prstDash val="solid"/>
            <a:round/>
            <a:headEnd type="none" w="med" len="med"/>
            <a:tailEnd type="triangle" w="med" len="med"/>
          </a:ln>
        </p:spPr>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p21"/>
          <p:cNvSpPr txBox="1">
            <a:spLocks noGrp="1"/>
          </p:cNvSpPr>
          <p:nvPr>
            <p:ph type="title"/>
          </p:nvPr>
        </p:nvSpPr>
        <p:spPr>
          <a:xfrm>
            <a:off x="311700" y="445025"/>
            <a:ext cx="8520600" cy="952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b="1">
                <a:latin typeface="Libre Franklin"/>
                <a:ea typeface="Libre Franklin"/>
                <a:cs typeface="Libre Franklin"/>
                <a:sym typeface="Libre Franklin"/>
              </a:rPr>
              <a:t>Signing the bias </a:t>
            </a:r>
            <a:r>
              <a:rPr lang="en">
                <a:latin typeface="Libre Franklin"/>
                <a:ea typeface="Libre Franklin"/>
                <a:cs typeface="Libre Franklin"/>
                <a:sym typeface="Libre Franklin"/>
              </a:rPr>
              <a:t>lets us predict how adding certain controls might affect our estimates.</a:t>
            </a:r>
            <a:endParaRPr>
              <a:latin typeface="Libre Franklin"/>
              <a:ea typeface="Libre Franklin"/>
              <a:cs typeface="Libre Franklin"/>
              <a:sym typeface="Libre Franklin"/>
            </a:endParaRPr>
          </a:p>
        </p:txBody>
      </p:sp>
      <p:sp>
        <p:nvSpPr>
          <p:cNvPr id="122" name="Google Shape;122;p21"/>
          <p:cNvSpPr/>
          <p:nvPr/>
        </p:nvSpPr>
        <p:spPr>
          <a:xfrm>
            <a:off x="0" y="4955150"/>
            <a:ext cx="9144000" cy="188400"/>
          </a:xfrm>
          <a:prstGeom prst="rect">
            <a:avLst/>
          </a:prstGeom>
          <a:solidFill>
            <a:srgbClr val="232D4B"/>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solidFill>
                <a:srgbClr val="232D4B"/>
              </a:solidFill>
            </a:endParaRPr>
          </a:p>
        </p:txBody>
      </p:sp>
      <p:sp>
        <p:nvSpPr>
          <p:cNvPr id="123" name="Google Shape;123;p21"/>
          <p:cNvSpPr txBox="1"/>
          <p:nvPr/>
        </p:nvSpPr>
        <p:spPr>
          <a:xfrm>
            <a:off x="311700" y="1533650"/>
            <a:ext cx="8520600" cy="1233000"/>
          </a:xfrm>
          <a:prstGeom prst="rect">
            <a:avLst/>
          </a:prstGeom>
          <a:noFill/>
          <a:ln>
            <a:noFill/>
          </a:ln>
        </p:spPr>
        <p:txBody>
          <a:bodyPr spcFirstLastPara="1" wrap="square" lIns="91425" tIns="91425" rIns="91425" bIns="91425" anchor="t" anchorCtr="0">
            <a:noAutofit/>
          </a:bodyPr>
          <a:lstStyle/>
          <a:p>
            <a:pPr marL="457200" lvl="0" indent="-342900" algn="l" rtl="0">
              <a:spcBef>
                <a:spcPts val="0"/>
              </a:spcBef>
              <a:spcAft>
                <a:spcPts val="0"/>
              </a:spcAft>
              <a:buClr>
                <a:schemeClr val="dk1"/>
              </a:buClr>
              <a:buSzPts val="1800"/>
              <a:buChar char="●"/>
            </a:pPr>
            <a:r>
              <a:rPr lang="en" sz="1800">
                <a:solidFill>
                  <a:schemeClr val="dk1"/>
                </a:solidFill>
              </a:rPr>
              <a:t>The sign of the bias can be determined with </a:t>
            </a:r>
            <a:r>
              <a:rPr lang="en" sz="1800" i="1">
                <a:solidFill>
                  <a:schemeClr val="dk1"/>
                </a:solidFill>
              </a:rPr>
              <a:t>Corr(OV, Y)*Corr(OV, X),</a:t>
            </a:r>
            <a:r>
              <a:rPr lang="en" sz="1800">
                <a:solidFill>
                  <a:schemeClr val="dk1"/>
                </a:solidFill>
              </a:rPr>
              <a:t> where:</a:t>
            </a:r>
            <a:endParaRPr sz="1800">
              <a:solidFill>
                <a:schemeClr val="dk1"/>
              </a:solidFill>
            </a:endParaRPr>
          </a:p>
          <a:p>
            <a:pPr marL="914400" lvl="1" indent="-342900" algn="l" rtl="0">
              <a:spcBef>
                <a:spcPts val="0"/>
              </a:spcBef>
              <a:spcAft>
                <a:spcPts val="0"/>
              </a:spcAft>
              <a:buClr>
                <a:schemeClr val="dk1"/>
              </a:buClr>
              <a:buSzPts val="1800"/>
              <a:buChar char="○"/>
            </a:pPr>
            <a:r>
              <a:rPr lang="en" sz="1800">
                <a:solidFill>
                  <a:schemeClr val="dk1"/>
                </a:solidFill>
              </a:rPr>
              <a:t>OV is the omitted variable you think might be causing bias</a:t>
            </a:r>
            <a:endParaRPr sz="1800">
              <a:solidFill>
                <a:schemeClr val="dk1"/>
              </a:solidFill>
            </a:endParaRPr>
          </a:p>
          <a:p>
            <a:pPr marL="914400" lvl="1" indent="-342900" algn="l" rtl="0">
              <a:spcBef>
                <a:spcPts val="0"/>
              </a:spcBef>
              <a:spcAft>
                <a:spcPts val="0"/>
              </a:spcAft>
              <a:buClr>
                <a:schemeClr val="dk1"/>
              </a:buClr>
              <a:buSzPts val="1800"/>
              <a:buChar char="○"/>
            </a:pPr>
            <a:r>
              <a:rPr lang="en" sz="1800">
                <a:solidFill>
                  <a:schemeClr val="dk1"/>
                </a:solidFill>
              </a:rPr>
              <a:t>X is the treatment variable</a:t>
            </a:r>
            <a:endParaRPr sz="1800">
              <a:solidFill>
                <a:schemeClr val="dk1"/>
              </a:solidFill>
            </a:endParaRPr>
          </a:p>
          <a:p>
            <a:pPr marL="914400" lvl="1" indent="-342900" algn="l" rtl="0">
              <a:spcBef>
                <a:spcPts val="0"/>
              </a:spcBef>
              <a:spcAft>
                <a:spcPts val="0"/>
              </a:spcAft>
              <a:buClr>
                <a:schemeClr val="dk1"/>
              </a:buClr>
              <a:buSzPts val="1800"/>
              <a:buChar char="○"/>
            </a:pPr>
            <a:r>
              <a:rPr lang="en" sz="1800">
                <a:solidFill>
                  <a:schemeClr val="dk1"/>
                </a:solidFill>
              </a:rPr>
              <a:t>Y is the outcome variable</a:t>
            </a:r>
            <a:endParaRPr sz="1800">
              <a:solidFill>
                <a:schemeClr val="dk1"/>
              </a:solidFill>
            </a:endParaRPr>
          </a:p>
        </p:txBody>
      </p:sp>
      <p:sp>
        <p:nvSpPr>
          <p:cNvPr id="124" name="Google Shape;124;p21"/>
          <p:cNvSpPr/>
          <p:nvPr/>
        </p:nvSpPr>
        <p:spPr>
          <a:xfrm>
            <a:off x="1485425" y="3705988"/>
            <a:ext cx="938400" cy="567300"/>
          </a:xfrm>
          <a:prstGeom prst="rect">
            <a:avLst/>
          </a:prstGeom>
          <a:solidFill>
            <a:srgbClr val="002760"/>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2000">
                <a:solidFill>
                  <a:srgbClr val="FFFFFF"/>
                </a:solidFill>
                <a:latin typeface="Roboto"/>
                <a:ea typeface="Roboto"/>
                <a:cs typeface="Roboto"/>
                <a:sym typeface="Roboto"/>
              </a:rPr>
              <a:t>X</a:t>
            </a:r>
            <a:endParaRPr sz="2000">
              <a:solidFill>
                <a:srgbClr val="FFFFFF"/>
              </a:solidFill>
              <a:latin typeface="Roboto"/>
              <a:ea typeface="Roboto"/>
              <a:cs typeface="Roboto"/>
              <a:sym typeface="Roboto"/>
            </a:endParaRPr>
          </a:p>
        </p:txBody>
      </p:sp>
      <p:sp>
        <p:nvSpPr>
          <p:cNvPr id="125" name="Google Shape;125;p21"/>
          <p:cNvSpPr/>
          <p:nvPr/>
        </p:nvSpPr>
        <p:spPr>
          <a:xfrm>
            <a:off x="3031025" y="3706000"/>
            <a:ext cx="938400" cy="567300"/>
          </a:xfrm>
          <a:prstGeom prst="rect">
            <a:avLst/>
          </a:prstGeom>
          <a:solidFill>
            <a:srgbClr val="002760"/>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2000">
                <a:solidFill>
                  <a:srgbClr val="FFFFFF"/>
                </a:solidFill>
                <a:latin typeface="Roboto"/>
                <a:ea typeface="Roboto"/>
                <a:cs typeface="Roboto"/>
                <a:sym typeface="Roboto"/>
              </a:rPr>
              <a:t>Y</a:t>
            </a:r>
            <a:endParaRPr sz="2000">
              <a:solidFill>
                <a:srgbClr val="FFFFFF"/>
              </a:solidFill>
              <a:latin typeface="Roboto"/>
              <a:ea typeface="Roboto"/>
              <a:cs typeface="Roboto"/>
              <a:sym typeface="Roboto"/>
            </a:endParaRPr>
          </a:p>
        </p:txBody>
      </p:sp>
      <p:sp>
        <p:nvSpPr>
          <p:cNvPr id="126" name="Google Shape;126;p21"/>
          <p:cNvSpPr/>
          <p:nvPr/>
        </p:nvSpPr>
        <p:spPr>
          <a:xfrm>
            <a:off x="2258225" y="2882588"/>
            <a:ext cx="938400" cy="567300"/>
          </a:xfrm>
          <a:prstGeom prst="rect">
            <a:avLst/>
          </a:prstGeom>
          <a:solidFill>
            <a:srgbClr val="002760"/>
          </a:solidFill>
          <a:ln w="9525" cap="flat" cmpd="sng">
            <a:solidFill>
              <a:srgbClr val="00276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2000">
                <a:solidFill>
                  <a:srgbClr val="FFFFFF"/>
                </a:solidFill>
                <a:latin typeface="Roboto"/>
                <a:ea typeface="Roboto"/>
                <a:cs typeface="Roboto"/>
                <a:sym typeface="Roboto"/>
              </a:rPr>
              <a:t>OV</a:t>
            </a:r>
            <a:endParaRPr sz="2000">
              <a:solidFill>
                <a:srgbClr val="FFFFFF"/>
              </a:solidFill>
              <a:latin typeface="Roboto"/>
              <a:ea typeface="Roboto"/>
              <a:cs typeface="Roboto"/>
              <a:sym typeface="Roboto"/>
            </a:endParaRPr>
          </a:p>
        </p:txBody>
      </p:sp>
      <p:cxnSp>
        <p:nvCxnSpPr>
          <p:cNvPr id="127" name="Google Shape;127;p21"/>
          <p:cNvCxnSpPr>
            <a:stCxn id="124" idx="3"/>
            <a:endCxn id="125" idx="1"/>
          </p:cNvCxnSpPr>
          <p:nvPr/>
        </p:nvCxnSpPr>
        <p:spPr>
          <a:xfrm>
            <a:off x="2423825" y="3989638"/>
            <a:ext cx="607200" cy="0"/>
          </a:xfrm>
          <a:prstGeom prst="straightConnector1">
            <a:avLst/>
          </a:prstGeom>
          <a:noFill/>
          <a:ln w="28575" cap="flat" cmpd="sng">
            <a:solidFill>
              <a:srgbClr val="595959"/>
            </a:solidFill>
            <a:prstDash val="solid"/>
            <a:round/>
            <a:headEnd type="none" w="med" len="med"/>
            <a:tailEnd type="triangle" w="med" len="med"/>
          </a:ln>
        </p:spPr>
      </p:cxnSp>
      <p:cxnSp>
        <p:nvCxnSpPr>
          <p:cNvPr id="128" name="Google Shape;128;p21"/>
          <p:cNvCxnSpPr>
            <a:stCxn id="126" idx="1"/>
            <a:endCxn id="124" idx="0"/>
          </p:cNvCxnSpPr>
          <p:nvPr/>
        </p:nvCxnSpPr>
        <p:spPr>
          <a:xfrm flipH="1">
            <a:off x="1954625" y="3166238"/>
            <a:ext cx="303600" cy="539700"/>
          </a:xfrm>
          <a:prstGeom prst="straightConnector1">
            <a:avLst/>
          </a:prstGeom>
          <a:noFill/>
          <a:ln w="28575" cap="flat" cmpd="sng">
            <a:solidFill>
              <a:srgbClr val="595959"/>
            </a:solidFill>
            <a:prstDash val="solid"/>
            <a:round/>
            <a:headEnd type="none" w="med" len="med"/>
            <a:tailEnd type="triangle" w="med" len="med"/>
          </a:ln>
        </p:spPr>
      </p:cxnSp>
      <p:cxnSp>
        <p:nvCxnSpPr>
          <p:cNvPr id="129" name="Google Shape;129;p21"/>
          <p:cNvCxnSpPr>
            <a:stCxn id="124" idx="0"/>
            <a:endCxn id="126" idx="1"/>
          </p:cNvCxnSpPr>
          <p:nvPr/>
        </p:nvCxnSpPr>
        <p:spPr>
          <a:xfrm rot="10800000" flipH="1">
            <a:off x="1954625" y="3166288"/>
            <a:ext cx="303600" cy="539700"/>
          </a:xfrm>
          <a:prstGeom prst="straightConnector1">
            <a:avLst/>
          </a:prstGeom>
          <a:noFill/>
          <a:ln w="28575" cap="flat" cmpd="sng">
            <a:solidFill>
              <a:srgbClr val="595959"/>
            </a:solidFill>
            <a:prstDash val="solid"/>
            <a:round/>
            <a:headEnd type="none" w="med" len="med"/>
            <a:tailEnd type="triangle" w="med" len="med"/>
          </a:ln>
        </p:spPr>
      </p:cxnSp>
      <p:cxnSp>
        <p:nvCxnSpPr>
          <p:cNvPr id="130" name="Google Shape;130;p21"/>
          <p:cNvCxnSpPr>
            <a:stCxn id="126" idx="3"/>
            <a:endCxn id="125" idx="0"/>
          </p:cNvCxnSpPr>
          <p:nvPr/>
        </p:nvCxnSpPr>
        <p:spPr>
          <a:xfrm>
            <a:off x="3196625" y="3166238"/>
            <a:ext cx="303600" cy="539700"/>
          </a:xfrm>
          <a:prstGeom prst="straightConnector1">
            <a:avLst/>
          </a:prstGeom>
          <a:noFill/>
          <a:ln w="28575" cap="flat" cmpd="sng">
            <a:solidFill>
              <a:srgbClr val="595959"/>
            </a:solidFill>
            <a:prstDash val="solid"/>
            <a:round/>
            <a:headEnd type="none" w="med" len="med"/>
            <a:tailEnd type="triangle" w="med" len="med"/>
          </a:ln>
        </p:spPr>
      </p:cxnSp>
      <p:sp>
        <p:nvSpPr>
          <p:cNvPr id="131" name="Google Shape;131;p21"/>
          <p:cNvSpPr/>
          <p:nvPr/>
        </p:nvSpPr>
        <p:spPr>
          <a:xfrm>
            <a:off x="5174600" y="3705988"/>
            <a:ext cx="938400" cy="567300"/>
          </a:xfrm>
          <a:prstGeom prst="rect">
            <a:avLst/>
          </a:prstGeom>
          <a:solidFill>
            <a:srgbClr val="002760"/>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2000">
                <a:solidFill>
                  <a:srgbClr val="FFFFFF"/>
                </a:solidFill>
                <a:latin typeface="Roboto"/>
                <a:ea typeface="Roboto"/>
                <a:cs typeface="Roboto"/>
                <a:sym typeface="Roboto"/>
              </a:rPr>
              <a:t>X</a:t>
            </a:r>
            <a:endParaRPr sz="2000">
              <a:solidFill>
                <a:srgbClr val="FFFFFF"/>
              </a:solidFill>
              <a:latin typeface="Roboto"/>
              <a:ea typeface="Roboto"/>
              <a:cs typeface="Roboto"/>
              <a:sym typeface="Roboto"/>
            </a:endParaRPr>
          </a:p>
        </p:txBody>
      </p:sp>
      <p:sp>
        <p:nvSpPr>
          <p:cNvPr id="132" name="Google Shape;132;p21"/>
          <p:cNvSpPr/>
          <p:nvPr/>
        </p:nvSpPr>
        <p:spPr>
          <a:xfrm>
            <a:off x="6720200" y="3706000"/>
            <a:ext cx="938400" cy="567300"/>
          </a:xfrm>
          <a:prstGeom prst="rect">
            <a:avLst/>
          </a:prstGeom>
          <a:solidFill>
            <a:srgbClr val="002760"/>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2000">
                <a:solidFill>
                  <a:srgbClr val="FFFFFF"/>
                </a:solidFill>
                <a:latin typeface="Roboto"/>
                <a:ea typeface="Roboto"/>
                <a:cs typeface="Roboto"/>
                <a:sym typeface="Roboto"/>
              </a:rPr>
              <a:t>Y</a:t>
            </a:r>
            <a:endParaRPr sz="2000">
              <a:solidFill>
                <a:srgbClr val="FFFFFF"/>
              </a:solidFill>
              <a:latin typeface="Roboto"/>
              <a:ea typeface="Roboto"/>
              <a:cs typeface="Roboto"/>
              <a:sym typeface="Roboto"/>
            </a:endParaRPr>
          </a:p>
        </p:txBody>
      </p:sp>
      <p:sp>
        <p:nvSpPr>
          <p:cNvPr id="133" name="Google Shape;133;p21"/>
          <p:cNvSpPr/>
          <p:nvPr/>
        </p:nvSpPr>
        <p:spPr>
          <a:xfrm>
            <a:off x="5947400" y="2882588"/>
            <a:ext cx="938400" cy="567300"/>
          </a:xfrm>
          <a:prstGeom prst="rect">
            <a:avLst/>
          </a:prstGeom>
          <a:solidFill>
            <a:srgbClr val="002760"/>
          </a:solidFill>
          <a:ln w="9525" cap="flat" cmpd="sng">
            <a:solidFill>
              <a:srgbClr val="00276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2000">
                <a:solidFill>
                  <a:srgbClr val="FFFFFF"/>
                </a:solidFill>
                <a:latin typeface="Roboto"/>
                <a:ea typeface="Roboto"/>
                <a:cs typeface="Roboto"/>
                <a:sym typeface="Roboto"/>
              </a:rPr>
              <a:t>OV</a:t>
            </a:r>
            <a:endParaRPr sz="2000">
              <a:solidFill>
                <a:srgbClr val="FFFFFF"/>
              </a:solidFill>
              <a:latin typeface="Roboto"/>
              <a:ea typeface="Roboto"/>
              <a:cs typeface="Roboto"/>
              <a:sym typeface="Roboto"/>
            </a:endParaRPr>
          </a:p>
        </p:txBody>
      </p:sp>
      <p:cxnSp>
        <p:nvCxnSpPr>
          <p:cNvPr id="134" name="Google Shape;134;p21"/>
          <p:cNvCxnSpPr>
            <a:stCxn id="131" idx="3"/>
            <a:endCxn id="132" idx="1"/>
          </p:cNvCxnSpPr>
          <p:nvPr/>
        </p:nvCxnSpPr>
        <p:spPr>
          <a:xfrm>
            <a:off x="6113000" y="3989638"/>
            <a:ext cx="607200" cy="0"/>
          </a:xfrm>
          <a:prstGeom prst="straightConnector1">
            <a:avLst/>
          </a:prstGeom>
          <a:noFill/>
          <a:ln w="28575" cap="flat" cmpd="sng">
            <a:solidFill>
              <a:srgbClr val="595959"/>
            </a:solidFill>
            <a:prstDash val="solid"/>
            <a:round/>
            <a:headEnd type="none" w="med" len="med"/>
            <a:tailEnd type="triangle" w="med" len="med"/>
          </a:ln>
        </p:spPr>
      </p:cxnSp>
      <p:cxnSp>
        <p:nvCxnSpPr>
          <p:cNvPr id="135" name="Google Shape;135;p21"/>
          <p:cNvCxnSpPr>
            <a:stCxn id="133" idx="1"/>
            <a:endCxn id="131" idx="0"/>
          </p:cNvCxnSpPr>
          <p:nvPr/>
        </p:nvCxnSpPr>
        <p:spPr>
          <a:xfrm flipH="1">
            <a:off x="5643800" y="3166238"/>
            <a:ext cx="303600" cy="539700"/>
          </a:xfrm>
          <a:prstGeom prst="straightConnector1">
            <a:avLst/>
          </a:prstGeom>
          <a:noFill/>
          <a:ln w="28575" cap="flat" cmpd="sng">
            <a:solidFill>
              <a:srgbClr val="595959"/>
            </a:solidFill>
            <a:prstDash val="solid"/>
            <a:round/>
            <a:headEnd type="none" w="med" len="med"/>
            <a:tailEnd type="triangle" w="med" len="med"/>
          </a:ln>
        </p:spPr>
      </p:cxnSp>
      <p:cxnSp>
        <p:nvCxnSpPr>
          <p:cNvPr id="136" name="Google Shape;136;p21"/>
          <p:cNvCxnSpPr>
            <a:stCxn id="131" idx="0"/>
            <a:endCxn id="133" idx="1"/>
          </p:cNvCxnSpPr>
          <p:nvPr/>
        </p:nvCxnSpPr>
        <p:spPr>
          <a:xfrm rot="10800000" flipH="1">
            <a:off x="5643800" y="3166288"/>
            <a:ext cx="303600" cy="539700"/>
          </a:xfrm>
          <a:prstGeom prst="straightConnector1">
            <a:avLst/>
          </a:prstGeom>
          <a:noFill/>
          <a:ln w="28575" cap="flat" cmpd="sng">
            <a:solidFill>
              <a:srgbClr val="595959"/>
            </a:solidFill>
            <a:prstDash val="solid"/>
            <a:round/>
            <a:headEnd type="none" w="med" len="med"/>
            <a:tailEnd type="triangle" w="med" len="med"/>
          </a:ln>
        </p:spPr>
      </p:cxnSp>
      <p:cxnSp>
        <p:nvCxnSpPr>
          <p:cNvPr id="137" name="Google Shape;137;p21"/>
          <p:cNvCxnSpPr>
            <a:stCxn id="133" idx="3"/>
            <a:endCxn id="132" idx="0"/>
          </p:cNvCxnSpPr>
          <p:nvPr/>
        </p:nvCxnSpPr>
        <p:spPr>
          <a:xfrm>
            <a:off x="6885800" y="3166238"/>
            <a:ext cx="303600" cy="539700"/>
          </a:xfrm>
          <a:prstGeom prst="straightConnector1">
            <a:avLst/>
          </a:prstGeom>
          <a:noFill/>
          <a:ln w="28575" cap="flat" cmpd="sng">
            <a:solidFill>
              <a:srgbClr val="595959"/>
            </a:solidFill>
            <a:prstDash val="solid"/>
            <a:round/>
            <a:headEnd type="none" w="med" len="med"/>
            <a:tailEnd type="triangle" w="med" len="med"/>
          </a:ln>
        </p:spPr>
      </p:cxnSp>
      <p:sp>
        <p:nvSpPr>
          <p:cNvPr id="138" name="Google Shape;138;p21"/>
          <p:cNvSpPr txBox="1"/>
          <p:nvPr/>
        </p:nvSpPr>
        <p:spPr>
          <a:xfrm>
            <a:off x="1283513" y="3166250"/>
            <a:ext cx="770100" cy="461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800">
                <a:solidFill>
                  <a:schemeClr val="dk2"/>
                </a:solidFill>
              </a:rPr>
              <a:t>➕/➖</a:t>
            </a:r>
            <a:endParaRPr sz="1800">
              <a:solidFill>
                <a:schemeClr val="dk2"/>
              </a:solidFill>
            </a:endParaRPr>
          </a:p>
        </p:txBody>
      </p:sp>
      <p:sp>
        <p:nvSpPr>
          <p:cNvPr id="139" name="Google Shape;139;p21"/>
          <p:cNvSpPr txBox="1"/>
          <p:nvPr/>
        </p:nvSpPr>
        <p:spPr>
          <a:xfrm>
            <a:off x="3401263" y="3109500"/>
            <a:ext cx="770100" cy="461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800">
                <a:solidFill>
                  <a:schemeClr val="dk2"/>
                </a:solidFill>
              </a:rPr>
              <a:t>➕/➖</a:t>
            </a:r>
            <a:endParaRPr sz="1800">
              <a:solidFill>
                <a:schemeClr val="dk2"/>
              </a:solidFill>
            </a:endParaRPr>
          </a:p>
        </p:txBody>
      </p:sp>
      <p:sp>
        <p:nvSpPr>
          <p:cNvPr id="140" name="Google Shape;140;p21"/>
          <p:cNvSpPr txBox="1"/>
          <p:nvPr/>
        </p:nvSpPr>
        <p:spPr>
          <a:xfrm>
            <a:off x="5010963" y="3109500"/>
            <a:ext cx="770100" cy="461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800">
                <a:solidFill>
                  <a:schemeClr val="dk2"/>
                </a:solidFill>
              </a:rPr>
              <a:t>➖/➕</a:t>
            </a:r>
            <a:endParaRPr sz="1800">
              <a:solidFill>
                <a:schemeClr val="dk2"/>
              </a:solidFill>
            </a:endParaRPr>
          </a:p>
        </p:txBody>
      </p:sp>
      <p:sp>
        <p:nvSpPr>
          <p:cNvPr id="141" name="Google Shape;141;p21"/>
          <p:cNvSpPr txBox="1"/>
          <p:nvPr/>
        </p:nvSpPr>
        <p:spPr>
          <a:xfrm>
            <a:off x="7093388" y="3042763"/>
            <a:ext cx="770100" cy="461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800">
                <a:solidFill>
                  <a:schemeClr val="dk2"/>
                </a:solidFill>
              </a:rPr>
              <a:t>➕/➖</a:t>
            </a:r>
            <a:endParaRPr sz="1800">
              <a:solidFill>
                <a:schemeClr val="dk2"/>
              </a:solidFill>
            </a:endParaRPr>
          </a:p>
        </p:txBody>
      </p:sp>
      <p:sp>
        <p:nvSpPr>
          <p:cNvPr id="142" name="Google Shape;142;p21"/>
          <p:cNvSpPr txBox="1"/>
          <p:nvPr/>
        </p:nvSpPr>
        <p:spPr>
          <a:xfrm>
            <a:off x="4648250" y="4408100"/>
            <a:ext cx="3536700" cy="431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1600" b="1">
                <a:solidFill>
                  <a:schemeClr val="dk1"/>
                </a:solidFill>
              </a:rPr>
              <a:t>Opposite Signs → More Negative</a:t>
            </a:r>
            <a:endParaRPr sz="1600" b="1">
              <a:solidFill>
                <a:schemeClr val="dk1"/>
              </a:solidFill>
            </a:endParaRPr>
          </a:p>
        </p:txBody>
      </p:sp>
      <p:sp>
        <p:nvSpPr>
          <p:cNvPr id="143" name="Google Shape;143;p21"/>
          <p:cNvSpPr txBox="1"/>
          <p:nvPr/>
        </p:nvSpPr>
        <p:spPr>
          <a:xfrm>
            <a:off x="959075" y="4408100"/>
            <a:ext cx="3536700" cy="431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1600" b="1">
                <a:solidFill>
                  <a:schemeClr val="dk1"/>
                </a:solidFill>
              </a:rPr>
              <a:t>Same Signs → More Positive</a:t>
            </a:r>
            <a:endParaRPr sz="1600" b="1">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22"/>
          <p:cNvSpPr txBox="1">
            <a:spLocks noGrp="1"/>
          </p:cNvSpPr>
          <p:nvPr>
            <p:ph type="title"/>
          </p:nvPr>
        </p:nvSpPr>
        <p:spPr>
          <a:xfrm>
            <a:off x="311700" y="445025"/>
            <a:ext cx="8520600" cy="952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b="1">
                <a:latin typeface="Libre Franklin"/>
                <a:ea typeface="Libre Franklin"/>
                <a:cs typeface="Libre Franklin"/>
                <a:sym typeface="Libre Franklin"/>
              </a:rPr>
              <a:t>Covariates</a:t>
            </a:r>
            <a:r>
              <a:rPr lang="en">
                <a:latin typeface="Libre Franklin"/>
                <a:ea typeface="Libre Franklin"/>
                <a:cs typeface="Libre Franklin"/>
                <a:sym typeface="Libre Franklin"/>
              </a:rPr>
              <a:t> allow us to control for factors that might affect our estimate.</a:t>
            </a:r>
            <a:endParaRPr>
              <a:latin typeface="Libre Franklin"/>
              <a:ea typeface="Libre Franklin"/>
              <a:cs typeface="Libre Franklin"/>
              <a:sym typeface="Libre Franklin"/>
            </a:endParaRPr>
          </a:p>
        </p:txBody>
      </p:sp>
      <p:sp>
        <p:nvSpPr>
          <p:cNvPr id="149" name="Google Shape;149;p22"/>
          <p:cNvSpPr/>
          <p:nvPr/>
        </p:nvSpPr>
        <p:spPr>
          <a:xfrm>
            <a:off x="0" y="4955150"/>
            <a:ext cx="9144000" cy="188400"/>
          </a:xfrm>
          <a:prstGeom prst="rect">
            <a:avLst/>
          </a:prstGeom>
          <a:solidFill>
            <a:srgbClr val="232D4B"/>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solidFill>
                <a:srgbClr val="232D4B"/>
              </a:solidFill>
            </a:endParaRPr>
          </a:p>
        </p:txBody>
      </p:sp>
      <p:sp>
        <p:nvSpPr>
          <p:cNvPr id="150" name="Google Shape;150;p22"/>
          <p:cNvSpPr txBox="1"/>
          <p:nvPr/>
        </p:nvSpPr>
        <p:spPr>
          <a:xfrm>
            <a:off x="311650" y="1650000"/>
            <a:ext cx="8520600" cy="3020700"/>
          </a:xfrm>
          <a:prstGeom prst="rect">
            <a:avLst/>
          </a:prstGeom>
          <a:noFill/>
          <a:ln>
            <a:noFill/>
          </a:ln>
        </p:spPr>
        <p:txBody>
          <a:bodyPr spcFirstLastPara="1" wrap="square" lIns="91425" tIns="91425" rIns="91425" bIns="91425" anchor="t" anchorCtr="0">
            <a:noAutofit/>
          </a:bodyPr>
          <a:lstStyle/>
          <a:p>
            <a:pPr marL="457200" lvl="0" indent="-342900" algn="l" rtl="0">
              <a:spcBef>
                <a:spcPts val="0"/>
              </a:spcBef>
              <a:spcAft>
                <a:spcPts val="0"/>
              </a:spcAft>
              <a:buClr>
                <a:schemeClr val="dk1"/>
              </a:buClr>
              <a:buSzPts val="1800"/>
              <a:buChar char="●"/>
            </a:pPr>
            <a:r>
              <a:rPr lang="en" sz="1800">
                <a:solidFill>
                  <a:schemeClr val="dk1"/>
                </a:solidFill>
              </a:rPr>
              <a:t>Covariates should be:</a:t>
            </a:r>
            <a:endParaRPr sz="1800">
              <a:solidFill>
                <a:schemeClr val="dk1"/>
              </a:solidFill>
            </a:endParaRPr>
          </a:p>
          <a:p>
            <a:pPr marL="914400" lvl="0" indent="-342900" algn="l" rtl="0">
              <a:spcBef>
                <a:spcPts val="0"/>
              </a:spcBef>
              <a:spcAft>
                <a:spcPts val="0"/>
              </a:spcAft>
              <a:buClr>
                <a:schemeClr val="dk1"/>
              </a:buClr>
              <a:buSzPts val="1800"/>
              <a:buAutoNum type="arabicPeriod"/>
            </a:pPr>
            <a:r>
              <a:rPr lang="en" sz="1800">
                <a:solidFill>
                  <a:schemeClr val="dk1"/>
                </a:solidFill>
              </a:rPr>
              <a:t>Correlated with X – if not, it doesn’t explain selection and won’t change ꞵ</a:t>
            </a:r>
            <a:endParaRPr sz="1800">
              <a:solidFill>
                <a:schemeClr val="dk1"/>
              </a:solidFill>
            </a:endParaRPr>
          </a:p>
          <a:p>
            <a:pPr marL="914400" lvl="0" indent="-342900" algn="l" rtl="0">
              <a:spcBef>
                <a:spcPts val="0"/>
              </a:spcBef>
              <a:spcAft>
                <a:spcPts val="0"/>
              </a:spcAft>
              <a:buClr>
                <a:schemeClr val="dk1"/>
              </a:buClr>
              <a:buSzPts val="1800"/>
              <a:buAutoNum type="arabicPeriod"/>
            </a:pPr>
            <a:r>
              <a:rPr lang="en" sz="1800">
                <a:solidFill>
                  <a:schemeClr val="dk1"/>
                </a:solidFill>
              </a:rPr>
              <a:t>Correlated with Y – if not, it’s irrelevant to the outcome</a:t>
            </a:r>
            <a:endParaRPr sz="1800">
              <a:solidFill>
                <a:schemeClr val="dk1"/>
              </a:solidFill>
            </a:endParaRPr>
          </a:p>
          <a:p>
            <a:pPr marL="914400" lvl="0" indent="-342900" algn="l" rtl="0">
              <a:spcBef>
                <a:spcPts val="0"/>
              </a:spcBef>
              <a:spcAft>
                <a:spcPts val="0"/>
              </a:spcAft>
              <a:buClr>
                <a:schemeClr val="dk1"/>
              </a:buClr>
              <a:buSzPts val="1800"/>
              <a:buAutoNum type="arabicPeriod"/>
            </a:pPr>
            <a:r>
              <a:rPr lang="en" sz="1800" i="1">
                <a:solidFill>
                  <a:schemeClr val="dk1"/>
                </a:solidFill>
              </a:rPr>
              <a:t>NOT</a:t>
            </a:r>
            <a:r>
              <a:rPr lang="en" sz="1800">
                <a:solidFill>
                  <a:schemeClr val="dk1"/>
                </a:solidFill>
              </a:rPr>
              <a:t> a potential post-treatment outcome</a:t>
            </a:r>
            <a:endParaRPr sz="1800">
              <a:solidFill>
                <a:schemeClr val="dk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Google Shape;155;p23"/>
          <p:cNvSpPr txBox="1">
            <a:spLocks noGrp="1"/>
          </p:cNvSpPr>
          <p:nvPr>
            <p:ph type="title"/>
          </p:nvPr>
        </p:nvSpPr>
        <p:spPr>
          <a:xfrm>
            <a:off x="311700" y="445025"/>
            <a:ext cx="8520600" cy="952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latin typeface="Libre Franklin"/>
                <a:ea typeface="Libre Franklin"/>
                <a:cs typeface="Libre Franklin"/>
                <a:sym typeface="Libre Franklin"/>
              </a:rPr>
              <a:t>In a </a:t>
            </a:r>
            <a:r>
              <a:rPr lang="en" b="1">
                <a:latin typeface="Libre Franklin"/>
                <a:ea typeface="Libre Franklin"/>
                <a:cs typeface="Libre Franklin"/>
                <a:sym typeface="Libre Franklin"/>
              </a:rPr>
              <a:t>nonlinear regression</a:t>
            </a:r>
            <a:r>
              <a:rPr lang="en">
                <a:latin typeface="Libre Franklin"/>
                <a:ea typeface="Libre Franklin"/>
                <a:cs typeface="Libre Franklin"/>
                <a:sym typeface="Libre Franklin"/>
              </a:rPr>
              <a:t>, the effect of X on Y varies by X.</a:t>
            </a:r>
            <a:endParaRPr>
              <a:latin typeface="Libre Franklin"/>
              <a:ea typeface="Libre Franklin"/>
              <a:cs typeface="Libre Franklin"/>
              <a:sym typeface="Libre Franklin"/>
            </a:endParaRPr>
          </a:p>
        </p:txBody>
      </p:sp>
      <p:sp>
        <p:nvSpPr>
          <p:cNvPr id="156" name="Google Shape;156;p23"/>
          <p:cNvSpPr/>
          <p:nvPr/>
        </p:nvSpPr>
        <p:spPr>
          <a:xfrm>
            <a:off x="0" y="4955150"/>
            <a:ext cx="9144000" cy="188400"/>
          </a:xfrm>
          <a:prstGeom prst="rect">
            <a:avLst/>
          </a:prstGeom>
          <a:solidFill>
            <a:srgbClr val="232D4B"/>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solidFill>
                <a:srgbClr val="232D4B"/>
              </a:solidFill>
            </a:endParaRPr>
          </a:p>
        </p:txBody>
      </p:sp>
      <p:sp>
        <p:nvSpPr>
          <p:cNvPr id="157" name="Google Shape;157;p23"/>
          <p:cNvSpPr txBox="1"/>
          <p:nvPr/>
        </p:nvSpPr>
        <p:spPr>
          <a:xfrm>
            <a:off x="311650" y="2084175"/>
            <a:ext cx="8520600" cy="2586600"/>
          </a:xfrm>
          <a:prstGeom prst="rect">
            <a:avLst/>
          </a:prstGeom>
          <a:noFill/>
          <a:ln>
            <a:noFill/>
          </a:ln>
        </p:spPr>
        <p:txBody>
          <a:bodyPr spcFirstLastPara="1" wrap="square" lIns="91425" tIns="91425" rIns="91425" bIns="91425" anchor="t" anchorCtr="0">
            <a:noAutofit/>
          </a:bodyPr>
          <a:lstStyle/>
          <a:p>
            <a:pPr marL="457200" lvl="0" indent="-342900" algn="l" rtl="0">
              <a:spcBef>
                <a:spcPts val="0"/>
              </a:spcBef>
              <a:spcAft>
                <a:spcPts val="0"/>
              </a:spcAft>
              <a:buClr>
                <a:schemeClr val="dk1"/>
              </a:buClr>
              <a:buSzPts val="1800"/>
              <a:buChar char="●"/>
            </a:pPr>
            <a:r>
              <a:rPr lang="en" sz="1800">
                <a:solidFill>
                  <a:schemeClr val="dk1"/>
                </a:solidFill>
              </a:rPr>
              <a:t>What’s the marginal effect of education on income? </a:t>
            </a:r>
            <a:r>
              <a:rPr lang="en" sz="1800" i="1">
                <a:solidFill>
                  <a:schemeClr val="dk1"/>
                </a:solidFill>
              </a:rPr>
              <a:t>Hint: take the damn derivative!</a:t>
            </a:r>
            <a:endParaRPr sz="1800" i="1">
              <a:solidFill>
                <a:schemeClr val="dk1"/>
              </a:solidFill>
            </a:endParaRPr>
          </a:p>
          <a:p>
            <a:pPr marL="457200" lvl="0" indent="-342900" algn="l" rtl="0">
              <a:spcBef>
                <a:spcPts val="0"/>
              </a:spcBef>
              <a:spcAft>
                <a:spcPts val="0"/>
              </a:spcAft>
              <a:buClr>
                <a:schemeClr val="dk1"/>
              </a:buClr>
              <a:buSzPts val="1800"/>
              <a:buChar char="●"/>
            </a:pPr>
            <a:r>
              <a:rPr lang="en" sz="1800">
                <a:solidFill>
                  <a:schemeClr val="dk1"/>
                </a:solidFill>
              </a:rPr>
              <a:t>If 𝛄</a:t>
            </a:r>
            <a:r>
              <a:rPr lang="en" sz="1800" baseline="-25000">
                <a:solidFill>
                  <a:schemeClr val="dk1"/>
                </a:solidFill>
              </a:rPr>
              <a:t>2 </a:t>
            </a:r>
            <a:r>
              <a:rPr lang="en" sz="1800">
                <a:solidFill>
                  <a:schemeClr val="dk1"/>
                </a:solidFill>
              </a:rPr>
              <a:t>is negative, what does that mean about this relationship?</a:t>
            </a:r>
            <a:endParaRPr sz="1800">
              <a:solidFill>
                <a:schemeClr val="dk1"/>
              </a:solidFill>
            </a:endParaRPr>
          </a:p>
          <a:p>
            <a:pPr marL="457200" lvl="0" indent="-342900" algn="l" rtl="0">
              <a:spcBef>
                <a:spcPts val="0"/>
              </a:spcBef>
              <a:spcAft>
                <a:spcPts val="0"/>
              </a:spcAft>
              <a:buClr>
                <a:schemeClr val="dk1"/>
              </a:buClr>
              <a:buSzPts val="1800"/>
              <a:buChar char="●"/>
            </a:pPr>
            <a:r>
              <a:rPr lang="en" sz="1800">
                <a:solidFill>
                  <a:schemeClr val="dk1"/>
                </a:solidFill>
              </a:rPr>
              <a:t>How would you find the local minimum or maximum?</a:t>
            </a:r>
            <a:endParaRPr sz="1800">
              <a:solidFill>
                <a:schemeClr val="dk1"/>
              </a:solidFill>
            </a:endParaRPr>
          </a:p>
        </p:txBody>
      </p:sp>
      <p:pic>
        <p:nvPicPr>
          <p:cNvPr id="158" name="Google Shape;158;p23" title="Image 2-20-26 at 11.34 AM.jpeg"/>
          <p:cNvPicPr preferRelativeResize="0"/>
          <p:nvPr/>
        </p:nvPicPr>
        <p:blipFill>
          <a:blip r:embed="rId3">
            <a:alphaModFix/>
          </a:blip>
          <a:stretch>
            <a:fillRect/>
          </a:stretch>
        </p:blipFill>
        <p:spPr>
          <a:xfrm>
            <a:off x="1814950" y="1334125"/>
            <a:ext cx="5514095" cy="451975"/>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1315</Words>
  <Application>Microsoft Macintosh PowerPoint</Application>
  <PresentationFormat>On-screen Show (16:9)</PresentationFormat>
  <Paragraphs>125</Paragraphs>
  <Slides>21</Slides>
  <Notes>21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Roboto</vt:lpstr>
      <vt:lpstr>Libre Franklin</vt:lpstr>
      <vt:lpstr>Simple Light</vt:lpstr>
      <vt:lpstr>Midterm Review</vt:lpstr>
      <vt:lpstr>Agenda</vt:lpstr>
      <vt:lpstr>Write down everything you remember from the first half of the semester.</vt:lpstr>
      <vt:lpstr>Measurement</vt:lpstr>
      <vt:lpstr>Conditional probability is the likelihood of a certain outcome (x) given a precondition (y) that narrows the set of possible outcomes.</vt:lpstr>
      <vt:lpstr>When examining bias, we can envision this diagram.</vt:lpstr>
      <vt:lpstr>Signing the bias lets us predict how adding certain controls might affect our estimates.</vt:lpstr>
      <vt:lpstr>Covariates allow us to control for factors that might affect our estimate.</vt:lpstr>
      <vt:lpstr>In a nonlinear regression, the effect of X on Y varies by X.</vt:lpstr>
      <vt:lpstr>Natural Logs</vt:lpstr>
      <vt:lpstr>🅿️ Practice with Natural Logs</vt:lpstr>
      <vt:lpstr>Question 1: Job Training Program</vt:lpstr>
      <vt:lpstr>Question 1: Job Training Program </vt:lpstr>
      <vt:lpstr>Question 1: Job Training Program </vt:lpstr>
      <vt:lpstr>PowerPoint Presentation</vt:lpstr>
      <vt:lpstr>Question 2: CEOs and Salary</vt:lpstr>
      <vt:lpstr>Questions on anything we’ve covered so far?</vt:lpstr>
      <vt:lpstr>Question 3: APP Example</vt:lpstr>
      <vt:lpstr>PowerPoint Presentation</vt:lpstr>
      <vt:lpstr>Question 4: Three Times the Charm</vt:lpstr>
      <vt:lpstr>🅿️ Practice with Natural Logs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Doty, Elisabeth (ene4nf)</cp:lastModifiedBy>
  <cp:revision>1</cp:revision>
  <dcterms:modified xsi:type="dcterms:W3CDTF">2026-02-24T16:59:50Z</dcterms:modified>
</cp:coreProperties>
</file>