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7.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8.xml" ContentType="application/vnd.openxmlformats-officedocument.presentationml.tags+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8321" r:id="rId1"/>
  </p:sldMasterIdLst>
  <p:notesMasterIdLst>
    <p:notesMasterId r:id="rId48"/>
  </p:notesMasterIdLst>
  <p:handoutMasterIdLst>
    <p:handoutMasterId r:id="rId49"/>
  </p:handoutMasterIdLst>
  <p:sldIdLst>
    <p:sldId id="2147483508" r:id="rId2"/>
    <p:sldId id="2147480546" r:id="rId3"/>
    <p:sldId id="2147483511" r:id="rId4"/>
    <p:sldId id="283" r:id="rId5"/>
    <p:sldId id="267" r:id="rId6"/>
    <p:sldId id="282" r:id="rId7"/>
    <p:sldId id="275" r:id="rId8"/>
    <p:sldId id="2147480422" r:id="rId9"/>
    <p:sldId id="434" r:id="rId10"/>
    <p:sldId id="435" r:id="rId11"/>
    <p:sldId id="2147473664" r:id="rId12"/>
    <p:sldId id="436" r:id="rId13"/>
    <p:sldId id="261" r:id="rId14"/>
    <p:sldId id="258" r:id="rId15"/>
    <p:sldId id="257" r:id="rId16"/>
    <p:sldId id="438" r:id="rId17"/>
    <p:sldId id="2147473663" r:id="rId18"/>
    <p:sldId id="264" r:id="rId19"/>
    <p:sldId id="265" r:id="rId20"/>
    <p:sldId id="2147483512" r:id="rId21"/>
    <p:sldId id="268" r:id="rId22"/>
    <p:sldId id="269" r:id="rId23"/>
    <p:sldId id="270" r:id="rId24"/>
    <p:sldId id="373" r:id="rId25"/>
    <p:sldId id="495" r:id="rId26"/>
    <p:sldId id="271" r:id="rId27"/>
    <p:sldId id="272" r:id="rId28"/>
    <p:sldId id="273" r:id="rId29"/>
    <p:sldId id="2147483513" r:id="rId30"/>
    <p:sldId id="276" r:id="rId31"/>
    <p:sldId id="277" r:id="rId32"/>
    <p:sldId id="278" r:id="rId33"/>
    <p:sldId id="279" r:id="rId34"/>
    <p:sldId id="440" r:id="rId35"/>
    <p:sldId id="3919" r:id="rId36"/>
    <p:sldId id="3929" r:id="rId37"/>
    <p:sldId id="1619" r:id="rId38"/>
    <p:sldId id="2147473659" r:id="rId39"/>
    <p:sldId id="2147473404" r:id="rId40"/>
    <p:sldId id="287" r:id="rId41"/>
    <p:sldId id="2147473564" r:id="rId42"/>
    <p:sldId id="2147470840" r:id="rId43"/>
    <p:sldId id="2147473669" r:id="rId44"/>
    <p:sldId id="2147473661" r:id="rId45"/>
    <p:sldId id="280" r:id="rId46"/>
    <p:sldId id="262" r:id="rId47"/>
  </p:sldIdLst>
  <p:sldSz cx="12192000" cy="6858000"/>
  <p:notesSz cx="6858000" cy="9144000"/>
  <p:custDataLst>
    <p:tags r:id="rId50"/>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1A8C"/>
    <a:srgbClr val="00863D"/>
    <a:srgbClr val="FF00FF"/>
    <a:srgbClr val="901263"/>
    <a:srgbClr val="EE8012"/>
    <a:srgbClr val="FDF0BF"/>
    <a:srgbClr val="F7FBC1"/>
    <a:srgbClr val="FFF4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77945" autoAdjust="0"/>
  </p:normalViewPr>
  <p:slideViewPr>
    <p:cSldViewPr snapToGrid="0">
      <p:cViewPr varScale="1">
        <p:scale>
          <a:sx n="97" d="100"/>
          <a:sy n="97" d="100"/>
        </p:scale>
        <p:origin x="1408" y="200"/>
      </p:cViewPr>
      <p:guideLst/>
    </p:cSldViewPr>
  </p:slideViewPr>
  <p:outlineViewPr>
    <p:cViewPr>
      <p:scale>
        <a:sx n="33" d="100"/>
        <a:sy n="33" d="100"/>
      </p:scale>
      <p:origin x="0" y="-2976"/>
    </p:cViewPr>
  </p:outlineViewPr>
  <p:notesTextViewPr>
    <p:cViewPr>
      <p:scale>
        <a:sx n="150" d="100"/>
        <a:sy n="150" d="100"/>
      </p:scale>
      <p:origin x="0" y="0"/>
    </p:cViewPr>
  </p:notesTextViewPr>
  <p:sorterViewPr>
    <p:cViewPr varScale="1">
      <p:scale>
        <a:sx n="1" d="1"/>
        <a:sy n="1" d="1"/>
      </p:scale>
      <p:origin x="0" y="0"/>
    </p:cViewPr>
  </p:sorterViewPr>
  <p:notesViewPr>
    <p:cSldViewPr snapToGrid="0">
      <p:cViewPr varScale="1">
        <p:scale>
          <a:sx n="78" d="100"/>
          <a:sy n="78" d="100"/>
        </p:scale>
        <p:origin x="39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9FF671B4-067D-93FD-44CD-E9B033B035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a:extLst>
              <a:ext uri="{FF2B5EF4-FFF2-40B4-BE49-F238E27FC236}">
                <a16:creationId xmlns:a16="http://schemas.microsoft.com/office/drawing/2014/main" id="{84BC386C-A8E0-0757-AF1E-0B239C236DD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75971F3-CFAA-4869-B7F0-6D897D276DC0}" type="datetimeFigureOut">
              <a:rPr lang="en-US" smtClean="0"/>
              <a:t>7/13/26</a:t>
            </a:fld>
            <a:endParaRPr lang="en-US"/>
          </a:p>
        </p:txBody>
      </p:sp>
      <p:sp>
        <p:nvSpPr>
          <p:cNvPr id="4" name="Fußzeilenplatzhalter 3">
            <a:extLst>
              <a:ext uri="{FF2B5EF4-FFF2-40B4-BE49-F238E27FC236}">
                <a16:creationId xmlns:a16="http://schemas.microsoft.com/office/drawing/2014/main" id="{3EA15802-0929-62FB-657B-6775B18C62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Foliennummernplatzhalter 4">
            <a:extLst>
              <a:ext uri="{FF2B5EF4-FFF2-40B4-BE49-F238E27FC236}">
                <a16:creationId xmlns:a16="http://schemas.microsoft.com/office/drawing/2014/main" id="{4A442D64-8D83-5FD8-3B59-4C6C3F8A7B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57BF7BB-E830-4E1E-9810-FE83CC28CDB7}" type="slidenum">
              <a:rPr lang="en-US" smtClean="0"/>
              <a:t>‹Nr.›</a:t>
            </a:fld>
            <a:endParaRPr lang="en-US"/>
          </a:p>
        </p:txBody>
      </p:sp>
    </p:spTree>
    <p:extLst>
      <p:ext uri="{BB962C8B-B14F-4D97-AF65-F5344CB8AC3E}">
        <p14:creationId xmlns:p14="http://schemas.microsoft.com/office/powerpoint/2010/main" val="226761792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46"/>
    </inkml:context>
    <inkml:brush xml:id="br0">
      <inkml:brushProperty name="width" value="0.05" units="cm"/>
      <inkml:brushProperty name="height" value="0.05" units="cm"/>
      <inkml:brushProperty name="color" value="#004F8B"/>
    </inkml:brush>
  </inkml:definitions>
  <inkml:trace contextRef="#ctx0" brushRef="#br0">1040 427 5248,'9'0'1948,"-2"-4"5080,-11-4 5709,0 0-10735,0-3-4742,-1-2 2969,-2-3 1,0 4-1,1-3 0,-4 2 0,2 1 0,-1 0 0,-22-24 1,6 9 38,-3 3 1,-40-28 0,36 31-180,0 1-1,-1 1 1,-2 3-1,0 0 1,-1 3 0,0 1-1,-54-12 1,39 14-216,2 4 0,-3 2 0,1 1 0,0 3 0,-55 7 0,75-5-579,20-2-517,1 0 0,-1 2 0,2-1 0,-2 2 0,2-2 0,-2 2 0,-14 6-1,2 7 24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47"/>
    </inkml:context>
    <inkml:brush xml:id="br0">
      <inkml:brushProperty name="width" value="0.05" units="cm"/>
      <inkml:brushProperty name="height" value="0.05" units="cm"/>
      <inkml:brushProperty name="color" value="#004F8B"/>
    </inkml:brush>
  </inkml:definitions>
  <inkml:trace contextRef="#ctx0" brushRef="#br0">1 14 4224,'0'0'135,"0"0"1,1 0-1,-1 0 1,0 0-1,0 0 1,0 0-1,0 0 1,2 0-1,-2 0 1,0-1-1,0 1 1,0 0-1,0 0 1,1 0-1,-1 0 1,0 0 0,0 0-1,0 0 1,0-1-1,0 1 1,0 0-1,0 0 1,0 0-1,1 0 1,-1 0-1,0-2 1,0 2-1,0 0 1,0 0-1,0 0 1,0 0-1,0-1 1,0 1-1,0 0 1,0 0-1,0 0 1,0 0-1,0-1 1,0 1-1,0 0 1,0 0-1,0 0 1,0-2-1,-5 2 8430,6-1-8241,1 1 0,-1-1-1,2 1 1,-2-2-1,0 2 1,2 0 0,-2-1-1,1 1 1,0 0-1,0 0 1,-1 0-1,2 0 1,-2 0 0,0 0-1,2 0 1,-2 1-1,1-1 1,3 2 0,0-1-231,-1 2 0,2-2 1,-2 0-1,0 2 1,1 0-1,-1-2 1,5 7-1,19 19 234,-2-1 0,26 38 1,16 18-974,-36-54-2165,-30-26 1960,2 1 0,-1-2-1,1 1 1,-1 0 0,1 0 0,0-1 0,0 0 0,-2 1 0,6-1 0,6 2-1650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48"/>
    </inkml:context>
    <inkml:brush xml:id="br0">
      <inkml:brushProperty name="width" value="0.05" units="cm"/>
      <inkml:brushProperty name="height" value="0.05" units="cm"/>
      <inkml:brushProperty name="color" value="#004F8B"/>
    </inkml:brush>
  </inkml:definitions>
  <inkml:trace contextRef="#ctx0" brushRef="#br0">58 412 5376,'-4'0'985,"-29"-4"8040,33 4-8754,-1 0 1,-1 0 0,2 0 0,-1 0 0,0 0 0,1 0 0,-2 0-1,1 0 1,1-3 0,-1 3 0,-1 0 0,2-1 0,-1 1-1,1 0 1,-1 0 0,1 0 0,-2-3 0,2 3 0,-1-1-1,1 1 1,0 0 0,-1-3 0,1 3 0,-2-1 0,2 1-1,0 0 1,0-3 0,0 3 0,-1-1 0,1-2 0,1 2-123,1-2 0,-1 2 1,0-3-1,1 4 1,-1-4-1,2 4 0,-2-4 1,2 4-1,-2-3 1,2 2-1,-2-2 0,2 2 1,-1 1-1,0 0 1,4-4-1,6-4 79,35-27 258,80-78 0,-30 23-6274,3 10-3203,-51 47 5583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48"/>
    </inkml:context>
    <inkml:brush xml:id="br0">
      <inkml:brushProperty name="width" value="0.05" units="cm"/>
      <inkml:brushProperty name="height" value="0.05" units="cm"/>
      <inkml:brushProperty name="color" value="#004F8B"/>
    </inkml:brush>
  </inkml:definitions>
  <inkml:trace contextRef="#ctx0" brushRef="#br0">0 1 6528,'9'0'16272,"-6"0"-16700,-2 0-4606,5 0 2480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49"/>
    </inkml:context>
    <inkml:brush xml:id="br0">
      <inkml:brushProperty name="width" value="0.05" units="cm"/>
      <inkml:brushProperty name="height" value="0.05" units="cm"/>
      <inkml:brushProperty name="color" value="#004F8B"/>
    </inkml:brush>
  </inkml:definitions>
  <inkml:trace contextRef="#ctx0" brushRef="#br0">1 1 11136,'0'0'4224,"0"0"-3296,4 5 927,-4-5 705,0 0-1472,0 0 192,0 0-800,0 0-32,0 0-256,0 0-32,5 0-96,-5 0-64,4 0 32,-4 0-2240,0 0 1216,0-5-1760,6 5 1536</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0"/>
    </inkml:context>
    <inkml:brush xml:id="br0">
      <inkml:brushProperty name="width" value="0.05" units="cm"/>
      <inkml:brushProperty name="height" value="0.05" units="cm"/>
      <inkml:brushProperty name="color" value="#004F8B"/>
    </inkml:brush>
  </inkml:definitions>
  <inkml:trace contextRef="#ctx0" brushRef="#br0">1 1 9728,'0'4'3584,"0"-4"-2784,0 0 1280,0 0 1439,0 4-1919,0-4 992,0 4-1536,0 0 320,0 1-800,0-2-32,0 1-352,0-4-448,0 5 128,0-5-5120,0 0 2880,0 0-3743,5 0 3487</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1"/>
    </inkml:context>
    <inkml:brush xml:id="br0">
      <inkml:brushProperty name="width" value="0.05" units="cm"/>
      <inkml:brushProperty name="height" value="0.05" units="cm"/>
      <inkml:brushProperty name="color" value="#004F8B"/>
    </inkml:brush>
  </inkml:definitions>
  <inkml:trace contextRef="#ctx0" brushRef="#br0">1 29 2816,'1'-5'14542,"5"1"-6197,10-3-4354,8-1-7718,-18 7 5871,8 0-2076,-2-1 0,0 1-1,0 1 1,1 0 0,-1 1 0,0 1-1,16 3 1,83 27 346,-107-31-399,14 5 26,1 2 0,-2 0 0,2 0 0,-2 1 0,-1 2 0,24 15 0,-32-19 23,-1 0 0,1-1 0,-1 2 0,-1 0 0,0 0 0,0 0 0,0 2 1,-1-2-1,-1 1 0,1 0 0,-1 1 0,-1-1 0,0 0 0,2 13 0,2 12 61,-2 2 0,-1-1 1,-3 1-1,-1-1 0,-6 66 1,-1-21-41,6-51-597,2-19-1923,0-6-3322,6-4 3773</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2"/>
    </inkml:context>
    <inkml:brush xml:id="br0">
      <inkml:brushProperty name="width" value="0.05" units="cm"/>
      <inkml:brushProperty name="height" value="0.05" units="cm"/>
      <inkml:brushProperty name="color" value="#004F8B"/>
    </inkml:brush>
  </inkml:definitions>
  <inkml:trace contextRef="#ctx0" brushRef="#br0">1 0 7296,'0'5'10676,"1"6"-5106,2 6-4371,10 33 1,7 3-181,-13-30-457,18 35-1,-22-51-492,1 0-1,0-2 1,-1 0-1,2 1 1,-1-1-1,0 0 1,1 1-1,1-2 1,-1 1-1,8 4 0,-10-7-50,1-1-1,0 2 0,0-2 0,0-1 0,0 1 0,0 1 0,0-2 0,0 1 0,0-1 1,1 0-1,-1 0 0,0-1 0,0 1 0,0 0 0,0-2 0,0 1 0,0 0 0,0-1 0,6-2 1,7-4 63,-1 0 0,0-1 0,16-12 0,0-2-1209,37-36 1,-22 14-4860,-4-4-4192,-31 33 8409</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3"/>
    </inkml:context>
    <inkml:brush xml:id="br0">
      <inkml:brushProperty name="width" value="0.05" units="cm"/>
      <inkml:brushProperty name="height" value="0.05" units="cm"/>
      <inkml:brushProperty name="color" value="#004F8B"/>
    </inkml:brush>
  </inkml:definitions>
  <inkml:trace contextRef="#ctx0" brushRef="#br0">1040 425 5248,'9'0'1948,"-2"-2"5080,-11-8 5709,0 4-10735,0-5-4742,-1-4 2969,-2 1 1,0 0-1,1 1 0,-4 0 0,2-1 0,-1 2 0,-22-24 1,6 11 38,-3 1 1,-40-28 0,36 31-180,0 1-1,-1 1 1,-2 3-1,0 0 1,-1 3 0,0 1-1,-54-12 1,39 14-216,2 4 0,-3 2 0,1 1 0,0 3 0,-55 7 0,75-5-579,20-2-517,1 0 0,-1 2 0,2-1 0,-2 2 0,2-2 0,-2 2 0,-14 6-1,2 7 24</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4"/>
    </inkml:context>
    <inkml:brush xml:id="br0">
      <inkml:brushProperty name="width" value="0.05" units="cm"/>
      <inkml:brushProperty name="height" value="0.05" units="cm"/>
      <inkml:brushProperty name="color" value="#004F8B"/>
    </inkml:brush>
  </inkml:definitions>
  <inkml:trace contextRef="#ctx0" brushRef="#br0">1 14 4224,'0'0'135,"0"0"1,1 0-1,-1 0 1,0 0-1,0 0 1,0 0-1,0 0 1,2 0-1,-2 0 1,0-1-1,0 1 1,0 0-1,0 0 1,1 0-1,-1 0 1,0 0 0,0 0-1,0 0 1,0-1-1,0 1 1,0 0-1,0 0 1,0 0-1,1 0 1,-1 0-1,0-2 1,0 2-1,0 0 1,0 0-1,0 0 1,0 0-1,0-1 1,0 1-1,0 0 1,0 0-1,0 0 1,0 0-1,0-1 1,0 1-1,0 0 1,0 0-1,0 0 1,0-2-1,-5 2 8430,6-1-8241,1 1 0,-1-1-1,2 1 1,-2-2-1,0 2 1,2 0 0,-2-1-1,1 1 1,0 0-1,0 0 1,-1 0-1,2 0 1,-2 0 0,0 0-1,2 0 1,-2 1-1,1-1 1,3 2 0,0-1-231,-1 2 0,2-2 1,-2 0-1,0 2 1,1 0-1,-1-2 1,5 7-1,19 19 234,-2-1 0,26 38 1,16 18-974,-36-54-2165,-30-26 1960,2 1 0,-1-2-1,1 1 1,-1 0 0,1 0 0,0-1 0,0 0 0,-2 1 0,6-1 0,6 2-1650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5"/>
    </inkml:context>
    <inkml:brush xml:id="br0">
      <inkml:brushProperty name="width" value="0.05" units="cm"/>
      <inkml:brushProperty name="height" value="0.05" units="cm"/>
      <inkml:brushProperty name="color" value="#004F8B"/>
    </inkml:brush>
  </inkml:definitions>
  <inkml:trace contextRef="#ctx0" brushRef="#br0">58 410 5376,'-4'0'985,"-29"-2"8040,33 2-8754,-1 0 1,-1 0 0,2 0 0,-1 0 0,0-2 0,1 2 0,-2 0-1,1 0 1,1-1 0,-1 1 0,-1 0 0,2-1 0,-1 1-1,1-2 1,-1 2 0,1 0 0,-2-1 0,2 1 0,-1-1-1,1 1 1,0-2 0,-1 1 0,1 1 0,-2-1 0,2 1-1,0-2 1,0 1 0,0 1 0,-1-1 0,1-2 0,1 0-123,1 2 0,-1-2 1,0 1-1,1 0 1,-1 0-1,2 0 0,-2 0 1,2 0-1,-2 1 1,2 0-1,-2-2 0,2 2 1,-1-1-1,0 2 1,4-2-1,6-6 79,35-27 258,80-78 0,-30 23-6274,3 10-3203,-49 47 5583</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6"/>
    </inkml:context>
    <inkml:brush xml:id="br0">
      <inkml:brushProperty name="width" value="0.05" units="cm"/>
      <inkml:brushProperty name="height" value="0.05" units="cm"/>
      <inkml:brushProperty name="color" value="#004F8B"/>
    </inkml:brush>
  </inkml:definitions>
  <inkml:trace contextRef="#ctx0" brushRef="#br0">24 32 7808,'-1'0'755,"1"1"1,-2 0-1,1-1 1,1 2-1,-1-2 1,-1 1-1,1-1 1,1 1 0,-1-1-1,-1 2 1,1-2-1,0 0 1,-1 1-1,2-1 1,-1 0-1,0 0 1,-1 0-1,1 1 1,0-1-1,-2 0 1,4-4 2903,9-2-2663,15-6-846,6 5-19,-1 2 1,2 1-1,0 1 0,0 3 0,-1 0 0,1 1 1,0 3-1,-1 0 0,47 14 0,-43-6 53,-3 0-1,0 1 1,40 26-1,-40-23-197,-23-11-1374,-1 0-1,19 13 1,-23-14 641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7"/>
    </inkml:context>
    <inkml:brush xml:id="br0">
      <inkml:brushProperty name="width" value="0.05" units="cm"/>
      <inkml:brushProperty name="height" value="0.05" units="cm"/>
      <inkml:brushProperty name="color" value="#004F8B"/>
    </inkml:brush>
  </inkml:definitions>
  <inkml:trace contextRef="#ctx0" brushRef="#br0">68 0 6656,'0'3'9098,"4"3"-3946,16 24-3044,-8-12-1011,96 161 1847,-99-160-2773,2-2-1,-2 2 1,-1-1 0,15 41-1,-23-42-21,0-14-151,0-2 0,0 1 0,0 0 0,0 0 0,0-1 0,0 0 0,0 2 0,1-2 0,2 5-1,-3-6 5,0 0-1,0 0 0,0 0 0,0 0 0,0 0 0,0 0 0,0 0 1,0 1-1,0-1 0,0 0 0,0 0 0,0 0 0,0 0 0,0 0 1,0 0-1,0 0 0,0 0 0,0 0 0,0 1 0,0-1 0,0 0 1,0 0-1,-3 0 0,3 0 0,0 0 0,0 0 0,0 0 0,0 0 0,0 0 1,0 0-1,0 0 0,0 0 0,0 0 0,0 2 0,-1-2 0,1 0 1,0 0-1,0 0 0,0 0 0,0 0 0,0 0 0,0 0 0,0 0 1,0 0-1,0 0 0,0 0 0,0 0 0,0 0 0,0 0 0,0-2 1,-11 2 91,10 0-111,-30-2 626,-10 4 268,33-2-874,0 0 1,0 2 0,1-2 0,-1 1 0,3 0 0,-13 3 0,-90 36-2627,91-34 1429</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8"/>
    </inkml:context>
    <inkml:brush xml:id="br0">
      <inkml:brushProperty name="width" value="0.05" units="cm"/>
      <inkml:brushProperty name="height" value="0.05" units="cm"/>
      <inkml:brushProperty name="color" value="#004F8B"/>
    </inkml:brush>
  </inkml:definitions>
  <inkml:trace contextRef="#ctx0" brushRef="#br0">17 129 4864,'0'0'1589,"-17"4"13088,17-6-14558,0 2 0,0-2 0,0 2 0,0-2 0,1 2-1,-1-2 1,0 2 0,0 0 0,0-2 0,2 0 0,-2 2 0,0 0 0,1 0 0,-1-2 0,0 0 0,1 2-1,-1 0 1,2 0 0,-2-2 0,1 2 0,-1-2 0,1 2 0,-1 0 0,3 0 0,18-16 743,19-1-420,2 4 0,74-18 0,-95 26-371,44-7 400,1 2 1,0 5-1,0 1 1,103 9-1,78 25 265,-201-24-715,-40-6-284,54 12 982,-56-10-1034,0-1-1,0 0 1,0 1 0,0 0-1,0 0 1,0 0 0,0 1-1,0 0 1,0-1 0,4 6-1,-6-6-516,0 0-3845,0 0 2602</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19T13:43:22.459"/>
    </inkml:context>
    <inkml:brush xml:id="br0">
      <inkml:brushProperty name="width" value="0.05" units="cm"/>
      <inkml:brushProperty name="height" value="0.05" units="cm"/>
      <inkml:brushProperty name="color" value="#004F8B"/>
    </inkml:brush>
  </inkml:definitions>
  <inkml:trace contextRef="#ctx0" brushRef="#br0">80 0 10880,'0'1'8089,"2"2"-3905,14 14-1668,22 15-1612,-2 0-1,0 3 1,34 45 0,-62-69-896,0 1-1,0-2 1,-1 2-1,12 23 1,-21-34 4,2 1 0,0-1 1,-1 0-1,1 1 0,-1-2 0,1 1 1,-2 0-1,1 1 0,1-2 1,-1 1-1,-1 0 0,2-1 0,-1 2 1,0-2-1,-1 1 0,2-1 1,-1 1-1,0-1 0,-2 2 0,-1-1-348,-265 220 2203,259-211-2466,-14 10-6215,23-18 5048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CD6AD8-A810-47D0-81AD-D8CCC9BD6D9C}" type="datetimeFigureOut">
              <a:rPr lang="en-US" smtClean="0"/>
              <a:t>7/13/26</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Edit master text format</a:t>
            </a:r>
          </a:p>
          <a:p>
            <a:pPr lvl="1"/>
            <a:r>
              <a:rPr lang="de-DE"/>
              <a:t>Second level</a:t>
            </a:r>
          </a:p>
          <a:p>
            <a:pPr lvl="2"/>
            <a:r>
              <a:rPr lang="de-DE"/>
              <a:t>Third level</a:t>
            </a:r>
          </a:p>
          <a:p>
            <a:pPr lvl="3"/>
            <a:r>
              <a:rPr lang="de-DE"/>
              <a:t>Fourth level</a:t>
            </a:r>
          </a:p>
          <a:p>
            <a:pPr lvl="4"/>
            <a:r>
              <a:rPr lang="de-DE"/>
              <a:t>Fifth level</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DF955A-A2F0-46EA-AFE0-9780B80BB563}" type="slidenum">
              <a:rPr lang="en-US" smtClean="0"/>
              <a:t>‹Nr.›</a:t>
            </a:fld>
            <a:endParaRPr lang="en-US"/>
          </a:p>
        </p:txBody>
      </p:sp>
    </p:spTree>
    <p:extLst>
      <p:ext uri="{BB962C8B-B14F-4D97-AF65-F5344CB8AC3E}">
        <p14:creationId xmlns:p14="http://schemas.microsoft.com/office/powerpoint/2010/main" val="45599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en.wikipedia.org/wiki/Hacks_at_the_Massachusetts_Institute_of_Technology"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handbook.mit.edu/hacking"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doi.org/10.1016/j.procs.2021.08.228"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83D10-A93D-4C52-505A-7871C733CC9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658526-8972-0FC4-1108-8B47AC8F66EA}"/>
              </a:ext>
            </a:extLst>
          </p:cNvPr>
          <p:cNvSpPr>
            <a:spLocks noGrp="1" noRot="1" noChangeAspect="1"/>
          </p:cNvSpPr>
          <p:nvPr>
            <p:ph type="sldImg"/>
          </p:nvPr>
        </p:nvSpPr>
        <p:spPr>
          <a:xfrm>
            <a:off x="381000" y="685800"/>
            <a:ext cx="6096000" cy="3429000"/>
          </a:xfrm>
        </p:spPr>
      </p:sp>
      <p:sp>
        <p:nvSpPr>
          <p:cNvPr id="3" name="Notizenplatzhalter 2">
            <a:extLst>
              <a:ext uri="{FF2B5EF4-FFF2-40B4-BE49-F238E27FC236}">
                <a16:creationId xmlns:a16="http://schemas.microsoft.com/office/drawing/2014/main" id="{8C0FDD94-A08D-C3AA-13F1-A41C4A15ADB8}"/>
              </a:ext>
            </a:extLst>
          </p:cNvPr>
          <p:cNvSpPr>
            <a:spLocks noGrp="1"/>
          </p:cNvSpPr>
          <p:nvPr>
            <p:ph type="body" idx="1"/>
          </p:nvPr>
        </p:nvSpPr>
        <p:spPr/>
        <p:txBody>
          <a:bodyPr/>
          <a:lstStyle/>
          <a:p>
            <a:pPr marL="158750" indent="0">
              <a:buNone/>
            </a:pPr>
            <a:endParaRPr lang="de-DE" dirty="0"/>
          </a:p>
        </p:txBody>
      </p:sp>
    </p:spTree>
    <p:extLst>
      <p:ext uri="{BB962C8B-B14F-4D97-AF65-F5344CB8AC3E}">
        <p14:creationId xmlns:p14="http://schemas.microsoft.com/office/powerpoint/2010/main" val="4033784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A2CC8-DD24-CE86-38AE-EA3405500B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6BB2088-9420-C774-01F9-EF6FBD7080E1}"/>
              </a:ext>
            </a:extLst>
          </p:cNvPr>
          <p:cNvSpPr>
            <a:spLocks noGrp="1" noRot="1" noChangeAspect="1"/>
          </p:cNvSpPr>
          <p:nvPr>
            <p:ph type="sldImg"/>
          </p:nvPr>
        </p:nvSpPr>
        <p:spPr>
          <a:xfrm>
            <a:off x="90488" y="744538"/>
            <a:ext cx="6616700" cy="3722687"/>
          </a:xfrm>
        </p:spPr>
      </p:sp>
      <p:sp>
        <p:nvSpPr>
          <p:cNvPr id="3" name="Notizenplatzhalter 2">
            <a:extLst>
              <a:ext uri="{FF2B5EF4-FFF2-40B4-BE49-F238E27FC236}">
                <a16:creationId xmlns:a16="http://schemas.microsoft.com/office/drawing/2014/main" id="{BFE59339-E597-5B1A-778A-F1DADC60CD44}"/>
              </a:ext>
            </a:extLst>
          </p:cNvPr>
          <p:cNvSpPr>
            <a:spLocks noGrp="1"/>
          </p:cNvSpPr>
          <p:nvPr>
            <p:ph type="body" idx="1"/>
          </p:nvPr>
        </p:nvSpPr>
        <p:spPr/>
        <p:txBody>
          <a:bodyPr/>
          <a:lstStyle/>
          <a:p>
            <a:endParaRPr lang="en-US" dirty="0"/>
          </a:p>
        </p:txBody>
      </p:sp>
      <p:sp>
        <p:nvSpPr>
          <p:cNvPr id="4" name="Foliennummernplatzhalter 3">
            <a:extLst>
              <a:ext uri="{FF2B5EF4-FFF2-40B4-BE49-F238E27FC236}">
                <a16:creationId xmlns:a16="http://schemas.microsoft.com/office/drawing/2014/main" id="{0292C585-C7F4-BD52-75F2-A2BF847AE0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380428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DF955A-A2F0-46EA-AFE0-9780B80BB56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8904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7C955-1352-2B67-44E6-AD1DD458C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A424D-E5CD-5D03-10EF-A0A9BB4AE1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3ACBBC-824B-DABB-977C-4FA9EF5995B6}"/>
              </a:ext>
            </a:extLst>
          </p:cNvPr>
          <p:cNvSpPr>
            <a:spLocks noGrp="1"/>
          </p:cNvSpPr>
          <p:nvPr>
            <p:ph type="body" idx="1"/>
          </p:nvPr>
        </p:nvSpPr>
        <p:spPr/>
        <p:txBody>
          <a:bodyPr/>
          <a:lstStyle/>
          <a:p>
            <a:endParaRPr lang="en-US" sz="800" b="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6FA156F6-AC87-8528-7DBE-6FC3FFFD64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FC5E7A-0BE8-4142-8757-21326C9B5027}" type="slidenum">
              <a:rPr kumimoji="0" lang="LID4096"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LID4096"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96232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CAE3988-666C-4AEA-9724-D21EDA441108}" type="slidenum">
              <a:rPr lang="de-DE" smtClean="0"/>
              <a:t>5</a:t>
            </a:fld>
            <a:endParaRPr lang="de-DE"/>
          </a:p>
        </p:txBody>
      </p:sp>
    </p:spTree>
    <p:extLst>
      <p:ext uri="{BB962C8B-B14F-4D97-AF65-F5344CB8AC3E}">
        <p14:creationId xmlns:p14="http://schemas.microsoft.com/office/powerpoint/2010/main" val="2211765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DF955A-A2F0-46EA-AFE0-9780B80BB563}" type="slidenum">
              <a:rPr lang="en-US" smtClean="0"/>
              <a:t>6</a:t>
            </a:fld>
            <a:endParaRPr lang="en-US"/>
          </a:p>
        </p:txBody>
      </p:sp>
    </p:spTree>
    <p:extLst>
      <p:ext uri="{BB962C8B-B14F-4D97-AF65-F5344CB8AC3E}">
        <p14:creationId xmlns:p14="http://schemas.microsoft.com/office/powerpoint/2010/main" val="4239102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AE3988-666C-4AEA-9724-D21EDA441108}" type="slidenum">
              <a:rPr kumimoji="0" lang="de-D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de-D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48825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223838" y="808038"/>
            <a:ext cx="7185026" cy="4041775"/>
          </a:xfrm>
        </p:spPr>
      </p:sp>
      <p:sp>
        <p:nvSpPr>
          <p:cNvPr id="3" name="Notizenplatzhalter 2"/>
          <p:cNvSpPr>
            <a:spLocks noGrp="1"/>
          </p:cNvSpPr>
          <p:nvPr>
            <p:ph type="body" idx="1"/>
          </p:nvPr>
        </p:nvSpPr>
        <p:spPr/>
        <p:txBody>
          <a:bodyPr/>
          <a:lstStyle/>
          <a:p>
            <a:pPr marL="158750" indent="0">
              <a:buNone/>
            </a:pPr>
            <a:endParaRPr lang="de-DE" dirty="0"/>
          </a:p>
        </p:txBody>
      </p:sp>
    </p:spTree>
    <p:extLst>
      <p:ext uri="{BB962C8B-B14F-4D97-AF65-F5344CB8AC3E}">
        <p14:creationId xmlns:p14="http://schemas.microsoft.com/office/powerpoint/2010/main" val="2880452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90000"/>
              </a:lnSpc>
              <a:spcBef>
                <a:spcPts val="400"/>
              </a:spcBef>
            </a:pPr>
            <a:r>
              <a:rPr lang="en-US" sz="1200" dirty="0">
                <a:solidFill>
                  <a:schemeClr val="accent5"/>
                </a:solidFill>
              </a:rPr>
              <a:t>Please provide the source in a scientific way (APA style)</a:t>
            </a:r>
          </a:p>
          <a:p>
            <a:pPr>
              <a:lnSpc>
                <a:spcPct val="90000"/>
              </a:lnSpc>
              <a:spcBef>
                <a:spcPts val="400"/>
              </a:spcBef>
            </a:pPr>
            <a:r>
              <a:rPr lang="en-US" sz="1200" dirty="0">
                <a:solidFill>
                  <a:schemeClr val="accent5"/>
                </a:solidFill>
              </a:rPr>
              <a:t>Please provide the link, so that it is easy to get access to the original source</a:t>
            </a:r>
          </a:p>
          <a:p>
            <a:pPr>
              <a:lnSpc>
                <a:spcPct val="90000"/>
              </a:lnSpc>
              <a:spcBef>
                <a:spcPts val="400"/>
              </a:spcBef>
            </a:pPr>
            <a:r>
              <a:rPr lang="en-US" sz="1200" b="1" dirty="0">
                <a:solidFill>
                  <a:schemeClr val="accent5"/>
                </a:solidFill>
              </a:rPr>
              <a:t>Also provide the source here!</a:t>
            </a:r>
          </a:p>
          <a:p>
            <a:endParaRPr lang="en-US" dirty="0"/>
          </a:p>
          <a:p>
            <a:endParaRPr lang="en-US" dirty="0"/>
          </a:p>
          <a:p>
            <a:r>
              <a:rPr lang="en-US" b="1" i="1" u="sng" dirty="0"/>
              <a:t>SAMPLE FORMAT:</a:t>
            </a:r>
          </a:p>
          <a:p>
            <a:r>
              <a:rPr lang="en-US" dirty="0"/>
              <a:t>---</a:t>
            </a:r>
          </a:p>
          <a:p>
            <a:r>
              <a:rPr lang="en-US" dirty="0"/>
              <a:t>Source of content:</a:t>
            </a:r>
          </a:p>
          <a:p>
            <a:endParaRPr lang="en-US" dirty="0"/>
          </a:p>
          <a:p>
            <a:r>
              <a:rPr lang="en-US" dirty="0"/>
              <a:t>Image Source:</a:t>
            </a:r>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86114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a:p>
            <a:endParaRPr lang="en-DE" dirty="0"/>
          </a:p>
          <a:p>
            <a:endParaRPr lang="en-DE" dirty="0"/>
          </a:p>
          <a:p>
            <a:r>
              <a:rPr lang="en-DE" dirty="0"/>
              <a:t>---</a:t>
            </a:r>
          </a:p>
          <a:p>
            <a:pPr marL="0" marR="0" lvl="0" indent="0" algn="l" defTabSz="685800" rtl="0" eaLnBrk="1" fontAlgn="auto" latinLnBrk="0" hangingPunct="1">
              <a:lnSpc>
                <a:spcPct val="100000"/>
              </a:lnSpc>
              <a:spcBef>
                <a:spcPts val="0"/>
              </a:spcBef>
              <a:spcAft>
                <a:spcPts val="0"/>
              </a:spcAft>
              <a:buClrTx/>
              <a:buSzTx/>
              <a:buFontTx/>
              <a:buNone/>
              <a:tabLst/>
              <a:defRPr/>
            </a:pPr>
            <a:r>
              <a:rPr lang="en-DE" b="0" dirty="0"/>
              <a:t>Image Source: Vincent, James (2020). </a:t>
            </a:r>
            <a:r>
              <a:rPr lang="en-GB" b="0" dirty="0"/>
              <a:t>What a machine learning tool that turns Obama white can (and can’t) tell us about AI bias.</a:t>
            </a:r>
            <a:r>
              <a:rPr lang="en-DE" b="0" dirty="0"/>
              <a:t> The Verge. </a:t>
            </a:r>
            <a:r>
              <a:rPr lang="en-GB" b="0" dirty="0"/>
              <a:t> https://</a:t>
            </a:r>
            <a:r>
              <a:rPr lang="en-GB" b="0" dirty="0" err="1"/>
              <a:t>www.theverge.com</a:t>
            </a:r>
            <a:r>
              <a:rPr lang="en-GB" b="0" dirty="0"/>
              <a:t>/21298762/face-depixelizer-ai-machine-learning-tool-pulse-stylegan-obama-bias</a:t>
            </a:r>
          </a:p>
          <a:p>
            <a:endParaRPr lang="en-DE"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E57256BB-56B9-4844-B022-7B4183777719}" type="slidenum">
              <a:rPr kumimoji="0" lang="de-DE"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11</a:t>
            </a:fld>
            <a:endParaRPr kumimoji="0" lang="de-DE"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48683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E57256BB-56B9-4844-B022-7B4183777719}" type="slidenum">
              <a:rPr kumimoji="0" lang="de-DE"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12</a:t>
            </a:fld>
            <a:endParaRPr kumimoji="0" lang="de-DE"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97984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5580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10739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84479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077656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732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b="0" dirty="0"/>
              <a:t>One of the factors, that make a city attractive is “physical and economic security”.</a:t>
            </a:r>
            <a:r>
              <a:rPr lang="en-US" sz="1200" b="0" baseline="0" dirty="0"/>
              <a:t> The factor concerns the p</a:t>
            </a:r>
            <a:r>
              <a:rPr lang="en-US" sz="1200" b="0" dirty="0"/>
              <a:t>erceptions </a:t>
            </a:r>
            <a:r>
              <a:rPr lang="en-US" sz="1200" dirty="0"/>
              <a:t>of crime and safety, the overall direction of the economy, and availability of jobs.</a:t>
            </a:r>
          </a:p>
          <a:p>
            <a:endParaRPr lang="en-US" dirty="0"/>
          </a:p>
          <a:p>
            <a:r>
              <a:rPr lang="en-US" dirty="0">
                <a:solidFill>
                  <a:schemeClr val="bg1"/>
                </a:solidFill>
              </a:rPr>
              <a:t>Source of content: Florida, Richard (2012). The Rise of the Creative Class Revisited.</a:t>
            </a:r>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77558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In my opinion, education is changing. While, for example, in the past, and in some cases even today, degrees are still essential, in the future, credentials will become more important than degrees. Specifically, personal recommendations can be more valuable in telling whether someone is suitable for a job than degrees obtained at a university. </a:t>
            </a:r>
          </a:p>
          <a:p>
            <a:endParaRPr lang="en-US" dirty="0"/>
          </a:p>
          <a:p>
            <a:r>
              <a:rPr lang="en-US" dirty="0"/>
              <a:t>Source of content</a:t>
            </a:r>
            <a:r>
              <a:rPr lang="de-DE" dirty="0"/>
              <a:t>: Own </a:t>
            </a:r>
            <a:r>
              <a:rPr lang="de-DE" dirty="0" err="1"/>
              <a:t>thoughts</a:t>
            </a:r>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54216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Take this tweet, for example, which I stumbled across in April 2020, when the corona crisis was just beginning. Jessica Verrilli here has an interesting view on the value of on-site meetings. While</a:t>
            </a:r>
            <a:r>
              <a:rPr lang="en-US" baseline="0" dirty="0"/>
              <a:t> online meetings are great for substantial work, they can’t substitute the social bonding happening in on-site meetings.</a:t>
            </a:r>
            <a:r>
              <a:rPr lang="en-US" dirty="0"/>
              <a:t> </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chemeClr val="bg1"/>
                </a:solidFill>
                <a:latin typeface="Arial" panose="020B0604020202020204" pitchFamily="34" charset="0"/>
              </a:rPr>
              <a:t>Source of content: </a:t>
            </a:r>
            <a:r>
              <a:rPr lang="en-GB" dirty="0">
                <a:solidFill>
                  <a:schemeClr val="bg1"/>
                </a:solidFill>
                <a:latin typeface="Arial" panose="020B0604020202020204" pitchFamily="34" charset="0"/>
              </a:rPr>
              <a:t>https://</a:t>
            </a:r>
            <a:r>
              <a:rPr lang="en-GB" dirty="0" err="1">
                <a:solidFill>
                  <a:schemeClr val="bg1"/>
                </a:solidFill>
                <a:latin typeface="Arial" panose="020B0604020202020204" pitchFamily="34" charset="0"/>
              </a:rPr>
              <a:t>twitter.com</a:t>
            </a:r>
            <a:r>
              <a:rPr lang="en-GB" dirty="0">
                <a:solidFill>
                  <a:schemeClr val="bg1"/>
                </a:solidFill>
                <a:latin typeface="Arial" panose="020B0604020202020204" pitchFamily="34" charset="0"/>
              </a:rPr>
              <a:t>/</a:t>
            </a:r>
            <a:r>
              <a:rPr lang="en-GB" dirty="0" err="1">
                <a:solidFill>
                  <a:schemeClr val="bg1"/>
                </a:solidFill>
                <a:latin typeface="Arial" panose="020B0604020202020204" pitchFamily="34" charset="0"/>
              </a:rPr>
              <a:t>jmj</a:t>
            </a:r>
            <a:r>
              <a:rPr lang="en-GB" dirty="0">
                <a:solidFill>
                  <a:schemeClr val="bg1"/>
                </a:solidFill>
                <a:latin typeface="Arial" panose="020B0604020202020204" pitchFamily="34" charset="0"/>
              </a:rPr>
              <a:t>/status/1257834897973972993</a:t>
            </a:r>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1616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14000"/>
              </a:lnSpc>
            </a:pPr>
            <a:r>
              <a:rPr lang="en-US" b="0" dirty="0"/>
              <a:t>According</a:t>
            </a:r>
            <a:r>
              <a:rPr lang="en-US" b="0" baseline="0" dirty="0"/>
              <a:t> to the MIT Hack Gallery, basically a website that collects “hacks” happening at MIT, a “hacker” is someone </a:t>
            </a:r>
            <a:r>
              <a:rPr lang="en-US" sz="1200" b="0" kern="1200" dirty="0">
                <a:solidFill>
                  <a:schemeClr val="bg1"/>
                </a:solidFill>
                <a:latin typeface="Arial" pitchFamily="34" charset="0"/>
                <a:ea typeface="+mn-ea"/>
                <a:cs typeface="Arial" pitchFamily="34" charset="0"/>
              </a:rPr>
              <a:t>who does some sort of interesting and creative work at a high intensity level. This applies to anything from writing computer programs to pulling a clever prank that amuses and delights everyone on campus.</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solidFill>
                  <a:schemeClr val="bg1"/>
                </a:solidFill>
              </a:rPr>
              <a:t>Source </a:t>
            </a:r>
            <a:r>
              <a:rPr lang="de-DE" dirty="0" err="1">
                <a:solidFill>
                  <a:schemeClr val="bg1"/>
                </a:solidFill>
              </a:rPr>
              <a:t>of</a:t>
            </a:r>
            <a:r>
              <a:rPr lang="de-DE" dirty="0">
                <a:solidFill>
                  <a:schemeClr val="bg1"/>
                </a:solidFill>
              </a:rPr>
              <a:t> </a:t>
            </a:r>
            <a:r>
              <a:rPr lang="de-DE" dirty="0" err="1">
                <a:solidFill>
                  <a:schemeClr val="bg1"/>
                </a:solidFill>
              </a:rPr>
              <a:t>content</a:t>
            </a:r>
            <a:r>
              <a:rPr lang="de-DE" dirty="0">
                <a:solidFill>
                  <a:schemeClr val="bg1"/>
                </a:solidFill>
              </a:rPr>
              <a:t>: </a:t>
            </a:r>
            <a:r>
              <a:rPr lang="en-US" dirty="0">
                <a:solidFill>
                  <a:schemeClr val="bg1"/>
                </a:solidFill>
              </a:rPr>
              <a:t>http://</a:t>
            </a:r>
            <a:r>
              <a:rPr lang="en-US" dirty="0" err="1">
                <a:solidFill>
                  <a:schemeClr val="bg1"/>
                </a:solidFill>
              </a:rPr>
              <a:t>hacks.mit.edu</a:t>
            </a:r>
            <a:r>
              <a:rPr lang="en-US" dirty="0">
                <a:solidFill>
                  <a:schemeClr val="bg1"/>
                </a:solidFill>
              </a:rPr>
              <a:t>/Hacks/</a:t>
            </a:r>
            <a:r>
              <a:rPr lang="en-US" dirty="0" err="1">
                <a:solidFill>
                  <a:schemeClr val="bg1"/>
                </a:solidFill>
              </a:rPr>
              <a:t>misc</a:t>
            </a:r>
            <a:r>
              <a:rPr lang="en-US" dirty="0">
                <a:solidFill>
                  <a:schemeClr val="bg1"/>
                </a:solidFill>
              </a:rPr>
              <a:t>/</a:t>
            </a:r>
            <a:r>
              <a:rPr lang="en-US" dirty="0" err="1">
                <a:solidFill>
                  <a:schemeClr val="bg1"/>
                </a:solidFill>
              </a:rPr>
              <a:t>faq.html</a:t>
            </a:r>
            <a:r>
              <a:rPr lang="en-US" dirty="0">
                <a:solidFill>
                  <a:schemeClr val="bg1"/>
                </a:solidFill>
              </a:rPr>
              <a:t>.</a:t>
            </a:r>
          </a:p>
          <a:p>
            <a:endParaRPr lang="en-US"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56586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In</a:t>
            </a:r>
            <a:r>
              <a:rPr lang="en-US" b="0" baseline="0" dirty="0"/>
              <a:t> 2019, MIT students decorated the Great Dome as </a:t>
            </a:r>
            <a:r>
              <a:rPr lang="en-US" b="0" dirty="0">
                <a:solidFill>
                  <a:schemeClr val="bg1"/>
                </a:solidFill>
              </a:rPr>
              <a:t>Captain America's shield to honor the release of ”Avengers: Endgame”.</a:t>
            </a:r>
          </a:p>
          <a:p>
            <a:endParaRPr lang="en-US" b="0" dirty="0">
              <a:solidFill>
                <a:schemeClr val="bg1"/>
              </a:solidFill>
            </a:endParaRPr>
          </a:p>
          <a:p>
            <a:r>
              <a:rPr lang="en-US" dirty="0">
                <a:solidFill>
                  <a:schemeClr val="bg1"/>
                </a:solidFill>
              </a:rPr>
              <a:t>Source of image: Huffman, R (2019). http://</a:t>
            </a:r>
            <a:r>
              <a:rPr lang="en-US" dirty="0" err="1">
                <a:solidFill>
                  <a:schemeClr val="bg1"/>
                </a:solidFill>
              </a:rPr>
              <a:t>hacks.mit.edu</a:t>
            </a:r>
            <a:r>
              <a:rPr lang="en-US" dirty="0">
                <a:solidFill>
                  <a:schemeClr val="bg1"/>
                </a:solidFill>
              </a:rPr>
              <a:t>/Hacks/</a:t>
            </a:r>
            <a:r>
              <a:rPr lang="en-US" dirty="0" err="1">
                <a:solidFill>
                  <a:schemeClr val="bg1"/>
                </a:solidFill>
              </a:rPr>
              <a:t>by_year</a:t>
            </a:r>
            <a:r>
              <a:rPr lang="en-US" dirty="0">
                <a:solidFill>
                  <a:schemeClr val="bg1"/>
                </a:solidFill>
              </a:rPr>
              <a:t>/2019/endgame.</a:t>
            </a:r>
          </a:p>
          <a:p>
            <a:endParaRPr lang="en-US" dirty="0">
              <a:solidFill>
                <a:schemeClr val="bg1"/>
              </a:solidFill>
            </a:endParaRPr>
          </a:p>
          <a:p>
            <a:endParaRPr lang="en-US" dirty="0">
              <a:solidFill>
                <a:schemeClr val="bg1"/>
              </a:solidFill>
            </a:endParaRPr>
          </a:p>
          <a:p>
            <a:endParaRPr lang="en-US" b="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55365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One</a:t>
            </a:r>
            <a:r>
              <a:rPr lang="en-US" baseline="0" dirty="0"/>
              <a:t> example for a hackathon is “</a:t>
            </a:r>
            <a:r>
              <a:rPr lang="en-US" baseline="0" dirty="0" err="1"/>
              <a:t>Hackbay</a:t>
            </a:r>
            <a:r>
              <a:rPr lang="en-US" baseline="0" dirty="0"/>
              <a:t>”. </a:t>
            </a:r>
            <a:r>
              <a:rPr lang="en-US" baseline="0" dirty="0" err="1"/>
              <a:t>Hackbay</a:t>
            </a:r>
            <a:r>
              <a:rPr lang="en-US" baseline="0" dirty="0"/>
              <a:t> invited “</a:t>
            </a:r>
            <a:r>
              <a:rPr lang="en-US" sz="1200" dirty="0"/>
              <a:t>hackers, engineers and business enthusiasts” for a </a:t>
            </a:r>
            <a:r>
              <a:rPr lang="de-DE" sz="1200" dirty="0"/>
              <a:t>„</a:t>
            </a:r>
            <a:r>
              <a:rPr lang="en-US" sz="1200" dirty="0"/>
              <a:t>2-day tech-adventure” in May 2020. </a:t>
            </a:r>
            <a:r>
              <a:rPr lang="en-US" baseline="0" dirty="0"/>
              <a:t> They sought to solve problems by </a:t>
            </a:r>
            <a:r>
              <a:rPr lang="en-US" baseline="0" dirty="0" err="1"/>
              <a:t>Schäffler</a:t>
            </a:r>
            <a:r>
              <a:rPr lang="en-US" baseline="0" dirty="0"/>
              <a:t>, Siemens and HUK-Coburg.</a:t>
            </a:r>
          </a:p>
          <a:p>
            <a:endParaRPr lang="en-US" dirty="0"/>
          </a:p>
          <a:p>
            <a:r>
              <a:rPr lang="de-DE" dirty="0"/>
              <a:t>Source </a:t>
            </a:r>
            <a:r>
              <a:rPr lang="de-DE" dirty="0" err="1"/>
              <a:t>of</a:t>
            </a:r>
            <a:r>
              <a:rPr lang="de-DE" dirty="0"/>
              <a:t> </a:t>
            </a:r>
            <a:r>
              <a:rPr lang="de-DE" dirty="0" err="1"/>
              <a:t>image</a:t>
            </a:r>
            <a:r>
              <a:rPr lang="de-DE" dirty="0"/>
              <a:t>: </a:t>
            </a:r>
            <a:r>
              <a:rPr lang="de-DE" dirty="0" err="1"/>
              <a:t>Hackbay</a:t>
            </a:r>
            <a:r>
              <a:rPr lang="de-DE" dirty="0"/>
              <a:t> (2020). https://</a:t>
            </a:r>
            <a:r>
              <a:rPr lang="de-DE" dirty="0" err="1"/>
              <a:t>www.hackbay.de</a:t>
            </a:r>
            <a:r>
              <a:rPr lang="de-DE" dirty="0"/>
              <a:t>.</a:t>
            </a:r>
          </a:p>
          <a:p>
            <a:endParaRPr lang="de-DE" dirty="0"/>
          </a:p>
          <a:p>
            <a:endParaRPr lang="de-DE" dirty="0"/>
          </a:p>
          <a:p>
            <a:endParaRPr lang="de-DE" dirty="0"/>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738854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Erstklassige</a:t>
            </a:r>
            <a:r>
              <a:rPr lang="de-DE" baseline="0" dirty="0"/>
              <a:t> Zusammenfassung auf Wikipedia: </a:t>
            </a:r>
            <a:r>
              <a:rPr lang="en-US" dirty="0">
                <a:hlinkClick r:id="rId3"/>
              </a:rPr>
              <a:t>https://en.wikipedia.org/wiki/Hacks_at_the_Massachusetts_Institute_of_Technology</a:t>
            </a:r>
            <a:endParaRPr lang="en-US" dirty="0"/>
          </a:p>
          <a:p>
            <a:endParaRPr lang="en-US" dirty="0"/>
          </a:p>
          <a:p>
            <a:pPr marL="0" marR="0" lvl="0" indent="0" algn="l" defTabSz="685800" rtl="0" eaLnBrk="1" fontAlgn="auto" latinLnBrk="0" hangingPunct="1">
              <a:lnSpc>
                <a:spcPct val="100000"/>
              </a:lnSpc>
              <a:spcBef>
                <a:spcPts val="0"/>
              </a:spcBef>
              <a:spcAft>
                <a:spcPts val="0"/>
              </a:spcAft>
              <a:buClrTx/>
              <a:buSzTx/>
              <a:buFontTx/>
              <a:buNone/>
              <a:tabLst/>
              <a:defRPr/>
            </a:pPr>
            <a:r>
              <a:rPr lang="de-DE" sz="900" dirty="0"/>
              <a:t>Source: MIT. </a:t>
            </a:r>
            <a:r>
              <a:rPr lang="en-US" sz="900" dirty="0">
                <a:hlinkClick r:id="rId4"/>
              </a:rPr>
              <a:t>https://handbook.mit.edu/hacking</a:t>
            </a:r>
            <a:endParaRPr lang="en-US" sz="900" dirty="0"/>
          </a:p>
          <a:p>
            <a:endParaRPr lang="en-US" dirty="0"/>
          </a:p>
        </p:txBody>
      </p:sp>
      <p:sp>
        <p:nvSpPr>
          <p:cNvPr id="4" name="Foliennummernplatzhalter 3"/>
          <p:cNvSpPr>
            <a:spLocks noGrp="1"/>
          </p:cNvSpPr>
          <p:nvPr>
            <p:ph type="sldNum" sz="quarter" idx="10"/>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437046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E57256BB-56B9-4844-B022-7B4183777719}" type="slidenum">
              <a:rPr kumimoji="0" lang="de-DE"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25</a:t>
            </a:fld>
            <a:endParaRPr kumimoji="0" lang="de-DE"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52805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Who of you has heard</a:t>
            </a:r>
            <a:r>
              <a:rPr lang="en-US" baseline="0" dirty="0"/>
              <a:t> of X? X is part of Alphabet (formerly Google) and they call themselves “The moonshot factory”. Essentially, their goal is to tackle the world’s most intractable problems.</a:t>
            </a:r>
            <a:endParaRPr lang="en-US" dirty="0"/>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Source </a:t>
            </a:r>
            <a:r>
              <a:rPr lang="de-DE" dirty="0" err="1"/>
              <a:t>of</a:t>
            </a:r>
            <a:r>
              <a:rPr lang="de-DE" dirty="0"/>
              <a:t> </a:t>
            </a:r>
            <a:r>
              <a:rPr lang="de-DE" dirty="0" err="1"/>
              <a:t>image</a:t>
            </a:r>
            <a:r>
              <a:rPr lang="de-DE" dirty="0"/>
              <a:t> and </a:t>
            </a:r>
            <a:r>
              <a:rPr lang="de-DE" dirty="0" err="1"/>
              <a:t>content</a:t>
            </a:r>
            <a:r>
              <a:rPr lang="de-DE" dirty="0"/>
              <a:t>: https://</a:t>
            </a:r>
            <a:r>
              <a:rPr lang="de-DE" dirty="0" err="1"/>
              <a:t>x.company</a:t>
            </a:r>
            <a:r>
              <a:rPr lang="de-DE" dirty="0"/>
              <a:t>.</a:t>
            </a:r>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317231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noProof="0" dirty="0"/>
              <a:t>X’s sought to transform</a:t>
            </a:r>
            <a:r>
              <a:rPr lang="en-US" baseline="0" noProof="0" dirty="0"/>
              <a:t> the way goods are transported. The core idea was to use drones to transport goods from A to B. Here you see several prototypes they developed over the course of 5 years. </a:t>
            </a:r>
          </a:p>
          <a:p>
            <a:endParaRPr lang="en-US" baseline="0" noProof="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noProof="0" dirty="0"/>
              <a:t>Source of image and content https://</a:t>
            </a:r>
            <a:r>
              <a:rPr lang="en-US" noProof="0" dirty="0" err="1"/>
              <a:t>x.company</a:t>
            </a:r>
            <a:r>
              <a:rPr lang="en-US" noProof="0" dirty="0"/>
              <a:t>/projects/wing/.</a:t>
            </a:r>
          </a:p>
          <a:p>
            <a:endParaRPr lang="en-US" noProof="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880734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noProof="0" dirty="0"/>
              <a:t>Based on their findings and prototypes,</a:t>
            </a:r>
            <a:r>
              <a:rPr lang="en-US" baseline="0" noProof="0" dirty="0"/>
              <a:t> they developed a business model to tackle the underlying problem: transportation. Today, wing operates </a:t>
            </a:r>
            <a:r>
              <a:rPr lang="en-US" noProof="0" dirty="0"/>
              <a:t>in Helsinki</a:t>
            </a:r>
            <a:r>
              <a:rPr lang="en-US" baseline="0" noProof="0" dirty="0"/>
              <a:t> (Finland), Virginia (USA), and Canberra (Australia). Basically it‘s like </a:t>
            </a:r>
            <a:r>
              <a:rPr lang="en-US" baseline="0" noProof="0" dirty="0" err="1"/>
              <a:t>Lieferando</a:t>
            </a:r>
            <a:r>
              <a:rPr lang="en-US" baseline="0" noProof="0" dirty="0"/>
              <a:t>, but with drones. </a:t>
            </a:r>
            <a:endParaRPr lang="en-US" noProof="0" dirty="0"/>
          </a:p>
          <a:p>
            <a:endParaRPr lang="en-US" noProof="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noProof="0" dirty="0"/>
              <a:t>Source of image and content: https://</a:t>
            </a:r>
            <a:r>
              <a:rPr lang="en-US" noProof="0" dirty="0" err="1"/>
              <a:t>wing.com</a:t>
            </a:r>
            <a:r>
              <a:rPr lang="en-US" noProof="0" dirty="0"/>
              <a:t>/.</a:t>
            </a:r>
          </a:p>
          <a:p>
            <a:endParaRPr lang="en-US" noProof="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65732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noProof="0" dirty="0">
                <a:solidFill>
                  <a:schemeClr val="bg1"/>
                </a:solidFill>
              </a:rPr>
              <a:t>How can we make meetings mor</a:t>
            </a:r>
            <a:r>
              <a:rPr lang="en-US" baseline="0" noProof="0" dirty="0">
                <a:solidFill>
                  <a:schemeClr val="bg1"/>
                </a:solidFill>
              </a:rPr>
              <a:t>e fruitful? One idea might be to check the return on time invested (ROTI) after each meeting and to adapt the meeting format if the ROTI is not high enough. How this works is, that </a:t>
            </a:r>
            <a:r>
              <a:rPr lang="en-US" sz="1200" kern="1200" baseline="0" noProof="0" dirty="0">
                <a:solidFill>
                  <a:schemeClr val="bg1"/>
                </a:solidFill>
                <a:latin typeface="Arial" pitchFamily="34" charset="0"/>
                <a:ea typeface="+mn-ea"/>
                <a:cs typeface="Arial" pitchFamily="34" charset="0"/>
              </a:rPr>
              <a:t>by the end of the meeting, everyone (eventually anonymously) rates the meeting on a scale from 1 to 5. The average then constitutes the ROTI score of the meeting. What are your thoughts on this idea?</a:t>
            </a:r>
          </a:p>
          <a:p>
            <a:endParaRPr lang="en-US" noProof="0" dirty="0">
              <a:solidFill>
                <a:schemeClr val="bg1"/>
              </a:solidFill>
            </a:endParaRPr>
          </a:p>
          <a:p>
            <a:r>
              <a:rPr lang="en-US" noProof="0" dirty="0">
                <a:solidFill>
                  <a:schemeClr val="bg1"/>
                </a:solidFill>
              </a:rPr>
              <a:t>Source of content: Christian, M. (2019) from https://</a:t>
            </a:r>
            <a:r>
              <a:rPr lang="en-US" noProof="0" dirty="0" err="1">
                <a:solidFill>
                  <a:schemeClr val="bg1"/>
                </a:solidFill>
              </a:rPr>
              <a:t>medium.com</a:t>
            </a:r>
            <a:r>
              <a:rPr lang="en-US" noProof="0" dirty="0">
                <a:solidFill>
                  <a:schemeClr val="bg1"/>
                </a:solidFill>
              </a:rPr>
              <a:t>/@mace1/return-on-time-invested-741f8cc35ccb. </a:t>
            </a:r>
          </a:p>
          <a:p>
            <a:r>
              <a:rPr lang="en-US" noProof="0" dirty="0">
                <a:solidFill>
                  <a:schemeClr val="bg1"/>
                </a:solidFill>
              </a:rPr>
              <a:t>Source of image: moritz320 from </a:t>
            </a:r>
            <a:r>
              <a:rPr lang="en-US" noProof="0" dirty="0" err="1">
                <a:solidFill>
                  <a:schemeClr val="bg1"/>
                </a:solidFill>
              </a:rPr>
              <a:t>Pixabay</a:t>
            </a:r>
            <a:r>
              <a:rPr lang="en-US" noProof="0" dirty="0">
                <a:solidFill>
                  <a:schemeClr val="bg1"/>
                </a:solidFill>
              </a:rPr>
              <a:t>.</a:t>
            </a: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453895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One application of this is </a:t>
            </a:r>
            <a:r>
              <a:rPr lang="en-US" sz="1200" b="1" dirty="0"/>
              <a:t>Burgh’s Eye View</a:t>
            </a:r>
            <a:r>
              <a:rPr lang="en-US" sz="1200" b="0" dirty="0"/>
              <a:t>.</a:t>
            </a:r>
            <a:r>
              <a:rPr lang="en-US" sz="1200" b="0" baseline="0" dirty="0"/>
              <a:t> It is an application </a:t>
            </a:r>
            <a:r>
              <a:rPr lang="en-US" sz="1200" dirty="0"/>
              <a:t>the city of Pittsburgh has created. It’s an easily navigable map that allows citizens and community groups to plug in hundreds of different data points to better understand crime, neighborhood development, and health.</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dirty="0"/>
          </a:p>
          <a:p>
            <a:r>
              <a:rPr lang="en-US" dirty="0"/>
              <a:t>Source of content : Goldsmith, S., &amp; Kleiman, N. (2017). </a:t>
            </a:r>
            <a:r>
              <a:rPr lang="en-US" i="1" dirty="0"/>
              <a:t>A new city O/S: the power of open, collaborative, and distributed governance</a:t>
            </a:r>
            <a:r>
              <a:rPr lang="en-US" dirty="0"/>
              <a:t>. </a:t>
            </a:r>
          </a:p>
          <a:p>
            <a:r>
              <a:rPr lang="en-US" dirty="0"/>
              <a:t>Source of image: https://</a:t>
            </a:r>
            <a:r>
              <a:rPr lang="en-US" dirty="0" err="1"/>
              <a:t>pittsburghpa.shinyapps.io</a:t>
            </a:r>
            <a:r>
              <a:rPr lang="en-US" dirty="0"/>
              <a:t>/</a:t>
            </a:r>
            <a:r>
              <a:rPr lang="en-US" dirty="0" err="1"/>
              <a:t>BurghsEyeView</a:t>
            </a:r>
            <a:r>
              <a:rPr lang="en-US" dirty="0"/>
              <a:t>/.</a:t>
            </a:r>
          </a:p>
          <a:p>
            <a:endParaRPr lang="de-DE" dirty="0"/>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412298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Richard Florida</a:t>
            </a:r>
            <a:r>
              <a:rPr lang="en-US" baseline="0" dirty="0"/>
              <a:t> describes four factors that determine whether a place is attractive for the creative class: Technology, Talent, Tolerance, and Territorial Assets. We talked about Technology, Talent, and Tolerance in the last session. Today, we want to talk about Territorial Assets. Basically, Territorial Assets are the </a:t>
            </a:r>
            <a:r>
              <a:rPr lang="en-US" sz="1200" dirty="0"/>
              <a:t>unique set of characteristics that define a place and make it attractive.</a:t>
            </a:r>
            <a:r>
              <a:rPr lang="en-US" sz="1200" baseline="0" dirty="0"/>
              <a:t> This means, they are about what’s at the place, who’s at that place, and what’s going on at that place. </a:t>
            </a:r>
            <a:endParaRPr lang="de-DE" sz="1200" dirty="0"/>
          </a:p>
          <a:p>
            <a:endParaRPr lang="en-US" dirty="0"/>
          </a:p>
          <a:p>
            <a:r>
              <a:rPr lang="en-US" dirty="0"/>
              <a:t>Source of content: Florida, Richard (2012). The Rise of the Creative Class Revisited.</a:t>
            </a:r>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31241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Trace</a:t>
            </a:r>
            <a:r>
              <a:rPr lang="en-US" baseline="0" dirty="0"/>
              <a:t> date can be used to understand our cities better. For example, MIT Media Lab showed that it’s possible to predict unemployment from mobile communication patterns. Mobile communication patterns comprise, for example, the number of locations someone visits.  </a:t>
            </a:r>
          </a:p>
          <a:p>
            <a:endParaRPr lang="en-US" baseline="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t>Source </a:t>
            </a:r>
            <a:r>
              <a:rPr lang="de-DE" dirty="0" err="1"/>
              <a:t>of</a:t>
            </a:r>
            <a:r>
              <a:rPr lang="de-DE" dirty="0"/>
              <a:t> </a:t>
            </a:r>
            <a:r>
              <a:rPr lang="de-DE" dirty="0" err="1"/>
              <a:t>content</a:t>
            </a:r>
            <a:r>
              <a:rPr lang="de-DE" dirty="0"/>
              <a:t> and </a:t>
            </a:r>
            <a:r>
              <a:rPr lang="de-DE" dirty="0" err="1"/>
              <a:t>image</a:t>
            </a:r>
            <a:r>
              <a:rPr lang="de-DE" dirty="0"/>
              <a:t>: </a:t>
            </a:r>
            <a:r>
              <a:rPr lang="en-US" dirty="0"/>
              <a:t>https://</a:t>
            </a:r>
            <a:r>
              <a:rPr lang="en-US" dirty="0" err="1"/>
              <a:t>www.media.mit.edu</a:t>
            </a:r>
            <a:r>
              <a:rPr lang="en-US" dirty="0"/>
              <a:t>/projects/social-physics-of-unemployment/overview/.</a:t>
            </a:r>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646063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Burning</a:t>
            </a:r>
            <a:r>
              <a:rPr lang="en-US" baseline="0" dirty="0"/>
              <a:t> Man festival is an example of a unique community. It </a:t>
            </a:r>
            <a:r>
              <a:rPr lang="en-US" sz="1200" dirty="0"/>
              <a:t>takes place in Black Rock City.</a:t>
            </a:r>
            <a:r>
              <a:rPr lang="en-US" sz="1200" baseline="0" dirty="0"/>
              <a:t> Black Rock City is built in the desert once a year and is</a:t>
            </a:r>
            <a:r>
              <a:rPr lang="en-US" sz="1200" dirty="0"/>
              <a:t> a full-fledged, thriving temporary metropolis. Like any other city, it has essential infrastructure and community services — including city planning, emergency, safety and sanitary infrastructure — to keep it functioning.</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de-DE" dirty="0">
                <a:solidFill>
                  <a:schemeClr val="bg1"/>
                </a:solidFill>
              </a:rPr>
              <a:t>Source </a:t>
            </a:r>
            <a:r>
              <a:rPr lang="de-DE" dirty="0" err="1">
                <a:solidFill>
                  <a:schemeClr val="bg1"/>
                </a:solidFill>
              </a:rPr>
              <a:t>of</a:t>
            </a:r>
            <a:r>
              <a:rPr lang="de-DE" dirty="0">
                <a:solidFill>
                  <a:schemeClr val="bg1"/>
                </a:solidFill>
              </a:rPr>
              <a:t> </a:t>
            </a:r>
            <a:r>
              <a:rPr lang="de-DE" dirty="0" err="1">
                <a:solidFill>
                  <a:schemeClr val="bg1"/>
                </a:solidFill>
              </a:rPr>
              <a:t>content</a:t>
            </a:r>
            <a:r>
              <a:rPr lang="de-DE" dirty="0">
                <a:solidFill>
                  <a:schemeClr val="bg1"/>
                </a:solidFill>
              </a:rPr>
              <a:t>: https://</a:t>
            </a:r>
            <a:r>
              <a:rPr lang="de-DE" dirty="0" err="1">
                <a:solidFill>
                  <a:schemeClr val="bg1"/>
                </a:solidFill>
              </a:rPr>
              <a:t>burningman.org</a:t>
            </a:r>
            <a:r>
              <a:rPr lang="de-DE" dirty="0">
                <a:solidFill>
                  <a:schemeClr val="bg1"/>
                </a:solidFill>
              </a:rPr>
              <a:t>/</a:t>
            </a:r>
            <a:r>
              <a:rPr lang="de-DE" dirty="0" err="1">
                <a:solidFill>
                  <a:schemeClr val="bg1"/>
                </a:solidFill>
              </a:rPr>
              <a:t>event</a:t>
            </a:r>
            <a:r>
              <a:rPr lang="de-DE" dirty="0">
                <a:solidFill>
                  <a:schemeClr val="bg1"/>
                </a:solidFill>
              </a:rPr>
              <a:t>/</a:t>
            </a:r>
            <a:r>
              <a:rPr lang="de-DE" dirty="0" err="1">
                <a:solidFill>
                  <a:schemeClr val="bg1"/>
                </a:solidFill>
              </a:rPr>
              <a:t>black</a:t>
            </a:r>
            <a:r>
              <a:rPr lang="de-DE" dirty="0">
                <a:solidFill>
                  <a:schemeClr val="bg1"/>
                </a:solidFill>
              </a:rPr>
              <a:t>-rock-city-</a:t>
            </a:r>
            <a:r>
              <a:rPr lang="de-DE" dirty="0" err="1">
                <a:solidFill>
                  <a:schemeClr val="bg1"/>
                </a:solidFill>
              </a:rPr>
              <a:t>guide</a:t>
            </a:r>
            <a:r>
              <a:rPr lang="de-DE" dirty="0">
                <a:solidFill>
                  <a:schemeClr val="bg1"/>
                </a:solidFill>
              </a:rPr>
              <a:t>/. </a:t>
            </a:r>
            <a:endParaRPr lang="en-US" sz="1200" dirty="0"/>
          </a:p>
          <a:p>
            <a:endParaRPr lang="en-US"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2853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17035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830916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12843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Quellen</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Harvard Business Review (2017), </a:t>
            </a:r>
            <a:r>
              <a:rPr lang="de-DE" i="1" dirty="0"/>
              <a:t>Male </a:t>
            </a:r>
            <a:r>
              <a:rPr lang="de-DE" i="1" dirty="0" err="1"/>
              <a:t>and</a:t>
            </a:r>
            <a:r>
              <a:rPr lang="de-DE" i="1" dirty="0"/>
              <a:t> </a:t>
            </a:r>
            <a:r>
              <a:rPr lang="de-DE" i="1" dirty="0" err="1"/>
              <a:t>female</a:t>
            </a:r>
            <a:r>
              <a:rPr lang="de-DE" i="1" dirty="0"/>
              <a:t> </a:t>
            </a:r>
            <a:r>
              <a:rPr lang="de-DE" i="1" dirty="0" err="1"/>
              <a:t>entrepreneurs</a:t>
            </a:r>
            <a:r>
              <a:rPr lang="de-DE" i="1" dirty="0"/>
              <a:t> </a:t>
            </a:r>
            <a:r>
              <a:rPr lang="de-DE" i="1" dirty="0" err="1"/>
              <a:t>get</a:t>
            </a:r>
            <a:r>
              <a:rPr lang="de-DE" i="1" dirty="0"/>
              <a:t> </a:t>
            </a:r>
            <a:r>
              <a:rPr lang="de-DE" i="1" dirty="0" err="1"/>
              <a:t>asked</a:t>
            </a:r>
            <a:r>
              <a:rPr lang="de-DE" i="1" dirty="0"/>
              <a:t> different </a:t>
            </a:r>
            <a:r>
              <a:rPr lang="de-DE" i="1" dirty="0" err="1"/>
              <a:t>questions</a:t>
            </a:r>
            <a:r>
              <a:rPr lang="de-DE" i="1" dirty="0"/>
              <a:t> </a:t>
            </a:r>
            <a:r>
              <a:rPr lang="de-DE" i="1" dirty="0" err="1"/>
              <a:t>by</a:t>
            </a:r>
            <a:r>
              <a:rPr lang="de-DE" i="1" dirty="0"/>
              <a:t> VCs — </a:t>
            </a:r>
            <a:r>
              <a:rPr lang="de-DE" i="1" dirty="0" err="1"/>
              <a:t>and</a:t>
            </a:r>
            <a:r>
              <a:rPr lang="de-DE" i="1" dirty="0"/>
              <a:t> </a:t>
            </a:r>
            <a:r>
              <a:rPr lang="de-DE" i="1" dirty="0" err="1"/>
              <a:t>it</a:t>
            </a:r>
            <a:r>
              <a:rPr lang="de-DE" i="1" dirty="0"/>
              <a:t> </a:t>
            </a:r>
            <a:r>
              <a:rPr lang="de-DE" i="1" dirty="0" err="1"/>
              <a:t>affects</a:t>
            </a:r>
            <a:r>
              <a:rPr lang="de-DE" i="1" dirty="0"/>
              <a:t> </a:t>
            </a:r>
            <a:r>
              <a:rPr lang="de-DE" i="1" dirty="0" err="1"/>
              <a:t>how</a:t>
            </a:r>
            <a:r>
              <a:rPr lang="de-DE" i="1" dirty="0"/>
              <a:t> </a:t>
            </a:r>
            <a:r>
              <a:rPr lang="de-DE" i="1" dirty="0" err="1"/>
              <a:t>much</a:t>
            </a:r>
            <a:r>
              <a:rPr lang="de-DE" i="1" dirty="0"/>
              <a:t> </a:t>
            </a:r>
            <a:r>
              <a:rPr lang="de-DE" i="1" dirty="0" err="1"/>
              <a:t>funding</a:t>
            </a:r>
            <a:r>
              <a:rPr lang="de-DE" i="1" dirty="0"/>
              <a:t> </a:t>
            </a:r>
            <a:r>
              <a:rPr lang="de-DE" i="1" dirty="0" err="1"/>
              <a:t>they</a:t>
            </a:r>
            <a:r>
              <a:rPr lang="de-DE" i="1" dirty="0"/>
              <a:t> </a:t>
            </a:r>
            <a:r>
              <a:rPr lang="de-DE" i="1" dirty="0" err="1"/>
              <a:t>get</a:t>
            </a:r>
            <a:endParaRPr lang="de-DE" i="1"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Wood, A.B., Huang, L., Wood, S.K., Murray, F.E. (2014), </a:t>
            </a:r>
            <a:r>
              <a:rPr lang="de-DE" i="1" dirty="0"/>
              <a:t>Investors </a:t>
            </a:r>
            <a:r>
              <a:rPr lang="de-DE" i="1" dirty="0" err="1"/>
              <a:t>prefer</a:t>
            </a:r>
            <a:r>
              <a:rPr lang="de-DE" i="1" dirty="0"/>
              <a:t> </a:t>
            </a:r>
            <a:r>
              <a:rPr lang="de-DE" i="1" dirty="0" err="1"/>
              <a:t>entrepreneurial</a:t>
            </a:r>
            <a:r>
              <a:rPr lang="de-DE" i="1" dirty="0"/>
              <a:t> </a:t>
            </a:r>
            <a:r>
              <a:rPr lang="de-DE" i="1" dirty="0" err="1"/>
              <a:t>ventures</a:t>
            </a:r>
            <a:r>
              <a:rPr lang="de-DE" i="1" dirty="0"/>
              <a:t> </a:t>
            </a:r>
            <a:r>
              <a:rPr lang="de-DE" i="1" dirty="0" err="1"/>
              <a:t>pitched</a:t>
            </a:r>
            <a:r>
              <a:rPr lang="de-DE" i="1" dirty="0"/>
              <a:t> </a:t>
            </a:r>
            <a:r>
              <a:rPr lang="de-DE" i="1" dirty="0" err="1"/>
              <a:t>by</a:t>
            </a:r>
            <a:r>
              <a:rPr lang="de-DE" i="1" dirty="0"/>
              <a:t> </a:t>
            </a:r>
            <a:r>
              <a:rPr lang="de-DE" i="1" dirty="0" err="1"/>
              <a:t>attractive</a:t>
            </a:r>
            <a:r>
              <a:rPr lang="de-DE" i="1" dirty="0"/>
              <a:t> </a:t>
            </a:r>
            <a:r>
              <a:rPr lang="de-DE" i="1" dirty="0" err="1"/>
              <a:t>me</a:t>
            </a:r>
            <a:endParaRPr lang="de-DE" i="1"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Morgan Stanley (2018), </a:t>
            </a:r>
            <a:r>
              <a:rPr lang="de-DE" i="1" dirty="0"/>
              <a:t>The </a:t>
            </a:r>
            <a:r>
              <a:rPr lang="de-DE" i="1" dirty="0" err="1"/>
              <a:t>growing</a:t>
            </a:r>
            <a:r>
              <a:rPr lang="de-DE" i="1" dirty="0"/>
              <a:t> </a:t>
            </a:r>
            <a:r>
              <a:rPr lang="de-DE" i="1" dirty="0" err="1"/>
              <a:t>market</a:t>
            </a:r>
            <a:r>
              <a:rPr lang="de-DE" i="1" dirty="0"/>
              <a:t> </a:t>
            </a:r>
            <a:r>
              <a:rPr lang="de-DE" i="1" dirty="0" err="1"/>
              <a:t>investors</a:t>
            </a:r>
            <a:r>
              <a:rPr lang="de-DE" i="1" dirty="0"/>
              <a:t> </a:t>
            </a:r>
            <a:r>
              <a:rPr lang="de-DE" i="1" dirty="0" err="1"/>
              <a:t>are</a:t>
            </a:r>
            <a:r>
              <a:rPr lang="de-DE" i="1" dirty="0"/>
              <a:t> </a:t>
            </a:r>
            <a:r>
              <a:rPr lang="de-DE" i="1" dirty="0" err="1"/>
              <a:t>missing</a:t>
            </a:r>
            <a:r>
              <a:rPr lang="de-DE" i="1" dirty="0"/>
              <a:t> </a:t>
            </a:r>
          </a:p>
          <a:p>
            <a:endParaRPr lang="en-GB"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906555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So first of all: Why is gen AI even relevant for software developers?</a:t>
            </a:r>
          </a:p>
          <a:p>
            <a:r>
              <a:rPr lang="en-US" dirty="0"/>
              <a:t>Or to put the question differently: What can the impact of artificial intelligence on software development be?</a:t>
            </a:r>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33142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DE" b="1" u="none" dirty="0">
                <a:sym typeface="Wingdings" pitchFamily="2" charset="2"/>
              </a:rPr>
              <a:t> Introducing the Concepts of AI and Generative AI. Also to distinguish between Predictive Modeling (based on non-generative AI and Machine Learning) and Hyperpersonalized Content Generation (based on merging Predictive Models on Costumer Preference with Generative AI).</a:t>
            </a:r>
            <a:endParaRPr lang="en-DE" b="1" u="none" dirty="0"/>
          </a:p>
          <a:p>
            <a:endParaRPr lang="en-DE" b="1" u="sng" dirty="0"/>
          </a:p>
          <a:p>
            <a:r>
              <a:rPr lang="en-DE" b="1" u="sng" dirty="0"/>
              <a:t>Beispiele für traditionelle (spezialisierte) KI:</a:t>
            </a:r>
            <a:endParaRPr lang="en-DE" b="1" dirty="0"/>
          </a:p>
          <a:p>
            <a:r>
              <a:rPr lang="en-DE" b="1" dirty="0"/>
              <a:t>1) Deep Blue beats Chess Champion Garri/ Garry Kasparov in 1997. </a:t>
            </a:r>
          </a:p>
          <a:p>
            <a:r>
              <a:rPr lang="en-GB" dirty="0"/>
              <a:t>https://</a:t>
            </a:r>
            <a:r>
              <a:rPr lang="en-GB" dirty="0" err="1"/>
              <a:t>spectrum.ieee.org</a:t>
            </a:r>
            <a:r>
              <a:rPr lang="en-GB" dirty="0"/>
              <a:t>/how-ibms-deep-blue-beat-world-champion-chess-player-garry-kasparov</a:t>
            </a:r>
            <a:endParaRPr lang="en-DE" dirty="0"/>
          </a:p>
          <a:p>
            <a:endParaRPr lang="en-DE" dirty="0"/>
          </a:p>
          <a:p>
            <a:r>
              <a:rPr lang="en-DE" b="1" dirty="0"/>
              <a:t>2) Google AlphaGo beats Go Champion Ke Jie in May 2017.</a:t>
            </a:r>
          </a:p>
          <a:p>
            <a:r>
              <a:rPr lang="en-GB" dirty="0"/>
              <a:t>https://</a:t>
            </a:r>
            <a:r>
              <a:rPr lang="en-GB" dirty="0" err="1"/>
              <a:t>www.bbc.com</a:t>
            </a:r>
            <a:r>
              <a:rPr lang="en-GB" dirty="0"/>
              <a:t>/news/technology-40042581</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en-DE" b="1" u="sng" dirty="0"/>
              <a:t>Beispiele für generative KI:</a:t>
            </a:r>
            <a:endParaRPr lang="en-DE" b="1" dirty="0"/>
          </a:p>
          <a:p>
            <a:r>
              <a:rPr lang="de-DE" dirty="0"/>
              <a:t>Chat-GPT, Bard, DALL-E, Midjourney, etc..</a:t>
            </a:r>
          </a:p>
          <a:p>
            <a:endParaRPr lang="de-DE" dirty="0"/>
          </a:p>
          <a:p>
            <a:r>
              <a:rPr lang="en-DE" b="0" dirty="0"/>
              <a:t>---</a:t>
            </a:r>
          </a:p>
          <a:p>
            <a:r>
              <a:rPr lang="en-DE" b="1"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FFFF"/>
                </a:solidFill>
                <a:effectLst/>
              </a:rPr>
              <a:t>Chui, M. et al.</a:t>
            </a:r>
            <a:r>
              <a:rPr lang="en-DE" b="0" dirty="0"/>
              <a:t> (2023). </a:t>
            </a:r>
            <a:r>
              <a:rPr lang="en-GB" b="0" dirty="0">
                <a:effectLst/>
              </a:rPr>
              <a:t>The economic potential of generative AI: The next productivity frontier. McKinsey. </a:t>
            </a:r>
            <a:r>
              <a:rPr lang="en-GB" b="0" dirty="0"/>
              <a:t>https://www.mckinsey.com/capabilities/mckinsey-digital/our-insights/the-economic-potential-of-generative-ai-the-next-productivity-frontier#/</a:t>
            </a:r>
            <a:endParaRPr lang="en-DE"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DE" b="0" dirty="0"/>
              <a:t>Pasick, A. (2023). </a:t>
            </a:r>
            <a:r>
              <a:rPr lang="en-GB" b="0" dirty="0"/>
              <a:t>Artificial Intelligence Glossary: Neural Networks and Other Terms Explained</a:t>
            </a:r>
            <a:r>
              <a:rPr lang="en-DE" b="0" dirty="0"/>
              <a:t>.</a:t>
            </a:r>
            <a:r>
              <a:rPr lang="en-GB" b="0" dirty="0"/>
              <a:t> New York: New York Times. https://www.nytimes.com/article/ai-artificial-intelligence-</a:t>
            </a:r>
            <a:r>
              <a:rPr lang="en-GB" b="0" dirty="0" err="1"/>
              <a:t>glossary.html</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 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en-DE" b="0" dirty="0"/>
              <a:t>Pasick, A. (2023). </a:t>
            </a:r>
            <a:r>
              <a:rPr lang="en-GB" b="0" dirty="0"/>
              <a:t>Artificial Intelligence Glossary: Neural Networks and Other Terms Explained</a:t>
            </a:r>
            <a:r>
              <a:rPr lang="en-DE" b="0" dirty="0"/>
              <a:t>.</a:t>
            </a:r>
            <a:r>
              <a:rPr lang="en-GB" b="0" dirty="0"/>
              <a:t> New York: New York Times. https://</a:t>
            </a:r>
            <a:r>
              <a:rPr lang="en-GB" b="0" dirty="0" err="1"/>
              <a:t>www.nytimes.com</a:t>
            </a:r>
            <a:r>
              <a:rPr lang="en-GB" b="0" dirty="0"/>
              <a:t>/article/ai-artificial-intelligence-</a:t>
            </a:r>
            <a:r>
              <a:rPr lang="en-GB" b="0" dirty="0" err="1"/>
              <a:t>glossary.html</a:t>
            </a:r>
            <a:endParaRPr lang="en-DE"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DE" b="0" dirty="0"/>
          </a:p>
        </p:txBody>
      </p:sp>
    </p:spTree>
    <p:extLst>
      <p:ext uri="{BB962C8B-B14F-4D97-AF65-F5344CB8AC3E}">
        <p14:creationId xmlns:p14="http://schemas.microsoft.com/office/powerpoint/2010/main" val="16492236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Artificial intelligence (AI) is considered one of the most important technologies of the future worldwide. In the international context, Germany is not considered a pioneer in the field of AI, and the implementation of AI technologies in German companies is also rather slow. Since the German economy is mainly driven by SMEs, the implementation of AI in SMEs is an important success factor for the national economy. It is known from general studies on digitalization that German SMEs are rather skeptical about new technologies. This article discusses the implementation prospects of AI in German medium-sized businesses based on an empirical survey of 283 companies in 2020. It turns out that the SMEs surveyed tend to use traditional technologies such as rule-based systems and, in particular, see the lack of employee qualifications as a hurdle to implementation</a:t>
            </a:r>
          </a:p>
          <a:p>
            <a:endParaRPr lang="en-US" dirty="0">
              <a:solidFill>
                <a:srgbClr val="D1D5DB"/>
              </a:solidFill>
              <a:effectLst/>
            </a:endParaRPr>
          </a:p>
          <a:p>
            <a:r>
              <a:rPr lang="en-US" dirty="0">
                <a:solidFill>
                  <a:srgbClr val="D1D5DB"/>
                </a:solidFill>
                <a:effectLst/>
              </a:rPr>
              <a:t>Ulrich, P., &amp; Frank, V. (2021). Relevance and Adoption of AI Technologies in German SMEs – Results from Survey-Based Research. Procedia Computer Science, 192, 2152-2159. </a:t>
            </a:r>
            <a:r>
              <a:rPr lang="en-US" u="sng" dirty="0">
                <a:effectLst/>
                <a:hlinkClick r:id="rId3"/>
              </a:rPr>
              <a:t>https://doi.org/10.1016/j.procs.2021.08.228</a:t>
            </a:r>
            <a:r>
              <a:rPr lang="en-US" dirty="0">
                <a:solidFill>
                  <a:srgbClr val="D1D5DB"/>
                </a:solidFill>
                <a:effectLst/>
              </a:rPr>
              <a:t>.</a:t>
            </a:r>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822655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lvl="0" indent="0">
              <a:buFont typeface="+mj-lt"/>
              <a:buNone/>
            </a:pPr>
            <a:r>
              <a:rPr lang="en-US" dirty="0">
                <a:effectLst/>
              </a:rPr>
              <a:t>Companies shouldn’t overlook the option to train their own personnel. It is about training the current workforce through the support of early adopters to narrow the skill gap. As Germany is strongly focusing on training they seem to outpace the other countries. (Numbers from 2020)</a:t>
            </a:r>
          </a:p>
          <a:p>
            <a:pPr marL="342900" indent="-342900">
              <a:buFont typeface="+mj-lt"/>
              <a:buAutoNum type="arabicPeriod"/>
            </a:pPr>
            <a:endParaRPr lang="en-US" sz="1200" dirty="0"/>
          </a:p>
          <a:p>
            <a:pPr marL="342900" lvl="0" indent="-342900">
              <a:buFont typeface="+mj-lt"/>
              <a:buAutoNum type="arabicPeriod"/>
            </a:pPr>
            <a:endParaRPr lang="en-US" sz="1200" dirty="0"/>
          </a:p>
          <a:p>
            <a:endParaRPr lang="en-US"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282508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dirty="0">
                <a:solidFill>
                  <a:schemeClr val="bg1"/>
                </a:solidFill>
              </a:rPr>
              <a:t>It’s already a top-dozen ‘shadow IT’ app</a:t>
            </a:r>
          </a:p>
          <a:p>
            <a:r>
              <a:rPr lang="en-US" dirty="0"/>
              <a:t>Shadow IT refers to hardware and software implemented by employees that has neither been tested nor approved by the respective IT department. The increasing availability of cloud-based, often free programs is also leading to more and more shadow IT.</a:t>
            </a:r>
          </a:p>
        </p:txBody>
      </p:sp>
      <p:sp>
        <p:nvSpPr>
          <p:cNvPr id="4" name="Foliennummernplatzhalt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982776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FC6D0-44D5-4EB7-828F-6F464F83D79A}"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227333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E57256BB-56B9-4844-B022-7B4183777719}" type="slidenum">
              <a:rPr kumimoji="0" lang="de-DE"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45</a:t>
            </a:fld>
            <a:endParaRPr kumimoji="0" lang="de-DE"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881935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1.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elfolie 3" preserve="1" userDrawn="1">
  <p:cSld name="Titelfolie 3">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32890" y="1968500"/>
            <a:ext cx="5094556" cy="4445000"/>
          </a:xfrm>
          <a:prstGeom prst="rect">
            <a:avLst/>
          </a:prstGeom>
        </p:spPr>
      </p:pic>
      <p:pic>
        <p:nvPicPr>
          <p:cNvPr id="4" name="Bild 2"/>
          <p:cNvPicPr>
            <a:picLocks noChangeAspect="1"/>
          </p:cNvPicPr>
          <p:nvPr userDrawn="1"/>
        </p:nvPicPr>
        <p:blipFill>
          <a:blip r:embed="rId3"/>
          <a:stretch>
            <a:fillRect/>
          </a:stretch>
        </p:blipFill>
        <p:spPr>
          <a:xfrm>
            <a:off x="10957883" y="432000"/>
            <a:ext cx="806365" cy="424688"/>
          </a:xfrm>
          <a:prstGeom prst="rect">
            <a:avLst/>
          </a:prstGeom>
        </p:spPr>
      </p:pic>
      <p:sp>
        <p:nvSpPr>
          <p:cNvPr id="8" name="Titel 1"/>
          <p:cNvSpPr>
            <a:spLocks noGrp="1"/>
          </p:cNvSpPr>
          <p:nvPr>
            <p:ph type="title" hasCustomPrompt="1"/>
          </p:nvPr>
        </p:nvSpPr>
        <p:spPr>
          <a:xfrm>
            <a:off x="431802" y="1626473"/>
            <a:ext cx="11332447" cy="47775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nSpc>
                <a:spcPts val="4267"/>
              </a:lnSpc>
              <a:defRPr lang="de-DE" sz="2200" b="1" noProof="0" dirty="0"/>
            </a:lvl1pPr>
          </a:lstStyle>
          <a:p>
            <a:pPr lvl="0"/>
            <a:r>
              <a:rPr lang="en-US" noProof="0" dirty="0"/>
              <a:t>Title</a:t>
            </a:r>
          </a:p>
        </p:txBody>
      </p:sp>
      <p:sp>
        <p:nvSpPr>
          <p:cNvPr id="6" name="Textfeld 10"/>
          <p:cNvSpPr txBox="1"/>
          <p:nvPr userDrawn="1"/>
        </p:nvSpPr>
        <p:spPr>
          <a:xfrm>
            <a:off x="431802" y="428626"/>
            <a:ext cx="9547233" cy="461665"/>
          </a:xfrm>
          <a:prstGeom prst="rect">
            <a:avLst/>
          </a:prstGeom>
          <a:noFill/>
        </p:spPr>
        <p:txBody>
          <a:bodyPr wrap="square" lIns="0" tIns="0" rIns="0" bIns="0" rtlCol="0">
            <a:spAutoFit/>
          </a:bodyPr>
          <a:lstStyle/>
          <a:p>
            <a:pPr>
              <a:lnSpc>
                <a:spcPts val="1200"/>
              </a:lnSpc>
            </a:pPr>
            <a:r>
              <a:rPr lang="en-US" sz="1067" noProof="0" dirty="0">
                <a:solidFill>
                  <a:srgbClr val="0065BD"/>
                </a:solidFill>
                <a:latin typeface="+mn-lt"/>
              </a:rPr>
              <a:t>Chair for Strategy and Organization</a:t>
            </a:r>
          </a:p>
          <a:p>
            <a:pPr>
              <a:lnSpc>
                <a:spcPts val="1200"/>
              </a:lnSpc>
            </a:pPr>
            <a:r>
              <a:rPr lang="en-US" sz="1067" noProof="0" dirty="0">
                <a:solidFill>
                  <a:srgbClr val="0065BD"/>
                </a:solidFill>
                <a:latin typeface="+mn-lt"/>
              </a:rPr>
              <a:t>TUM School of Management</a:t>
            </a:r>
          </a:p>
          <a:p>
            <a:pPr>
              <a:lnSpc>
                <a:spcPts val="1200"/>
              </a:lnSpc>
            </a:pPr>
            <a:r>
              <a:rPr lang="en-US" sz="1067" noProof="0" dirty="0">
                <a:solidFill>
                  <a:srgbClr val="0065BD"/>
                </a:solidFill>
                <a:latin typeface="+mn-lt"/>
              </a:rPr>
              <a:t>Technical University of Munich</a:t>
            </a:r>
          </a:p>
        </p:txBody>
      </p:sp>
      <p:sp>
        <p:nvSpPr>
          <p:cNvPr id="17" name="Textplatzhalter 16">
            <a:extLst>
              <a:ext uri="{FF2B5EF4-FFF2-40B4-BE49-F238E27FC236}">
                <a16:creationId xmlns:a16="http://schemas.microsoft.com/office/drawing/2014/main" id="{8EB6D072-8DC0-486C-A499-2F51ABB28C77}"/>
              </a:ext>
            </a:extLst>
          </p:cNvPr>
          <p:cNvSpPr>
            <a:spLocks noGrp="1"/>
          </p:cNvSpPr>
          <p:nvPr>
            <p:ph type="body" sz="quarter" idx="10" hasCustomPrompt="1"/>
          </p:nvPr>
        </p:nvSpPr>
        <p:spPr>
          <a:xfrm>
            <a:off x="431800" y="3276404"/>
            <a:ext cx="5664200" cy="312973"/>
          </a:xfrm>
        </p:spPr>
        <p:txBody>
          <a:bodyPr/>
          <a:lstStyle>
            <a:lvl1pPr>
              <a:defRPr sz="1400"/>
            </a:lvl1pPr>
          </a:lstStyle>
          <a:p>
            <a:pPr lvl="0"/>
            <a:r>
              <a:rPr lang="en-US" noProof="0" dirty="0"/>
              <a:t>Presenter</a:t>
            </a:r>
          </a:p>
        </p:txBody>
      </p:sp>
      <p:sp>
        <p:nvSpPr>
          <p:cNvPr id="19" name="Textplatzhalter 16">
            <a:extLst>
              <a:ext uri="{FF2B5EF4-FFF2-40B4-BE49-F238E27FC236}">
                <a16:creationId xmlns:a16="http://schemas.microsoft.com/office/drawing/2014/main" id="{E20F2D32-52B9-41A4-8D65-E0AA4EA2043C}"/>
              </a:ext>
            </a:extLst>
          </p:cNvPr>
          <p:cNvSpPr>
            <a:spLocks noGrp="1"/>
          </p:cNvSpPr>
          <p:nvPr>
            <p:ph type="body" sz="quarter" idx="12" hasCustomPrompt="1"/>
          </p:nvPr>
        </p:nvSpPr>
        <p:spPr>
          <a:xfrm>
            <a:off x="431800" y="2134220"/>
            <a:ext cx="5664200" cy="312973"/>
          </a:xfrm>
        </p:spPr>
        <p:txBody>
          <a:bodyPr/>
          <a:lstStyle>
            <a:lvl1pPr>
              <a:defRPr sz="1400"/>
            </a:lvl1pPr>
          </a:lstStyle>
          <a:p>
            <a:pPr lvl="0"/>
            <a:r>
              <a:rPr lang="en-US" noProof="0"/>
              <a:t>Subtitle</a:t>
            </a:r>
          </a:p>
        </p:txBody>
      </p:sp>
    </p:spTree>
    <p:extLst>
      <p:ext uri="{BB962C8B-B14F-4D97-AF65-F5344CB8AC3E}">
        <p14:creationId xmlns:p14="http://schemas.microsoft.com/office/powerpoint/2010/main" val="204343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ew 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E4A7AA3-558F-4755-9ECF-0F5BD8B94736}"/>
              </a:ext>
            </a:extLst>
          </p:cNvPr>
          <p:cNvSpPr>
            <a:spLocks noGrp="1"/>
          </p:cNvSpPr>
          <p:nvPr>
            <p:ph type="title" hasCustomPrompt="1"/>
          </p:nvPr>
        </p:nvSpPr>
        <p:spPr>
          <a:xfrm>
            <a:off x="440947" y="309036"/>
            <a:ext cx="11319255" cy="371961"/>
          </a:xfrm>
        </p:spPr>
        <p:txBody>
          <a:bodyPr/>
          <a:lstStyle>
            <a:lvl1pPr algn="l">
              <a:lnSpc>
                <a:spcPts val="3200"/>
              </a:lnSpc>
              <a:defRPr sz="2200" b="1"/>
            </a:lvl1pPr>
          </a:lstStyle>
          <a:p>
            <a:r>
              <a:rPr lang="en-US" noProof="0" dirty="0"/>
              <a:t>Master Title Format</a:t>
            </a:r>
          </a:p>
        </p:txBody>
      </p:sp>
      <p:sp>
        <p:nvSpPr>
          <p:cNvPr id="6" name="Inhaltsplatzhalter 5">
            <a:extLst>
              <a:ext uri="{FF2B5EF4-FFF2-40B4-BE49-F238E27FC236}">
                <a16:creationId xmlns:a16="http://schemas.microsoft.com/office/drawing/2014/main" id="{586927A9-9219-4CF7-8ADB-C75890A9F8D7}"/>
              </a:ext>
            </a:extLst>
          </p:cNvPr>
          <p:cNvSpPr>
            <a:spLocks noGrp="1"/>
          </p:cNvSpPr>
          <p:nvPr>
            <p:ph sz="quarter" idx="10"/>
          </p:nvPr>
        </p:nvSpPr>
        <p:spPr>
          <a:xfrm>
            <a:off x="431800" y="1365251"/>
            <a:ext cx="11328400" cy="4944532"/>
          </a:xfrm>
        </p:spPr>
        <p:txBody>
          <a:bodyPr/>
          <a:lstStyle>
            <a:lvl2pPr marL="234939" indent="-234939">
              <a:buFont typeface="Symbol" panose="05050102010706020507" pitchFamily="18" charset="2"/>
              <a:buChar char="-"/>
              <a:defRPr/>
            </a:lvl2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9" name="Textplatzhalter 8">
            <a:extLst>
              <a:ext uri="{FF2B5EF4-FFF2-40B4-BE49-F238E27FC236}">
                <a16:creationId xmlns:a16="http://schemas.microsoft.com/office/drawing/2014/main" id="{96AE465B-FE72-44FB-97DA-CFA6CFE06676}"/>
              </a:ext>
            </a:extLst>
          </p:cNvPr>
          <p:cNvSpPr>
            <a:spLocks noGrp="1"/>
          </p:cNvSpPr>
          <p:nvPr>
            <p:ph type="body" sz="quarter" idx="11" hasCustomPrompt="1"/>
          </p:nvPr>
        </p:nvSpPr>
        <p:spPr>
          <a:xfrm>
            <a:off x="431800" y="6503766"/>
            <a:ext cx="11328400" cy="354236"/>
          </a:xfrm>
        </p:spPr>
        <p:txBody>
          <a:bodyPr>
            <a:noAutofit/>
          </a:bodyPr>
          <a:lstStyle>
            <a:lvl1pPr marL="0" marR="0" indent="0" algn="l" defTabSz="1219140" rtl="0" eaLnBrk="1" fontAlgn="base" latinLnBrk="0" hangingPunct="1">
              <a:lnSpc>
                <a:spcPct val="100000"/>
              </a:lnSpc>
              <a:spcBef>
                <a:spcPct val="0"/>
              </a:spcBef>
              <a:spcAft>
                <a:spcPct val="0"/>
              </a:spcAft>
              <a:buClrTx/>
              <a:buSzTx/>
              <a:buFontTx/>
              <a:buNone/>
              <a:tabLst/>
              <a:defRPr sz="700" baseline="0"/>
            </a:lvl1pPr>
            <a:lvl5pPr>
              <a:defRPr/>
            </a:lvl5pPr>
          </a:lstStyle>
          <a:p>
            <a:pPr marL="0" marR="0" lvl="0" indent="0" algn="l" defTabSz="1219140" rtl="0" eaLnBrk="1" fontAlgn="base" latinLnBrk="0" hangingPunct="1">
              <a:lnSpc>
                <a:spcPct val="100000"/>
              </a:lnSpc>
              <a:spcBef>
                <a:spcPct val="0"/>
              </a:spcBef>
              <a:spcAft>
                <a:spcPct val="0"/>
              </a:spcAft>
              <a:buClrTx/>
              <a:buSzTx/>
              <a:buFontTx/>
              <a:buNone/>
              <a:tabLst/>
              <a:defRPr/>
            </a:pPr>
            <a:r>
              <a:rPr lang="en-US" noProof="0" dirty="0"/>
              <a:t>Source of content: XYZ. Source of image: XYZ.</a:t>
            </a:r>
            <a:endParaRPr lang="en-US" sz="1067" noProof="0" dirty="0"/>
          </a:p>
        </p:txBody>
      </p:sp>
    </p:spTree>
    <p:extLst>
      <p:ext uri="{BB962C8B-B14F-4D97-AF65-F5344CB8AC3E}">
        <p14:creationId xmlns:p14="http://schemas.microsoft.com/office/powerpoint/2010/main" val="2869851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2">
  <p:cSld name="12">
    <p:spTree>
      <p:nvGrpSpPr>
        <p:cNvPr id="1" name="Shape 36"/>
        <p:cNvGrpSpPr/>
        <p:nvPr/>
      </p:nvGrpSpPr>
      <p:grpSpPr>
        <a:xfrm>
          <a:off x="0" y="0"/>
          <a:ext cx="0" cy="0"/>
          <a:chOff x="0" y="0"/>
          <a:chExt cx="0" cy="0"/>
        </a:xfrm>
      </p:grpSpPr>
      <p:pic>
        <p:nvPicPr>
          <p:cNvPr id="37" name="Google Shape;37;p7"/>
          <p:cNvPicPr preferRelativeResize="0"/>
          <p:nvPr/>
        </p:nvPicPr>
        <p:blipFill rotWithShape="1">
          <a:blip r:embed="rId2">
            <a:alphaModFix/>
          </a:blip>
          <a:srcRect l="34925" t="33007" r="33234" b="40075"/>
          <a:stretch/>
        </p:blipFill>
        <p:spPr>
          <a:xfrm>
            <a:off x="1" y="1"/>
            <a:ext cx="12192004" cy="6858001"/>
          </a:xfrm>
          <a:prstGeom prst="rect">
            <a:avLst/>
          </a:prstGeom>
          <a:noFill/>
          <a:ln>
            <a:noFill/>
          </a:ln>
        </p:spPr>
      </p:pic>
      <p:sp>
        <p:nvSpPr>
          <p:cNvPr id="38" name="Google Shape;38;p7"/>
          <p:cNvSpPr txBox="1">
            <a:spLocks noGrp="1"/>
          </p:cNvSpPr>
          <p:nvPr>
            <p:ph type="title"/>
          </p:nvPr>
        </p:nvSpPr>
        <p:spPr>
          <a:xfrm>
            <a:off x="3048000" y="2837600"/>
            <a:ext cx="6096000" cy="1182800"/>
          </a:xfrm>
          <a:prstGeom prst="rect">
            <a:avLst/>
          </a:prstGeom>
          <a:noFill/>
          <a:ln>
            <a:noFill/>
          </a:ln>
        </p:spPr>
        <p:txBody>
          <a:bodyPr spcFirstLastPara="1" wrap="square" lIns="0" tIns="0" rIns="0" bIns="0" anchor="ctr" anchorCtr="0">
            <a:noAutofit/>
          </a:bodyPr>
          <a:lstStyle>
            <a:lvl1pPr lvl="0" algn="ctr" rtl="0">
              <a:lnSpc>
                <a:spcPct val="80000"/>
              </a:lnSpc>
              <a:spcBef>
                <a:spcPts val="0"/>
              </a:spcBef>
              <a:spcAft>
                <a:spcPts val="0"/>
              </a:spcAft>
              <a:buClr>
                <a:schemeClr val="lt1"/>
              </a:buClr>
              <a:buSzPts val="3600"/>
              <a:buFont typeface="Cairo"/>
              <a:buNone/>
              <a:defRPr sz="2200" b="1">
                <a:solidFill>
                  <a:schemeClr val="lt1"/>
                </a:solidFill>
                <a:latin typeface="Arial" panose="020B0604020202020204" pitchFamily="34" charset="0"/>
                <a:ea typeface="Arial" panose="020B0604020202020204" pitchFamily="34" charset="0"/>
                <a:cs typeface="Arial" panose="020B0604020202020204" pitchFamily="34" charset="0"/>
                <a:sym typeface="Cairo"/>
              </a:defRPr>
            </a:lvl1pPr>
            <a:lvl2pPr lvl="1"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2pPr>
            <a:lvl3pPr lvl="2"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3pPr>
            <a:lvl4pPr lvl="3"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4pPr>
            <a:lvl5pPr lvl="4"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5pPr>
            <a:lvl6pPr lvl="5"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6pPr>
            <a:lvl7pPr lvl="6"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7pPr>
            <a:lvl8pPr lvl="7"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8pPr>
            <a:lvl9pPr lvl="8" rtl="0">
              <a:lnSpc>
                <a:spcPct val="80000"/>
              </a:lnSpc>
              <a:spcBef>
                <a:spcPts val="0"/>
              </a:spcBef>
              <a:spcAft>
                <a:spcPts val="0"/>
              </a:spcAft>
              <a:buClr>
                <a:schemeClr val="lt1"/>
              </a:buClr>
              <a:buSzPts val="3600"/>
              <a:buFont typeface="Cairo"/>
              <a:buNone/>
              <a:defRPr sz="4800" b="1">
                <a:solidFill>
                  <a:schemeClr val="lt1"/>
                </a:solidFill>
                <a:latin typeface="Cairo"/>
                <a:ea typeface="Cairo"/>
                <a:cs typeface="Cairo"/>
                <a:sym typeface="Cairo"/>
              </a:defRPr>
            </a:lvl9pPr>
          </a:lstStyle>
          <a:p>
            <a:endParaRPr dirty="0"/>
          </a:p>
        </p:txBody>
      </p:sp>
    </p:spTree>
    <p:extLst>
      <p:ext uri="{BB962C8B-B14F-4D97-AF65-F5344CB8AC3E}">
        <p14:creationId xmlns:p14="http://schemas.microsoft.com/office/powerpoint/2010/main" val="1313561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New Slid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6109B930-B179-364E-FF20-1E2A125793D5}"/>
              </a:ext>
            </a:extLst>
          </p:cNvPr>
          <p:cNvGraphicFramePr>
            <a:graphicFrameLocks noChangeAspect="1"/>
          </p:cNvGraphicFramePr>
          <p:nvPr userDrawn="1">
            <p:custDataLst>
              <p:tags r:id="rId1"/>
            </p:custDataLst>
            <p:extLst>
              <p:ext uri="{D42A27DB-BD31-4B8C-83A1-F6EECF244321}">
                <p14:modId xmlns:p14="http://schemas.microsoft.com/office/powerpoint/2010/main" val="8849214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04" imgH="403" progId="TCLayout.ActiveDocument.1">
                  <p:embed/>
                </p:oleObj>
              </mc:Choice>
              <mc:Fallback>
                <p:oleObj name="think-cell Slide" r:id="rId3" imgW="404" imgH="403" progId="TCLayout.ActiveDocument.1">
                  <p:embed/>
                  <p:pic>
                    <p:nvPicPr>
                      <p:cNvPr id="0" name=""/>
                      <p:cNvPicPr/>
                      <p:nvPr/>
                    </p:nvPicPr>
                    <p:blipFill>
                      <a:blip r:embed="rId4"/>
                      <a:stretch>
                        <a:fillRect/>
                      </a:stretch>
                    </p:blipFill>
                    <p:spPr>
                      <a:xfrm>
                        <a:off x="1588" y="1588"/>
                        <a:ext cx="1588" cy="1588"/>
                      </a:xfrm>
                      <a:prstGeom prst="rect">
                        <a:avLst/>
                      </a:prstGeom>
                    </p:spPr>
                  </p:pic>
                </p:oleObj>
              </mc:Fallback>
            </mc:AlternateContent>
          </a:graphicData>
        </a:graphic>
      </p:graphicFrame>
    </p:spTree>
    <p:extLst>
      <p:ext uri="{BB962C8B-B14F-4D97-AF65-F5344CB8AC3E}">
        <p14:creationId xmlns:p14="http://schemas.microsoft.com/office/powerpoint/2010/main" val="794359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ags" Target="../tags/tag2.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B1838E44-D449-84F1-3A34-14FC38EE734C}"/>
              </a:ext>
            </a:extLst>
          </p:cNvPr>
          <p:cNvGraphicFramePr>
            <a:graphicFrameLocks noChangeAspect="1"/>
          </p:cNvGraphicFramePr>
          <p:nvPr userDrawn="1">
            <p:custDataLst>
              <p:tags r:id="rId6"/>
            </p:custDataLst>
            <p:extLst>
              <p:ext uri="{D42A27DB-BD31-4B8C-83A1-F6EECF244321}">
                <p14:modId xmlns:p14="http://schemas.microsoft.com/office/powerpoint/2010/main" val="6185683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04" imgH="403" progId="TCLayout.ActiveDocument.1">
                  <p:embed/>
                </p:oleObj>
              </mc:Choice>
              <mc:Fallback>
                <p:oleObj name="think-cell Slide" r:id="rId7" imgW="404" imgH="403" progId="TCLayout.ActiveDocument.1">
                  <p:embed/>
                  <p:pic>
                    <p:nvPicPr>
                      <p:cNvPr id="0" name=""/>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4" name="Title Placeholder 3"/>
          <p:cNvSpPr>
            <a:spLocks noGrp="1"/>
          </p:cNvSpPr>
          <p:nvPr>
            <p:ph type="title"/>
          </p:nvPr>
        </p:nvSpPr>
        <p:spPr>
          <a:xfrm>
            <a:off x="440947" y="309035"/>
            <a:ext cx="11319255" cy="477759"/>
          </a:xfrm>
          <a:prstGeom prst="rect">
            <a:avLst/>
          </a:prstGeom>
        </p:spPr>
        <p:txBody>
          <a:bodyPr vert="horz" wrap="square" lIns="0" tIns="0" rIns="0" bIns="0" rtlCol="0" anchor="t" anchorCtr="0">
            <a:spAutoFit/>
          </a:bodyPr>
          <a:lstStyle/>
          <a:p>
            <a:pPr lvl="0"/>
            <a:r>
              <a:rPr lang="en-US" noProof="0" dirty="0"/>
              <a:t>Title</a:t>
            </a:r>
          </a:p>
        </p:txBody>
      </p:sp>
      <p:sp>
        <p:nvSpPr>
          <p:cNvPr id="8" name="Text Placeholder 7"/>
          <p:cNvSpPr>
            <a:spLocks noGrp="1"/>
          </p:cNvSpPr>
          <p:nvPr>
            <p:ph type="body" idx="1"/>
          </p:nvPr>
        </p:nvSpPr>
        <p:spPr>
          <a:xfrm>
            <a:off x="436373" y="1365251"/>
            <a:ext cx="11323827" cy="4944532"/>
          </a:xfrm>
          <a:prstGeom prst="rect">
            <a:avLst/>
          </a:prstGeom>
        </p:spPr>
        <p:txBody>
          <a:bodyPr vert="horz" lIns="0" tIns="0" rIns="0" bIns="0" rtlCol="0">
            <a:normAutofit/>
          </a:bodyPr>
          <a:lstStyle/>
          <a:p>
            <a:pPr lvl="0"/>
            <a:r>
              <a:rPr lang="en-US" noProof="0"/>
              <a:t>Mastertextformat</a:t>
            </a:r>
            <a:r>
              <a:rPr lang="en-US" noProof="0" dirty="0"/>
              <a:t> </a:t>
            </a:r>
            <a:r>
              <a:rPr lang="en-US" noProof="0" dirty="0" err="1"/>
              <a:t>bearbeiten</a:t>
            </a:r>
            <a:endParaRPr lang="en-US" noProof="0" dirty="0"/>
          </a:p>
          <a:p>
            <a:pPr lvl="1"/>
            <a:r>
              <a:rPr lang="en-US" noProof="0" dirty="0"/>
              <a:t>Zweite Ebene</a:t>
            </a:r>
          </a:p>
          <a:p>
            <a:pPr lvl="2"/>
            <a:r>
              <a:rPr lang="en-US" noProof="0" dirty="0" err="1"/>
              <a:t>Dritte</a:t>
            </a:r>
            <a:r>
              <a:rPr lang="en-US" noProof="0" dirty="0"/>
              <a:t> Ebene</a:t>
            </a:r>
          </a:p>
          <a:p>
            <a:pPr lvl="3"/>
            <a:r>
              <a:rPr lang="en-US" noProof="0" dirty="0" err="1"/>
              <a:t>Vierte</a:t>
            </a:r>
            <a:r>
              <a:rPr lang="en-US" noProof="0" dirty="0"/>
              <a:t> Ebene</a:t>
            </a:r>
          </a:p>
          <a:p>
            <a:pPr lvl="4"/>
            <a:r>
              <a:rPr lang="en-US" noProof="0" dirty="0" err="1"/>
              <a:t>Fünfte</a:t>
            </a:r>
            <a:r>
              <a:rPr lang="en-US" noProof="0" dirty="0"/>
              <a:t> Ebene</a:t>
            </a:r>
          </a:p>
        </p:txBody>
      </p:sp>
    </p:spTree>
    <p:extLst>
      <p:ext uri="{BB962C8B-B14F-4D97-AF65-F5344CB8AC3E}">
        <p14:creationId xmlns:p14="http://schemas.microsoft.com/office/powerpoint/2010/main" val="3279678868"/>
      </p:ext>
    </p:extLst>
  </p:cSld>
  <p:clrMap bg1="lt1" tx1="dk1" bg2="lt2" tx2="dk2" accent1="accent1" accent2="accent2" accent3="accent3" accent4="accent4" accent5="accent5" accent6="accent6" hlink="hlink" folHlink="folHlink"/>
  <p:sldLayoutIdLst>
    <p:sldLayoutId id="2147488322" r:id="rId1"/>
    <p:sldLayoutId id="2147488323" r:id="rId2"/>
    <p:sldLayoutId id="2147488345" r:id="rId3"/>
    <p:sldLayoutId id="2147488325" r:id="rId4"/>
  </p:sldLayoutIdLst>
  <p:hf hdr="0" dt="0"/>
  <p:txStyles>
    <p:titleStyle>
      <a:lvl1pPr marL="0" indent="0" algn="l" rtl="0" eaLnBrk="1" fontAlgn="base" hangingPunct="1">
        <a:lnSpc>
          <a:spcPts val="4267"/>
        </a:lnSpc>
        <a:spcBef>
          <a:spcPct val="0"/>
        </a:spcBef>
        <a:spcAft>
          <a:spcPct val="0"/>
        </a:spcAft>
        <a:defRPr sz="2200" b="1" i="0" u="none" kern="1200">
          <a:solidFill>
            <a:schemeClr val="tx1">
              <a:lumMod val="100000"/>
            </a:schemeClr>
          </a:solidFill>
          <a:latin typeface="Arial" panose="020B0604020202020204" pitchFamily="34" charset="0"/>
          <a:ea typeface="+mj-ea"/>
          <a:cs typeface="+mj-cs"/>
        </a:defRPr>
      </a:lvl1pPr>
      <a:lvl2pPr algn="l" rtl="0" eaLnBrk="1" fontAlgn="base" hangingPunct="1">
        <a:spcBef>
          <a:spcPct val="0"/>
        </a:spcBef>
        <a:spcAft>
          <a:spcPct val="0"/>
        </a:spcAft>
        <a:defRPr sz="2667" b="1">
          <a:solidFill>
            <a:schemeClr val="tx2"/>
          </a:solidFill>
          <a:latin typeface="Arial" charset="0"/>
          <a:cs typeface="Arial" charset="0"/>
        </a:defRPr>
      </a:lvl2pPr>
      <a:lvl3pPr algn="l" rtl="0" eaLnBrk="1" fontAlgn="base" hangingPunct="1">
        <a:spcBef>
          <a:spcPct val="0"/>
        </a:spcBef>
        <a:spcAft>
          <a:spcPct val="0"/>
        </a:spcAft>
        <a:defRPr sz="2667" b="1">
          <a:solidFill>
            <a:schemeClr val="tx2"/>
          </a:solidFill>
          <a:latin typeface="Arial" charset="0"/>
          <a:cs typeface="Arial" charset="0"/>
        </a:defRPr>
      </a:lvl3pPr>
      <a:lvl4pPr algn="l" rtl="0" eaLnBrk="1" fontAlgn="base" hangingPunct="1">
        <a:spcBef>
          <a:spcPct val="0"/>
        </a:spcBef>
        <a:spcAft>
          <a:spcPct val="0"/>
        </a:spcAft>
        <a:defRPr sz="2667" b="1">
          <a:solidFill>
            <a:schemeClr val="tx2"/>
          </a:solidFill>
          <a:latin typeface="Arial" charset="0"/>
          <a:cs typeface="Arial" charset="0"/>
        </a:defRPr>
      </a:lvl4pPr>
      <a:lvl5pPr algn="l" rtl="0" eaLnBrk="1" fontAlgn="base" hangingPunct="1">
        <a:spcBef>
          <a:spcPct val="0"/>
        </a:spcBef>
        <a:spcAft>
          <a:spcPct val="0"/>
        </a:spcAft>
        <a:defRPr sz="2667" b="1">
          <a:solidFill>
            <a:schemeClr val="tx2"/>
          </a:solidFill>
          <a:latin typeface="Arial" charset="0"/>
          <a:cs typeface="Arial" charset="0"/>
        </a:defRPr>
      </a:lvl5pPr>
      <a:lvl6pPr marL="609570" algn="l" rtl="0" eaLnBrk="1" fontAlgn="base" hangingPunct="1">
        <a:spcBef>
          <a:spcPct val="0"/>
        </a:spcBef>
        <a:spcAft>
          <a:spcPct val="0"/>
        </a:spcAft>
        <a:defRPr sz="2667" b="1">
          <a:solidFill>
            <a:schemeClr val="tx2"/>
          </a:solidFill>
          <a:latin typeface="Arial" charset="0"/>
          <a:cs typeface="Arial" charset="0"/>
        </a:defRPr>
      </a:lvl6pPr>
      <a:lvl7pPr marL="1219140" algn="l" rtl="0" eaLnBrk="1" fontAlgn="base" hangingPunct="1">
        <a:spcBef>
          <a:spcPct val="0"/>
        </a:spcBef>
        <a:spcAft>
          <a:spcPct val="0"/>
        </a:spcAft>
        <a:defRPr sz="2667" b="1">
          <a:solidFill>
            <a:schemeClr val="tx2"/>
          </a:solidFill>
          <a:latin typeface="Arial" charset="0"/>
          <a:cs typeface="Arial" charset="0"/>
        </a:defRPr>
      </a:lvl7pPr>
      <a:lvl8pPr marL="1828709" algn="l" rtl="0" eaLnBrk="1" fontAlgn="base" hangingPunct="1">
        <a:spcBef>
          <a:spcPct val="0"/>
        </a:spcBef>
        <a:spcAft>
          <a:spcPct val="0"/>
        </a:spcAft>
        <a:defRPr sz="2667" b="1">
          <a:solidFill>
            <a:schemeClr val="tx2"/>
          </a:solidFill>
          <a:latin typeface="Arial" charset="0"/>
          <a:cs typeface="Arial" charset="0"/>
        </a:defRPr>
      </a:lvl8pPr>
      <a:lvl9pPr marL="2438278" algn="l" rtl="0" eaLnBrk="1" fontAlgn="base" hangingPunct="1">
        <a:spcBef>
          <a:spcPct val="0"/>
        </a:spcBef>
        <a:spcAft>
          <a:spcPct val="0"/>
        </a:spcAft>
        <a:defRPr sz="2667" b="1">
          <a:solidFill>
            <a:schemeClr val="tx2"/>
          </a:solidFill>
          <a:latin typeface="Arial" charset="0"/>
          <a:cs typeface="Arial" charset="0"/>
        </a:defRPr>
      </a:lvl9pPr>
    </p:titleStyle>
    <p:body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234939" indent="-234939" algn="l" rtl="0" eaLnBrk="1" fontAlgn="base" hangingPunct="1">
        <a:lnSpc>
          <a:spcPct val="100000"/>
        </a:lnSpc>
        <a:spcBef>
          <a:spcPct val="0"/>
        </a:spcBef>
        <a:spcAft>
          <a:spcPct val="0"/>
        </a:spcAft>
        <a:buFont typeface="Arial" charset="0"/>
        <a:buChar char="•"/>
        <a:defRPr sz="1400" kern="1200">
          <a:solidFill>
            <a:schemeClr val="tx1"/>
          </a:solidFill>
          <a:latin typeface="+mn-lt"/>
          <a:ea typeface="+mn-ea"/>
          <a:cs typeface="+mn-cs"/>
        </a:defRPr>
      </a:lvl2pPr>
      <a:lvl3pPr marL="480460" indent="-245521"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717515" indent="-237055"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952452" indent="-234939"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de-DE"/>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04">
          <p15:clr>
            <a:srgbClr val="F26B43"/>
          </p15:clr>
        </p15:guide>
        <p15:guide id="2" orient="horz" pos="645">
          <p15:clr>
            <a:srgbClr val="F26B43"/>
          </p15:clr>
        </p15:guide>
        <p15:guide id="3" pos="5556">
          <p15:clr>
            <a:srgbClr val="F26B43"/>
          </p15:clr>
        </p15:guide>
        <p15:guide id="4" orient="horz" pos="2981">
          <p15:clr>
            <a:srgbClr val="F26B43"/>
          </p15:clr>
        </p15:guide>
        <p15:guide id="5" orient="horz" pos="147">
          <p15:clr>
            <a:srgbClr val="F26B43"/>
          </p15:clr>
        </p15:guide>
        <p15:guide id="8" pos="2880">
          <p15:clr>
            <a:srgbClr val="F26B43"/>
          </p15:clr>
        </p15:guide>
        <p15:guide id="9" orient="horz" pos="3072">
          <p15:clr>
            <a:srgbClr val="F26B43"/>
          </p15:clr>
        </p15:guide>
        <p15:guide id="10" orient="horz" pos="172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4.xml"/><Relationship Id="rId7" Type="http://schemas.openxmlformats.org/officeDocument/2006/relationships/hyperlink" Target="https://digitaleconomy.stanford.edu/publications/canaries-in-the-coal-mine/" TargetMode="Externa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hyperlink" Target="https://www.linkedin.com/posts/emollick_there-has-not-been-a-lot-of-evidence-so-far-activity-7366123764939497472-YIoZ/?utm_source=share&amp;utm_medium=member_desktop&amp;rcm=ACoAAAAHqi4BK80_uw_7Tzb_XmYQCieJpW5Qw9s" TargetMode="External"/><Relationship Id="rId5" Type="http://schemas.openxmlformats.org/officeDocument/2006/relationships/image" Target="../media/image1.emf"/><Relationship Id="rId4" Type="http://schemas.openxmlformats.org/officeDocument/2006/relationships/oleObject" Target="../embeddings/oleObject3.bin"/><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1.e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emf"/><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960.png"/><Relationship Id="rId13" Type="http://schemas.openxmlformats.org/officeDocument/2006/relationships/customXml" Target="../ink/ink6.xml"/><Relationship Id="rId18" Type="http://schemas.openxmlformats.org/officeDocument/2006/relationships/image" Target="../media/image1010.png"/><Relationship Id="rId26" Type="http://schemas.openxmlformats.org/officeDocument/2006/relationships/customXml" Target="../ink/ink14.xml"/><Relationship Id="rId3" Type="http://schemas.openxmlformats.org/officeDocument/2006/relationships/customXml" Target="../ink/ink1.xml"/><Relationship Id="rId21" Type="http://schemas.openxmlformats.org/officeDocument/2006/relationships/customXml" Target="../ink/ink11.xml"/><Relationship Id="rId7" Type="http://schemas.openxmlformats.org/officeDocument/2006/relationships/customXml" Target="../ink/ink3.xml"/><Relationship Id="rId12" Type="http://schemas.openxmlformats.org/officeDocument/2006/relationships/image" Target="../media/image980.png"/><Relationship Id="rId17" Type="http://schemas.openxmlformats.org/officeDocument/2006/relationships/customXml" Target="../ink/ink8.xml"/><Relationship Id="rId25" Type="http://schemas.openxmlformats.org/officeDocument/2006/relationships/image" Target="../media/image1030.png"/><Relationship Id="rId2" Type="http://schemas.openxmlformats.org/officeDocument/2006/relationships/notesSlide" Target="../notesSlides/notesSlide18.xml"/><Relationship Id="rId16" Type="http://schemas.openxmlformats.org/officeDocument/2006/relationships/image" Target="../media/image1000.png"/><Relationship Id="rId20" Type="http://schemas.openxmlformats.org/officeDocument/2006/relationships/customXml" Target="../ink/ink10.xml"/><Relationship Id="rId29" Type="http://schemas.openxmlformats.org/officeDocument/2006/relationships/image" Target="../media/image1050.png"/><Relationship Id="rId1" Type="http://schemas.openxmlformats.org/officeDocument/2006/relationships/slideLayout" Target="../slideLayouts/slideLayout2.xml"/><Relationship Id="rId6" Type="http://schemas.openxmlformats.org/officeDocument/2006/relationships/image" Target="../media/image950.png"/><Relationship Id="rId11" Type="http://schemas.openxmlformats.org/officeDocument/2006/relationships/customXml" Target="../ink/ink5.xml"/><Relationship Id="rId24" Type="http://schemas.openxmlformats.org/officeDocument/2006/relationships/customXml" Target="../ink/ink13.xml"/><Relationship Id="rId5" Type="http://schemas.openxmlformats.org/officeDocument/2006/relationships/customXml" Target="../ink/ink2.xml"/><Relationship Id="rId15" Type="http://schemas.openxmlformats.org/officeDocument/2006/relationships/customXml" Target="../ink/ink7.xml"/><Relationship Id="rId23" Type="http://schemas.openxmlformats.org/officeDocument/2006/relationships/image" Target="../media/image1020.png"/><Relationship Id="rId28" Type="http://schemas.openxmlformats.org/officeDocument/2006/relationships/customXml" Target="../ink/ink15.xml"/><Relationship Id="rId10" Type="http://schemas.openxmlformats.org/officeDocument/2006/relationships/image" Target="../media/image970.png"/><Relationship Id="rId19" Type="http://schemas.openxmlformats.org/officeDocument/2006/relationships/customXml" Target="../ink/ink9.xml"/><Relationship Id="rId4" Type="http://schemas.openxmlformats.org/officeDocument/2006/relationships/image" Target="../media/image940.png"/><Relationship Id="rId9" Type="http://schemas.openxmlformats.org/officeDocument/2006/relationships/customXml" Target="../ink/ink4.xml"/><Relationship Id="rId14" Type="http://schemas.openxmlformats.org/officeDocument/2006/relationships/image" Target="../media/image990.png"/><Relationship Id="rId22" Type="http://schemas.openxmlformats.org/officeDocument/2006/relationships/customXml" Target="../ink/ink12.xml"/><Relationship Id="rId27" Type="http://schemas.openxmlformats.org/officeDocument/2006/relationships/image" Target="../media/image1040.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3.em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handbook.mit.edu/hacking" TargetMode="Externa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3.wmf"/><Relationship Id="rId5" Type="http://schemas.openxmlformats.org/officeDocument/2006/relationships/image" Target="../media/image39.emf"/><Relationship Id="rId4" Type="http://schemas.openxmlformats.org/officeDocument/2006/relationships/oleObject" Target="../embeddings/oleObject6.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s://arxiv.org/abs/2303.18223"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3.png"/><Relationship Id="rId5" Type="http://schemas.openxmlformats.org/officeDocument/2006/relationships/image" Target="../media/image42.emf"/><Relationship Id="rId4" Type="http://schemas.openxmlformats.org/officeDocument/2006/relationships/oleObject" Target="../embeddings/oleObject7.bin"/></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hyperlink" Target="https://www.youtube.com/watch?v=Iwpi1Lm6dFo&amp;t=629s"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www.pixabay.com/" TargetMode="External"/><Relationship Id="rId13" Type="http://schemas.openxmlformats.org/officeDocument/2006/relationships/hyperlink" Target="http://www.publicdomainarchive.com/" TargetMode="External"/><Relationship Id="rId18" Type="http://schemas.openxmlformats.org/officeDocument/2006/relationships/hyperlink" Target="http://www.stockvault.net/" TargetMode="External"/><Relationship Id="rId3" Type="http://schemas.openxmlformats.org/officeDocument/2006/relationships/hyperlink" Target="http://www.pexels.com/" TargetMode="External"/><Relationship Id="rId21" Type="http://schemas.openxmlformats.org/officeDocument/2006/relationships/hyperlink" Target="http://www.freenaturestock.com/" TargetMode="External"/><Relationship Id="rId7" Type="http://schemas.openxmlformats.org/officeDocument/2006/relationships/hyperlink" Target="http://www.foodiesfeed.com/" TargetMode="External"/><Relationship Id="rId12" Type="http://schemas.openxmlformats.org/officeDocument/2006/relationships/hyperlink" Target="http://www.gratisography.com/" TargetMode="External"/><Relationship Id="rId17" Type="http://schemas.openxmlformats.org/officeDocument/2006/relationships/hyperlink" Target="http://www.freedigitalphotos.net/" TargetMode="External"/><Relationship Id="rId2" Type="http://schemas.openxmlformats.org/officeDocument/2006/relationships/hyperlink" Target="http://www.focastock.com/" TargetMode="External"/><Relationship Id="rId16" Type="http://schemas.openxmlformats.org/officeDocument/2006/relationships/hyperlink" Target="http://www.bucketlistly.blog/photos" TargetMode="External"/><Relationship Id="rId20" Type="http://schemas.openxmlformats.org/officeDocument/2006/relationships/hyperlink" Target="http://www.freerangestock.com/" TargetMode="External"/><Relationship Id="rId1" Type="http://schemas.openxmlformats.org/officeDocument/2006/relationships/slideLayout" Target="../slideLayouts/slideLayout2.xml"/><Relationship Id="rId6" Type="http://schemas.openxmlformats.org/officeDocument/2006/relationships/hyperlink" Target="http://www.designerspics.com/" TargetMode="External"/><Relationship Id="rId11" Type="http://schemas.openxmlformats.org/officeDocument/2006/relationships/hyperlink" Target="http://www.splitshire.com/" TargetMode="External"/><Relationship Id="rId5" Type="http://schemas.openxmlformats.org/officeDocument/2006/relationships/hyperlink" Target="http://www.unsplash.com/" TargetMode="External"/><Relationship Id="rId15" Type="http://schemas.openxmlformats.org/officeDocument/2006/relationships/hyperlink" Target="http://www.kaboompics.com/" TargetMode="External"/><Relationship Id="rId10" Type="http://schemas.openxmlformats.org/officeDocument/2006/relationships/hyperlink" Target="http://www.littlevisuals.co/" TargetMode="External"/><Relationship Id="rId19" Type="http://schemas.openxmlformats.org/officeDocument/2006/relationships/hyperlink" Target="http://www.freeimages.com/" TargetMode="External"/><Relationship Id="rId4" Type="http://schemas.openxmlformats.org/officeDocument/2006/relationships/hyperlink" Target="http://www.allthefreestock.com/" TargetMode="External"/><Relationship Id="rId9" Type="http://schemas.openxmlformats.org/officeDocument/2006/relationships/hyperlink" Target="http://www.picography.co/" TargetMode="External"/><Relationship Id="rId14" Type="http://schemas.openxmlformats.org/officeDocument/2006/relationships/hyperlink" Target="http://www.isorepubli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F6CAC-F3F2-944A-7D6E-BB5EB3DAC6C0}"/>
            </a:ext>
          </a:extLst>
        </p:cNvPr>
        <p:cNvGrpSpPr/>
        <p:nvPr/>
      </p:nvGrpSpPr>
      <p:grpSpPr>
        <a:xfrm>
          <a:off x="0" y="0"/>
          <a:ext cx="0" cy="0"/>
          <a:chOff x="0" y="0"/>
          <a:chExt cx="0" cy="0"/>
        </a:xfrm>
      </p:grpSpPr>
      <p:sp>
        <p:nvSpPr>
          <p:cNvPr id="3" name="Textplatzhalter 2">
            <a:extLst>
              <a:ext uri="{FF2B5EF4-FFF2-40B4-BE49-F238E27FC236}">
                <a16:creationId xmlns:a16="http://schemas.microsoft.com/office/drawing/2014/main" id="{AF9FC9DC-8558-83D6-478D-5CD66EA2DF3D}"/>
              </a:ext>
            </a:extLst>
          </p:cNvPr>
          <p:cNvSpPr>
            <a:spLocks noGrp="1"/>
          </p:cNvSpPr>
          <p:nvPr>
            <p:ph type="body" idx="4294967295"/>
          </p:nvPr>
        </p:nvSpPr>
        <p:spPr>
          <a:xfrm>
            <a:off x="609600" y="758825"/>
            <a:ext cx="10972800" cy="5340350"/>
          </a:xfrm>
        </p:spPr>
        <p:txBody>
          <a:bodyPr/>
          <a:lstStyle/>
          <a:p>
            <a:pPr marL="203195" indent="0" algn="ctr">
              <a:buNone/>
            </a:pPr>
            <a:r>
              <a:rPr lang="de-DE" sz="5333" b="1" dirty="0">
                <a:solidFill>
                  <a:schemeClr val="tx1"/>
                </a:solidFill>
                <a:latin typeface="Arial" panose="020B0604020202020204" pitchFamily="34" charset="0"/>
                <a:cs typeface="Arial" panose="020B0604020202020204" pitchFamily="34" charset="0"/>
              </a:rPr>
              <a:t>IBM Leadership Study: </a:t>
            </a:r>
          </a:p>
          <a:p>
            <a:pPr marL="203195" indent="0" algn="ctr">
              <a:buNone/>
            </a:pPr>
            <a:r>
              <a:rPr lang="de-DE" sz="5333" dirty="0">
                <a:solidFill>
                  <a:schemeClr val="tx1"/>
                </a:solidFill>
                <a:latin typeface="Arial" panose="020B0604020202020204" pitchFamily="34" charset="0"/>
                <a:cs typeface="Arial" panose="020B0604020202020204" pitchFamily="34" charset="0"/>
              </a:rPr>
              <a:t>„Mit was vergleichen Führungskräfte Ihre Arbeit?“</a:t>
            </a:r>
            <a:endParaRPr lang="de-DE" sz="5333" dirty="0">
              <a:latin typeface="Arial" panose="020B0604020202020204" pitchFamily="34" charset="0"/>
              <a:cs typeface="Arial" panose="020B0604020202020204" pitchFamily="34" charset="0"/>
            </a:endParaRPr>
          </a:p>
        </p:txBody>
      </p:sp>
      <p:sp>
        <p:nvSpPr>
          <p:cNvPr id="4" name="Textplatzhalter 2">
            <a:extLst>
              <a:ext uri="{FF2B5EF4-FFF2-40B4-BE49-F238E27FC236}">
                <a16:creationId xmlns:a16="http://schemas.microsoft.com/office/drawing/2014/main" id="{3148F717-24D6-F7B9-B352-690EFDBC6E4E}"/>
              </a:ext>
            </a:extLst>
          </p:cNvPr>
          <p:cNvSpPr txBox="1">
            <a:spLocks/>
          </p:cNvSpPr>
          <p:nvPr/>
        </p:nvSpPr>
        <p:spPr>
          <a:xfrm>
            <a:off x="609600" y="3860800"/>
            <a:ext cx="10972800" cy="5340000"/>
          </a:xfrm>
          <a:prstGeom prst="rect">
            <a:avLst/>
          </a:prstGeom>
          <a:noFill/>
          <a:ln>
            <a:noFill/>
          </a:ln>
        </p:spPr>
        <p:txBody>
          <a:bodyPr spcFirstLastPara="1" wrap="square" lIns="0" tIns="91425" rIns="0" bIns="0" anchor="t" anchorCtr="0">
            <a:no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1pPr>
            <a:lvl2pPr marL="1219170" marR="0" lvl="1"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2pPr>
            <a:lvl3pPr marL="1828754" marR="0" lvl="2"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3pPr>
            <a:lvl4pPr marL="2438339" marR="0" lvl="3"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4pPr>
            <a:lvl5pPr marL="3047924" marR="0" lvl="4"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5pPr>
            <a:lvl6pPr marL="3657509" marR="0" lvl="5"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6pPr>
            <a:lvl7pPr marL="4267093" marR="0" lvl="6"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7pPr>
            <a:lvl8pPr marL="4876678" marR="0" lvl="7"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8pPr>
            <a:lvl9pPr marL="5486263" marR="0" lvl="8" indent="-406390" algn="l" rtl="0">
              <a:lnSpc>
                <a:spcPct val="100000"/>
              </a:lnSpc>
              <a:spcBef>
                <a:spcPts val="0"/>
              </a:spcBef>
              <a:spcAft>
                <a:spcPts val="0"/>
              </a:spcAft>
              <a:buClr>
                <a:srgbClr val="000000"/>
              </a:buClr>
              <a:buSzPts val="1200"/>
              <a:buFont typeface="Cairo"/>
              <a:buChar char="■"/>
              <a:defRPr sz="1600" b="0" i="0" u="none" strike="noStrike" cap="none">
                <a:solidFill>
                  <a:srgbClr val="000000"/>
                </a:solidFill>
                <a:latin typeface="Cairo"/>
                <a:ea typeface="Cairo"/>
                <a:cs typeface="Cairo"/>
                <a:sym typeface="Cairo"/>
              </a:defRPr>
            </a:lvl9pPr>
          </a:lstStyle>
          <a:p>
            <a:pPr marL="203195" marR="0" lvl="0" indent="0" algn="ctr" defTabSz="914400" rtl="0" eaLnBrk="1" fontAlgn="auto" latinLnBrk="0" hangingPunct="1">
              <a:lnSpc>
                <a:spcPct val="100000"/>
              </a:lnSpc>
              <a:spcBef>
                <a:spcPts val="0"/>
              </a:spcBef>
              <a:spcAft>
                <a:spcPts val="0"/>
              </a:spcAft>
              <a:buClr>
                <a:srgbClr val="000000"/>
              </a:buClr>
              <a:buSzPts val="1200"/>
              <a:buFont typeface="Cairo"/>
              <a:buNone/>
              <a:tabLst/>
              <a:defRPr/>
            </a:pPr>
            <a:r>
              <a:rPr kumimoji="0" lang="de-DE" sz="2800" b="0" i="0" u="none" strike="noStrike" kern="1200" cap="none" spc="0" normalizeH="0" baseline="0" noProof="0" dirty="0">
                <a:ln>
                  <a:noFill/>
                </a:ln>
                <a:solidFill>
                  <a:srgbClr val="000000"/>
                </a:solidFill>
                <a:effectLst/>
                <a:uLnTx/>
                <a:uFillTx/>
                <a:latin typeface="Cairo"/>
                <a:cs typeface="Cairo"/>
                <a:sym typeface="Cairo"/>
              </a:rPr>
              <a:t>🛶🌊💦😱 </a:t>
            </a:r>
          </a:p>
          <a:p>
            <a:pPr marL="203195" marR="0" lvl="0" indent="0" algn="ctr" defTabSz="914400" rtl="0" eaLnBrk="1" fontAlgn="auto" latinLnBrk="0" hangingPunct="1">
              <a:lnSpc>
                <a:spcPct val="100000"/>
              </a:lnSpc>
              <a:spcBef>
                <a:spcPts val="0"/>
              </a:spcBef>
              <a:spcAft>
                <a:spcPts val="0"/>
              </a:spcAft>
              <a:buClr>
                <a:srgbClr val="000000"/>
              </a:buClr>
              <a:buSzPts val="1200"/>
              <a:buFont typeface="Cairo"/>
              <a:buNone/>
              <a:tabLst/>
              <a:defRPr/>
            </a:pPr>
            <a:r>
              <a:rPr kumimoji="0" lang="de-DE" sz="5333" b="1" i="0" u="none" strike="noStrike" kern="0" cap="none" spc="0" normalizeH="0" baseline="0" noProof="0" dirty="0">
                <a:ln>
                  <a:noFill/>
                </a:ln>
                <a:solidFill>
                  <a:schemeClr val="tx2"/>
                </a:solidFill>
                <a:effectLst/>
                <a:uLnTx/>
                <a:uFillTx/>
                <a:latin typeface="Arial" panose="020B0604020202020204" pitchFamily="34" charset="0"/>
                <a:cs typeface="Arial" panose="020B0604020202020204" pitchFamily="34" charset="0"/>
                <a:sym typeface="Cairo"/>
              </a:rPr>
              <a:t>White Water </a:t>
            </a:r>
            <a:r>
              <a:rPr kumimoji="0" lang="de-DE" sz="5333" b="1" i="0" u="none" strike="noStrike" kern="0" cap="none" spc="0" normalizeH="0" baseline="0" noProof="0" dirty="0" err="1">
                <a:ln>
                  <a:noFill/>
                </a:ln>
                <a:solidFill>
                  <a:schemeClr val="tx2"/>
                </a:solidFill>
                <a:effectLst/>
                <a:uLnTx/>
                <a:uFillTx/>
                <a:latin typeface="Arial" panose="020B0604020202020204" pitchFamily="34" charset="0"/>
                <a:cs typeface="Arial" panose="020B0604020202020204" pitchFamily="34" charset="0"/>
                <a:sym typeface="Cairo"/>
              </a:rPr>
              <a:t>Kayaking</a:t>
            </a:r>
            <a:endParaRPr kumimoji="0" lang="de-DE" sz="5333" b="1" i="0" u="none" strike="noStrike" kern="0" cap="none" spc="0" normalizeH="0" baseline="0" noProof="0" dirty="0">
              <a:ln>
                <a:noFill/>
              </a:ln>
              <a:solidFill>
                <a:schemeClr val="tx2"/>
              </a:solidFill>
              <a:effectLst/>
              <a:uLnTx/>
              <a:uFillTx/>
              <a:latin typeface="Arial" panose="020B0604020202020204" pitchFamily="34" charset="0"/>
              <a:cs typeface="Arial" panose="020B0604020202020204" pitchFamily="34" charset="0"/>
              <a:sym typeface="Cairo"/>
            </a:endParaRPr>
          </a:p>
        </p:txBody>
      </p:sp>
    </p:spTree>
    <p:extLst>
      <p:ext uri="{BB962C8B-B14F-4D97-AF65-F5344CB8AC3E}">
        <p14:creationId xmlns:p14="http://schemas.microsoft.com/office/powerpoint/2010/main" val="364331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5E809-F827-E9F3-0069-C58C14B72D04}"/>
            </a:ext>
          </a:extLst>
        </p:cNvPr>
        <p:cNvGrpSpPr/>
        <p:nvPr/>
      </p:nvGrpSpPr>
      <p:grpSpPr>
        <a:xfrm>
          <a:off x="0" y="0"/>
          <a:ext cx="0" cy="0"/>
          <a:chOff x="0" y="0"/>
          <a:chExt cx="0" cy="0"/>
        </a:xfrm>
      </p:grpSpPr>
      <p:pic>
        <p:nvPicPr>
          <p:cNvPr id="1028" name="Picture 4" descr="Bild">
            <a:extLst>
              <a:ext uri="{FF2B5EF4-FFF2-40B4-BE49-F238E27FC236}">
                <a16:creationId xmlns:a16="http://schemas.microsoft.com/office/drawing/2014/main" id="{5A90378A-B073-B457-B240-7A037F6BBE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0212104-B53A-8DDE-1D22-B283DAA38477}"/>
              </a:ext>
            </a:extLst>
          </p:cNvPr>
          <p:cNvSpPr txBox="1"/>
          <p:nvPr/>
        </p:nvSpPr>
        <p:spPr>
          <a:xfrm>
            <a:off x="6921502" y="1269089"/>
            <a:ext cx="5130799" cy="1405000"/>
          </a:xfrm>
          <a:prstGeom prst="rect">
            <a:avLst/>
          </a:prstGeom>
          <a:noFill/>
        </p:spPr>
        <p:txBody>
          <a:bodyPr wrap="square">
            <a:spAutoFit/>
          </a:bodyPr>
          <a:lstStyle/>
          <a:p>
            <a:pPr marL="457189" indent="-457189" defTabSz="1219140" fontAlgn="base">
              <a:lnSpc>
                <a:spcPct val="114000"/>
              </a:lnSpc>
              <a:spcBef>
                <a:spcPct val="0"/>
              </a:spcBef>
              <a:spcAft>
                <a:spcPct val="0"/>
              </a:spcAft>
              <a:buClr>
                <a:srgbClr val="000000"/>
              </a:buClr>
              <a:buFont typeface="Arial"/>
              <a:buAutoNum type="arabicPeriod"/>
              <a:defRPr/>
            </a:pPr>
            <a:r>
              <a:rPr lang="en-US" sz="2400" kern="0" dirty="0" err="1">
                <a:solidFill>
                  <a:prstClr val="black"/>
                </a:solidFill>
                <a:latin typeface="Arial"/>
                <a:cs typeface="Arial" charset="0"/>
                <a:sym typeface="Arial"/>
              </a:rPr>
              <a:t>Talente</a:t>
            </a:r>
            <a:r>
              <a:rPr lang="en-US" sz="2400" kern="0" dirty="0">
                <a:solidFill>
                  <a:prstClr val="black"/>
                </a:solidFill>
                <a:latin typeface="Arial"/>
                <a:cs typeface="Arial" charset="0"/>
                <a:sym typeface="Arial"/>
              </a:rPr>
              <a:t> </a:t>
            </a:r>
            <a:r>
              <a:rPr lang="en-US" sz="2400" kern="0" dirty="0" err="1">
                <a:solidFill>
                  <a:prstClr val="black"/>
                </a:solidFill>
                <a:latin typeface="Arial"/>
                <a:cs typeface="Arial" charset="0"/>
                <a:sym typeface="Arial"/>
              </a:rPr>
              <a:t>finden</a:t>
            </a:r>
            <a:endParaRPr kumimoji="0" lang="en-US" sz="1400" b="0" i="0" u="none" strike="noStrike" kern="0" cap="none" spc="0" normalizeH="0" baseline="0" noProof="0" dirty="0">
              <a:ln>
                <a:noFill/>
              </a:ln>
              <a:solidFill>
                <a:prstClr val="black"/>
              </a:solidFill>
              <a:effectLst/>
              <a:uLnTx/>
              <a:uFillTx/>
              <a:latin typeface="Arial"/>
              <a:ea typeface="+mn-ea"/>
              <a:cs typeface="Arial" charset="0"/>
              <a:sym typeface="Arial"/>
            </a:endParaRPr>
          </a:p>
          <a:p>
            <a:pPr marL="457189" marR="0" lvl="0" indent="-457189" algn="l" defTabSz="1219140" rtl="0" eaLnBrk="1" fontAlgn="base" latinLnBrk="0" hangingPunct="1">
              <a:lnSpc>
                <a:spcPct val="114000"/>
              </a:lnSpc>
              <a:spcBef>
                <a:spcPct val="0"/>
              </a:spcBef>
              <a:spcAft>
                <a:spcPct val="0"/>
              </a:spcAft>
              <a:buClr>
                <a:srgbClr val="000000"/>
              </a:buClr>
              <a:buSzTx/>
              <a:buFont typeface="Arial"/>
              <a:buAutoNum type="arabicPeriod"/>
              <a:tabLst/>
              <a:defRPr/>
            </a:pPr>
            <a:r>
              <a:rPr kumimoji="0" lang="en-US" sz="2400" b="0" i="0" u="none" strike="noStrike" kern="0" cap="none" spc="0" normalizeH="0" baseline="0" noProof="0" dirty="0" err="1">
                <a:ln>
                  <a:noFill/>
                </a:ln>
                <a:solidFill>
                  <a:prstClr val="black"/>
                </a:solidFill>
                <a:effectLst/>
                <a:uLnTx/>
                <a:uFillTx/>
                <a:latin typeface="Arial"/>
                <a:ea typeface="+mn-ea"/>
                <a:cs typeface="Arial" charset="0"/>
                <a:sym typeface="Arial"/>
              </a:rPr>
              <a:t>Einzelperson</a:t>
            </a:r>
            <a:r>
              <a:rPr kumimoji="0" lang="en-US" sz="2400" b="0" i="0" u="none" strike="noStrike" kern="0" cap="none" spc="0" normalizeH="0" baseline="0" noProof="0" dirty="0">
                <a:ln>
                  <a:noFill/>
                </a:ln>
                <a:solidFill>
                  <a:prstClr val="black"/>
                </a:solidFill>
                <a:effectLst/>
                <a:uLnTx/>
                <a:uFillTx/>
                <a:latin typeface="Arial"/>
                <a:ea typeface="+mn-ea"/>
                <a:cs typeface="Arial" charset="0"/>
                <a:sym typeface="Arial"/>
              </a:rPr>
              <a:t> statt Team </a:t>
            </a:r>
            <a:r>
              <a:rPr kumimoji="0" lang="en-US" sz="1400" b="0" i="0" u="none" strike="noStrike" kern="0" cap="none" spc="0" normalizeH="0" baseline="0" noProof="0" dirty="0">
                <a:ln>
                  <a:noFill/>
                </a:ln>
                <a:solidFill>
                  <a:prstClr val="black"/>
                </a:solidFill>
                <a:effectLst/>
                <a:uLnTx/>
                <a:uFillTx/>
                <a:latin typeface="Arial"/>
                <a:ea typeface="+mn-ea"/>
                <a:cs typeface="Arial" charset="0"/>
                <a:sym typeface="Arial"/>
              </a:rPr>
              <a:t>(sehr selten Treffen und nur mit wenigen Personen) </a:t>
            </a:r>
            <a:endParaRPr lang="en-US" sz="2400" kern="0" dirty="0">
              <a:solidFill>
                <a:prstClr val="black"/>
              </a:solidFill>
              <a:latin typeface="Arial"/>
              <a:cs typeface="Arial" charset="0"/>
              <a:sym typeface="Arial"/>
            </a:endParaRPr>
          </a:p>
          <a:p>
            <a:pPr marR="0" lvl="0" algn="l" defTabSz="1219140" rtl="0" eaLnBrk="1" fontAlgn="base" latinLnBrk="0" hangingPunct="1">
              <a:lnSpc>
                <a:spcPct val="114000"/>
              </a:lnSpc>
              <a:spcBef>
                <a:spcPct val="0"/>
              </a:spcBef>
              <a:spcAft>
                <a:spcPct val="0"/>
              </a:spcAft>
              <a:buClr>
                <a:srgbClr val="000000"/>
              </a:buClr>
              <a:buSzTx/>
              <a:tabLst/>
              <a:defRPr/>
            </a:pPr>
            <a:endParaRPr kumimoji="0" lang="de-DE" sz="1400" b="0" i="0" u="none" strike="noStrike" kern="0" cap="none" spc="0" normalizeH="0" baseline="0" noProof="0" dirty="0">
              <a:ln>
                <a:noFill/>
              </a:ln>
              <a:solidFill>
                <a:prstClr val="black"/>
              </a:solidFill>
              <a:effectLst/>
              <a:uLnTx/>
              <a:uFillTx/>
              <a:latin typeface="Arial"/>
              <a:ea typeface="+mn-ea"/>
              <a:cs typeface="Arial" charset="0"/>
              <a:sym typeface="Arial"/>
            </a:endParaRPr>
          </a:p>
        </p:txBody>
      </p:sp>
      <p:sp>
        <p:nvSpPr>
          <p:cNvPr id="3" name="Textplatzhalter 3">
            <a:extLst>
              <a:ext uri="{FF2B5EF4-FFF2-40B4-BE49-F238E27FC236}">
                <a16:creationId xmlns:a16="http://schemas.microsoft.com/office/drawing/2014/main" id="{A6E6F92D-6A54-CF43-5BA5-CD3B4CA04A28}"/>
              </a:ext>
            </a:extLst>
          </p:cNvPr>
          <p:cNvSpPr txBox="1">
            <a:spLocks/>
          </p:cNvSpPr>
          <p:nvPr/>
        </p:nvSpPr>
        <p:spPr>
          <a:xfrm>
            <a:off x="2" y="6647931"/>
            <a:ext cx="2788169" cy="3542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1219140" rtl="0" eaLnBrk="1" fontAlgn="base" latinLnBrk="0" hangingPunct="1">
              <a:lnSpc>
                <a:spcPct val="100000"/>
              </a:lnSpc>
              <a:spcBef>
                <a:spcPts val="0"/>
              </a:spcBef>
              <a:spcAft>
                <a:spcPts val="0"/>
              </a:spcAft>
              <a:buClr>
                <a:srgbClr val="000000"/>
              </a:buClr>
              <a:buSzTx/>
              <a:buFont typeface="Arial"/>
              <a:buNone/>
              <a:tabLst/>
              <a:defRPr/>
            </a:pPr>
            <a:r>
              <a:rPr kumimoji="0" lang="en-US" sz="667" b="0" i="0" u="none" strike="noStrike" kern="0" cap="none" spc="0" normalizeH="0" baseline="0" noProof="0" dirty="0">
                <a:ln>
                  <a:noFill/>
                </a:ln>
                <a:solidFill>
                  <a:prstClr val="white"/>
                </a:solidFill>
                <a:effectLst/>
                <a:uLnTx/>
                <a:uFillTx/>
                <a:latin typeface="Arial"/>
                <a:cs typeface="Arial"/>
                <a:sym typeface="Arial"/>
              </a:rPr>
              <a:t>Bild: </a:t>
            </a:r>
            <a:r>
              <a:rPr kumimoji="0" lang="en-US" sz="667" b="0" i="0" u="none" strike="noStrike" kern="0" cap="none" spc="0" normalizeH="0" baseline="0" noProof="0" dirty="0" err="1">
                <a:ln>
                  <a:noFill/>
                </a:ln>
                <a:solidFill>
                  <a:prstClr val="white"/>
                </a:solidFill>
                <a:effectLst/>
                <a:uLnTx/>
                <a:uFillTx/>
                <a:latin typeface="Arial"/>
                <a:cs typeface="Arial"/>
                <a:sym typeface="Arial"/>
              </a:rPr>
              <a:t>Midjourney </a:t>
            </a:r>
            <a:r>
              <a:rPr kumimoji="0" lang="en-US" sz="667" b="0" i="0" u="none" strike="noStrike" kern="0" cap="none" spc="0" normalizeH="0" baseline="0" noProof="0" dirty="0">
                <a:ln>
                  <a:noFill/>
                </a:ln>
                <a:solidFill>
                  <a:prstClr val="white"/>
                </a:solidFill>
                <a:effectLst/>
                <a:uLnTx/>
                <a:uFillTx/>
                <a:latin typeface="Arial"/>
                <a:cs typeface="Arial"/>
                <a:sym typeface="Arial"/>
              </a:rPr>
              <a:t>unter Anleitung von Isabell Welpe</a:t>
            </a:r>
          </a:p>
        </p:txBody>
      </p:sp>
      <p:sp>
        <p:nvSpPr>
          <p:cNvPr id="2" name="object 2">
            <a:extLst>
              <a:ext uri="{FF2B5EF4-FFF2-40B4-BE49-F238E27FC236}">
                <a16:creationId xmlns:a16="http://schemas.microsoft.com/office/drawing/2014/main" id="{75FC00C3-DE42-86EE-D2B1-A7C6612F9C5A}"/>
              </a:ext>
            </a:extLst>
          </p:cNvPr>
          <p:cNvSpPr txBox="1">
            <a:spLocks/>
          </p:cNvSpPr>
          <p:nvPr/>
        </p:nvSpPr>
        <p:spPr>
          <a:xfrm>
            <a:off x="3713619" y="0"/>
            <a:ext cx="6411691" cy="464807"/>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b="1" kern="1200">
                <a:solidFill>
                  <a:schemeClr val="tx1"/>
                </a:solidFill>
                <a:latin typeface="TUM Neue Helvetica 55 Regular" panose="020B0604020202020204" pitchFamily="34" charset="0"/>
                <a:ea typeface="+mj-ea"/>
                <a:cs typeface="+mj-cs"/>
              </a:defRPr>
            </a:lvl1pPr>
          </a:lstStyle>
          <a:p>
            <a:pPr marL="12700" lvl="0" defTabSz="1219110" fontAlgn="base">
              <a:lnSpc>
                <a:spcPct val="100000"/>
              </a:lnSpc>
              <a:spcBef>
                <a:spcPts val="105"/>
              </a:spcBef>
              <a:spcAft>
                <a:spcPct val="0"/>
              </a:spcAft>
              <a:buClr>
                <a:srgbClr val="000000"/>
              </a:buClr>
              <a:defRPr/>
            </a:pPr>
            <a:r>
              <a:rPr kumimoji="0" lang="de-DE" sz="2933" b="1" i="0" u="none" strike="noStrike" kern="1200" cap="none" spc="-80" normalizeH="0" baseline="0" noProof="0" dirty="0">
                <a:ln>
                  <a:noFill/>
                </a:ln>
                <a:solidFill>
                  <a:prstClr val="white"/>
                </a:solidFill>
                <a:effectLst/>
                <a:uLnTx/>
                <a:uFillTx/>
                <a:latin typeface="Arial"/>
                <a:ea typeface="+mj-ea"/>
                <a:cs typeface="Arial" panose="020B0604020202020204" pitchFamily="34" charset="0"/>
                <a:sym typeface="Arial"/>
              </a:rPr>
              <a:t>High-Performance </a:t>
            </a:r>
            <a:r>
              <a:rPr lang="de-DE" sz="2933" spc="-80" dirty="0">
                <a:solidFill>
                  <a:prstClr val="black"/>
                </a:solidFill>
                <a:latin typeface="Arial"/>
                <a:cs typeface="Arial" panose="020B0604020202020204" pitchFamily="34" charset="0"/>
                <a:sym typeface="Arial"/>
              </a:rPr>
              <a:t>Mittelstand</a:t>
            </a:r>
            <a:endParaRPr kumimoji="0" lang="en-US" sz="2933" b="1" i="0" u="none" strike="noStrike" kern="1200" cap="none" spc="-80" normalizeH="0" baseline="0" noProof="0" dirty="0">
              <a:ln>
                <a:noFill/>
              </a:ln>
              <a:solidFill>
                <a:prstClr val="black"/>
              </a:solidFill>
              <a:effectLst/>
              <a:uLnTx/>
              <a:uFillTx/>
              <a:latin typeface="Arial"/>
              <a:ea typeface="+mj-ea"/>
              <a:cs typeface="Arial" panose="020B0604020202020204" pitchFamily="34" charset="0"/>
              <a:sym typeface="Arial"/>
            </a:endParaRPr>
          </a:p>
        </p:txBody>
      </p:sp>
    </p:spTree>
    <p:extLst>
      <p:ext uri="{BB962C8B-B14F-4D97-AF65-F5344CB8AC3E}">
        <p14:creationId xmlns:p14="http://schemas.microsoft.com/office/powerpoint/2010/main" val="1499401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8595C00A-3CE1-3E5E-51A3-2977E2D0969C}"/>
              </a:ext>
            </a:extLst>
          </p:cNvPr>
          <p:cNvSpPr txBox="1"/>
          <p:nvPr/>
        </p:nvSpPr>
        <p:spPr>
          <a:xfrm>
            <a:off x="96397" y="6657945"/>
            <a:ext cx="6097836" cy="20005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700" b="0" i="0" u="none" strike="noStrike" kern="1200" cap="none" spc="0" normalizeH="0" baseline="0" noProof="0" dirty="0">
                <a:ln>
                  <a:noFill/>
                </a:ln>
                <a:solidFill>
                  <a:srgbClr val="000000"/>
                </a:solidFill>
                <a:effectLst/>
                <a:uLnTx/>
                <a:uFillTx/>
                <a:latin typeface="Arial"/>
                <a:ea typeface="+mn-ea"/>
                <a:cs typeface="+mn-cs"/>
              </a:rPr>
              <a:t>https://x.com/MichaelAArouet/status/1929104664705798278</a:t>
            </a:r>
            <a:endParaRPr kumimoji="0" lang="de-DE" sz="700" b="0" i="0" u="none" strike="noStrike" kern="1200" cap="none" spc="0" normalizeH="0" baseline="0" noProof="0" dirty="0">
              <a:ln>
                <a:noFill/>
              </a:ln>
              <a:solidFill>
                <a:prstClr val="black"/>
              </a:solidFill>
              <a:effectLst/>
              <a:uLnTx/>
              <a:uFillTx/>
              <a:latin typeface="Arial"/>
              <a:ea typeface="+mn-ea"/>
              <a:cs typeface="+mn-cs"/>
            </a:endParaRPr>
          </a:p>
        </p:txBody>
      </p:sp>
      <p:grpSp>
        <p:nvGrpSpPr>
          <p:cNvPr id="13" name="Gruppieren 12">
            <a:extLst>
              <a:ext uri="{FF2B5EF4-FFF2-40B4-BE49-F238E27FC236}">
                <a16:creationId xmlns:a16="http://schemas.microsoft.com/office/drawing/2014/main" id="{372DC431-4B6E-668A-1E37-E416CDA374E8}"/>
              </a:ext>
            </a:extLst>
          </p:cNvPr>
          <p:cNvGrpSpPr/>
          <p:nvPr/>
        </p:nvGrpSpPr>
        <p:grpSpPr>
          <a:xfrm>
            <a:off x="59940" y="964231"/>
            <a:ext cx="12192000" cy="5580063"/>
            <a:chOff x="-1180280" y="878517"/>
            <a:chExt cx="12192000" cy="5580063"/>
          </a:xfrm>
        </p:grpSpPr>
        <p:pic>
          <p:nvPicPr>
            <p:cNvPr id="1026" name="Picture 2" descr="Bild">
              <a:extLst>
                <a:ext uri="{FF2B5EF4-FFF2-40B4-BE49-F238E27FC236}">
                  <a16:creationId xmlns:a16="http://schemas.microsoft.com/office/drawing/2014/main" id="{F867BED9-18B1-1E11-9147-C835E19F93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0280" y="878517"/>
              <a:ext cx="12192000" cy="5580063"/>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ieren 5">
              <a:extLst>
                <a:ext uri="{FF2B5EF4-FFF2-40B4-BE49-F238E27FC236}">
                  <a16:creationId xmlns:a16="http://schemas.microsoft.com/office/drawing/2014/main" id="{D571A633-C84F-41B7-B6A7-654038481E47}"/>
                </a:ext>
              </a:extLst>
            </p:cNvPr>
            <p:cNvGrpSpPr/>
            <p:nvPr/>
          </p:nvGrpSpPr>
          <p:grpSpPr>
            <a:xfrm>
              <a:off x="1586429" y="1600822"/>
              <a:ext cx="1512353" cy="369332"/>
              <a:chOff x="1586429" y="1600822"/>
              <a:chExt cx="1512353" cy="369332"/>
            </a:xfrm>
          </p:grpSpPr>
          <p:sp>
            <p:nvSpPr>
              <p:cNvPr id="11" name="Textfeld 10">
                <a:extLst>
                  <a:ext uri="{FF2B5EF4-FFF2-40B4-BE49-F238E27FC236}">
                    <a16:creationId xmlns:a16="http://schemas.microsoft.com/office/drawing/2014/main" id="{35AF475E-BA55-4B9C-D85F-343DF7628727}"/>
                  </a:ext>
                </a:extLst>
              </p:cNvPr>
              <p:cNvSpPr txBox="1"/>
              <p:nvPr/>
            </p:nvSpPr>
            <p:spPr>
              <a:xfrm>
                <a:off x="2170323" y="1600822"/>
                <a:ext cx="92845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Arial"/>
                    <a:ea typeface="+mn-ea"/>
                    <a:cs typeface="+mn-cs"/>
                  </a:rPr>
                  <a:t>Europe</a:t>
                </a:r>
              </a:p>
            </p:txBody>
          </p:sp>
          <p:sp>
            <p:nvSpPr>
              <p:cNvPr id="2" name="Rechteck 1">
                <a:extLst>
                  <a:ext uri="{FF2B5EF4-FFF2-40B4-BE49-F238E27FC236}">
                    <a16:creationId xmlns:a16="http://schemas.microsoft.com/office/drawing/2014/main" id="{91B03CC5-FC5C-0724-2E78-A5746896923C}"/>
                  </a:ext>
                </a:extLst>
              </p:cNvPr>
              <p:cNvSpPr/>
              <p:nvPr/>
            </p:nvSpPr>
            <p:spPr>
              <a:xfrm>
                <a:off x="1586429" y="1663551"/>
                <a:ext cx="605928" cy="252198"/>
              </a:xfrm>
              <a:prstGeom prst="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white"/>
                  </a:solidFill>
                  <a:effectLst/>
                  <a:uLnTx/>
                  <a:uFillTx/>
                  <a:latin typeface="Arial"/>
                  <a:ea typeface="+mn-ea"/>
                  <a:cs typeface="+mn-cs"/>
                </a:endParaRPr>
              </a:p>
            </p:txBody>
          </p:sp>
        </p:grpSp>
      </p:grpSp>
      <p:sp>
        <p:nvSpPr>
          <p:cNvPr id="12" name="Textfeld 11">
            <a:extLst>
              <a:ext uri="{FF2B5EF4-FFF2-40B4-BE49-F238E27FC236}">
                <a16:creationId xmlns:a16="http://schemas.microsoft.com/office/drawing/2014/main" id="{FD14B725-D849-5F51-F03F-E540C3028A0B}"/>
              </a:ext>
            </a:extLst>
          </p:cNvPr>
          <p:cNvSpPr txBox="1"/>
          <p:nvPr/>
        </p:nvSpPr>
        <p:spPr>
          <a:xfrm>
            <a:off x="0" y="104829"/>
            <a:ext cx="1109980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Führende KI-Modelle: </a:t>
            </a:r>
            <a:r>
              <a:rPr kumimoji="0" lang="de-DE" sz="22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Blau:</a:t>
            </a: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de-DE" sz="22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USA</a:t>
            </a: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de-DE" sz="22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Rot:</a:t>
            </a: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de-DE" sz="22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China</a:t>
            </a: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de-DE" sz="2200" b="1" i="0" u="none" strike="noStrike" kern="1200" cap="none" spc="0" normalizeH="0" baseline="0" noProof="0" dirty="0">
                <a:ln>
                  <a:noFill/>
                </a:ln>
                <a:solidFill>
                  <a:srgbClr val="92D050"/>
                </a:solidFill>
                <a:effectLst/>
                <a:uLnTx/>
                <a:uFillTx/>
                <a:latin typeface="Arial" panose="020B0604020202020204" pitchFamily="34" charset="0"/>
                <a:ea typeface="+mn-ea"/>
                <a:cs typeface="Arial" panose="020B0604020202020204" pitchFamily="34" charset="0"/>
              </a:rPr>
              <a:t>Grün:</a:t>
            </a:r>
            <a:r>
              <a:rPr kumimoji="0" lang="de-DE" sz="2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de-DE" sz="2200" b="1" i="0" u="none" strike="noStrike" kern="1200" cap="none" spc="0" normalizeH="0" baseline="0" noProof="0" dirty="0">
                <a:ln>
                  <a:noFill/>
                </a:ln>
                <a:solidFill>
                  <a:srgbClr val="92D050"/>
                </a:solidFill>
                <a:effectLst/>
                <a:uLnTx/>
                <a:uFillTx/>
                <a:latin typeface="Arial" panose="020B0604020202020204" pitchFamily="34" charset="0"/>
                <a:ea typeface="+mn-ea"/>
                <a:cs typeface="Arial" panose="020B0604020202020204" pitchFamily="34" charset="0"/>
              </a:rPr>
              <a:t>Europa</a:t>
            </a:r>
            <a:endParaRPr kumimoji="0" lang="de-DE" sz="2200" b="0" i="0" u="none" strike="noStrike" kern="1200" cap="none" spc="0" normalizeH="0" baseline="0" noProof="0" dirty="0">
              <a:ln>
                <a:noFill/>
              </a:ln>
              <a:solidFill>
                <a:srgbClr val="92D050"/>
              </a:solidFill>
              <a:effectLst/>
              <a:uLnTx/>
              <a:uFillTx/>
              <a:latin typeface="Arial" panose="020B0604020202020204" pitchFamily="34" charset="0"/>
              <a:ea typeface="+mn-ea"/>
              <a:cs typeface="Arial" panose="020B0604020202020204" pitchFamily="34" charset="0"/>
            </a:endParaRPr>
          </a:p>
        </p:txBody>
      </p:sp>
      <p:sp>
        <p:nvSpPr>
          <p:cNvPr id="5" name="Rechteck 4">
            <a:extLst>
              <a:ext uri="{FF2B5EF4-FFF2-40B4-BE49-F238E27FC236}">
                <a16:creationId xmlns:a16="http://schemas.microsoft.com/office/drawing/2014/main" id="{CF4C1DF5-6C8A-4347-AC20-3D56BDC25659}"/>
              </a:ext>
            </a:extLst>
          </p:cNvPr>
          <p:cNvSpPr/>
          <p:nvPr/>
        </p:nvSpPr>
        <p:spPr>
          <a:xfrm>
            <a:off x="85380" y="1553382"/>
            <a:ext cx="1277957" cy="649995"/>
          </a:xfrm>
          <a:prstGeom prst="rect">
            <a:avLst/>
          </a:prstGeom>
          <a:noFill/>
          <a:ln w="34925">
            <a:solidFill>
              <a:srgbClr val="CC1A8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endParaRPr kumimoji="0" lang="de-DE" sz="1800" b="0" i="0" u="none" strike="noStrike" kern="1200" cap="none" spc="0" normalizeH="0" baseline="0" noProof="0" dirty="0">
              <a:ln>
                <a:noFill/>
              </a:ln>
              <a:solidFill>
                <a:srgbClr val="0065BD"/>
              </a:solidFill>
              <a:effectLst/>
              <a:uLnTx/>
              <a:uFillTx/>
              <a:latin typeface="Arial"/>
              <a:ea typeface="+mn-ea"/>
              <a:cs typeface="+mn-cs"/>
            </a:endParaRPr>
          </a:p>
        </p:txBody>
      </p:sp>
      <p:grpSp>
        <p:nvGrpSpPr>
          <p:cNvPr id="10" name="Gruppieren 9">
            <a:extLst>
              <a:ext uri="{FF2B5EF4-FFF2-40B4-BE49-F238E27FC236}">
                <a16:creationId xmlns:a16="http://schemas.microsoft.com/office/drawing/2014/main" id="{B20459BB-0CF1-D7D2-E92E-76099948C640}"/>
              </a:ext>
            </a:extLst>
          </p:cNvPr>
          <p:cNvGrpSpPr/>
          <p:nvPr/>
        </p:nvGrpSpPr>
        <p:grpSpPr>
          <a:xfrm>
            <a:off x="4359068" y="1595416"/>
            <a:ext cx="1796872" cy="649995"/>
            <a:chOff x="4154589" y="1355075"/>
            <a:chExt cx="1707431" cy="649995"/>
          </a:xfrm>
        </p:grpSpPr>
        <p:grpSp>
          <p:nvGrpSpPr>
            <p:cNvPr id="9" name="Gruppieren 8">
              <a:extLst>
                <a:ext uri="{FF2B5EF4-FFF2-40B4-BE49-F238E27FC236}">
                  <a16:creationId xmlns:a16="http://schemas.microsoft.com/office/drawing/2014/main" id="{0D94B6B6-81D3-CB98-4BD0-F5A4F8CC8745}"/>
                </a:ext>
              </a:extLst>
            </p:cNvPr>
            <p:cNvGrpSpPr/>
            <p:nvPr/>
          </p:nvGrpSpPr>
          <p:grpSpPr>
            <a:xfrm>
              <a:off x="4154661" y="1355075"/>
              <a:ext cx="1707359" cy="649995"/>
              <a:chOff x="2415449" y="1282276"/>
              <a:chExt cx="1707359" cy="649995"/>
            </a:xfrm>
          </p:grpSpPr>
          <p:pic>
            <p:nvPicPr>
              <p:cNvPr id="7" name="Grafik 6">
                <a:extLst>
                  <a:ext uri="{FF2B5EF4-FFF2-40B4-BE49-F238E27FC236}">
                    <a16:creationId xmlns:a16="http://schemas.microsoft.com/office/drawing/2014/main" id="{6CF935AB-3BF1-174E-0876-69E6B9E37329}"/>
                  </a:ext>
                </a:extLst>
              </p:cNvPr>
              <p:cNvPicPr>
                <a:picLocks noChangeAspect="1"/>
              </p:cNvPicPr>
              <p:nvPr/>
            </p:nvPicPr>
            <p:blipFill>
              <a:blip r:embed="rId4"/>
              <a:stretch>
                <a:fillRect/>
              </a:stretch>
            </p:blipFill>
            <p:spPr>
              <a:xfrm>
                <a:off x="2415449" y="1282276"/>
                <a:ext cx="708871" cy="649995"/>
              </a:xfrm>
              <a:prstGeom prst="rect">
                <a:avLst/>
              </a:prstGeom>
            </p:spPr>
          </p:pic>
          <p:sp>
            <p:nvSpPr>
              <p:cNvPr id="8" name="Textfeld 7">
                <a:extLst>
                  <a:ext uri="{FF2B5EF4-FFF2-40B4-BE49-F238E27FC236}">
                    <a16:creationId xmlns:a16="http://schemas.microsoft.com/office/drawing/2014/main" id="{3BB7A36F-BBEB-445D-B8A5-ADF8F740D84F}"/>
                  </a:ext>
                </a:extLst>
              </p:cNvPr>
              <p:cNvSpPr txBox="1"/>
              <p:nvPr/>
            </p:nvSpPr>
            <p:spPr>
              <a:xfrm>
                <a:off x="3241459" y="1382179"/>
                <a:ext cx="881349" cy="450188"/>
              </a:xfrm>
              <a:prstGeom prst="rect">
                <a:avLst/>
              </a:prstGeom>
              <a:noFill/>
            </p:spPr>
            <p:txBody>
              <a:bodyPr wrap="square" lIns="0" tIns="0" rIns="0" bIns="0" rtlCol="0">
                <a:spAutoFit/>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de-DE" sz="2800" b="1" i="0" u="none" strike="noStrike" kern="1200" cap="none" spc="0" normalizeH="0" baseline="0" noProof="0" dirty="0">
                    <a:ln>
                      <a:noFill/>
                    </a:ln>
                    <a:solidFill>
                      <a:srgbClr val="00B050"/>
                    </a:solidFill>
                    <a:effectLst/>
                    <a:uLnTx/>
                    <a:uFillTx/>
                    <a:latin typeface="Arial"/>
                    <a:ea typeface="+mn-ea"/>
                    <a:cs typeface="+mn-cs"/>
                  </a:rPr>
                  <a:t>????</a:t>
                </a:r>
                <a:endParaRPr kumimoji="0" lang="de-DE" sz="1600" b="1" i="0" u="none" strike="noStrike" kern="1200" cap="none" spc="0" normalizeH="0" baseline="0" noProof="0" dirty="0">
                  <a:ln>
                    <a:noFill/>
                  </a:ln>
                  <a:solidFill>
                    <a:srgbClr val="00B050"/>
                  </a:solidFill>
                  <a:effectLst/>
                  <a:uLnTx/>
                  <a:uFillTx/>
                  <a:latin typeface="Arial"/>
                  <a:ea typeface="+mn-ea"/>
                  <a:cs typeface="+mn-cs"/>
                </a:endParaRPr>
              </a:p>
            </p:txBody>
          </p:sp>
        </p:grpSp>
        <p:sp>
          <p:nvSpPr>
            <p:cNvPr id="3" name="Rechteck 2">
              <a:extLst>
                <a:ext uri="{FF2B5EF4-FFF2-40B4-BE49-F238E27FC236}">
                  <a16:creationId xmlns:a16="http://schemas.microsoft.com/office/drawing/2014/main" id="{12B73932-5FE8-80CE-7B25-B655305839C3}"/>
                </a:ext>
              </a:extLst>
            </p:cNvPr>
            <p:cNvSpPr/>
            <p:nvPr/>
          </p:nvSpPr>
          <p:spPr>
            <a:xfrm>
              <a:off x="4154589" y="1355075"/>
              <a:ext cx="705079" cy="649995"/>
            </a:xfrm>
            <a:prstGeom prst="rect">
              <a:avLst/>
            </a:prstGeom>
            <a:noFill/>
            <a:ln w="412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white"/>
                </a:solidFill>
                <a:effectLst/>
                <a:uLnTx/>
                <a:uFillTx/>
                <a:latin typeface="Arial"/>
                <a:ea typeface="+mn-ea"/>
                <a:cs typeface="+mn-cs"/>
              </a:endParaRPr>
            </a:p>
          </p:txBody>
        </p:sp>
      </p:grpSp>
    </p:spTree>
    <p:extLst>
      <p:ext uri="{BB962C8B-B14F-4D97-AF65-F5344CB8AC3E}">
        <p14:creationId xmlns:p14="http://schemas.microsoft.com/office/powerpoint/2010/main" val="258803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DBD58-DBBE-A8DE-69DE-1A4008806E9E}"/>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2D6FA2BD-EF30-952F-CC7A-DEAA0AB0B941}"/>
              </a:ext>
            </a:extLst>
          </p:cNvPr>
          <p:cNvGraphicFramePr>
            <a:graphicFrameLocks noChangeAspect="1"/>
          </p:cNvGraphicFramePr>
          <p:nvPr>
            <p:custDataLst>
              <p:tags r:id="rId1"/>
            </p:custDataLst>
            <p:extLst>
              <p:ext uri="{D42A27DB-BD31-4B8C-83A1-F6EECF244321}">
                <p14:modId xmlns:p14="http://schemas.microsoft.com/office/powerpoint/2010/main" val="31410748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3" progId="TCLayout.ActiveDocument.1">
                  <p:embed/>
                </p:oleObj>
              </mc:Choice>
              <mc:Fallback>
                <p:oleObj name="think-cell Slide" r:id="rId4" imgW="404" imgH="403"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1">
            <a:extLst>
              <a:ext uri="{FF2B5EF4-FFF2-40B4-BE49-F238E27FC236}">
                <a16:creationId xmlns:a16="http://schemas.microsoft.com/office/drawing/2014/main" id="{68A13888-17EB-9053-82A2-6B618877FBF7}"/>
              </a:ext>
            </a:extLst>
          </p:cNvPr>
          <p:cNvSpPr>
            <a:spLocks noGrp="1"/>
          </p:cNvSpPr>
          <p:nvPr>
            <p:ph type="title"/>
          </p:nvPr>
        </p:nvSpPr>
        <p:spPr/>
        <p:txBody>
          <a:bodyPr vert="horz">
            <a:normAutofit fontScale="90000"/>
          </a:bodyPr>
          <a:lstStyle/>
          <a:p>
            <a:r>
              <a:rPr lang="de-DE" sz="2333" dirty="0">
                <a:solidFill>
                  <a:srgbClr val="CC0099"/>
                </a:solidFill>
                <a:latin typeface="Arial" panose="020B0604020202020204" pitchFamily="34" charset="0"/>
                <a:ea typeface="Crimson Pro Semi Bold" pitchFamily="34" charset="-122"/>
                <a:cs typeface="Arial" panose="020B0604020202020204" pitchFamily="34" charset="0"/>
              </a:rPr>
              <a:t>Frühwarnzeichen: </a:t>
            </a:r>
            <a:r>
              <a:rPr lang="de-DE" sz="2333" dirty="0">
                <a:latin typeface="Arial" panose="020B0604020202020204" pitchFamily="34" charset="0"/>
                <a:ea typeface="Crimson Pro Semi Bold" pitchFamily="34" charset="-122"/>
                <a:cs typeface="Arial" panose="020B0604020202020204" pitchFamily="34" charset="0"/>
              </a:rPr>
              <a:t>Wie KI die Beschäftigung auf der Einstiegsebene neu gestaltet</a:t>
            </a:r>
            <a:endParaRPr lang="en-IN" sz="22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D992F72-3042-0507-DB50-2EB054ECA124}"/>
              </a:ext>
            </a:extLst>
          </p:cNvPr>
          <p:cNvSpPr>
            <a:spLocks noGrp="1"/>
          </p:cNvSpPr>
          <p:nvPr>
            <p:ph sz="quarter" idx="10"/>
          </p:nvPr>
        </p:nvSpPr>
        <p:spPr/>
        <p:txBody>
          <a:bodyPr/>
          <a:lstStyle/>
          <a:p>
            <a:endParaRPr lang="en-US"/>
          </a:p>
        </p:txBody>
      </p:sp>
      <p:sp>
        <p:nvSpPr>
          <p:cNvPr id="5" name="Text Placeholder 4">
            <a:extLst>
              <a:ext uri="{FF2B5EF4-FFF2-40B4-BE49-F238E27FC236}">
                <a16:creationId xmlns:a16="http://schemas.microsoft.com/office/drawing/2014/main" id="{2173F045-B4A4-FB65-CDCC-19D842230862}"/>
              </a:ext>
            </a:extLst>
          </p:cNvPr>
          <p:cNvSpPr>
            <a:spLocks noGrp="1"/>
          </p:cNvSpPr>
          <p:nvPr>
            <p:ph type="body" sz="quarter" idx="11"/>
          </p:nvPr>
        </p:nvSpPr>
        <p:spPr/>
        <p:txBody>
          <a:bodyPr>
            <a:normAutofit/>
          </a:bodyPr>
          <a:lstStyle/>
          <a:p>
            <a:r>
              <a:rPr lang="en-IN" sz="583" b="1" dirty="0">
                <a:latin typeface="Arial" panose="020B0604020202020204" pitchFamily="34" charset="0"/>
                <a:cs typeface="Arial" panose="020B0604020202020204" pitchFamily="34" charset="0"/>
              </a:rPr>
              <a:t>Source: </a:t>
            </a:r>
            <a:r>
              <a:rPr lang="en-US" sz="583" dirty="0">
                <a:latin typeface="Arial" panose="020B0604020202020204" pitchFamily="34" charset="0"/>
                <a:cs typeface="Arial" panose="020B0604020202020204" pitchFamily="34" charset="0"/>
              </a:rPr>
              <a:t>Mollick, E. (2025b). There has not been a lot of evidence so far that AI is actually impacting jobs. but this paper finds early signs that this may be starting, showing a decrease in entry-level job openings relative to. </a:t>
            </a:r>
            <a:r>
              <a:rPr lang="en-US" sz="583" dirty="0">
                <a:latin typeface="Arial" panose="020B0604020202020204" pitchFamily="34" charset="0"/>
                <a:cs typeface="Arial" panose="020B0604020202020204" pitchFamily="34" charset="0"/>
                <a:hlinkClick r:id="rId6"/>
              </a:rPr>
              <a:t>https://www.linkedin.com/posts/emollick_there-has-not-been-a-lot-of-evidence-so-far-activity-7366123764939497472-YIoZ/?utm_source=share&amp;utm_medium=member_desktop&amp;rcm=ACoAAAAHqi4BK80_uw_7Tzb_XmYQCieJpW5Qw9s</a:t>
            </a:r>
            <a:r>
              <a:rPr lang="en-US" sz="583" dirty="0">
                <a:latin typeface="Arial" panose="020B0604020202020204" pitchFamily="34" charset="0"/>
                <a:cs typeface="Arial" panose="020B0604020202020204" pitchFamily="34" charset="0"/>
              </a:rPr>
              <a:t>; Brynjolfsson, E., Chandar, B., &amp; Chen, R. (2025). </a:t>
            </a:r>
            <a:r>
              <a:rPr lang="en-US" sz="583" i="1" dirty="0">
                <a:latin typeface="Arial" panose="020B0604020202020204" pitchFamily="34" charset="0"/>
                <a:cs typeface="Arial" panose="020B0604020202020204" pitchFamily="34" charset="0"/>
              </a:rPr>
              <a:t>Canaries in the coal mine? Six facts about the recent employment effects of Artificial Intelligence</a:t>
            </a:r>
            <a:r>
              <a:rPr lang="en-US" sz="583" dirty="0">
                <a:latin typeface="Arial" panose="020B0604020202020204" pitchFamily="34" charset="0"/>
                <a:cs typeface="Arial" panose="020B0604020202020204" pitchFamily="34" charset="0"/>
              </a:rPr>
              <a:t>. Stanford Digital Economy Lab. </a:t>
            </a:r>
            <a:r>
              <a:rPr lang="en-US" sz="583" dirty="0">
                <a:latin typeface="Arial" panose="020B0604020202020204" pitchFamily="34" charset="0"/>
                <a:cs typeface="Arial" panose="020B0604020202020204" pitchFamily="34" charset="0"/>
                <a:hlinkClick r:id="rId7"/>
              </a:rPr>
              <a:t>https://digitaleconomy.stanford.edu/publications/canaries-in-the-coal-mine/</a:t>
            </a:r>
            <a:endParaRPr lang="en-US" sz="583"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A407556-3CB3-9609-0EB5-BF97959B0863}"/>
              </a:ext>
            </a:extLst>
          </p:cNvPr>
          <p:cNvPicPr>
            <a:picLocks noChangeAspect="1"/>
          </p:cNvPicPr>
          <p:nvPr/>
        </p:nvPicPr>
        <p:blipFill>
          <a:blip r:embed="rId8"/>
          <a:stretch>
            <a:fillRect/>
          </a:stretch>
        </p:blipFill>
        <p:spPr>
          <a:xfrm>
            <a:off x="1374000" y="2619968"/>
            <a:ext cx="4200000" cy="3415084"/>
          </a:xfrm>
          <a:prstGeom prst="rect">
            <a:avLst/>
          </a:prstGeom>
        </p:spPr>
      </p:pic>
      <p:pic>
        <p:nvPicPr>
          <p:cNvPr id="10" name="Picture 9">
            <a:extLst>
              <a:ext uri="{FF2B5EF4-FFF2-40B4-BE49-F238E27FC236}">
                <a16:creationId xmlns:a16="http://schemas.microsoft.com/office/drawing/2014/main" id="{94EC577E-5FEE-2BF6-7F07-9E561A54F69F}"/>
              </a:ext>
            </a:extLst>
          </p:cNvPr>
          <p:cNvPicPr>
            <a:picLocks noChangeAspect="1"/>
          </p:cNvPicPr>
          <p:nvPr/>
        </p:nvPicPr>
        <p:blipFill>
          <a:blip r:embed="rId9"/>
          <a:stretch>
            <a:fillRect/>
          </a:stretch>
        </p:blipFill>
        <p:spPr>
          <a:xfrm>
            <a:off x="7320330" y="2672614"/>
            <a:ext cx="4200000" cy="3360000"/>
          </a:xfrm>
          <a:prstGeom prst="rect">
            <a:avLst/>
          </a:prstGeom>
        </p:spPr>
      </p:pic>
      <p:grpSp>
        <p:nvGrpSpPr>
          <p:cNvPr id="19" name="Group 18">
            <a:extLst>
              <a:ext uri="{FF2B5EF4-FFF2-40B4-BE49-F238E27FC236}">
                <a16:creationId xmlns:a16="http://schemas.microsoft.com/office/drawing/2014/main" id="{E6CC529A-36E9-2882-B873-E1307F870C0D}"/>
              </a:ext>
            </a:extLst>
          </p:cNvPr>
          <p:cNvGrpSpPr/>
          <p:nvPr/>
        </p:nvGrpSpPr>
        <p:grpSpPr>
          <a:xfrm>
            <a:off x="546893" y="1635463"/>
            <a:ext cx="5400000" cy="984505"/>
            <a:chOff x="833692" y="2187405"/>
            <a:chExt cx="6424752" cy="1181406"/>
          </a:xfrm>
        </p:grpSpPr>
        <p:sp>
          <p:nvSpPr>
            <p:cNvPr id="11" name="Text 3"/>
            <p:cNvSpPr/>
            <p:nvPr/>
          </p:nvSpPr>
          <p:spPr>
            <a:xfrm>
              <a:off x="2468133" y="2305691"/>
              <a:ext cx="4790311" cy="725805"/>
            </a:xfrm>
            <a:prstGeom prst="rect">
              <a:avLst/>
            </a:prstGeom>
            <a:noFill/>
            <a:ln/>
          </p:spPr>
          <p:txBody>
            <a:bodyPr wrap="square" lIns="0" tIns="0" rIns="0" bIns="0" rtlCol="0" anchor="t"/>
            <a:lstStyle/>
            <a:p>
              <a:pPr marL="0" marR="0" lvl="0" indent="0" algn="l" defTabSz="914400" rtl="0" eaLnBrk="1" fontAlgn="auto" latinLnBrk="0" hangingPunct="1">
                <a:lnSpc>
                  <a:spcPts val="2375"/>
                </a:lnSpc>
                <a:spcBef>
                  <a:spcPts val="0"/>
                </a:spcBef>
                <a:spcAft>
                  <a:spcPts val="0"/>
                </a:spcAft>
                <a:buClrTx/>
                <a:buSzTx/>
                <a:buFontTx/>
                <a:buNone/>
                <a:tabLst/>
                <a:defRPr/>
              </a:pPr>
              <a:r>
                <a:rPr kumimoji="0" lang="de-DE" sz="1500" b="0" i="0" u="none" strike="noStrike" kern="1200" cap="none" spc="0" normalizeH="0" baseline="0" noProof="0" dirty="0">
                  <a:ln>
                    <a:noFill/>
                  </a:ln>
                  <a:solidFill>
                    <a:srgbClr val="4C4C4D"/>
                  </a:solidFill>
                  <a:effectLst/>
                  <a:uLnTx/>
                  <a:uFillTx/>
                  <a:latin typeface="Arial" panose="020B0604020202020204" pitchFamily="34" charset="0"/>
                  <a:ea typeface="Heebo" pitchFamily="34" charset="-122"/>
                  <a:cs typeface="Arial" panose="020B0604020202020204" pitchFamily="34" charset="0"/>
                </a:rPr>
                <a:t>Relativer Beschäftigungsrückgang für </a:t>
              </a:r>
              <a:r>
                <a:rPr kumimoji="0" lang="de-DE" sz="1500" b="0" i="0" u="none" strike="noStrike" kern="1200" cap="none" spc="0" normalizeH="0" baseline="0" noProof="0" dirty="0">
                  <a:ln>
                    <a:noFill/>
                  </a:ln>
                  <a:solidFill>
                    <a:srgbClr val="CC0099"/>
                  </a:solidFill>
                  <a:effectLst/>
                  <a:uLnTx/>
                  <a:uFillTx/>
                  <a:latin typeface="Arial" panose="020B0604020202020204" pitchFamily="34" charset="0"/>
                  <a:ea typeface="Heebo" pitchFamily="34" charset="-122"/>
                  <a:cs typeface="Arial" panose="020B0604020202020204" pitchFamily="34" charset="0"/>
                </a:rPr>
                <a:t>Berufseinsteiger</a:t>
              </a:r>
              <a:r>
                <a:rPr kumimoji="0" lang="de-DE" sz="1500" b="0" i="0" u="none" strike="noStrike" kern="1200" cap="none" spc="0" normalizeH="0" baseline="0" noProof="0" dirty="0">
                  <a:ln>
                    <a:noFill/>
                  </a:ln>
                  <a:solidFill>
                    <a:srgbClr val="4C4C4D"/>
                  </a:solidFill>
                  <a:effectLst/>
                  <a:uLnTx/>
                  <a:uFillTx/>
                  <a:latin typeface="Arial" panose="020B0604020202020204" pitchFamily="34" charset="0"/>
                  <a:ea typeface="Heebo" pitchFamily="34" charset="-122"/>
                  <a:cs typeface="Arial" panose="020B0604020202020204" pitchFamily="34" charset="0"/>
                </a:rPr>
                <a:t> (22-25 Jahre) in KI-exponierten Berufen</a:t>
              </a:r>
              <a:endPar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14" name="Group 13">
              <a:extLst>
                <a:ext uri="{FF2B5EF4-FFF2-40B4-BE49-F238E27FC236}">
                  <a16:creationId xmlns:a16="http://schemas.microsoft.com/office/drawing/2014/main" id="{B6DE0A2B-8A60-2D8E-D893-4C6C134FAA21}"/>
                </a:ext>
              </a:extLst>
            </p:cNvPr>
            <p:cNvGrpSpPr/>
            <p:nvPr/>
          </p:nvGrpSpPr>
          <p:grpSpPr>
            <a:xfrm>
              <a:off x="833692" y="2187405"/>
              <a:ext cx="1080000" cy="1181406"/>
              <a:chOff x="1679853" y="3524301"/>
              <a:chExt cx="1080000" cy="1181406"/>
            </a:xfrm>
          </p:grpSpPr>
          <p:sp>
            <p:nvSpPr>
              <p:cNvPr id="12" name="Text 1"/>
              <p:cNvSpPr/>
              <p:nvPr/>
            </p:nvSpPr>
            <p:spPr>
              <a:xfrm>
                <a:off x="1679853" y="3524301"/>
                <a:ext cx="1080000" cy="748427"/>
              </a:xfrm>
              <a:prstGeom prst="rect">
                <a:avLst/>
              </a:prstGeom>
              <a:noFill/>
              <a:ln/>
            </p:spPr>
            <p:txBody>
              <a:bodyPr wrap="none" lIns="0" tIns="0" rIns="0" bIns="0" rtlCol="0" anchor="t"/>
              <a:lstStyle/>
              <a:p>
                <a:pPr marL="0" marR="0" lvl="0" indent="0" algn="ctr" defTabSz="914400" rtl="0" eaLnBrk="1" fontAlgn="auto" latinLnBrk="0" hangingPunct="1">
                  <a:lnSpc>
                    <a:spcPts val="4875"/>
                  </a:lnSpc>
                  <a:spcBef>
                    <a:spcPts val="0"/>
                  </a:spcBef>
                  <a:spcAft>
                    <a:spcPts val="0"/>
                  </a:spcAft>
                  <a:buClrTx/>
                  <a:buSzTx/>
                  <a:buFontTx/>
                  <a:buNone/>
                  <a:tabLst/>
                  <a:defRPr/>
                </a:pPr>
                <a:r>
                  <a:rPr kumimoji="0" lang="en-US" sz="4875" b="1" i="0" u="none" strike="noStrike" kern="1200" cap="none" spc="0" normalizeH="0" baseline="0" noProof="0" dirty="0">
                    <a:ln>
                      <a:noFill/>
                    </a:ln>
                    <a:solidFill>
                      <a:srgbClr val="CC0099"/>
                    </a:solidFill>
                    <a:effectLst/>
                    <a:uLnTx/>
                    <a:uFillTx/>
                    <a:latin typeface="Arial" panose="020B0604020202020204" pitchFamily="34" charset="0"/>
                    <a:ea typeface="Crimson Pro Semi Bold" pitchFamily="34" charset="-122"/>
                    <a:cs typeface="Arial" panose="020B0604020202020204" pitchFamily="34" charset="0"/>
                  </a:rPr>
                  <a:t>13%</a:t>
                </a:r>
                <a:endParaRPr kumimoji="0" lang="en-US" sz="4875" b="1" i="0" u="none" strike="noStrike" kern="1200" cap="none" spc="0" normalizeH="0" baseline="0" noProof="0" dirty="0">
                  <a:ln>
                    <a:noFill/>
                  </a:ln>
                  <a:solidFill>
                    <a:srgbClr val="CC0099"/>
                  </a:solidFill>
                  <a:effectLst/>
                  <a:uLnTx/>
                  <a:uFillTx/>
                  <a:latin typeface="Arial" panose="020B0604020202020204" pitchFamily="34" charset="0"/>
                  <a:ea typeface="+mn-ea"/>
                  <a:cs typeface="Arial" panose="020B0604020202020204" pitchFamily="34" charset="0"/>
                </a:endParaRPr>
              </a:p>
            </p:txBody>
          </p:sp>
          <p:sp>
            <p:nvSpPr>
              <p:cNvPr id="13" name="Text 2"/>
              <p:cNvSpPr/>
              <p:nvPr/>
            </p:nvSpPr>
            <p:spPr>
              <a:xfrm>
                <a:off x="1679853" y="4351377"/>
                <a:ext cx="1080000" cy="354330"/>
              </a:xfrm>
              <a:prstGeom prst="rect">
                <a:avLst/>
              </a:prstGeom>
              <a:noFill/>
              <a:ln/>
            </p:spPr>
            <p:txBody>
              <a:bodyPr wrap="none" lIns="0" tIns="0" rIns="0" bIns="0" rtlCol="0" anchor="t"/>
              <a:lstStyle/>
              <a:p>
                <a:pPr marL="0" marR="0" lvl="0" indent="0" algn="ctr" defTabSz="914400" rtl="0" eaLnBrk="1" fontAlgn="auto" latinLnBrk="0" hangingPunct="1">
                  <a:lnSpc>
                    <a:spcPts val="2292"/>
                  </a:lnSpc>
                  <a:spcBef>
                    <a:spcPts val="0"/>
                  </a:spcBef>
                  <a:spcAft>
                    <a:spcPts val="0"/>
                  </a:spcAft>
                  <a:buClrTx/>
                  <a:buSzTx/>
                  <a:buFontTx/>
                  <a:buNone/>
                  <a:tabLst/>
                  <a:defRPr/>
                </a:pPr>
                <a:r>
                  <a:rPr kumimoji="0" lang="en-US" sz="1667" b="1" i="0" u="none" strike="noStrike" kern="1200" cap="none" spc="0" normalizeH="0" baseline="0" noProof="0" dirty="0">
                    <a:ln>
                      <a:noFill/>
                    </a:ln>
                    <a:solidFill>
                      <a:srgbClr val="CC0099"/>
                    </a:solidFill>
                    <a:effectLst/>
                    <a:uLnTx/>
                    <a:uFillTx/>
                    <a:latin typeface="Arial" panose="020B0604020202020204" pitchFamily="34" charset="0"/>
                    <a:ea typeface="Crimson Pro Semi Bold" pitchFamily="34" charset="-122"/>
                    <a:cs typeface="Arial" panose="020B0604020202020204" pitchFamily="34" charset="0"/>
                  </a:rPr>
                  <a:t>Decline</a:t>
                </a:r>
                <a:endParaRPr kumimoji="0" lang="en-US" sz="1667" b="1" i="0" u="none" strike="noStrike" kern="1200" cap="none" spc="0" normalizeH="0" baseline="0" noProof="0" dirty="0">
                  <a:ln>
                    <a:noFill/>
                  </a:ln>
                  <a:solidFill>
                    <a:srgbClr val="CC0099"/>
                  </a:solidFill>
                  <a:effectLst/>
                  <a:uLnTx/>
                  <a:uFillTx/>
                  <a:latin typeface="Arial" panose="020B0604020202020204" pitchFamily="34" charset="0"/>
                  <a:ea typeface="+mn-ea"/>
                  <a:cs typeface="Arial" panose="020B0604020202020204" pitchFamily="34" charset="0"/>
                </a:endParaRPr>
              </a:p>
            </p:txBody>
          </p:sp>
        </p:grpSp>
      </p:grpSp>
      <p:grpSp>
        <p:nvGrpSpPr>
          <p:cNvPr id="20" name="Group 19">
            <a:extLst>
              <a:ext uri="{FF2B5EF4-FFF2-40B4-BE49-F238E27FC236}">
                <a16:creationId xmlns:a16="http://schemas.microsoft.com/office/drawing/2014/main" id="{2D92A9FE-D895-416B-D801-9A781D1AB939}"/>
              </a:ext>
            </a:extLst>
          </p:cNvPr>
          <p:cNvGrpSpPr/>
          <p:nvPr/>
        </p:nvGrpSpPr>
        <p:grpSpPr>
          <a:xfrm>
            <a:off x="6295080" y="1635463"/>
            <a:ext cx="5225250" cy="984505"/>
            <a:chOff x="7694448" y="2187405"/>
            <a:chExt cx="6089298" cy="1181406"/>
          </a:xfrm>
        </p:grpSpPr>
        <p:grpSp>
          <p:nvGrpSpPr>
            <p:cNvPr id="15" name="Group 14">
              <a:extLst>
                <a:ext uri="{FF2B5EF4-FFF2-40B4-BE49-F238E27FC236}">
                  <a16:creationId xmlns:a16="http://schemas.microsoft.com/office/drawing/2014/main" id="{5F5B6C7D-DE43-218D-774C-22215C520FEF}"/>
                </a:ext>
              </a:extLst>
            </p:cNvPr>
            <p:cNvGrpSpPr/>
            <p:nvPr/>
          </p:nvGrpSpPr>
          <p:grpSpPr>
            <a:xfrm>
              <a:off x="7694448" y="2187405"/>
              <a:ext cx="1080000" cy="1181406"/>
              <a:chOff x="7456884" y="3524301"/>
              <a:chExt cx="1080000" cy="1181406"/>
            </a:xfrm>
          </p:grpSpPr>
          <p:sp>
            <p:nvSpPr>
              <p:cNvPr id="16" name="Text 4"/>
              <p:cNvSpPr/>
              <p:nvPr/>
            </p:nvSpPr>
            <p:spPr>
              <a:xfrm>
                <a:off x="7456884" y="3524301"/>
                <a:ext cx="1080000" cy="748427"/>
              </a:xfrm>
              <a:prstGeom prst="rect">
                <a:avLst/>
              </a:prstGeom>
              <a:noFill/>
              <a:ln/>
            </p:spPr>
            <p:txBody>
              <a:bodyPr wrap="none" lIns="0" tIns="0" rIns="0" bIns="0" rtlCol="0" anchor="t"/>
              <a:lstStyle/>
              <a:p>
                <a:pPr marL="0" marR="0" lvl="0" indent="0" algn="ctr" defTabSz="914400" rtl="0" eaLnBrk="1" fontAlgn="auto" latinLnBrk="0" hangingPunct="1">
                  <a:lnSpc>
                    <a:spcPts val="4875"/>
                  </a:lnSpc>
                  <a:spcBef>
                    <a:spcPts val="0"/>
                  </a:spcBef>
                  <a:spcAft>
                    <a:spcPts val="0"/>
                  </a:spcAft>
                  <a:buClrTx/>
                  <a:buSzTx/>
                  <a:buFontTx/>
                  <a:buNone/>
                  <a:tabLst/>
                  <a:defRPr/>
                </a:pPr>
                <a:r>
                  <a:rPr kumimoji="0" lang="en-US" sz="4875" b="1" i="0" u="none" strike="noStrike" kern="1200" cap="none" spc="0" normalizeH="0" baseline="0" noProof="0" dirty="0">
                    <a:ln>
                      <a:noFill/>
                    </a:ln>
                    <a:solidFill>
                      <a:srgbClr val="CC0099"/>
                    </a:solidFill>
                    <a:effectLst/>
                    <a:uLnTx/>
                    <a:uFillTx/>
                    <a:latin typeface="Arial" panose="020B0604020202020204" pitchFamily="34" charset="0"/>
                    <a:ea typeface="Crimson Pro Semi Bold" pitchFamily="34" charset="-122"/>
                    <a:cs typeface="Arial" panose="020B0604020202020204" pitchFamily="34" charset="0"/>
                  </a:rPr>
                  <a:t>0%</a:t>
                </a:r>
                <a:endParaRPr kumimoji="0" lang="en-US" sz="4875" b="1" i="0" u="none" strike="noStrike" kern="1200" cap="none" spc="0" normalizeH="0" baseline="0" noProof="0" dirty="0">
                  <a:ln>
                    <a:noFill/>
                  </a:ln>
                  <a:solidFill>
                    <a:srgbClr val="CC0099"/>
                  </a:solidFill>
                  <a:effectLst/>
                  <a:uLnTx/>
                  <a:uFillTx/>
                  <a:latin typeface="Arial" panose="020B0604020202020204" pitchFamily="34" charset="0"/>
                  <a:ea typeface="+mn-ea"/>
                  <a:cs typeface="Arial" panose="020B0604020202020204" pitchFamily="34" charset="0"/>
                </a:endParaRPr>
              </a:p>
            </p:txBody>
          </p:sp>
          <p:sp>
            <p:nvSpPr>
              <p:cNvPr id="17" name="Text 5"/>
              <p:cNvSpPr/>
              <p:nvPr/>
            </p:nvSpPr>
            <p:spPr>
              <a:xfrm>
                <a:off x="7456884" y="4351377"/>
                <a:ext cx="1080000" cy="354330"/>
              </a:xfrm>
              <a:prstGeom prst="rect">
                <a:avLst/>
              </a:prstGeom>
              <a:noFill/>
              <a:ln/>
            </p:spPr>
            <p:txBody>
              <a:bodyPr wrap="none" lIns="0" tIns="0" rIns="0" bIns="0" rtlCol="0" anchor="t"/>
              <a:lstStyle/>
              <a:p>
                <a:pPr marL="0" marR="0" lvl="0" indent="0" algn="ctr" defTabSz="914400" rtl="0" eaLnBrk="1" fontAlgn="auto" latinLnBrk="0" hangingPunct="1">
                  <a:lnSpc>
                    <a:spcPts val="2292"/>
                  </a:lnSpc>
                  <a:spcBef>
                    <a:spcPts val="0"/>
                  </a:spcBef>
                  <a:spcAft>
                    <a:spcPts val="0"/>
                  </a:spcAft>
                  <a:buClrTx/>
                  <a:buSzTx/>
                  <a:buFontTx/>
                  <a:buNone/>
                  <a:tabLst/>
                  <a:defRPr/>
                </a:pPr>
                <a:r>
                  <a:rPr kumimoji="0" lang="en-US" sz="1667" b="1" i="0" u="none" strike="noStrike" kern="1200" cap="none" spc="0" normalizeH="0" baseline="0" noProof="0" dirty="0">
                    <a:ln>
                      <a:noFill/>
                    </a:ln>
                    <a:solidFill>
                      <a:srgbClr val="CC0099"/>
                    </a:solidFill>
                    <a:effectLst/>
                    <a:uLnTx/>
                    <a:uFillTx/>
                    <a:latin typeface="Arial" panose="020B0604020202020204" pitchFamily="34" charset="0"/>
                    <a:ea typeface="Crimson Pro Semi Bold" pitchFamily="34" charset="-122"/>
                    <a:cs typeface="Arial" panose="020B0604020202020204" pitchFamily="34" charset="0"/>
                  </a:rPr>
                  <a:t>Impact</a:t>
                </a:r>
                <a:endParaRPr kumimoji="0" lang="en-US" sz="1667" b="1" i="0" u="none" strike="noStrike" kern="1200" cap="none" spc="0" normalizeH="0" baseline="0" noProof="0" dirty="0">
                  <a:ln>
                    <a:noFill/>
                  </a:ln>
                  <a:solidFill>
                    <a:srgbClr val="CC0099"/>
                  </a:solidFill>
                  <a:effectLst/>
                  <a:uLnTx/>
                  <a:uFillTx/>
                  <a:latin typeface="Arial" panose="020B0604020202020204" pitchFamily="34" charset="0"/>
                  <a:ea typeface="+mn-ea"/>
                  <a:cs typeface="Arial" panose="020B0604020202020204" pitchFamily="34" charset="0"/>
                </a:endParaRPr>
              </a:p>
            </p:txBody>
          </p:sp>
        </p:grpSp>
        <p:sp>
          <p:nvSpPr>
            <p:cNvPr id="18" name="Text 3">
              <a:extLst>
                <a:ext uri="{FF2B5EF4-FFF2-40B4-BE49-F238E27FC236}">
                  <a16:creationId xmlns:a16="http://schemas.microsoft.com/office/drawing/2014/main" id="{0FB134CC-9765-0401-9EDB-2FE926E261DF}"/>
                </a:ext>
              </a:extLst>
            </p:cNvPr>
            <p:cNvSpPr/>
            <p:nvPr/>
          </p:nvSpPr>
          <p:spPr>
            <a:xfrm>
              <a:off x="8993435" y="2248708"/>
              <a:ext cx="4790311" cy="725806"/>
            </a:xfrm>
            <a:prstGeom prst="rect">
              <a:avLst/>
            </a:prstGeom>
            <a:noFill/>
            <a:ln/>
          </p:spPr>
          <p:txBody>
            <a:bodyPr wrap="square" lIns="0" tIns="0" rIns="0" bIns="0" rtlCol="0" anchor="t"/>
            <a:lstStyle/>
            <a:p>
              <a:pPr marL="0" marR="0" lvl="0" indent="0" algn="l" defTabSz="914400" rtl="0" eaLnBrk="1" fontAlgn="auto" latinLnBrk="0" hangingPunct="1">
                <a:lnSpc>
                  <a:spcPts val="2375"/>
                </a:lnSpc>
                <a:spcBef>
                  <a:spcPts val="0"/>
                </a:spcBef>
                <a:spcAft>
                  <a:spcPts val="0"/>
                </a:spcAft>
                <a:buClrTx/>
                <a:buSzTx/>
                <a:buFontTx/>
                <a:buNone/>
                <a:tabLst/>
                <a:defRPr/>
              </a:pPr>
              <a:r>
                <a:rPr kumimoji="0" lang="de-DE" sz="1500" b="0" i="0" u="none" strike="noStrike" kern="1200" cap="none" spc="0" normalizeH="0" baseline="0" noProof="0" dirty="0">
                  <a:ln>
                    <a:noFill/>
                  </a:ln>
                  <a:solidFill>
                    <a:srgbClr val="4C4C4D"/>
                  </a:solidFill>
                  <a:effectLst/>
                  <a:uLnTx/>
                  <a:uFillTx/>
                  <a:latin typeface="Arial" panose="020B0604020202020204" pitchFamily="34" charset="0"/>
                  <a:ea typeface="Heebo" pitchFamily="34" charset="-122"/>
                  <a:cs typeface="Arial" panose="020B0604020202020204" pitchFamily="34" charset="0"/>
                </a:rPr>
                <a:t>Arbeitnehmer </a:t>
              </a:r>
              <a:r>
                <a:rPr kumimoji="0" lang="de-DE" sz="1500" b="0" i="0" u="none" strike="noStrike" kern="1200" cap="none" spc="0" normalizeH="0" baseline="0" noProof="0" dirty="0">
                  <a:ln>
                    <a:noFill/>
                  </a:ln>
                  <a:solidFill>
                    <a:srgbClr val="CC0099"/>
                  </a:solidFill>
                  <a:effectLst/>
                  <a:uLnTx/>
                  <a:uFillTx/>
                  <a:latin typeface="Arial" panose="020B0604020202020204" pitchFamily="34" charset="0"/>
                  <a:ea typeface="Heebo" pitchFamily="34" charset="-122"/>
                  <a:cs typeface="Arial" panose="020B0604020202020204" pitchFamily="34" charset="0"/>
                </a:rPr>
                <a:t>in der Mitte ihrer beruflichen Laufbahn </a:t>
              </a:r>
              <a:r>
                <a:rPr kumimoji="0" lang="de-DE" sz="1500" b="0" i="0" u="none" strike="noStrike" kern="1200" cap="none" spc="0" normalizeH="0" baseline="0" noProof="0" dirty="0">
                  <a:ln>
                    <a:noFill/>
                  </a:ln>
                  <a:solidFill>
                    <a:srgbClr val="4C4C4D"/>
                  </a:solidFill>
                  <a:effectLst/>
                  <a:uLnTx/>
                  <a:uFillTx/>
                  <a:latin typeface="Arial" panose="020B0604020202020204" pitchFamily="34" charset="0"/>
                  <a:ea typeface="Heebo" pitchFamily="34" charset="-122"/>
                  <a:cs typeface="Arial" panose="020B0604020202020204" pitchFamily="34" charset="0"/>
                </a:rPr>
                <a:t>(41-49 Jahre) zeigen unabhängig von der KI-Exposition eine stabile oder wachsende Beschäftigung</a:t>
              </a:r>
              <a:endParaRPr kumimoji="0" lang="en-US" sz="1500" b="0" i="0" u="none" strike="noStrike" kern="1200" cap="none" spc="0" normalizeH="0" baseline="0" noProof="0" dirty="0">
                <a:ln>
                  <a:noFill/>
                </a:ln>
                <a:solidFill>
                  <a:srgbClr val="4C4C4D"/>
                </a:solidFill>
                <a:effectLst/>
                <a:uLnTx/>
                <a:uFillTx/>
                <a:latin typeface="Arial" panose="020B0604020202020204" pitchFamily="34" charset="0"/>
                <a:ea typeface="Heebo" pitchFamily="34" charset="-122"/>
                <a:cs typeface="Arial" panose="020B0604020202020204" pitchFamily="34" charset="0"/>
              </a:endParaRPr>
            </a:p>
          </p:txBody>
        </p:sp>
      </p:grpSp>
    </p:spTree>
    <p:extLst>
      <p:ext uri="{BB962C8B-B14F-4D97-AF65-F5344CB8AC3E}">
        <p14:creationId xmlns:p14="http://schemas.microsoft.com/office/powerpoint/2010/main" val="1933756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90604BFE-76FC-36FA-709E-51A38F5A31A6}"/>
              </a:ext>
            </a:extLst>
          </p:cNvPr>
          <p:cNvGraphicFramePr>
            <a:graphicFrameLocks noChangeAspect="1"/>
          </p:cNvGraphicFramePr>
          <p:nvPr>
            <p:custDataLst>
              <p:tags r:id="rId1"/>
            </p:custDataLst>
            <p:extLst>
              <p:ext uri="{D42A27DB-BD31-4B8C-83A1-F6EECF244321}">
                <p14:modId xmlns:p14="http://schemas.microsoft.com/office/powerpoint/2010/main" val="6488452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3" progId="TCLayout.ActiveDocument.1">
                  <p:embed/>
                </p:oleObj>
              </mc:Choice>
              <mc:Fallback>
                <p:oleObj name="think-cell Slide" r:id="rId4" imgW="404" imgH="403"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6" name="Text Placeholder 3">
            <a:extLst>
              <a:ext uri="{FF2B5EF4-FFF2-40B4-BE49-F238E27FC236}">
                <a16:creationId xmlns:a16="http://schemas.microsoft.com/office/drawing/2014/main" id="{4715F27A-840B-A90D-AE35-5A54EDB99CD6}"/>
              </a:ext>
            </a:extLst>
          </p:cNvPr>
          <p:cNvSpPr txBox="1">
            <a:spLocks/>
          </p:cNvSpPr>
          <p:nvPr/>
        </p:nvSpPr>
        <p:spPr>
          <a:xfrm>
            <a:off x="173243" y="6592323"/>
            <a:ext cx="8496300" cy="265677"/>
          </a:xfrm>
          <a:prstGeom prst="rect">
            <a:avLst/>
          </a:prstGeom>
        </p:spPr>
        <p:txBody>
          <a:bodyPr/>
          <a:lstStyle>
            <a:lvl1pPr algn="l" rtl="0" eaLnBrk="1" fontAlgn="base" hangingPunct="1">
              <a:lnSpc>
                <a:spcPct val="100000"/>
              </a:lnSpc>
              <a:spcBef>
                <a:spcPct val="0"/>
              </a:spcBef>
              <a:spcAft>
                <a:spcPct val="0"/>
              </a:spcAft>
              <a:defRPr sz="1867" kern="1200">
                <a:solidFill>
                  <a:schemeClr val="tx1"/>
                </a:solidFill>
                <a:latin typeface="+mn-lt"/>
                <a:ea typeface="+mn-ea"/>
                <a:cs typeface="+mn-cs"/>
              </a:defRPr>
            </a:lvl1pPr>
            <a:lvl2pPr marL="234945" indent="-234945" algn="l" rtl="0" eaLnBrk="1" fontAlgn="base" hangingPunct="1">
              <a:lnSpc>
                <a:spcPct val="100000"/>
              </a:lnSpc>
              <a:spcBef>
                <a:spcPct val="0"/>
              </a:spcBef>
              <a:spcAft>
                <a:spcPct val="0"/>
              </a:spcAft>
              <a:buFont typeface="Arial" charset="0"/>
              <a:buChar char="•"/>
              <a:defRPr sz="1867" kern="1200">
                <a:solidFill>
                  <a:schemeClr val="tx1"/>
                </a:solidFill>
                <a:latin typeface="+mn-lt"/>
                <a:ea typeface="+mn-ea"/>
                <a:cs typeface="+mn-cs"/>
              </a:defRPr>
            </a:lvl2pPr>
            <a:lvl3pPr marL="480472" indent="-245527" algn="l" rtl="0" eaLnBrk="1" fontAlgn="base" hangingPunct="1">
              <a:lnSpc>
                <a:spcPct val="125000"/>
              </a:lnSpc>
              <a:spcBef>
                <a:spcPct val="0"/>
              </a:spcBef>
              <a:spcAft>
                <a:spcPct val="0"/>
              </a:spcAft>
              <a:buFont typeface="Symbol" pitchFamily="18" charset="2"/>
              <a:buChar char="-"/>
              <a:defRPr sz="1867" kern="1200">
                <a:solidFill>
                  <a:schemeClr val="tx1"/>
                </a:solidFill>
                <a:latin typeface="+mn-lt"/>
                <a:ea typeface="+mn-ea"/>
                <a:cs typeface="+mn-cs"/>
              </a:defRPr>
            </a:lvl3pPr>
            <a:lvl4pPr marL="717533" indent="-237061" algn="l" rtl="0" eaLnBrk="1" fontAlgn="base" hangingPunct="1">
              <a:lnSpc>
                <a:spcPct val="125000"/>
              </a:lnSpc>
              <a:spcBef>
                <a:spcPct val="0"/>
              </a:spcBef>
              <a:spcAft>
                <a:spcPct val="0"/>
              </a:spcAft>
              <a:buFont typeface="Symbol" pitchFamily="18" charset="2"/>
              <a:buChar char="-"/>
              <a:defRPr sz="1867" kern="1200">
                <a:solidFill>
                  <a:schemeClr val="tx1"/>
                </a:solidFill>
                <a:latin typeface="+mn-lt"/>
                <a:ea typeface="+mn-ea"/>
                <a:cs typeface="+mn-cs"/>
              </a:defRPr>
            </a:lvl4pPr>
            <a:lvl5pPr marL="952476" indent="-234945" algn="l" rtl="0" eaLnBrk="1" fontAlgn="base" hangingPunct="1">
              <a:lnSpc>
                <a:spcPct val="125000"/>
              </a:lnSpc>
              <a:spcBef>
                <a:spcPct val="0"/>
              </a:spcBef>
              <a:spcAft>
                <a:spcPct val="0"/>
              </a:spcAft>
              <a:buFont typeface="Symbol" pitchFamily="18" charset="2"/>
              <a:buChar char="-"/>
              <a:defRPr sz="18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ID" sz="1867" b="0" i="0" u="none" strike="noStrike" kern="1200" cap="none" spc="0" normalizeH="0" baseline="0" noProof="0" dirty="0">
              <a:ln>
                <a:noFill/>
              </a:ln>
              <a:solidFill>
                <a:prstClr val="black"/>
              </a:solidFill>
              <a:effectLst/>
              <a:uLnTx/>
              <a:uFillTx/>
              <a:latin typeface="Arial"/>
              <a:ea typeface="+mn-ea"/>
              <a:cs typeface="+mn-cs"/>
            </a:endParaRPr>
          </a:p>
        </p:txBody>
      </p:sp>
      <p:pic>
        <p:nvPicPr>
          <p:cNvPr id="9" name="Grafik 8">
            <a:extLst>
              <a:ext uri="{FF2B5EF4-FFF2-40B4-BE49-F238E27FC236}">
                <a16:creationId xmlns:a16="http://schemas.microsoft.com/office/drawing/2014/main" id="{6B2FA0E9-48F5-B28B-C408-03615EE46ECD}"/>
              </a:ext>
            </a:extLst>
          </p:cNvPr>
          <p:cNvPicPr>
            <a:picLocks noChangeAspect="1"/>
          </p:cNvPicPr>
          <p:nvPr/>
        </p:nvPicPr>
        <p:blipFill>
          <a:blip r:embed="rId6"/>
          <a:stretch>
            <a:fillRect/>
          </a:stretch>
        </p:blipFill>
        <p:spPr>
          <a:xfrm>
            <a:off x="286915" y="1201297"/>
            <a:ext cx="11403016" cy="5229955"/>
          </a:xfrm>
          <a:prstGeom prst="rect">
            <a:avLst/>
          </a:prstGeom>
        </p:spPr>
      </p:pic>
      <p:sp>
        <p:nvSpPr>
          <p:cNvPr id="10" name="Rechteck 9">
            <a:extLst>
              <a:ext uri="{FF2B5EF4-FFF2-40B4-BE49-F238E27FC236}">
                <a16:creationId xmlns:a16="http://schemas.microsoft.com/office/drawing/2014/main" id="{AFD153BE-4551-AFA9-B951-3E0E8FFF60F1}"/>
              </a:ext>
            </a:extLst>
          </p:cNvPr>
          <p:cNvSpPr/>
          <p:nvPr/>
        </p:nvSpPr>
        <p:spPr>
          <a:xfrm>
            <a:off x="677732" y="3754419"/>
            <a:ext cx="10832950" cy="602428"/>
          </a:xfrm>
          <a:prstGeom prst="rect">
            <a:avLst/>
          </a:prstGeom>
          <a:solidFill>
            <a:srgbClr val="CC1A8C">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11" name="Ellipse 10">
            <a:extLst>
              <a:ext uri="{FF2B5EF4-FFF2-40B4-BE49-F238E27FC236}">
                <a16:creationId xmlns:a16="http://schemas.microsoft.com/office/drawing/2014/main" id="{59B4AC24-4E6F-406F-CAE0-C44829FB0DB7}"/>
              </a:ext>
            </a:extLst>
          </p:cNvPr>
          <p:cNvSpPr/>
          <p:nvPr/>
        </p:nvSpPr>
        <p:spPr>
          <a:xfrm>
            <a:off x="1484554" y="4277868"/>
            <a:ext cx="2753959" cy="480100"/>
          </a:xfrm>
          <a:prstGeom prst="ellipse">
            <a:avLst/>
          </a:prstGeom>
          <a:noFill/>
          <a:ln>
            <a:solidFill>
              <a:srgbClr val="CC1A8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2" name="Rechteck 1">
            <a:extLst>
              <a:ext uri="{FF2B5EF4-FFF2-40B4-BE49-F238E27FC236}">
                <a16:creationId xmlns:a16="http://schemas.microsoft.com/office/drawing/2014/main" id="{3E4B71BF-0FD0-D08A-0A18-677BFEA15FE2}"/>
              </a:ext>
            </a:extLst>
          </p:cNvPr>
          <p:cNvSpPr/>
          <p:nvPr/>
        </p:nvSpPr>
        <p:spPr>
          <a:xfrm>
            <a:off x="4592097" y="1201297"/>
            <a:ext cx="5596932" cy="602428"/>
          </a:xfrm>
          <a:prstGeom prst="rect">
            <a:avLst/>
          </a:prstGeom>
          <a:solidFill>
            <a:srgbClr val="CC1A8C">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3" name="Title 2">
            <a:extLst>
              <a:ext uri="{FF2B5EF4-FFF2-40B4-BE49-F238E27FC236}">
                <a16:creationId xmlns:a16="http://schemas.microsoft.com/office/drawing/2014/main" id="{B6E5F02C-78AE-5B6C-1505-E1E5367DF791}"/>
              </a:ext>
            </a:extLst>
          </p:cNvPr>
          <p:cNvSpPr>
            <a:spLocks noGrp="1"/>
          </p:cNvSpPr>
          <p:nvPr>
            <p:ph type="title"/>
          </p:nvPr>
        </p:nvSpPr>
        <p:spPr>
          <a:xfrm>
            <a:off x="440947" y="309036"/>
            <a:ext cx="11319255" cy="782330"/>
          </a:xfrm>
        </p:spPr>
        <p:txBody>
          <a:bodyPr vert="horz"/>
          <a:lstStyle/>
          <a:p>
            <a:r>
              <a:rPr lang="en-ID" dirty="0">
                <a:solidFill>
                  <a:srgbClr val="05103E"/>
                </a:solidFill>
              </a:rPr>
              <a:t>„</a:t>
            </a:r>
            <a:r>
              <a:rPr lang="en-ID" dirty="0">
                <a:solidFill>
                  <a:srgbClr val="CC0099"/>
                </a:solidFill>
              </a:rPr>
              <a:t>Better call GPT</a:t>
            </a:r>
            <a:r>
              <a:rPr lang="en-ID" dirty="0">
                <a:solidFill>
                  <a:srgbClr val="05103E"/>
                </a:solidFill>
              </a:rPr>
              <a:t>“ – Ein </a:t>
            </a:r>
            <a:r>
              <a:rPr lang="en-ID" dirty="0" err="1">
                <a:solidFill>
                  <a:srgbClr val="05103E"/>
                </a:solidFill>
              </a:rPr>
              <a:t>Vergleich</a:t>
            </a:r>
            <a:r>
              <a:rPr lang="en-ID" dirty="0">
                <a:solidFill>
                  <a:srgbClr val="05103E"/>
                </a:solidFill>
              </a:rPr>
              <a:t> </a:t>
            </a:r>
            <a:r>
              <a:rPr lang="en-ID" dirty="0" err="1">
                <a:solidFill>
                  <a:srgbClr val="05103E"/>
                </a:solidFill>
              </a:rPr>
              <a:t>großer</a:t>
            </a:r>
            <a:r>
              <a:rPr lang="en-ID" dirty="0">
                <a:solidFill>
                  <a:srgbClr val="05103E"/>
                </a:solidFill>
              </a:rPr>
              <a:t> </a:t>
            </a:r>
            <a:r>
              <a:rPr lang="en-ID" dirty="0" err="1">
                <a:solidFill>
                  <a:srgbClr val="05103E"/>
                </a:solidFill>
              </a:rPr>
              <a:t>Sprachmodelle</a:t>
            </a:r>
            <a:r>
              <a:rPr lang="en-ID" dirty="0">
                <a:solidFill>
                  <a:srgbClr val="05103E"/>
                </a:solidFill>
              </a:rPr>
              <a:t> </a:t>
            </a:r>
            <a:r>
              <a:rPr lang="en-ID" dirty="0" err="1">
                <a:solidFill>
                  <a:srgbClr val="CC0099"/>
                </a:solidFill>
              </a:rPr>
              <a:t>mit</a:t>
            </a:r>
            <a:r>
              <a:rPr lang="en-ID" dirty="0">
                <a:solidFill>
                  <a:srgbClr val="CC0099"/>
                </a:solidFill>
              </a:rPr>
              <a:t> </a:t>
            </a:r>
            <a:r>
              <a:rPr lang="en-ID" dirty="0" err="1">
                <a:solidFill>
                  <a:srgbClr val="CC0099"/>
                </a:solidFill>
              </a:rPr>
              <a:t>Anwälten</a:t>
            </a:r>
            <a:br>
              <a:rPr lang="en-ID" dirty="0">
                <a:solidFill>
                  <a:srgbClr val="CC0099"/>
                </a:solidFill>
                <a:latin typeface="Arial"/>
              </a:rPr>
            </a:br>
            <a:endParaRPr lang="en-US" dirty="0"/>
          </a:p>
        </p:txBody>
      </p:sp>
      <p:sp>
        <p:nvSpPr>
          <p:cNvPr id="7" name="Text Placeholder 6">
            <a:extLst>
              <a:ext uri="{FF2B5EF4-FFF2-40B4-BE49-F238E27FC236}">
                <a16:creationId xmlns:a16="http://schemas.microsoft.com/office/drawing/2014/main" id="{6014B38D-E760-A3AD-2E74-6CDC49A03E66}"/>
              </a:ext>
            </a:extLst>
          </p:cNvPr>
          <p:cNvSpPr>
            <a:spLocks noGrp="1"/>
          </p:cNvSpPr>
          <p:nvPr>
            <p:ph type="body" sz="quarter" idx="11"/>
          </p:nvPr>
        </p:nvSpPr>
        <p:spPr/>
        <p:txBody>
          <a:bodyPr/>
          <a:lstStyle/>
          <a:p>
            <a:pPr lvl="0" defTabSz="914400">
              <a:defRPr/>
            </a:pPr>
            <a:r>
              <a:rPr lang="en-ID" dirty="0">
                <a:solidFill>
                  <a:srgbClr val="05103E"/>
                </a:solidFill>
                <a:latin typeface="Arial" panose="020B0604020202020204" pitchFamily="34" charset="0"/>
              </a:rPr>
              <a:t>Quelle: Martin, L., Whitehouse, N., Yiu, S., Catterson, L., &amp; Perera, R. (2024). „Better call GPT“, </a:t>
            </a:r>
            <a:r>
              <a:rPr lang="en-ID" dirty="0" err="1">
                <a:solidFill>
                  <a:srgbClr val="05103E"/>
                </a:solidFill>
                <a:latin typeface="Arial" panose="020B0604020202020204" pitchFamily="34" charset="0"/>
              </a:rPr>
              <a:t>Vergleich</a:t>
            </a:r>
            <a:r>
              <a:rPr lang="en-ID" dirty="0">
                <a:solidFill>
                  <a:srgbClr val="05103E"/>
                </a:solidFill>
                <a:latin typeface="Arial" panose="020B0604020202020204" pitchFamily="34" charset="0"/>
              </a:rPr>
              <a:t> </a:t>
            </a:r>
            <a:r>
              <a:rPr lang="en-ID" dirty="0" err="1">
                <a:solidFill>
                  <a:srgbClr val="05103E"/>
                </a:solidFill>
                <a:latin typeface="Arial" panose="020B0604020202020204" pitchFamily="34" charset="0"/>
              </a:rPr>
              <a:t>großer</a:t>
            </a:r>
            <a:r>
              <a:rPr lang="en-ID" dirty="0">
                <a:solidFill>
                  <a:srgbClr val="05103E"/>
                </a:solidFill>
                <a:latin typeface="Arial" panose="020B0604020202020204" pitchFamily="34" charset="0"/>
              </a:rPr>
              <a:t> </a:t>
            </a:r>
            <a:r>
              <a:rPr lang="en-ID" dirty="0" err="1">
                <a:solidFill>
                  <a:srgbClr val="05103E"/>
                </a:solidFill>
                <a:latin typeface="Arial" panose="020B0604020202020204" pitchFamily="34" charset="0"/>
              </a:rPr>
              <a:t>Sprachmodelle</a:t>
            </a:r>
            <a:r>
              <a:rPr lang="en-ID" dirty="0">
                <a:solidFill>
                  <a:srgbClr val="05103E"/>
                </a:solidFill>
                <a:latin typeface="Arial" panose="020B0604020202020204" pitchFamily="34" charset="0"/>
              </a:rPr>
              <a:t> </a:t>
            </a:r>
            <a:r>
              <a:rPr lang="en-ID" dirty="0" err="1">
                <a:solidFill>
                  <a:srgbClr val="05103E"/>
                </a:solidFill>
                <a:latin typeface="Arial" panose="020B0604020202020204" pitchFamily="34" charset="0"/>
              </a:rPr>
              <a:t>mit</a:t>
            </a:r>
            <a:r>
              <a:rPr lang="en-ID" dirty="0">
                <a:solidFill>
                  <a:srgbClr val="05103E"/>
                </a:solidFill>
                <a:latin typeface="Arial" panose="020B0604020202020204" pitchFamily="34" charset="0"/>
              </a:rPr>
              <a:t> </a:t>
            </a:r>
            <a:r>
              <a:rPr lang="en-ID" dirty="0" err="1">
                <a:solidFill>
                  <a:srgbClr val="05103E"/>
                </a:solidFill>
                <a:latin typeface="Arial" panose="020B0604020202020204" pitchFamily="34" charset="0"/>
              </a:rPr>
              <a:t>Anwälten</a:t>
            </a:r>
            <a:r>
              <a:rPr lang="en-ID" dirty="0">
                <a:solidFill>
                  <a:srgbClr val="05103E"/>
                </a:solidFill>
                <a:latin typeface="Arial" panose="020B0604020202020204" pitchFamily="34" charset="0"/>
              </a:rPr>
              <a:t>. </a:t>
            </a:r>
            <a:r>
              <a:rPr lang="en-ID" i="1" dirty="0" err="1">
                <a:solidFill>
                  <a:srgbClr val="05103E"/>
                </a:solidFill>
                <a:latin typeface="Arial" panose="020B0604020202020204" pitchFamily="34" charset="0"/>
              </a:rPr>
              <a:t>Arxiv</a:t>
            </a:r>
            <a:r>
              <a:rPr lang="en-ID" dirty="0">
                <a:solidFill>
                  <a:srgbClr val="05103E"/>
                </a:solidFill>
                <a:latin typeface="Arial" panose="020B0604020202020204" pitchFamily="34" charset="0"/>
              </a:rPr>
              <a:t>. https://arxiv.org/html/2401.16212v1</a:t>
            </a:r>
            <a:endParaRPr lang="en-ID" dirty="0">
              <a:solidFill>
                <a:prstClr val="black"/>
              </a:solidFill>
            </a:endParaRPr>
          </a:p>
          <a:p>
            <a:pPr lvl="0" defTabSz="914400">
              <a:defRPr/>
            </a:pPr>
            <a:endParaRPr lang="en-ID" sz="1867" dirty="0">
              <a:solidFill>
                <a:prstClr val="black"/>
              </a:solidFill>
            </a:endParaRPr>
          </a:p>
          <a:p>
            <a:endParaRPr lang="en-US" dirty="0"/>
          </a:p>
        </p:txBody>
      </p:sp>
    </p:spTree>
    <p:extLst>
      <p:ext uri="{BB962C8B-B14F-4D97-AF65-F5344CB8AC3E}">
        <p14:creationId xmlns:p14="http://schemas.microsoft.com/office/powerpoint/2010/main" val="376329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11ACBDB-8289-6A92-A35A-9769A1036189}"/>
              </a:ext>
            </a:extLst>
          </p:cNvPr>
          <p:cNvGraphicFramePr>
            <a:graphicFrameLocks noChangeAspect="1"/>
          </p:cNvGraphicFramePr>
          <p:nvPr>
            <p:custDataLst>
              <p:tags r:id="rId1"/>
            </p:custDataLst>
            <p:extLst>
              <p:ext uri="{D42A27DB-BD31-4B8C-83A1-F6EECF244321}">
                <p14:modId xmlns:p14="http://schemas.microsoft.com/office/powerpoint/2010/main" val="5360396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3" progId="TCLayout.ActiveDocument.1">
                  <p:embed/>
                </p:oleObj>
              </mc:Choice>
              <mc:Fallback>
                <p:oleObj name="think-cell Slide" r:id="rId4" imgW="404" imgH="403"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 name="Textfeld 9">
            <a:extLst>
              <a:ext uri="{FF2B5EF4-FFF2-40B4-BE49-F238E27FC236}">
                <a16:creationId xmlns:a16="http://schemas.microsoft.com/office/drawing/2014/main" id="{8EF12512-0E00-0588-8062-4531BA8221D5}"/>
              </a:ext>
            </a:extLst>
          </p:cNvPr>
          <p:cNvSpPr txBox="1"/>
          <p:nvPr/>
        </p:nvSpPr>
        <p:spPr>
          <a:xfrm>
            <a:off x="441325" y="1254213"/>
            <a:ext cx="11043556" cy="5016758"/>
          </a:xfrm>
          <a:prstGeom prst="rect">
            <a:avLst/>
          </a:prstGeom>
          <a:noFill/>
        </p:spPr>
        <p:txBody>
          <a:bodyPr wrap="square">
            <a:spAutoFit/>
          </a:bodyPr>
          <a:lstStyle/>
          <a:p>
            <a:r>
              <a:rPr lang="de-DE" sz="1600" dirty="0"/>
              <a:t>Übergabe-App für eine Pflegestation: Sprachnotiz nach Schicht, KI fasst zusammen, nächste Schicht sieht strukturierte Übergabe</a:t>
            </a:r>
          </a:p>
          <a:p>
            <a:endParaRPr lang="de-DE" sz="1600" dirty="0"/>
          </a:p>
          <a:p>
            <a:r>
              <a:rPr lang="de-DE" sz="1600" dirty="0"/>
              <a:t>Schichtplaner für einen Pflegedienst mit 12 Mitarbeitenden, Wunschdienste, Urlaubssperren, Drag &amp; Drop</a:t>
            </a:r>
          </a:p>
          <a:p>
            <a:endParaRPr lang="de-DE" sz="1600" dirty="0"/>
          </a:p>
          <a:p>
            <a:r>
              <a:rPr lang="de-DE" sz="1600" dirty="0"/>
              <a:t>Weiterbildungs-Tracker: Beschäftigte tragen Skills ein, App schlägt passende Kurse und interne Wechseloptionen vor</a:t>
            </a:r>
          </a:p>
          <a:p>
            <a:endParaRPr lang="de-DE" sz="1600" dirty="0"/>
          </a:p>
          <a:p>
            <a:r>
              <a:rPr lang="de-DE" sz="1600" dirty="0"/>
              <a:t>Bürger-Dashboard: Förderprogramme des Landes NRW für KI im Mittelstand, filterbar nach Branche und Betriebsgröße</a:t>
            </a:r>
          </a:p>
          <a:p>
            <a:endParaRPr lang="de-DE" sz="1600" dirty="0"/>
          </a:p>
          <a:p>
            <a:r>
              <a:rPr lang="de-DE" sz="1600" dirty="0"/>
              <a:t>Digitales Berichtsheft für </a:t>
            </a:r>
            <a:r>
              <a:rPr lang="de-DE" sz="1600" dirty="0" err="1"/>
              <a:t>Handwerksazubis</a:t>
            </a:r>
            <a:r>
              <a:rPr lang="de-DE" sz="1600" dirty="0"/>
              <a:t>: Tätigkeit eintragen, Foto hochladen, Ausbilder-Freigabe</a:t>
            </a:r>
          </a:p>
          <a:p>
            <a:endParaRPr lang="de-DE" sz="1600" dirty="0"/>
          </a:p>
          <a:p>
            <a:r>
              <a:rPr lang="de-DE" sz="1600" dirty="0"/>
              <a:t>Gefährdungsbeurteilungs-Checkliste nach ArbSchG für einen Industriebetrieb, mit Ampellogik und PDF-Export</a:t>
            </a:r>
          </a:p>
          <a:p>
            <a:endParaRPr lang="de-DE" sz="1600" dirty="0"/>
          </a:p>
          <a:p>
            <a:r>
              <a:rPr lang="de-DE" sz="1600" dirty="0"/>
              <a:t>Bewerbermanagement für einen Handwerksbetrieb: Bewerbung per Handyfoto vom Gesellenbrief, automatische Eingangsbestätigung, Übersicht für den Chef</a:t>
            </a:r>
          </a:p>
          <a:p>
            <a:endParaRPr lang="de-DE" sz="1600" dirty="0"/>
          </a:p>
          <a:p>
            <a:r>
              <a:rPr lang="de-DE" sz="1600" dirty="0"/>
              <a:t>Onboarding-App für neue Mitarbeitende: Checkliste erste Woche, Ansprechpartner, Maschinen-Einweisungen mit Quittierung</a:t>
            </a:r>
          </a:p>
          <a:p>
            <a:endParaRPr lang="de-DE" sz="1600" dirty="0"/>
          </a:p>
          <a:p>
            <a:r>
              <a:rPr lang="de-DE" sz="1600" dirty="0"/>
              <a:t>Vergleiche die fünf wichtigsten KI-Tools für Angebotskalkulation im Bauhandwerk – Kosten, Datenschutz, Aufwand</a:t>
            </a:r>
          </a:p>
        </p:txBody>
      </p:sp>
      <p:sp>
        <p:nvSpPr>
          <p:cNvPr id="2" name="Rechteck 1">
            <a:extLst>
              <a:ext uri="{FF2B5EF4-FFF2-40B4-BE49-F238E27FC236}">
                <a16:creationId xmlns:a16="http://schemas.microsoft.com/office/drawing/2014/main" id="{EAA1F006-D670-63B5-7ED5-044BD08B9F53}"/>
              </a:ext>
            </a:extLst>
          </p:cNvPr>
          <p:cNvSpPr/>
          <p:nvPr/>
        </p:nvSpPr>
        <p:spPr>
          <a:xfrm>
            <a:off x="542591" y="1942454"/>
            <a:ext cx="9867899" cy="401216"/>
          </a:xfrm>
          <a:prstGeom prst="rect">
            <a:avLst/>
          </a:prstGeom>
          <a:noFill/>
          <a:ln w="34925">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114000"/>
              </a:lnSpc>
            </a:pPr>
            <a:endParaRPr lang="de-DE" dirty="0">
              <a:solidFill>
                <a:schemeClr val="bg2"/>
              </a:solidFill>
            </a:endParaRPr>
          </a:p>
        </p:txBody>
      </p:sp>
      <p:sp>
        <p:nvSpPr>
          <p:cNvPr id="5" name="Text Placeholder 4">
            <a:extLst>
              <a:ext uri="{FF2B5EF4-FFF2-40B4-BE49-F238E27FC236}">
                <a16:creationId xmlns:a16="http://schemas.microsoft.com/office/drawing/2014/main" id="{20B00A99-32AB-8AB2-4555-7DB80406061F}"/>
              </a:ext>
            </a:extLst>
          </p:cNvPr>
          <p:cNvSpPr>
            <a:spLocks noGrp="1"/>
          </p:cNvSpPr>
          <p:nvPr>
            <p:ph type="body" sz="quarter" idx="11"/>
          </p:nvPr>
        </p:nvSpPr>
        <p:spPr/>
        <p:txBody>
          <a:bodyPr/>
          <a:lstStyle/>
          <a:p>
            <a:endParaRPr lang="en-US"/>
          </a:p>
        </p:txBody>
      </p:sp>
      <p:sp>
        <p:nvSpPr>
          <p:cNvPr id="7" name="Textfeld 5">
            <a:extLst>
              <a:ext uri="{FF2B5EF4-FFF2-40B4-BE49-F238E27FC236}">
                <a16:creationId xmlns:a16="http://schemas.microsoft.com/office/drawing/2014/main" id="{C4CA7754-C23F-2DAB-B84F-1561FDD1F025}"/>
              </a:ext>
            </a:extLst>
          </p:cNvPr>
          <p:cNvSpPr txBox="1">
            <a:spLocks noGrp="1"/>
          </p:cNvSpPr>
          <p:nvPr>
            <p:ph type="title"/>
          </p:nvPr>
        </p:nvSpPr>
        <p:spPr>
          <a:xfrm>
            <a:off x="441325" y="309563"/>
            <a:ext cx="11318875" cy="371475"/>
          </a:xfrm>
          <a:prstGeom prst="rect">
            <a:avLst/>
          </a:prstGeom>
          <a:noFill/>
        </p:spPr>
        <p:txBody>
          <a:bodyPr wrap="square">
            <a:spAutoFit/>
          </a:bodyPr>
          <a:lstStyle/>
          <a:p>
            <a:pPr lvl="0">
              <a:defRPr/>
            </a:pPr>
            <a:r>
              <a:rPr lang="de-DE" sz="2200" b="1" dirty="0" err="1"/>
              <a:t>Lovable</a:t>
            </a:r>
            <a:r>
              <a:rPr lang="de-DE" sz="2200" b="1" dirty="0"/>
              <a:t> Beispiele</a:t>
            </a:r>
            <a:endParaRPr kumimoji="0" lang="en-ID" sz="2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524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54099045-A674-77D7-0602-34E13ABB8D54}"/>
              </a:ext>
            </a:extLst>
          </p:cNvPr>
          <p:cNvPicPr>
            <a:picLocks noChangeAspect="1"/>
          </p:cNvPicPr>
          <p:nvPr/>
        </p:nvPicPr>
        <p:blipFill>
          <a:blip r:embed="rId3"/>
          <a:stretch>
            <a:fillRect/>
          </a:stretch>
        </p:blipFill>
        <p:spPr>
          <a:xfrm>
            <a:off x="6267276" y="91170"/>
            <a:ext cx="5619924" cy="6675659"/>
          </a:xfrm>
          <a:prstGeom prst="rect">
            <a:avLst/>
          </a:prstGeom>
        </p:spPr>
      </p:pic>
      <p:sp>
        <p:nvSpPr>
          <p:cNvPr id="10" name="Textfeld 9">
            <a:extLst>
              <a:ext uri="{FF2B5EF4-FFF2-40B4-BE49-F238E27FC236}">
                <a16:creationId xmlns:a16="http://schemas.microsoft.com/office/drawing/2014/main" id="{C5D6B7C1-62A9-DC7B-44A6-B7CF5B582A4B}"/>
              </a:ext>
            </a:extLst>
          </p:cNvPr>
          <p:cNvSpPr txBox="1"/>
          <p:nvPr/>
        </p:nvSpPr>
        <p:spPr>
          <a:xfrm>
            <a:off x="640080" y="1275695"/>
            <a:ext cx="4709160"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3200" b="0" i="0" u="none" strike="noStrike" kern="1200" cap="none" spc="0" normalizeH="0" baseline="0" noProof="0" dirty="0">
                <a:ln>
                  <a:noFill/>
                </a:ln>
                <a:solidFill>
                  <a:srgbClr val="000000"/>
                </a:solidFill>
                <a:effectLst/>
                <a:uLnTx/>
                <a:uFillTx/>
                <a:latin typeface="Arial"/>
                <a:ea typeface="+mn-ea"/>
                <a:cs typeface="+mn-cs"/>
              </a:rPr>
              <a:t>Die neue </a:t>
            </a:r>
            <a:r>
              <a:rPr kumimoji="0" lang="de-DE" sz="3200" b="0" i="0" u="none" strike="noStrike" kern="1200" cap="none" spc="0" normalizeH="0" baseline="0" noProof="0" dirty="0" err="1">
                <a:ln>
                  <a:noFill/>
                </a:ln>
                <a:solidFill>
                  <a:srgbClr val="000000"/>
                </a:solidFill>
                <a:effectLst/>
                <a:uLnTx/>
                <a:uFillTx/>
                <a:latin typeface="Arial"/>
                <a:ea typeface="+mn-ea"/>
                <a:cs typeface="+mn-cs"/>
              </a:rPr>
              <a:t>Be</a:t>
            </a:r>
            <a:r>
              <a:rPr kumimoji="0" lang="de-DE" sz="3200" b="1" i="1" u="none" strike="noStrike" kern="1200" cap="none" spc="0" normalizeH="0" baseline="0" noProof="0" dirty="0" err="1">
                <a:ln>
                  <a:noFill/>
                </a:ln>
                <a:solidFill>
                  <a:srgbClr val="CC0099"/>
                </a:solidFill>
                <a:effectLst/>
                <a:uLnTx/>
                <a:uFillTx/>
                <a:latin typeface="Arial"/>
                <a:ea typeface="+mn-ea"/>
                <a:cs typeface="+mn-cs"/>
              </a:rPr>
              <a:t>AI</a:t>
            </a:r>
            <a:r>
              <a:rPr kumimoji="0" lang="de-DE" sz="3200" b="0" i="0" u="none" strike="noStrike" kern="1200" cap="none" spc="0" normalizeH="0" baseline="0" noProof="0" dirty="0" err="1">
                <a:ln>
                  <a:noFill/>
                </a:ln>
                <a:solidFill>
                  <a:srgbClr val="000000"/>
                </a:solidFill>
                <a:effectLst/>
                <a:uLnTx/>
                <a:uFillTx/>
                <a:latin typeface="Arial"/>
                <a:ea typeface="+mn-ea"/>
                <a:cs typeface="+mn-cs"/>
              </a:rPr>
              <a:t>mtin</a:t>
            </a:r>
            <a:r>
              <a:rPr kumimoji="0" lang="de-DE" sz="3200" b="0" i="0" u="none" strike="noStrike" kern="1200" cap="none" spc="0" normalizeH="0" baseline="0" noProof="0" dirty="0">
                <a:ln>
                  <a:noFill/>
                </a:ln>
                <a:solidFill>
                  <a:srgbClr val="000000"/>
                </a:solidFill>
                <a:effectLst/>
                <a:uLnTx/>
                <a:uFillTx/>
                <a:latin typeface="Arial"/>
                <a:ea typeface="+mn-ea"/>
                <a:cs typeface="+mn-cs"/>
              </a:rPr>
              <a:t> heißt </a:t>
            </a:r>
            <a:r>
              <a:rPr kumimoji="0" lang="de-DE" sz="3200" b="0" i="0" u="none" strike="noStrike" kern="1200" cap="none" spc="0" normalizeH="0" baseline="0" noProof="0" dirty="0" err="1">
                <a:ln>
                  <a:noFill/>
                </a:ln>
                <a:solidFill>
                  <a:srgbClr val="000000"/>
                </a:solidFill>
                <a:effectLst/>
                <a:uLnTx/>
                <a:uFillTx/>
                <a:latin typeface="Arial"/>
                <a:ea typeface="+mn-ea"/>
                <a:cs typeface="+mn-cs"/>
              </a:rPr>
              <a:t>Diella</a:t>
            </a:r>
            <a:r>
              <a:rPr kumimoji="0" lang="de-DE" sz="3200" b="0" i="0" u="none" strike="noStrike" kern="1200" cap="none" spc="0" normalizeH="0" baseline="0" noProof="0" dirty="0">
                <a:ln>
                  <a:noFill/>
                </a:ln>
                <a:solidFill>
                  <a:srgbClr val="000000"/>
                </a:solidFill>
                <a:effectLst/>
                <a:uLnTx/>
                <a:uFillTx/>
                <a:latin typeface="Arial"/>
                <a:ea typeface="+mn-ea"/>
                <a:cs typeface="+mn-cs"/>
              </a:rPr>
              <a:t> und ist für die </a:t>
            </a:r>
            <a:r>
              <a:rPr kumimoji="0" lang="de-DE" sz="3200" b="0" i="0" u="none" strike="noStrike" kern="1200" cap="none" spc="0" normalizeH="0" baseline="0" noProof="0" dirty="0">
                <a:ln>
                  <a:noFill/>
                </a:ln>
                <a:solidFill>
                  <a:srgbClr val="CC0099"/>
                </a:solidFill>
                <a:effectLst/>
                <a:uLnTx/>
                <a:uFillTx/>
                <a:latin typeface="Arial"/>
                <a:ea typeface="+mn-ea"/>
                <a:cs typeface="+mn-cs"/>
              </a:rPr>
              <a:t>Überwachung des öffentlichen Auftragswesens </a:t>
            </a:r>
            <a:r>
              <a:rPr kumimoji="0" lang="de-DE" sz="3200" b="0" i="0" u="none" strike="noStrike" kern="1200" cap="none" spc="0" normalizeH="0" baseline="0" noProof="0" dirty="0">
                <a:ln>
                  <a:noFill/>
                </a:ln>
                <a:solidFill>
                  <a:srgbClr val="000000"/>
                </a:solidFill>
                <a:effectLst/>
                <a:uLnTx/>
                <a:uFillTx/>
                <a:latin typeface="Arial"/>
                <a:ea typeface="+mn-ea"/>
                <a:cs typeface="+mn-cs"/>
              </a:rPr>
              <a:t>zuständig, einer der am stärksten </a:t>
            </a:r>
            <a:r>
              <a:rPr kumimoji="0" lang="de-DE" sz="3200" b="0" i="0" u="none" strike="noStrike" kern="1200" cap="none" spc="0" normalizeH="0" baseline="0" noProof="0" dirty="0">
                <a:ln>
                  <a:noFill/>
                </a:ln>
                <a:solidFill>
                  <a:srgbClr val="CC0099"/>
                </a:solidFill>
                <a:effectLst/>
                <a:uLnTx/>
                <a:uFillTx/>
                <a:latin typeface="Arial"/>
                <a:ea typeface="+mn-ea"/>
                <a:cs typeface="+mn-cs"/>
              </a:rPr>
              <a:t>korruptionsanfälligen</a:t>
            </a:r>
            <a:r>
              <a:rPr kumimoji="0" lang="de-DE" sz="3200" b="0" i="0" u="none" strike="noStrike" kern="1200" cap="none" spc="0" normalizeH="0" baseline="0" noProof="0" dirty="0">
                <a:ln>
                  <a:noFill/>
                </a:ln>
                <a:solidFill>
                  <a:srgbClr val="000000"/>
                </a:solidFill>
                <a:effectLst/>
                <a:uLnTx/>
                <a:uFillTx/>
                <a:latin typeface="Arial"/>
                <a:ea typeface="+mn-ea"/>
                <a:cs typeface="+mn-cs"/>
              </a:rPr>
              <a:t> </a:t>
            </a:r>
            <a:r>
              <a:rPr kumimoji="0" lang="de-DE" sz="3200" b="0" i="0" u="none" strike="noStrike" kern="1200" cap="none" spc="0" normalizeH="0" baseline="0" noProof="0" dirty="0">
                <a:ln>
                  <a:noFill/>
                </a:ln>
                <a:solidFill>
                  <a:srgbClr val="CC0099"/>
                </a:solidFill>
                <a:effectLst/>
                <a:uLnTx/>
                <a:uFillTx/>
                <a:latin typeface="Arial"/>
                <a:ea typeface="+mn-ea"/>
                <a:cs typeface="+mn-cs"/>
              </a:rPr>
              <a:t>Bereiche</a:t>
            </a:r>
            <a:r>
              <a:rPr kumimoji="0" lang="de-DE" sz="3200" b="0" i="0" u="none" strike="noStrike" kern="1200" cap="none" spc="0" normalizeH="0" baseline="0" noProof="0" dirty="0">
                <a:ln>
                  <a:noFill/>
                </a:ln>
                <a:solidFill>
                  <a:srgbClr val="000000"/>
                </a:solidFill>
                <a:effectLst/>
                <a:uLnTx/>
                <a:uFillTx/>
                <a:latin typeface="Arial"/>
                <a:ea typeface="+mn-ea"/>
                <a:cs typeface="+mn-cs"/>
              </a:rPr>
              <a:t>.</a:t>
            </a:r>
            <a:endParaRPr kumimoji="0" lang="de-DE" sz="3200" b="0"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3313239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37;p7">
            <a:extLst>
              <a:ext uri="{FF2B5EF4-FFF2-40B4-BE49-F238E27FC236}">
                <a16:creationId xmlns:a16="http://schemas.microsoft.com/office/drawing/2014/main" id="{F9C87701-393F-71DA-5897-3CD194D80E41}"/>
              </a:ext>
            </a:extLst>
          </p:cNvPr>
          <p:cNvPicPr preferRelativeResize="0"/>
          <p:nvPr/>
        </p:nvPicPr>
        <p:blipFill rotWithShape="1">
          <a:blip r:embed="rId3">
            <a:alphaModFix/>
          </a:blip>
          <a:srcRect l="34925" t="33007" r="33234" b="40075"/>
          <a:stretch/>
        </p:blipFill>
        <p:spPr>
          <a:xfrm>
            <a:off x="1" y="1"/>
            <a:ext cx="12192004" cy="6858001"/>
          </a:xfrm>
          <a:prstGeom prst="rect">
            <a:avLst/>
          </a:prstGeom>
          <a:noFill/>
          <a:ln>
            <a:noFill/>
          </a:ln>
        </p:spPr>
      </p:pic>
      <p:sp>
        <p:nvSpPr>
          <p:cNvPr id="3" name="Textplatzhalter 2">
            <a:extLst>
              <a:ext uri="{FF2B5EF4-FFF2-40B4-BE49-F238E27FC236}">
                <a16:creationId xmlns:a16="http://schemas.microsoft.com/office/drawing/2014/main" id="{B2E3E553-071D-B1DD-9512-12744C6096AC}"/>
              </a:ext>
            </a:extLst>
          </p:cNvPr>
          <p:cNvSpPr>
            <a:spLocks noGrp="1"/>
          </p:cNvSpPr>
          <p:nvPr>
            <p:ph type="body" idx="4294967295"/>
          </p:nvPr>
        </p:nvSpPr>
        <p:spPr>
          <a:xfrm>
            <a:off x="609600" y="914400"/>
            <a:ext cx="10972800" cy="5340350"/>
          </a:xfrm>
        </p:spPr>
        <p:txBody>
          <a:bodyPr/>
          <a:lstStyle/>
          <a:p>
            <a:pPr marL="203195" indent="0" algn="ctr">
              <a:buNone/>
            </a:pPr>
            <a:endParaRPr lang="de-DE" sz="5333" dirty="0">
              <a:latin typeface="Arial" panose="020B0604020202020204" pitchFamily="34" charset="0"/>
              <a:cs typeface="Arial" panose="020B0604020202020204" pitchFamily="34" charset="0"/>
            </a:endParaRPr>
          </a:p>
          <a:p>
            <a:pPr marL="203195" indent="0" algn="ctr">
              <a:buNone/>
            </a:pPr>
            <a:endParaRPr lang="de-DE" sz="5333" dirty="0">
              <a:latin typeface="Arial" panose="020B0604020202020204" pitchFamily="34" charset="0"/>
              <a:cs typeface="Arial" panose="020B0604020202020204" pitchFamily="34" charset="0"/>
            </a:endParaRPr>
          </a:p>
          <a:p>
            <a:pPr marL="203195" indent="0" algn="ctr">
              <a:buNone/>
            </a:pPr>
            <a:r>
              <a:rPr lang="de-DE" sz="5333" b="1" dirty="0">
                <a:solidFill>
                  <a:schemeClr val="bg1"/>
                </a:solidFill>
                <a:latin typeface="Arial" panose="020B0604020202020204" pitchFamily="34" charset="0"/>
                <a:cs typeface="Arial" panose="020B0604020202020204" pitchFamily="34" charset="0"/>
              </a:rPr>
              <a:t>Was wird KI nicht ersetzen?</a:t>
            </a:r>
          </a:p>
        </p:txBody>
      </p:sp>
    </p:spTree>
    <p:extLst>
      <p:ext uri="{BB962C8B-B14F-4D97-AF65-F5344CB8AC3E}">
        <p14:creationId xmlns:p14="http://schemas.microsoft.com/office/powerpoint/2010/main" val="3942151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1F2A0C-B946-416A-A655-CBC7F62AAB6F}"/>
              </a:ext>
            </a:extLst>
          </p:cNvPr>
          <p:cNvSpPr>
            <a:spLocks noGrp="1"/>
          </p:cNvSpPr>
          <p:nvPr>
            <p:ph type="title"/>
          </p:nvPr>
        </p:nvSpPr>
        <p:spPr/>
        <p:txBody>
          <a:bodyPr/>
          <a:lstStyle/>
          <a:p>
            <a:r>
              <a:rPr lang="en-US" noProof="0" dirty="0"/>
              <a:t>Solid </a:t>
            </a:r>
            <a:r>
              <a:rPr lang="en-US" u="sng" noProof="0" dirty="0"/>
              <a:t>Style Guidelines </a:t>
            </a:r>
            <a:r>
              <a:rPr lang="en-US" noProof="0" dirty="0"/>
              <a:t>are the Foundation of Excellent Presentations</a:t>
            </a:r>
          </a:p>
        </p:txBody>
      </p:sp>
      <p:sp>
        <p:nvSpPr>
          <p:cNvPr id="3" name="Inhaltsplatzhalter 2">
            <a:extLst>
              <a:ext uri="{FF2B5EF4-FFF2-40B4-BE49-F238E27FC236}">
                <a16:creationId xmlns:a16="http://schemas.microsoft.com/office/drawing/2014/main" id="{D7F35C06-C661-41F5-9A11-22CAEDAC06B2}"/>
              </a:ext>
            </a:extLst>
          </p:cNvPr>
          <p:cNvSpPr>
            <a:spLocks noGrp="1"/>
          </p:cNvSpPr>
          <p:nvPr>
            <p:ph sz="quarter" idx="10"/>
          </p:nvPr>
        </p:nvSpPr>
        <p:spPr/>
        <p:txBody>
          <a:bodyPr>
            <a:normAutofit/>
          </a:bodyPr>
          <a:lstStyle/>
          <a:p>
            <a:pPr marL="457178" indent="-457178">
              <a:buFont typeface="+mj-lt"/>
              <a:buAutoNum type="arabicPeriod"/>
            </a:pPr>
            <a:r>
              <a:rPr lang="en-US" b="1" dirty="0">
                <a:latin typeface="Arial" panose="020B0604020202020204" pitchFamily="34" charset="0"/>
                <a:cs typeface="Arial" panose="020B0604020202020204" pitchFamily="34" charset="0"/>
              </a:rPr>
              <a:t>Slide layout: </a:t>
            </a:r>
            <a:r>
              <a:rPr lang="en-US" dirty="0">
                <a:latin typeface="Arial" panose="020B0604020202020204" pitchFamily="34" charset="0"/>
                <a:cs typeface="Arial" panose="020B0604020202020204" pitchFamily="34" charset="0"/>
              </a:rPr>
              <a:t>Utilize slide format 16:09 only. </a:t>
            </a:r>
          </a:p>
          <a:p>
            <a:pPr marL="232828" lvl="1" indent="251878">
              <a:buNone/>
            </a:pPr>
            <a:r>
              <a:rPr lang="en-US" dirty="0">
                <a:latin typeface="Arial" panose="020B0604020202020204" pitchFamily="34" charset="0"/>
                <a:cs typeface="Arial" panose="020B0604020202020204" pitchFamily="34" charset="0"/>
                <a:sym typeface="Wingdings" pitchFamily="2" charset="2"/>
              </a:rPr>
              <a:t> </a:t>
            </a:r>
            <a:r>
              <a:rPr lang="en-US" b="1" dirty="0">
                <a:latin typeface="Arial" panose="020B0604020202020204" pitchFamily="34" charset="0"/>
                <a:cs typeface="Arial" panose="020B0604020202020204" pitchFamily="34" charset="0"/>
              </a:rPr>
              <a:t>Make sure the measurements are </a:t>
            </a:r>
            <a:r>
              <a:rPr lang="en-US" dirty="0">
                <a:latin typeface="Arial" panose="020B0604020202020204" pitchFamily="34" charset="0"/>
                <a:cs typeface="Arial" panose="020B0604020202020204" pitchFamily="34" charset="0"/>
              </a:rPr>
              <a:t>Width: 33,87 cm &amp; Height: 19,05 cm </a:t>
            </a:r>
          </a:p>
          <a:p>
            <a:pPr marL="457178" indent="-457178">
              <a:buFont typeface="+mj-lt"/>
              <a:buAutoNum type="arabicPeriod"/>
            </a:pPr>
            <a:r>
              <a:rPr lang="en-US" dirty="0">
                <a:latin typeface="Arial" panose="020B0604020202020204" pitchFamily="34" charset="0"/>
                <a:cs typeface="Arial" panose="020B0604020202020204" pitchFamily="34" charset="0"/>
              </a:rPr>
              <a:t>Ensure that </a:t>
            </a:r>
            <a:r>
              <a:rPr lang="en-US" b="1" dirty="0">
                <a:latin typeface="Arial" panose="020B0604020202020204" pitchFamily="34" charset="0"/>
                <a:cs typeface="Arial" panose="020B0604020202020204" pitchFamily="34" charset="0"/>
              </a:rPr>
              <a:t>Header: </a:t>
            </a:r>
            <a:r>
              <a:rPr lang="en-US" dirty="0">
                <a:latin typeface="Arial" panose="020B0604020202020204" pitchFamily="34" charset="0"/>
                <a:cs typeface="Arial" panose="020B0604020202020204" pitchFamily="34" charset="0"/>
              </a:rPr>
              <a:t>22pt,</a:t>
            </a: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Arial. </a:t>
            </a:r>
            <a:r>
              <a:rPr lang="en-US" b="1" dirty="0">
                <a:latin typeface="Arial" panose="020B0604020202020204" pitchFamily="34" charset="0"/>
                <a:cs typeface="Arial" panose="020B0604020202020204" pitchFamily="34" charset="0"/>
              </a:rPr>
              <a:t>Footer:</a:t>
            </a:r>
            <a:r>
              <a:rPr lang="en-US" dirty="0">
                <a:latin typeface="Arial" panose="020B0604020202020204" pitchFamily="34" charset="0"/>
                <a:cs typeface="Arial" panose="020B0604020202020204" pitchFamily="34" charset="0"/>
              </a:rPr>
              <a:t> 7pt, Arial. </a:t>
            </a:r>
            <a:r>
              <a:rPr lang="en-US" b="1" dirty="0">
                <a:latin typeface="Arial" panose="020B0604020202020204" pitchFamily="34" charset="0"/>
                <a:cs typeface="Arial" panose="020B0604020202020204" pitchFamily="34" charset="0"/>
              </a:rPr>
              <a:t>Rest</a:t>
            </a:r>
            <a:r>
              <a:rPr lang="en-US" dirty="0">
                <a:latin typeface="Arial" panose="020B0604020202020204" pitchFamily="34" charset="0"/>
                <a:cs typeface="Arial" panose="020B0604020202020204" pitchFamily="34" charset="0"/>
              </a:rPr>
              <a:t>: As large as possible, Arial.</a:t>
            </a:r>
          </a:p>
          <a:p>
            <a:pPr marL="457178" indent="-457178">
              <a:buFont typeface="+mj-lt"/>
              <a:buAutoNum type="arabicPeriod"/>
            </a:pPr>
            <a:r>
              <a:rPr lang="en-US" b="1" dirty="0">
                <a:latin typeface="Arial" panose="020B0604020202020204" pitchFamily="34" charset="0"/>
                <a:cs typeface="Arial" panose="020B0604020202020204" pitchFamily="34" charset="0"/>
              </a:rPr>
              <a:t>Change the Font only rarely </a:t>
            </a:r>
            <a:r>
              <a:rPr lang="en-US" dirty="0">
                <a:latin typeface="Arial" panose="020B0604020202020204" pitchFamily="34" charset="0"/>
                <a:cs typeface="Arial" panose="020B0604020202020204" pitchFamily="34" charset="0"/>
              </a:rPr>
              <a:t>and only in exceptions.</a:t>
            </a:r>
          </a:p>
          <a:p>
            <a:pPr marL="457178" indent="-457178">
              <a:buFont typeface="+mj-lt"/>
              <a:buAutoNum type="arabicPeriod"/>
            </a:pPr>
            <a:r>
              <a:rPr lang="en-US" b="1" dirty="0">
                <a:latin typeface="Arial" panose="020B0604020202020204" pitchFamily="34" charset="0"/>
                <a:cs typeface="Arial" panose="020B0604020202020204" pitchFamily="34" charset="0"/>
              </a:rPr>
              <a:t>Do not change header position</a:t>
            </a:r>
            <a:r>
              <a:rPr lang="en-US" dirty="0">
                <a:latin typeface="Arial" panose="020B0604020202020204" pitchFamily="34" charset="0"/>
                <a:cs typeface="Arial" panose="020B0604020202020204" pitchFamily="34" charset="0"/>
              </a:rPr>
              <a:t>. You can change the text position, but keep to the default in all other cases.</a:t>
            </a:r>
          </a:p>
          <a:p>
            <a:pPr marL="457178" indent="-457178">
              <a:buFont typeface="+mj-lt"/>
              <a:buAutoNum type="arabicPeriod"/>
            </a:pPr>
            <a:r>
              <a:rPr lang="en-US" b="1" dirty="0">
                <a:solidFill>
                  <a:srgbClr val="CC1A8C"/>
                </a:solidFill>
                <a:latin typeface="Arial" panose="020B0604020202020204" pitchFamily="34" charset="0"/>
                <a:cs typeface="Arial" panose="020B0604020202020204" pitchFamily="34" charset="0"/>
              </a:rPr>
              <a:t>Language: Use English. </a:t>
            </a:r>
            <a:r>
              <a:rPr lang="en-US" dirty="0">
                <a:solidFill>
                  <a:srgbClr val="CC1A8C"/>
                </a:solidFill>
                <a:latin typeface="Arial" panose="020B0604020202020204" pitchFamily="34" charset="0"/>
                <a:cs typeface="Arial" panose="020B0604020202020204" pitchFamily="34" charset="0"/>
              </a:rPr>
              <a:t>This template uses English as the default proofing language. Please ensure that German text is manually set to German before finalizing the presentation.</a:t>
            </a:r>
          </a:p>
          <a:p>
            <a:pPr marL="457178" indent="-457178">
              <a:buFont typeface="+mj-lt"/>
              <a:buAutoNum type="arabicPeriod"/>
            </a:pPr>
            <a:r>
              <a:rPr lang="en-US" b="1" dirty="0">
                <a:latin typeface="Arial" panose="020B0604020202020204" pitchFamily="34" charset="0"/>
                <a:cs typeface="Arial" panose="020B0604020202020204" pitchFamily="34" charset="0"/>
              </a:rPr>
              <a:t>Insert citations in the footer </a:t>
            </a:r>
            <a:r>
              <a:rPr lang="en-US" dirty="0">
                <a:latin typeface="Arial" panose="020B0604020202020204" pitchFamily="34" charset="0"/>
                <a:cs typeface="Arial" panose="020B0604020202020204" pitchFamily="34" charset="0"/>
              </a:rPr>
              <a:t>(Arial, 7pt). </a:t>
            </a:r>
            <a:r>
              <a:rPr lang="en-US" dirty="0">
                <a:solidFill>
                  <a:srgbClr val="CC1A8C"/>
                </a:solidFill>
                <a:latin typeface="Arial" panose="020B0604020202020204" pitchFamily="34" charset="0"/>
                <a:cs typeface="Arial" panose="020B0604020202020204" pitchFamily="34" charset="0"/>
              </a:rPr>
              <a:t>Do not </a:t>
            </a:r>
            <a:r>
              <a:rPr lang="en-US" dirty="0">
                <a:latin typeface="Arial" panose="020B0604020202020204" pitchFamily="34" charset="0"/>
                <a:cs typeface="Arial" panose="020B0604020202020204" pitchFamily="34" charset="0"/>
              </a:rPr>
              <a:t>include any other information into the footer (e.g. </a:t>
            </a:r>
            <a:r>
              <a:rPr lang="en-US" dirty="0">
                <a:solidFill>
                  <a:srgbClr val="FF0000"/>
                </a:solidFill>
                <a:latin typeface="Arial" panose="020B0604020202020204" pitchFamily="34" charset="0"/>
                <a:cs typeface="Arial" panose="020B0604020202020204" pitchFamily="34" charset="0"/>
              </a:rPr>
              <a:t>no: </a:t>
            </a:r>
            <a:r>
              <a:rPr lang="en-US" dirty="0">
                <a:latin typeface="Arial" panose="020B0604020202020204" pitchFamily="34" charset="0"/>
                <a:cs typeface="Arial" panose="020B0604020202020204" pitchFamily="34" charset="0"/>
              </a:rPr>
              <a:t>date, page number, session, presenter, etc.)</a:t>
            </a:r>
          </a:p>
          <a:p>
            <a:pPr marL="457178" indent="-457178">
              <a:buFont typeface="+mj-lt"/>
              <a:buAutoNum type="arabicPeriod"/>
            </a:pPr>
            <a:r>
              <a:rPr lang="en-US" b="1" dirty="0">
                <a:latin typeface="Arial" panose="020B0604020202020204" pitchFamily="34" charset="0"/>
                <a:cs typeface="Arial" panose="020B0604020202020204" pitchFamily="34" charset="0"/>
              </a:rPr>
              <a:t>Complete citations on every slide </a:t>
            </a:r>
            <a:r>
              <a:rPr lang="en-US" dirty="0">
                <a:latin typeface="Arial" panose="020B0604020202020204" pitchFamily="34" charset="0"/>
                <a:cs typeface="Arial" panose="020B0604020202020204" pitchFamily="34" charset="0"/>
              </a:rPr>
              <a:t>(</a:t>
            </a:r>
            <a:r>
              <a:rPr lang="en-US" u="sng" dirty="0">
                <a:latin typeface="Arial" panose="020B0604020202020204" pitchFamily="34" charset="0"/>
                <a:cs typeface="Arial" panose="020B0604020202020204" pitchFamily="34" charset="0"/>
              </a:rPr>
              <a:t>AND</a:t>
            </a:r>
            <a:r>
              <a:rPr lang="en-US" dirty="0">
                <a:latin typeface="Arial" panose="020B0604020202020204" pitchFamily="34" charset="0"/>
                <a:cs typeface="Arial" panose="020B0604020202020204" pitchFamily="34" charset="0"/>
              </a:rPr>
              <a:t> also in each slide’s notes) - NOT only at the end of the presentation (APA Style; separate citations via “;”)</a:t>
            </a:r>
          </a:p>
          <a:p>
            <a:pPr marL="457178" indent="-457178">
              <a:buFont typeface="+mj-lt"/>
              <a:buAutoNum type="arabicPeriod"/>
            </a:pPr>
            <a:r>
              <a:rPr lang="en-US" b="1" dirty="0">
                <a:latin typeface="Arial" panose="020B0604020202020204" pitchFamily="34" charset="0"/>
                <a:cs typeface="Arial" panose="020B0604020202020204" pitchFamily="34" charset="0"/>
              </a:rPr>
              <a:t>For Images: </a:t>
            </a:r>
            <a:r>
              <a:rPr lang="en-US" dirty="0">
                <a:latin typeface="Arial" panose="020B0604020202020204" pitchFamily="34" charset="0"/>
                <a:cs typeface="Arial" panose="020B0604020202020204" pitchFamily="34" charset="0"/>
              </a:rPr>
              <a:t>Attach citations directly to images and diagrams</a:t>
            </a:r>
          </a:p>
          <a:p>
            <a:pPr marL="457178" indent="-457178">
              <a:buFont typeface="+mj-lt"/>
              <a:buAutoNum type="arabicPeriod"/>
            </a:pPr>
            <a:r>
              <a:rPr lang="en-US" b="1" dirty="0">
                <a:latin typeface="Arial" panose="020B0604020202020204" pitchFamily="34" charset="0"/>
                <a:cs typeface="Arial" panose="020B0604020202020204" pitchFamily="34" charset="0"/>
              </a:rPr>
              <a:t>Add the soundtrack to your slides </a:t>
            </a:r>
            <a:r>
              <a:rPr lang="en-US" dirty="0">
                <a:latin typeface="Arial" panose="020B0604020202020204" pitchFamily="34" charset="0"/>
                <a:cs typeface="Arial" panose="020B0604020202020204" pitchFamily="34" charset="0"/>
              </a:rPr>
              <a:t>in the notes section of every single slide</a:t>
            </a:r>
          </a:p>
          <a:p>
            <a:pPr marL="457178" indent="-457178">
              <a:buFont typeface="+mj-lt"/>
              <a:buAutoNum type="arabicPeriod"/>
            </a:pPr>
            <a:r>
              <a:rPr lang="en-US" dirty="0">
                <a:latin typeface="Arial" panose="020B0604020202020204" pitchFamily="34" charset="0"/>
                <a:cs typeface="Arial" panose="020B0604020202020204" pitchFamily="34" charset="0"/>
              </a:rPr>
              <a:t>If possible, use free-to-use stock photography. – Provide image source if needed. </a:t>
            </a:r>
          </a:p>
          <a:p>
            <a:pPr marL="457178" indent="-457178">
              <a:buFont typeface="+mj-lt"/>
              <a:buAutoNum type="arabicPeriod"/>
            </a:pPr>
            <a:r>
              <a:rPr lang="en-US" b="1" dirty="0">
                <a:latin typeface="Arial" panose="020B0604020202020204" pitchFamily="34" charset="0"/>
                <a:cs typeface="Arial" panose="020B0604020202020204" pitchFamily="34" charset="0"/>
              </a:rPr>
              <a:t>Be Creative but stick to the guidelines </a:t>
            </a:r>
            <a:r>
              <a:rPr lang="en-US" dirty="0">
                <a:latin typeface="Arial" panose="020B0604020202020204" pitchFamily="34" charset="0"/>
                <a:cs typeface="Arial" panose="020B0604020202020204" pitchFamily="34" charset="0"/>
              </a:rPr>
              <a:t>(just as in academic research in general). </a:t>
            </a: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p:txBody>
      </p:sp>
      <p:sp>
        <p:nvSpPr>
          <p:cNvPr id="5" name="Textplatzhalter 4">
            <a:extLst>
              <a:ext uri="{FF2B5EF4-FFF2-40B4-BE49-F238E27FC236}">
                <a16:creationId xmlns:a16="http://schemas.microsoft.com/office/drawing/2014/main" id="{B8CB8E1F-C058-5E30-CD9F-BAC7FBD5CC24}"/>
              </a:ext>
            </a:extLst>
          </p:cNvPr>
          <p:cNvSpPr>
            <a:spLocks noGrp="1"/>
          </p:cNvSpPr>
          <p:nvPr>
            <p:ph type="body" sz="quarter" idx="11"/>
          </p:nvPr>
        </p:nvSpPr>
        <p:spPr/>
        <p:txBody>
          <a:bodyPr/>
          <a:lstStyle/>
          <a:p>
            <a:r>
              <a:rPr lang="en-US" dirty="0"/>
              <a:t>Lorem ipsum</a:t>
            </a:r>
          </a:p>
        </p:txBody>
      </p:sp>
      <p:sp>
        <p:nvSpPr>
          <p:cNvPr id="6" name="Textfeld 5">
            <a:extLst>
              <a:ext uri="{FF2B5EF4-FFF2-40B4-BE49-F238E27FC236}">
                <a16:creationId xmlns:a16="http://schemas.microsoft.com/office/drawing/2014/main" id="{6B65632C-F0CA-4967-B8A7-C54FF626D34C}"/>
              </a:ext>
            </a:extLst>
          </p:cNvPr>
          <p:cNvSpPr txBox="1"/>
          <p:nvPr/>
        </p:nvSpPr>
        <p:spPr>
          <a:xfrm>
            <a:off x="4744541" y="5648910"/>
            <a:ext cx="8599948" cy="1145057"/>
          </a:xfrm>
          <a:prstGeom prst="rect">
            <a:avLst/>
          </a:prstGeom>
          <a:noFill/>
        </p:spPr>
        <p:txBody>
          <a:bodyPr wrap="square" lIns="0" tIns="0" rIns="0" bIns="0" rtlCol="0">
            <a:spAutoFit/>
          </a:bodyPr>
          <a:lstStyle/>
          <a:p>
            <a:pPr marL="0" marR="0" lvl="0" indent="0" algn="l" defTabSz="1219140" rtl="0" eaLnBrk="1" fontAlgn="base" latinLnBrk="0" hangingPunct="1">
              <a:lnSpc>
                <a:spcPct val="90000"/>
              </a:lnSpc>
              <a:spcBef>
                <a:spcPts val="533"/>
              </a:spcBef>
              <a:spcAft>
                <a:spcPct val="0"/>
              </a:spcAft>
              <a:buClrTx/>
              <a:buSzTx/>
              <a:buFontTx/>
              <a:buNone/>
              <a:tabLst/>
              <a:defRPr/>
            </a:pPr>
            <a:r>
              <a:rPr kumimoji="0" lang="en-US" sz="1333" b="0" i="0" u="none" strike="noStrike" kern="1200" cap="none" spc="0" normalizeH="0" baseline="0" noProof="0" dirty="0">
                <a:ln>
                  <a:noFill/>
                </a:ln>
                <a:solidFill>
                  <a:srgbClr val="CC1A8C"/>
                </a:solidFill>
                <a:effectLst/>
                <a:uLnTx/>
                <a:uFillTx/>
                <a:latin typeface="Arial" charset="0"/>
                <a:ea typeface="+mn-ea"/>
                <a:cs typeface="Arial" charset="0"/>
              </a:rPr>
              <a:t>Please provide the source in a scientific way (APA style)</a:t>
            </a:r>
          </a:p>
          <a:p>
            <a:pPr marL="0" marR="0" lvl="0" indent="0" algn="l" defTabSz="1219140" rtl="0" eaLnBrk="1" fontAlgn="base" latinLnBrk="0" hangingPunct="1">
              <a:lnSpc>
                <a:spcPct val="90000"/>
              </a:lnSpc>
              <a:spcBef>
                <a:spcPts val="533"/>
              </a:spcBef>
              <a:spcAft>
                <a:spcPct val="0"/>
              </a:spcAft>
              <a:buClrTx/>
              <a:buSzTx/>
              <a:buFontTx/>
              <a:buNone/>
              <a:tabLst/>
              <a:defRPr/>
            </a:pPr>
            <a:r>
              <a:rPr kumimoji="0" lang="en-US" sz="1333" b="0" i="0" u="none" strike="noStrike" kern="1200" cap="none" spc="0" normalizeH="0" baseline="0" noProof="0" dirty="0">
                <a:ln>
                  <a:noFill/>
                </a:ln>
                <a:solidFill>
                  <a:srgbClr val="CC1A8C"/>
                </a:solidFill>
                <a:effectLst/>
                <a:uLnTx/>
                <a:uFillTx/>
                <a:latin typeface="Arial" charset="0"/>
                <a:ea typeface="+mn-ea"/>
                <a:cs typeface="Arial" charset="0"/>
              </a:rPr>
              <a:t>If possible, provide a link so that it is easy to get access to the original source</a:t>
            </a:r>
          </a:p>
          <a:p>
            <a:pPr marL="0" marR="0" lvl="0" indent="0" algn="l" defTabSz="1219140" rtl="0" eaLnBrk="1" fontAlgn="base" latinLnBrk="0" hangingPunct="1">
              <a:lnSpc>
                <a:spcPct val="90000"/>
              </a:lnSpc>
              <a:spcBef>
                <a:spcPts val="533"/>
              </a:spcBef>
              <a:spcAft>
                <a:spcPct val="0"/>
              </a:spcAft>
              <a:buClrTx/>
              <a:buSzTx/>
              <a:buFontTx/>
              <a:buNone/>
              <a:tabLst/>
              <a:defRPr/>
            </a:pPr>
            <a:r>
              <a:rPr kumimoji="0" lang="en-US" sz="1333" b="0" i="0" u="none" strike="noStrike" kern="1200" cap="none" spc="0" normalizeH="0" baseline="0" noProof="0" dirty="0">
                <a:ln>
                  <a:noFill/>
                </a:ln>
                <a:solidFill>
                  <a:srgbClr val="CC1A8C"/>
                </a:solidFill>
                <a:effectLst/>
                <a:uLnTx/>
                <a:uFillTx/>
                <a:latin typeface="Arial" charset="0"/>
                <a:ea typeface="+mn-ea"/>
                <a:cs typeface="Arial" charset="0"/>
              </a:rPr>
              <a:t>Font: Arial, 7pt</a:t>
            </a:r>
          </a:p>
          <a:p>
            <a:pPr marL="0" marR="0" lvl="0" indent="0" algn="l" defTabSz="1219140" rtl="0" eaLnBrk="1" fontAlgn="base" latinLnBrk="0" hangingPunct="1">
              <a:lnSpc>
                <a:spcPct val="90000"/>
              </a:lnSpc>
              <a:spcBef>
                <a:spcPts val="533"/>
              </a:spcBef>
              <a:spcAft>
                <a:spcPct val="0"/>
              </a:spcAft>
              <a:buClrTx/>
              <a:buSzTx/>
              <a:buFontTx/>
              <a:buNone/>
              <a:tabLst/>
              <a:defRPr/>
            </a:pPr>
            <a:r>
              <a:rPr kumimoji="0" lang="en-US" sz="1333" b="1" i="0" u="none" strike="noStrike" kern="1200" cap="none" spc="0" normalizeH="0" baseline="0" noProof="0" dirty="0">
                <a:ln>
                  <a:noFill/>
                </a:ln>
                <a:solidFill>
                  <a:srgbClr val="CC1A8C"/>
                </a:solidFill>
                <a:effectLst/>
                <a:uLnTx/>
                <a:uFillTx/>
                <a:latin typeface="Arial" charset="0"/>
                <a:ea typeface="+mn-ea"/>
                <a:cs typeface="Arial" charset="0"/>
              </a:rPr>
              <a:t>Also provide the source in the comments/notes section!</a:t>
            </a:r>
          </a:p>
          <a:p>
            <a:pPr marL="0" marR="0" lvl="0" indent="0" algn="l" defTabSz="1219140" rtl="0" eaLnBrk="1" fontAlgn="base" latinLnBrk="0" hangingPunct="1">
              <a:lnSpc>
                <a:spcPct val="114000"/>
              </a:lnSpc>
              <a:spcBef>
                <a:spcPct val="0"/>
              </a:spcBef>
              <a:spcAft>
                <a:spcPct val="0"/>
              </a:spcAft>
              <a:buClrTx/>
              <a:buSzTx/>
              <a:buFontTx/>
              <a:buNone/>
              <a:tabLst/>
              <a:defRPr/>
            </a:pPr>
            <a:endParaRPr kumimoji="0" lang="en-US" sz="1333" b="0" i="0" u="none" strike="noStrike" kern="1200" cap="none" spc="0" normalizeH="0" baseline="0" noProof="0" dirty="0">
              <a:ln>
                <a:noFill/>
              </a:ln>
              <a:solidFill>
                <a:srgbClr val="E37222"/>
              </a:solidFill>
              <a:effectLst/>
              <a:uLnTx/>
              <a:uFillTx/>
              <a:latin typeface="Arial"/>
              <a:ea typeface="+mn-ea"/>
              <a:cs typeface="Arial" charset="0"/>
            </a:endParaRPr>
          </a:p>
        </p:txBody>
      </p:sp>
      <p:cxnSp>
        <p:nvCxnSpPr>
          <p:cNvPr id="8" name="Gerade Verbindung mit Pfeil 7">
            <a:extLst>
              <a:ext uri="{FF2B5EF4-FFF2-40B4-BE49-F238E27FC236}">
                <a16:creationId xmlns:a16="http://schemas.microsoft.com/office/drawing/2014/main" id="{BBD332FA-0C64-4604-A8E7-D022370B5E6F}"/>
              </a:ext>
            </a:extLst>
          </p:cNvPr>
          <p:cNvCxnSpPr>
            <a:cxnSpLocks/>
          </p:cNvCxnSpPr>
          <p:nvPr/>
        </p:nvCxnSpPr>
        <p:spPr>
          <a:xfrm flipH="1">
            <a:off x="2835037" y="5922621"/>
            <a:ext cx="1862004" cy="579091"/>
          </a:xfrm>
          <a:prstGeom prst="straightConnector1">
            <a:avLst/>
          </a:prstGeom>
          <a:ln w="9525">
            <a:solidFill>
              <a:srgbClr val="CC1A8C"/>
            </a:solidFill>
            <a:tailEnd type="triangle"/>
          </a:ln>
        </p:spPr>
        <p:style>
          <a:lnRef idx="1">
            <a:schemeClr val="accent1"/>
          </a:lnRef>
          <a:fillRef idx="0">
            <a:schemeClr val="accent1"/>
          </a:fillRef>
          <a:effectRef idx="0">
            <a:schemeClr val="accent1"/>
          </a:effectRef>
          <a:fontRef idx="minor">
            <a:schemeClr val="tx1"/>
          </a:fontRef>
        </p:style>
      </p:cxnSp>
      <p:cxnSp>
        <p:nvCxnSpPr>
          <p:cNvPr id="15" name="Gerade Verbindung mit Pfeil 14">
            <a:extLst>
              <a:ext uri="{FF2B5EF4-FFF2-40B4-BE49-F238E27FC236}">
                <a16:creationId xmlns:a16="http://schemas.microsoft.com/office/drawing/2014/main" id="{34356B9F-6DA5-4A05-B3B8-83044C3D645B}"/>
              </a:ext>
            </a:extLst>
          </p:cNvPr>
          <p:cNvCxnSpPr>
            <a:cxnSpLocks/>
          </p:cNvCxnSpPr>
          <p:nvPr/>
        </p:nvCxnSpPr>
        <p:spPr>
          <a:xfrm>
            <a:off x="11728533" y="1331534"/>
            <a:ext cx="0" cy="4944532"/>
          </a:xfrm>
          <a:prstGeom prst="straightConnector1">
            <a:avLst/>
          </a:prstGeom>
          <a:ln>
            <a:solidFill>
              <a:srgbClr val="CC1A8C"/>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 name="Textfeld 16">
            <a:extLst>
              <a:ext uri="{FF2B5EF4-FFF2-40B4-BE49-F238E27FC236}">
                <a16:creationId xmlns:a16="http://schemas.microsoft.com/office/drawing/2014/main" id="{53BFF29D-3F68-48B3-B1D0-E70EF067024F}"/>
              </a:ext>
            </a:extLst>
          </p:cNvPr>
          <p:cNvSpPr txBox="1"/>
          <p:nvPr/>
        </p:nvSpPr>
        <p:spPr>
          <a:xfrm>
            <a:off x="10215879" y="6054785"/>
            <a:ext cx="1266604" cy="221599"/>
          </a:xfrm>
          <a:prstGeom prst="rect">
            <a:avLst/>
          </a:prstGeom>
          <a:noFill/>
        </p:spPr>
        <p:txBody>
          <a:bodyPr wrap="square" lIns="0" tIns="0" rIns="0" bIns="0" rtlCol="0">
            <a:spAutoFit/>
          </a:bodyPr>
          <a:lstStyle/>
          <a:p>
            <a:pPr marL="0" marR="0" lvl="0" indent="0" algn="l" defTabSz="1219140" rtl="0" eaLnBrk="1" fontAlgn="base" latinLnBrk="0" hangingPunct="1">
              <a:lnSpc>
                <a:spcPct val="90000"/>
              </a:lnSpc>
              <a:spcBef>
                <a:spcPts val="533"/>
              </a:spcBef>
              <a:spcAft>
                <a:spcPct val="0"/>
              </a:spcAft>
              <a:buClrTx/>
              <a:buSzTx/>
              <a:buFontTx/>
              <a:buNone/>
              <a:tabLst/>
              <a:defRPr/>
            </a:pPr>
            <a:r>
              <a:rPr kumimoji="0" lang="en-US" sz="1600" b="0" i="0" u="none" strike="noStrike" kern="1200" cap="none" spc="0" normalizeH="0" baseline="0" noProof="0" dirty="0">
                <a:ln>
                  <a:noFill/>
                </a:ln>
                <a:solidFill>
                  <a:srgbClr val="CC1A8C"/>
                </a:solidFill>
                <a:effectLst/>
                <a:uLnTx/>
                <a:uFillTx/>
                <a:latin typeface="Arial" charset="0"/>
                <a:ea typeface="+mn-ea"/>
                <a:cs typeface="Arial" charset="0"/>
              </a:rPr>
              <a:t>Content Area</a:t>
            </a:r>
            <a:endParaRPr kumimoji="0" lang="en-US" sz="1600" b="0" i="0" u="none" strike="noStrike" kern="1200" cap="none" spc="0" normalizeH="0" baseline="0" noProof="0" dirty="0">
              <a:ln>
                <a:noFill/>
              </a:ln>
              <a:solidFill>
                <a:srgbClr val="CC1A8C"/>
              </a:solidFill>
              <a:effectLst/>
              <a:uLnTx/>
              <a:uFillTx/>
              <a:latin typeface="Arial"/>
              <a:ea typeface="+mn-ea"/>
              <a:cs typeface="Arial" charset="0"/>
            </a:endParaRPr>
          </a:p>
        </p:txBody>
      </p:sp>
      <p:cxnSp>
        <p:nvCxnSpPr>
          <p:cNvPr id="18" name="Gerade Verbindung mit Pfeil 17">
            <a:extLst>
              <a:ext uri="{FF2B5EF4-FFF2-40B4-BE49-F238E27FC236}">
                <a16:creationId xmlns:a16="http://schemas.microsoft.com/office/drawing/2014/main" id="{F8A59927-2BB1-4C99-A308-A47CA0B8FF46}"/>
              </a:ext>
            </a:extLst>
          </p:cNvPr>
          <p:cNvCxnSpPr>
            <a:cxnSpLocks/>
          </p:cNvCxnSpPr>
          <p:nvPr/>
        </p:nvCxnSpPr>
        <p:spPr>
          <a:xfrm>
            <a:off x="431800" y="6363175"/>
            <a:ext cx="11328400" cy="0"/>
          </a:xfrm>
          <a:prstGeom prst="straightConnector1">
            <a:avLst/>
          </a:prstGeom>
          <a:ln>
            <a:solidFill>
              <a:srgbClr val="CC1A8C"/>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1917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065A3120-5793-65D2-ECC1-C0F93929200E}"/>
              </a:ext>
            </a:extLst>
          </p:cNvPr>
          <p:cNvSpPr>
            <a:spLocks noGrp="1"/>
          </p:cNvSpPr>
          <p:nvPr>
            <p:ph type="title"/>
          </p:nvPr>
        </p:nvSpPr>
        <p:spPr/>
        <p:txBody>
          <a:bodyPr/>
          <a:lstStyle/>
          <a:p>
            <a:r>
              <a:rPr lang="en-US" noProof="0" dirty="0"/>
              <a:t>Focused </a:t>
            </a:r>
            <a:r>
              <a:rPr lang="en-US" u="sng" noProof="0" dirty="0"/>
              <a:t>Content Guidelines</a:t>
            </a:r>
            <a:r>
              <a:rPr lang="en-US" noProof="0" dirty="0"/>
              <a:t> are the Foundation of Excellent Performances</a:t>
            </a:r>
          </a:p>
        </p:txBody>
      </p:sp>
      <p:sp>
        <p:nvSpPr>
          <p:cNvPr id="3" name="Content Placeholder 2">
            <a:extLst>
              <a:ext uri="{FF2B5EF4-FFF2-40B4-BE49-F238E27FC236}">
                <a16:creationId xmlns:a16="http://schemas.microsoft.com/office/drawing/2014/main" id="{93B4BED0-830C-9647-94A7-F62610A4E361}"/>
              </a:ext>
            </a:extLst>
          </p:cNvPr>
          <p:cNvSpPr>
            <a:spLocks noGrp="1"/>
          </p:cNvSpPr>
          <p:nvPr>
            <p:ph sz="quarter" idx="10"/>
          </p:nvPr>
        </p:nvSpPr>
        <p:spPr/>
        <p:txBody>
          <a:bodyPr>
            <a:normAutofit/>
          </a:bodyPr>
          <a:lstStyle/>
          <a:p>
            <a:pPr marL="457178" indent="-457178">
              <a:buFont typeface="+mj-lt"/>
              <a:buAutoNum type="arabicPeriod"/>
            </a:pPr>
            <a:r>
              <a:rPr lang="en-US" b="1" noProof="0" dirty="0">
                <a:latin typeface="Arial" panose="020B0604020202020204" pitchFamily="34" charset="0"/>
                <a:cs typeface="Arial" panose="020B0604020202020204" pitchFamily="34" charset="0"/>
              </a:rPr>
              <a:t>Headlines: Use Action Titles. </a:t>
            </a:r>
            <a:r>
              <a:rPr lang="en-US" noProof="0" dirty="0">
                <a:latin typeface="Arial" panose="020B0604020202020204" pitchFamily="34" charset="0"/>
                <a:cs typeface="Arial" panose="020B0604020202020204" pitchFamily="34" charset="0"/>
              </a:rPr>
              <a:t>That is address your audience and use the title of each slide to catch their attention and engage them.</a:t>
            </a:r>
          </a:p>
          <a:p>
            <a:pPr marL="457178" indent="-457178">
              <a:buFont typeface="+mj-lt"/>
              <a:buAutoNum type="arabicPeriod"/>
            </a:pPr>
            <a:r>
              <a:rPr lang="en-US" b="1" noProof="0" dirty="0">
                <a:latin typeface="Arial" panose="020B0604020202020204" pitchFamily="34" charset="0"/>
                <a:cs typeface="Arial" panose="020B0604020202020204" pitchFamily="34" charset="0"/>
              </a:rPr>
              <a:t>Text Body: Keep your text concise. </a:t>
            </a:r>
            <a:r>
              <a:rPr lang="en-US" noProof="0" dirty="0">
                <a:latin typeface="Arial" panose="020B0604020202020204" pitchFamily="34" charset="0"/>
                <a:cs typeface="Arial" panose="020B0604020202020204" pitchFamily="34" charset="0"/>
              </a:rPr>
              <a:t>Make sure to only communicate the most relevant information on the slide. If you want to add more, add it in the notes section of your slides and talk about it during your presentation.</a:t>
            </a:r>
          </a:p>
          <a:p>
            <a:pPr marL="457178" indent="-457178">
              <a:buFont typeface="+mj-lt"/>
              <a:buAutoNum type="arabicPeriod"/>
            </a:pPr>
            <a:r>
              <a:rPr lang="en-US" b="1" noProof="0" dirty="0">
                <a:latin typeface="Arial" panose="020B0604020202020204" pitchFamily="34" charset="0"/>
                <a:cs typeface="Arial" panose="020B0604020202020204" pitchFamily="34" charset="0"/>
              </a:rPr>
              <a:t>General Content: </a:t>
            </a:r>
            <a:r>
              <a:rPr lang="en-US" noProof="0" dirty="0">
                <a:latin typeface="Arial" panose="020B0604020202020204" pitchFamily="34" charset="0"/>
                <a:cs typeface="Arial" panose="020B0604020202020204" pitchFamily="34" charset="0"/>
              </a:rPr>
              <a:t>Include friendly chunks of central information, sentences, graphs, etc.</a:t>
            </a:r>
          </a:p>
          <a:p>
            <a:pPr marL="457178" indent="-457178">
              <a:buFont typeface="+mj-lt"/>
              <a:buAutoNum type="arabicPeriod"/>
            </a:pPr>
            <a:r>
              <a:rPr lang="en-US" b="1" noProof="0" dirty="0">
                <a:latin typeface="Arial" panose="020B0604020202020204" pitchFamily="34" charset="0"/>
                <a:cs typeface="Arial" panose="020B0604020202020204" pitchFamily="34" charset="0"/>
              </a:rPr>
              <a:t>General Design: Be creative. Crate cool, engaging, and visually appealing slides.   </a:t>
            </a:r>
            <a:r>
              <a:rPr lang="en-US" b="1" noProof="0" dirty="0">
                <a:latin typeface="Arial" panose="020B0604020202020204" pitchFamily="34" charset="0"/>
                <a:cs typeface="Arial" panose="020B0604020202020204" pitchFamily="34" charset="0"/>
                <a:sym typeface="Wingdings" pitchFamily="2" charset="2"/>
              </a:rPr>
              <a:t> </a:t>
            </a:r>
            <a:r>
              <a:rPr lang="en-US" noProof="0" dirty="0">
                <a:latin typeface="Arial" panose="020B0604020202020204" pitchFamily="34" charset="0"/>
                <a:cs typeface="Arial" panose="020B0604020202020204" pitchFamily="34" charset="0"/>
              </a:rPr>
              <a:t>You should enjoy looking at your own slides. </a:t>
            </a:r>
          </a:p>
          <a:p>
            <a:pPr marL="457178" indent="-457178">
              <a:buFont typeface="+mj-lt"/>
              <a:buAutoNum type="arabicPeriod"/>
            </a:pPr>
            <a:r>
              <a:rPr lang="en-US" b="1" noProof="0" dirty="0">
                <a:latin typeface="Arial" panose="020B0604020202020204" pitchFamily="34" charset="0"/>
                <a:cs typeface="Arial" panose="020B0604020202020204" pitchFamily="34" charset="0"/>
              </a:rPr>
              <a:t>Text color: </a:t>
            </a:r>
            <a:r>
              <a:rPr lang="en-US" noProof="0" dirty="0">
                <a:solidFill>
                  <a:srgbClr val="3F3F3F"/>
                </a:solidFill>
                <a:effectLst/>
                <a:latin typeface="Arial" panose="020B0604020202020204" pitchFamily="34" charset="0"/>
                <a:cs typeface="Arial" panose="020B0604020202020204" pitchFamily="34" charset="0"/>
              </a:rPr>
              <a:t>Make sure that the text on the slide is good to read, that mostly happens through contrasting colors</a:t>
            </a:r>
            <a:r>
              <a:rPr lang="en-US" noProof="0" dirty="0">
                <a:solidFill>
                  <a:srgbClr val="3F3F3F"/>
                </a:solidFill>
                <a:latin typeface="Arial" panose="020B0604020202020204" pitchFamily="34" charset="0"/>
                <a:cs typeface="Arial" panose="020B0604020202020204" pitchFamily="34" charset="0"/>
              </a:rPr>
              <a:t> (e.g. black text on white background).</a:t>
            </a: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r>
              <a:rPr lang="en-US" b="1" noProof="0" dirty="0">
                <a:latin typeface="Arial" panose="020B0604020202020204" pitchFamily="34" charset="0"/>
                <a:cs typeface="Arial" panose="020B0604020202020204" pitchFamily="34" charset="0"/>
              </a:rPr>
              <a:t>Soundtrack: </a:t>
            </a:r>
            <a:r>
              <a:rPr lang="en-US" noProof="0" dirty="0">
                <a:latin typeface="Arial" panose="020B0604020202020204" pitchFamily="34" charset="0"/>
                <a:cs typeface="Arial" panose="020B0604020202020204" pitchFamily="34" charset="0"/>
              </a:rPr>
              <a:t>Make sure to write the soundtrack to your slides in the notes section of every single slide. This should be done in a clear and concise way so everyone can understand what you want to bring across with each slide. </a:t>
            </a:r>
            <a:r>
              <a:rPr lang="en-US" noProof="0" dirty="0">
                <a:effectLst/>
                <a:latin typeface="Arial" panose="020B0604020202020204" pitchFamily="34" charset="0"/>
                <a:cs typeface="Arial" panose="020B0604020202020204" pitchFamily="34" charset="0"/>
              </a:rPr>
              <a:t>The soundtrack should contain explanatory and additional information to the key message that is presented on the slide. </a:t>
            </a:r>
            <a:r>
              <a:rPr lang="en-US" noProof="0" dirty="0">
                <a:latin typeface="Arial" panose="020B0604020202020204" pitchFamily="34" charset="0"/>
                <a:cs typeface="Arial" panose="020B0604020202020204" pitchFamily="34" charset="0"/>
              </a:rPr>
              <a:t>Please d</a:t>
            </a:r>
            <a:r>
              <a:rPr lang="en-US" noProof="0" dirty="0">
                <a:effectLst/>
                <a:latin typeface="Arial" panose="020B0604020202020204" pitchFamily="34" charset="0"/>
                <a:cs typeface="Arial" panose="020B0604020202020204" pitchFamily="34" charset="0"/>
              </a:rPr>
              <a:t>o not copy the same text from the slide as a substitute for the soundtrack. </a:t>
            </a: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r>
              <a:rPr lang="en-US" b="1" noProof="0" dirty="0">
                <a:latin typeface="Arial" panose="020B0604020202020204" pitchFamily="34" charset="0"/>
                <a:cs typeface="Arial" panose="020B0604020202020204" pitchFamily="34" charset="0"/>
              </a:rPr>
              <a:t>Adding Audio and or Video Content: </a:t>
            </a:r>
            <a:r>
              <a:rPr lang="en-US" noProof="0" dirty="0">
                <a:latin typeface="Arial" panose="020B0604020202020204" pitchFamily="34" charset="0"/>
                <a:cs typeface="Arial" panose="020B0604020202020204" pitchFamily="34" charset="0"/>
              </a:rPr>
              <a:t>You can embed URLs from the Internet into your Slides, or add your own audio / video files. To record cool educational video content, you can use online software, such as </a:t>
            </a:r>
            <a:r>
              <a:rPr lang="en-US" noProof="0" dirty="0" err="1">
                <a:latin typeface="Arial" panose="020B0604020202020204" pitchFamily="34" charset="0"/>
                <a:cs typeface="Arial" panose="020B0604020202020204" pitchFamily="34" charset="0"/>
              </a:rPr>
              <a:t>loom.ai</a:t>
            </a:r>
            <a:r>
              <a:rPr lang="en-US" noProof="0" dirty="0">
                <a:latin typeface="Arial" panose="020B0604020202020204" pitchFamily="34" charset="0"/>
                <a:cs typeface="Arial" panose="020B0604020202020204" pitchFamily="34" charset="0"/>
              </a:rPr>
              <a:t> (Don’t forget to maintain clear speech while recording and smile into the camera in regular intervals).</a:t>
            </a: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pPr marL="457178" indent="-457178">
              <a:buFont typeface="+mj-lt"/>
              <a:buAutoNum type="arabicPeriod"/>
            </a:pPr>
            <a:endParaRPr lang="en-US" noProof="0" dirty="0">
              <a:latin typeface="Arial" panose="020B0604020202020204" pitchFamily="34" charset="0"/>
              <a:cs typeface="Arial" panose="020B0604020202020204" pitchFamily="34" charset="0"/>
            </a:endParaRPr>
          </a:p>
          <a:p>
            <a:endParaRPr lang="en-US" noProof="0" dirty="0">
              <a:latin typeface="Arial" panose="020B0604020202020204" pitchFamily="34" charset="0"/>
              <a:cs typeface="Arial" panose="020B0604020202020204" pitchFamily="34" charset="0"/>
            </a:endParaRPr>
          </a:p>
        </p:txBody>
      </p:sp>
      <p:sp>
        <p:nvSpPr>
          <p:cNvPr id="4" name="Textplatzhalter 3">
            <a:extLst>
              <a:ext uri="{FF2B5EF4-FFF2-40B4-BE49-F238E27FC236}">
                <a16:creationId xmlns:a16="http://schemas.microsoft.com/office/drawing/2014/main" id="{BD45E9D3-5DA7-D027-6287-EE336A976B06}"/>
              </a:ext>
            </a:extLst>
          </p:cNvPr>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2966274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51EE1-1704-E279-68B3-C18D2C47A3D5}"/>
              </a:ext>
            </a:extLst>
          </p:cNvPr>
          <p:cNvSpPr>
            <a:spLocks noGrp="1"/>
          </p:cNvSpPr>
          <p:nvPr>
            <p:ph type="title"/>
          </p:nvPr>
        </p:nvSpPr>
        <p:spPr>
          <a:xfrm>
            <a:off x="440947" y="309036"/>
            <a:ext cx="11319255" cy="371961"/>
          </a:xfrm>
        </p:spPr>
        <p:txBody>
          <a:bodyPr/>
          <a:lstStyle/>
          <a:p>
            <a:r>
              <a:rPr lang="en-US" noProof="0" dirty="0"/>
              <a:t>Make sure the Images you are using support your Slide’s Message</a:t>
            </a:r>
          </a:p>
        </p:txBody>
      </p:sp>
      <p:sp>
        <p:nvSpPr>
          <p:cNvPr id="3" name="Content Placeholder 2">
            <a:extLst>
              <a:ext uri="{FF2B5EF4-FFF2-40B4-BE49-F238E27FC236}">
                <a16:creationId xmlns:a16="http://schemas.microsoft.com/office/drawing/2014/main" id="{835EF45E-3279-A36F-CCAD-855EF28985B3}"/>
              </a:ext>
            </a:extLst>
          </p:cNvPr>
          <p:cNvSpPr>
            <a:spLocks noGrp="1"/>
          </p:cNvSpPr>
          <p:nvPr>
            <p:ph sz="quarter" idx="10"/>
          </p:nvPr>
        </p:nvSpPr>
        <p:spPr>
          <a:xfrm>
            <a:off x="431800" y="1365250"/>
            <a:ext cx="5664200" cy="4945063"/>
          </a:xfrm>
          <a:ln w="50800" cap="rnd">
            <a:solidFill>
              <a:srgbClr val="CC1A8C"/>
            </a:solidFill>
          </a:ln>
        </p:spPr>
        <p:txBody>
          <a:bodyPr vert="horz" lIns="240000" tIns="0" rIns="240000" bIns="0" rtlCol="0" anchor="ctr">
            <a:normAutofit/>
          </a:bodyPr>
          <a:lstStyle/>
          <a:p>
            <a:r>
              <a:rPr lang="en-US" noProof="0" dirty="0"/>
              <a:t>If original images have a low quality and show up as blurred or pixelated, please find a higher-resolution version or draw them yourself.</a:t>
            </a:r>
          </a:p>
          <a:p>
            <a:r>
              <a:rPr lang="en-US" noProof="0" dirty="0"/>
              <a:t>Always mark the key result if you present a graph, figure or table.</a:t>
            </a:r>
          </a:p>
          <a:p>
            <a:r>
              <a:rPr lang="en-US" noProof="0" dirty="0"/>
              <a:t>If the image contains a lot of information, make sure to highlight the relevant details in a separate box or as part of the action title.</a:t>
            </a:r>
          </a:p>
        </p:txBody>
      </p:sp>
      <p:sp>
        <p:nvSpPr>
          <p:cNvPr id="4" name="Text Placeholder 3">
            <a:extLst>
              <a:ext uri="{FF2B5EF4-FFF2-40B4-BE49-F238E27FC236}">
                <a16:creationId xmlns:a16="http://schemas.microsoft.com/office/drawing/2014/main" id="{93853E6F-DD19-99C4-9554-B40DB1EED68D}"/>
              </a:ext>
            </a:extLst>
          </p:cNvPr>
          <p:cNvSpPr>
            <a:spLocks noGrp="1"/>
          </p:cNvSpPr>
          <p:nvPr>
            <p:ph type="body" sz="quarter" idx="11"/>
          </p:nvPr>
        </p:nvSpPr>
        <p:spPr>
          <a:xfrm>
            <a:off x="431800" y="6503766"/>
            <a:ext cx="11328400" cy="354236"/>
          </a:xfrm>
        </p:spPr>
        <p:txBody>
          <a:bodyPr>
            <a:normAutofit/>
          </a:bodyPr>
          <a:lstStyle/>
          <a:p>
            <a:r>
              <a:rPr lang="en-US" dirty="0"/>
              <a:t>Source of Image: Vincent, James (2020). What a machine learning tool that turns Obama white can (and can’t) tell us about AI bias. The Verge.  https://</a:t>
            </a:r>
            <a:r>
              <a:rPr lang="en-US" dirty="0" err="1"/>
              <a:t>www.theverge.com</a:t>
            </a:r>
            <a:r>
              <a:rPr lang="en-US" dirty="0"/>
              <a:t>/21298762/face-depixelizer-ai-machine-learning-tool-pulse-stylegan-obama-bias</a:t>
            </a:r>
          </a:p>
          <a:p>
            <a:endParaRPr lang="en-US" dirty="0"/>
          </a:p>
        </p:txBody>
      </p:sp>
      <p:pic>
        <p:nvPicPr>
          <p:cNvPr id="1026" name="Picture 2" descr="What a machine learning tool that turns Obama white can (and can't) tell us  about AI bias - The Verge">
            <a:extLst>
              <a:ext uri="{FF2B5EF4-FFF2-40B4-BE49-F238E27FC236}">
                <a16:creationId xmlns:a16="http://schemas.microsoft.com/office/drawing/2014/main" id="{464187E3-43FE-224B-7414-F6343437EE6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584" r="7422"/>
          <a:stretch/>
        </p:blipFill>
        <p:spPr bwMode="auto">
          <a:xfrm>
            <a:off x="6327923" y="1759182"/>
            <a:ext cx="5664200" cy="3582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602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F5A8C008-9CA2-9663-887A-533CE9E02D37}"/>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2" name="Title 1">
            <a:extLst>
              <a:ext uri="{FF2B5EF4-FFF2-40B4-BE49-F238E27FC236}">
                <a16:creationId xmlns:a16="http://schemas.microsoft.com/office/drawing/2014/main" id="{09A68C68-0F2D-393B-1608-7A60DD6641D9}"/>
              </a:ext>
            </a:extLst>
          </p:cNvPr>
          <p:cNvSpPr>
            <a:spLocks noGrp="1"/>
          </p:cNvSpPr>
          <p:nvPr>
            <p:ph type="title"/>
          </p:nvPr>
        </p:nvSpPr>
        <p:spPr/>
        <p:txBody>
          <a:bodyPr/>
          <a:lstStyle/>
          <a:p>
            <a:r>
              <a:rPr lang="en-US" noProof="0" dirty="0">
                <a:solidFill>
                  <a:schemeClr val="bg1"/>
                </a:solidFill>
              </a:rPr>
              <a:t>Maintaining the correct background settings, while sticking to your Deadlines is an Art </a:t>
            </a:r>
            <a:r>
              <a:rPr lang="en-US" u="sng" noProof="0" dirty="0">
                <a:solidFill>
                  <a:schemeClr val="bg1"/>
                </a:solidFill>
              </a:rPr>
              <a:t>and</a:t>
            </a:r>
            <a:r>
              <a:rPr lang="en-US" noProof="0" dirty="0">
                <a:solidFill>
                  <a:schemeClr val="bg1"/>
                </a:solidFill>
              </a:rPr>
              <a:t> Science</a:t>
            </a:r>
          </a:p>
        </p:txBody>
      </p:sp>
      <p:sp>
        <p:nvSpPr>
          <p:cNvPr id="3" name="Content Placeholder 2">
            <a:extLst>
              <a:ext uri="{FF2B5EF4-FFF2-40B4-BE49-F238E27FC236}">
                <a16:creationId xmlns:a16="http://schemas.microsoft.com/office/drawing/2014/main" id="{905EDA48-8616-CA58-1827-976E94AC5FA3}"/>
              </a:ext>
            </a:extLst>
          </p:cNvPr>
          <p:cNvSpPr>
            <a:spLocks noGrp="1"/>
          </p:cNvSpPr>
          <p:nvPr>
            <p:ph sz="quarter" idx="10"/>
          </p:nvPr>
        </p:nvSpPr>
        <p:spPr>
          <a:noFill/>
        </p:spPr>
        <p:txBody>
          <a:bodyPr anchor="ctr">
            <a:normAutofit/>
          </a:bodyPr>
          <a:lstStyle/>
          <a:p>
            <a:r>
              <a:rPr lang="en-US" sz="1800" b="1" dirty="0">
                <a:solidFill>
                  <a:schemeClr val="bg1"/>
                </a:solidFill>
              </a:rPr>
              <a:t>Important: The Default background is white. if you would like to use a color or an image as background, you need to create (paste) an element / this image as an element on the slide.</a:t>
            </a:r>
          </a:p>
          <a:p>
            <a:r>
              <a:rPr lang="en-US" sz="1800" b="1" dirty="0">
                <a:solidFill>
                  <a:schemeClr val="bg1"/>
                </a:solidFill>
              </a:rPr>
              <a:t>Please NEVER change any settings of the Master Slide. </a:t>
            </a:r>
          </a:p>
        </p:txBody>
      </p:sp>
    </p:spTree>
    <p:extLst>
      <p:ext uri="{BB962C8B-B14F-4D97-AF65-F5344CB8AC3E}">
        <p14:creationId xmlns:p14="http://schemas.microsoft.com/office/powerpoint/2010/main" val="3675829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4ECFB0C4-7703-905C-B3CE-A397B852EC48}"/>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2" name="Titel 1">
            <a:extLst>
              <a:ext uri="{FF2B5EF4-FFF2-40B4-BE49-F238E27FC236}">
                <a16:creationId xmlns:a16="http://schemas.microsoft.com/office/drawing/2014/main" id="{94635080-B20D-4A40-B703-3093843EAE3F}"/>
              </a:ext>
            </a:extLst>
          </p:cNvPr>
          <p:cNvSpPr>
            <a:spLocks noGrp="1"/>
          </p:cNvSpPr>
          <p:nvPr>
            <p:ph type="title"/>
          </p:nvPr>
        </p:nvSpPr>
        <p:spPr>
          <a:xfrm>
            <a:off x="440947" y="309036"/>
            <a:ext cx="11319255" cy="371961"/>
          </a:xfrm>
        </p:spPr>
        <p:txBody>
          <a:bodyPr/>
          <a:lstStyle/>
          <a:p>
            <a:r>
              <a:rPr lang="en-US" noProof="0" dirty="0">
                <a:solidFill>
                  <a:schemeClr val="bg1"/>
                </a:solidFill>
              </a:rPr>
              <a:t>Please check the following bullet points before submitting your work</a:t>
            </a:r>
          </a:p>
        </p:txBody>
      </p:sp>
      <p:sp>
        <p:nvSpPr>
          <p:cNvPr id="3" name="Inhaltsplatzhalter 2">
            <a:extLst>
              <a:ext uri="{FF2B5EF4-FFF2-40B4-BE49-F238E27FC236}">
                <a16:creationId xmlns:a16="http://schemas.microsoft.com/office/drawing/2014/main" id="{F840435B-00B9-49EC-A92A-977928D32D71}"/>
              </a:ext>
            </a:extLst>
          </p:cNvPr>
          <p:cNvSpPr>
            <a:spLocks noGrp="1"/>
          </p:cNvSpPr>
          <p:nvPr>
            <p:ph sz="quarter" idx="10"/>
          </p:nvPr>
        </p:nvSpPr>
        <p:spPr/>
        <p:txBody>
          <a:bodyPr vert="horz" lIns="0" tIns="0" rIns="0" bIns="0" rtlCol="0" anchor="t">
            <a:noAutofit/>
          </a:bodyPr>
          <a:lstStyle/>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Are all my slides visually attractive, cool and creative?</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Does every slide have an action title and the is the key message concrete and easy to understand?</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Did I include short </a:t>
            </a:r>
            <a:r>
              <a:rPr lang="en-US" b="1" noProof="0" dirty="0">
                <a:solidFill>
                  <a:schemeClr val="bg1"/>
                </a:solidFill>
                <a:latin typeface="Arial" panose="020B0604020202020204" pitchFamily="34" charset="0"/>
                <a:cs typeface="Arial" panose="020B0604020202020204" pitchFamily="34" charset="0"/>
              </a:rPr>
              <a:t>Video or Sound </a:t>
            </a:r>
            <a:r>
              <a:rPr lang="en-US" noProof="0" dirty="0">
                <a:solidFill>
                  <a:schemeClr val="bg1"/>
                </a:solidFill>
                <a:latin typeface="Arial" panose="020B0604020202020204" pitchFamily="34" charset="0"/>
                <a:cs typeface="Arial" panose="020B0604020202020204" pitchFamily="34" charset="0"/>
              </a:rPr>
              <a:t>Snippet from original sources that contain a key message?</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Do I stick to the guidelines concerning font size (header 22, footer 7) and font (Arial).</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If I use another background color (e.g. black, green, etc.), which we encourage, have I changed the background settings locally ? Did I make sure to </a:t>
            </a:r>
            <a:r>
              <a:rPr lang="en-US" i="1" u="sng" noProof="0" dirty="0">
                <a:solidFill>
                  <a:schemeClr val="bg1"/>
                </a:solidFill>
                <a:latin typeface="Arial" panose="020B0604020202020204" pitchFamily="34" charset="0"/>
                <a:cs typeface="Arial" panose="020B0604020202020204" pitchFamily="34" charset="0"/>
              </a:rPr>
              <a:t>not change</a:t>
            </a:r>
            <a:r>
              <a:rPr lang="en-US" noProof="0" dirty="0">
                <a:solidFill>
                  <a:schemeClr val="bg1"/>
                </a:solidFill>
                <a:latin typeface="Arial" panose="020B0604020202020204" pitchFamily="34" charset="0"/>
                <a:cs typeface="Arial" panose="020B0604020202020204" pitchFamily="34" charset="0"/>
              </a:rPr>
              <a:t> the background in the master?</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Does every slide footer contain information on both the full content </a:t>
            </a:r>
            <a:r>
              <a:rPr lang="en-US" b="1" u="sng" noProof="0" dirty="0">
                <a:solidFill>
                  <a:schemeClr val="bg1"/>
                </a:solidFill>
                <a:latin typeface="Arial" panose="020B0604020202020204" pitchFamily="34" charset="0"/>
                <a:cs typeface="Arial" panose="020B0604020202020204" pitchFamily="34" charset="0"/>
              </a:rPr>
              <a:t>and</a:t>
            </a:r>
            <a:r>
              <a:rPr lang="en-US" noProof="0" dirty="0">
                <a:solidFill>
                  <a:schemeClr val="bg1"/>
                </a:solidFill>
                <a:latin typeface="Arial" panose="020B0604020202020204" pitchFamily="34" charset="0"/>
                <a:cs typeface="Arial" panose="020B0604020202020204" pitchFamily="34" charset="0"/>
              </a:rPr>
              <a:t> image source </a:t>
            </a:r>
            <a:br>
              <a:rPr lang="en-US" noProof="0" dirty="0">
                <a:latin typeface="Arial" panose="020B0604020202020204" pitchFamily="34" charset="0"/>
                <a:cs typeface="Arial" panose="020B0604020202020204" pitchFamily="34" charset="0"/>
              </a:rPr>
            </a:br>
            <a:r>
              <a:rPr lang="en-US" noProof="0" dirty="0">
                <a:solidFill>
                  <a:schemeClr val="bg1"/>
                </a:solidFill>
                <a:latin typeface="Arial" panose="020B0604020202020204" pitchFamily="34" charset="0"/>
                <a:cs typeface="Arial" panose="020B0604020202020204" pitchFamily="34" charset="0"/>
              </a:rPr>
              <a:t>(i.e., each slide must name at least one source – possibly “own illustration”)?</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Sources: Are all sources added to the notes section as well? Is all other information in the footer removed (e.g., date, page number, session, presenter)?</a:t>
            </a:r>
          </a:p>
          <a:p>
            <a:pPr marL="380981" indent="-380981">
              <a:spcAft>
                <a:spcPts val="1600"/>
              </a:spcAft>
              <a:buFont typeface="Courier New" panose="02070309020205020404" pitchFamily="49" charset="0"/>
              <a:buChar char="o"/>
            </a:pPr>
            <a:r>
              <a:rPr lang="en-US" noProof="0" dirty="0">
                <a:solidFill>
                  <a:schemeClr val="bg1"/>
                </a:solidFill>
                <a:latin typeface="Arial" panose="020B0604020202020204" pitchFamily="34" charset="0"/>
                <a:cs typeface="Arial" panose="020B0604020202020204" pitchFamily="34" charset="0"/>
              </a:rPr>
              <a:t>Soundtrack: Does each slide contain several concise sentences or </a:t>
            </a:r>
            <a:r>
              <a:rPr lang="en-US" noProof="0" dirty="0" err="1">
                <a:solidFill>
                  <a:schemeClr val="bg1"/>
                </a:solidFill>
                <a:latin typeface="Arial" panose="020B0604020202020204" pitchFamily="34" charset="0"/>
                <a:cs typeface="Arial" panose="020B0604020202020204" pitchFamily="34" charset="0"/>
              </a:rPr>
              <a:t>bulletpoints</a:t>
            </a:r>
            <a:r>
              <a:rPr lang="en-US" noProof="0" dirty="0">
                <a:solidFill>
                  <a:schemeClr val="bg1"/>
                </a:solidFill>
                <a:latin typeface="Arial" panose="020B0604020202020204" pitchFamily="34" charset="0"/>
                <a:cs typeface="Arial" panose="020B0604020202020204" pitchFamily="34" charset="0"/>
              </a:rPr>
              <a:t> on what you would say when explaining this slide, i.e. the “soundtrack” of each slide? </a:t>
            </a:r>
          </a:p>
          <a:p>
            <a:pPr marL="380981" indent="-380981">
              <a:spcAft>
                <a:spcPts val="1600"/>
              </a:spcAft>
              <a:buFont typeface="Courier New" panose="02070309020205020404" pitchFamily="49" charset="0"/>
              <a:buChar char="o"/>
            </a:pPr>
            <a:endParaRPr lang="en-US" noProof="0" dirty="0">
              <a:solidFill>
                <a:schemeClr val="bg1"/>
              </a:solidFill>
              <a:latin typeface="Arial" panose="020B0604020202020204" pitchFamily="34" charset="0"/>
              <a:cs typeface="Arial" panose="020B0604020202020204" pitchFamily="34" charset="0"/>
            </a:endParaRPr>
          </a:p>
          <a:p>
            <a:pPr marL="380981" indent="-380981">
              <a:spcAft>
                <a:spcPts val="1600"/>
              </a:spcAft>
              <a:buFont typeface="Courier New" panose="02070309020205020404" pitchFamily="49" charset="0"/>
              <a:buChar char="o"/>
            </a:pPr>
            <a:endParaRPr lang="en-US" noProof="0" dirty="0">
              <a:solidFill>
                <a:schemeClr val="bg1"/>
              </a:solidFill>
              <a:latin typeface="Arial" panose="020B0604020202020204" pitchFamily="34" charset="0"/>
              <a:cs typeface="Arial" panose="020B0604020202020204" pitchFamily="34" charset="0"/>
            </a:endParaRPr>
          </a:p>
          <a:p>
            <a:pPr marL="380981" indent="-380981">
              <a:spcAft>
                <a:spcPts val="1600"/>
              </a:spcAft>
              <a:buFont typeface="Courier New" panose="02070309020205020404" pitchFamily="49" charset="0"/>
              <a:buChar char="o"/>
            </a:pPr>
            <a:endParaRPr lang="en-US" noProof="0" dirty="0">
              <a:solidFill>
                <a:schemeClr val="bg1"/>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352CB1BB-CA15-6E16-3ADC-F46C67C3EF26}"/>
              </a:ext>
            </a:extLst>
          </p:cNvPr>
          <p:cNvSpPr>
            <a:spLocks noGrp="1"/>
          </p:cNvSpPr>
          <p:nvPr>
            <p:ph type="body" sz="quarter" idx="11"/>
          </p:nvPr>
        </p:nvSpPr>
        <p:spPr>
          <a:xfrm>
            <a:off x="431800" y="6503766"/>
            <a:ext cx="11328400" cy="354236"/>
          </a:xfrm>
        </p:spPr>
        <p:txBody>
          <a:bodyPr>
            <a:normAutofit/>
          </a:bodyPr>
          <a:lstStyle/>
          <a:p>
            <a:endParaRPr lang="en-US" dirty="0">
              <a:solidFill>
                <a:schemeClr val="bg1"/>
              </a:solidFill>
            </a:endParaRPr>
          </a:p>
        </p:txBody>
      </p:sp>
    </p:spTree>
    <p:extLst>
      <p:ext uri="{BB962C8B-B14F-4D97-AF65-F5344CB8AC3E}">
        <p14:creationId xmlns:p14="http://schemas.microsoft.com/office/powerpoint/2010/main" val="240709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20E29F4A-ADE0-91DD-698E-235E36B960D9}"/>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Titel 1"/>
          <p:cNvSpPr txBox="1">
            <a:spLocks/>
          </p:cNvSpPr>
          <p:nvPr/>
        </p:nvSpPr>
        <p:spPr>
          <a:xfrm>
            <a:off x="423335" y="3175128"/>
            <a:ext cx="11345332" cy="41036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lnSpc>
                <a:spcPts val="3200"/>
              </a:lnSpc>
              <a:spcBef>
                <a:spcPct val="0"/>
              </a:spcBef>
              <a:spcAft>
                <a:spcPct val="0"/>
              </a:spcAft>
              <a:defRPr lang="de-DE" sz="2500" b="0" kern="1200" baseline="0" noProof="0" dirty="0">
                <a:solidFill>
                  <a:schemeClr val="bg1"/>
                </a:solidFill>
                <a:latin typeface="+mj-lt"/>
                <a:ea typeface="+mj-ea"/>
                <a:cs typeface="+mj-cs"/>
              </a:defRPr>
            </a:lvl1pPr>
            <a:lvl2pPr algn="l" rtl="0" eaLnBrk="0" fontAlgn="base" hangingPunct="0">
              <a:spcBef>
                <a:spcPct val="0"/>
              </a:spcBef>
              <a:spcAft>
                <a:spcPct val="0"/>
              </a:spcAft>
              <a:defRPr sz="2000" b="1">
                <a:solidFill>
                  <a:schemeClr val="tx2"/>
                </a:solidFill>
                <a:latin typeface="Arial" charset="0"/>
                <a:cs typeface="Arial" charset="0"/>
              </a:defRPr>
            </a:lvl2pPr>
            <a:lvl3pPr algn="l" rtl="0" eaLnBrk="0" fontAlgn="base" hangingPunct="0">
              <a:spcBef>
                <a:spcPct val="0"/>
              </a:spcBef>
              <a:spcAft>
                <a:spcPct val="0"/>
              </a:spcAft>
              <a:defRPr sz="2000" b="1">
                <a:solidFill>
                  <a:schemeClr val="tx2"/>
                </a:solidFill>
                <a:latin typeface="Arial" charset="0"/>
                <a:cs typeface="Arial" charset="0"/>
              </a:defRPr>
            </a:lvl3pPr>
            <a:lvl4pPr algn="l" rtl="0" eaLnBrk="0" fontAlgn="base" hangingPunct="0">
              <a:spcBef>
                <a:spcPct val="0"/>
              </a:spcBef>
              <a:spcAft>
                <a:spcPct val="0"/>
              </a:spcAft>
              <a:defRPr sz="2000" b="1">
                <a:solidFill>
                  <a:schemeClr val="tx2"/>
                </a:solidFill>
                <a:latin typeface="Arial" charset="0"/>
                <a:cs typeface="Arial" charset="0"/>
              </a:defRPr>
            </a:lvl4pPr>
            <a:lvl5pPr algn="l" rtl="0" eaLnBrk="0" fontAlgn="base" hangingPunct="0">
              <a:spcBef>
                <a:spcPct val="0"/>
              </a:spcBef>
              <a:spcAft>
                <a:spcPct val="0"/>
              </a:spcAft>
              <a:defRPr sz="2000" b="1">
                <a:solidFill>
                  <a:schemeClr val="tx2"/>
                </a:solidFill>
                <a:latin typeface="Arial" charset="0"/>
                <a:cs typeface="Arial" charset="0"/>
              </a:defRPr>
            </a:lvl5pPr>
            <a:lvl6pPr marL="457200" algn="l" rtl="0" fontAlgn="base">
              <a:spcBef>
                <a:spcPct val="0"/>
              </a:spcBef>
              <a:spcAft>
                <a:spcPct val="0"/>
              </a:spcAft>
              <a:defRPr sz="2000" b="1">
                <a:solidFill>
                  <a:schemeClr val="tx2"/>
                </a:solidFill>
                <a:latin typeface="Arial" charset="0"/>
                <a:cs typeface="Arial" charset="0"/>
              </a:defRPr>
            </a:lvl6pPr>
            <a:lvl7pPr marL="914400" algn="l" rtl="0" fontAlgn="base">
              <a:spcBef>
                <a:spcPct val="0"/>
              </a:spcBef>
              <a:spcAft>
                <a:spcPct val="0"/>
              </a:spcAft>
              <a:defRPr sz="2000" b="1">
                <a:solidFill>
                  <a:schemeClr val="tx2"/>
                </a:solidFill>
                <a:latin typeface="Arial" charset="0"/>
                <a:cs typeface="Arial" charset="0"/>
              </a:defRPr>
            </a:lvl7pPr>
            <a:lvl8pPr marL="1371600" algn="l" rtl="0" fontAlgn="base">
              <a:spcBef>
                <a:spcPct val="0"/>
              </a:spcBef>
              <a:spcAft>
                <a:spcPct val="0"/>
              </a:spcAft>
              <a:defRPr sz="2000" b="1">
                <a:solidFill>
                  <a:schemeClr val="tx2"/>
                </a:solidFill>
                <a:latin typeface="Arial" charset="0"/>
                <a:cs typeface="Arial" charset="0"/>
              </a:defRPr>
            </a:lvl8pPr>
            <a:lvl9pPr marL="1828800" algn="l" rtl="0" fontAlgn="base">
              <a:spcBef>
                <a:spcPct val="0"/>
              </a:spcBef>
              <a:spcAft>
                <a:spcPct val="0"/>
              </a:spcAft>
              <a:defRPr sz="2000" b="1">
                <a:solidFill>
                  <a:schemeClr val="tx2"/>
                </a:solidFill>
                <a:latin typeface="Arial" charset="0"/>
                <a:cs typeface="Arial" charset="0"/>
              </a:defRPr>
            </a:lvl9pPr>
          </a:lstStyle>
          <a:p>
            <a:pPr marL="0" marR="0" lvl="0" indent="0" algn="ctr" defTabSz="1219140" rtl="0" eaLnBrk="0" fontAlgn="base" latinLnBrk="0" hangingPunct="0">
              <a:lnSpc>
                <a:spcPts val="3200"/>
              </a:lnSpc>
              <a:spcBef>
                <a:spcPct val="0"/>
              </a:spcBef>
              <a:spcAft>
                <a:spcPct val="0"/>
              </a:spcAft>
              <a:buClrTx/>
              <a:buSzTx/>
              <a:buFontTx/>
              <a:buNone/>
              <a:tabLst/>
              <a:defRPr/>
            </a:pPr>
            <a:r>
              <a:rPr kumimoji="0" lang="en-US" sz="3200" b="1" i="0" u="none" strike="noStrike" kern="1200" cap="none" spc="0" normalizeH="0" baseline="0" noProof="0" dirty="0">
                <a:ln>
                  <a:noFill/>
                </a:ln>
                <a:solidFill>
                  <a:sysClr val="window" lastClr="FFFFFF"/>
                </a:solidFill>
                <a:effectLst/>
                <a:uLnTx/>
                <a:uFillTx/>
                <a:latin typeface="Arial"/>
                <a:ea typeface="+mj-ea"/>
                <a:cs typeface="+mj-cs"/>
              </a:rPr>
              <a:t>Best Practices: What constitutes a good slide deck?</a:t>
            </a:r>
          </a:p>
        </p:txBody>
      </p:sp>
    </p:spTree>
    <p:extLst>
      <p:ext uri="{BB962C8B-B14F-4D97-AF65-F5344CB8AC3E}">
        <p14:creationId xmlns:p14="http://schemas.microsoft.com/office/powerpoint/2010/main" val="31070206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46CDA9DD-5A9E-F86B-1819-2D74EA6ADBAE}"/>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2" name="Rechteck 1">
            <a:extLst>
              <a:ext uri="{FF2B5EF4-FFF2-40B4-BE49-F238E27FC236}">
                <a16:creationId xmlns:a16="http://schemas.microsoft.com/office/drawing/2014/main" id="{53FEF0EF-7253-8742-4E38-E4233E5C4AF2}"/>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9" name="Titel 1">
            <a:extLst>
              <a:ext uri="{FF2B5EF4-FFF2-40B4-BE49-F238E27FC236}">
                <a16:creationId xmlns:a16="http://schemas.microsoft.com/office/drawing/2014/main" id="{BCCE16E2-9694-FB4F-0F00-67CBA8D6A3AE}"/>
              </a:ext>
            </a:extLst>
          </p:cNvPr>
          <p:cNvSpPr txBox="1">
            <a:spLocks/>
          </p:cNvSpPr>
          <p:nvPr/>
        </p:nvSpPr>
        <p:spPr>
          <a:xfrm>
            <a:off x="423334" y="1483575"/>
            <a:ext cx="11345332" cy="2462213"/>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lnSpc>
                <a:spcPts val="3200"/>
              </a:lnSpc>
              <a:spcBef>
                <a:spcPct val="0"/>
              </a:spcBef>
              <a:spcAft>
                <a:spcPct val="0"/>
              </a:spcAft>
              <a:defRPr lang="de-DE" sz="2500" b="0" kern="1200" baseline="0" noProof="0" dirty="0">
                <a:solidFill>
                  <a:schemeClr val="bg1"/>
                </a:solidFill>
                <a:latin typeface="+mj-lt"/>
                <a:ea typeface="+mj-ea"/>
                <a:cs typeface="+mj-cs"/>
              </a:defRPr>
            </a:lvl1pPr>
            <a:lvl2pPr algn="l" rtl="0" eaLnBrk="0" fontAlgn="base" hangingPunct="0">
              <a:spcBef>
                <a:spcPct val="0"/>
              </a:spcBef>
              <a:spcAft>
                <a:spcPct val="0"/>
              </a:spcAft>
              <a:defRPr sz="2000" b="1">
                <a:solidFill>
                  <a:schemeClr val="tx2"/>
                </a:solidFill>
                <a:latin typeface="Arial" charset="0"/>
                <a:cs typeface="Arial" charset="0"/>
              </a:defRPr>
            </a:lvl2pPr>
            <a:lvl3pPr algn="l" rtl="0" eaLnBrk="0" fontAlgn="base" hangingPunct="0">
              <a:spcBef>
                <a:spcPct val="0"/>
              </a:spcBef>
              <a:spcAft>
                <a:spcPct val="0"/>
              </a:spcAft>
              <a:defRPr sz="2000" b="1">
                <a:solidFill>
                  <a:schemeClr val="tx2"/>
                </a:solidFill>
                <a:latin typeface="Arial" charset="0"/>
                <a:cs typeface="Arial" charset="0"/>
              </a:defRPr>
            </a:lvl3pPr>
            <a:lvl4pPr algn="l" rtl="0" eaLnBrk="0" fontAlgn="base" hangingPunct="0">
              <a:spcBef>
                <a:spcPct val="0"/>
              </a:spcBef>
              <a:spcAft>
                <a:spcPct val="0"/>
              </a:spcAft>
              <a:defRPr sz="2000" b="1">
                <a:solidFill>
                  <a:schemeClr val="tx2"/>
                </a:solidFill>
                <a:latin typeface="Arial" charset="0"/>
                <a:cs typeface="Arial" charset="0"/>
              </a:defRPr>
            </a:lvl4pPr>
            <a:lvl5pPr algn="l" rtl="0" eaLnBrk="0" fontAlgn="base" hangingPunct="0">
              <a:spcBef>
                <a:spcPct val="0"/>
              </a:spcBef>
              <a:spcAft>
                <a:spcPct val="0"/>
              </a:spcAft>
              <a:defRPr sz="2000" b="1">
                <a:solidFill>
                  <a:schemeClr val="tx2"/>
                </a:solidFill>
                <a:latin typeface="Arial" charset="0"/>
                <a:cs typeface="Arial" charset="0"/>
              </a:defRPr>
            </a:lvl5pPr>
            <a:lvl6pPr marL="457200" algn="l" rtl="0" fontAlgn="base">
              <a:spcBef>
                <a:spcPct val="0"/>
              </a:spcBef>
              <a:spcAft>
                <a:spcPct val="0"/>
              </a:spcAft>
              <a:defRPr sz="2000" b="1">
                <a:solidFill>
                  <a:schemeClr val="tx2"/>
                </a:solidFill>
                <a:latin typeface="Arial" charset="0"/>
                <a:cs typeface="Arial" charset="0"/>
              </a:defRPr>
            </a:lvl6pPr>
            <a:lvl7pPr marL="914400" algn="l" rtl="0" fontAlgn="base">
              <a:spcBef>
                <a:spcPct val="0"/>
              </a:spcBef>
              <a:spcAft>
                <a:spcPct val="0"/>
              </a:spcAft>
              <a:defRPr sz="2000" b="1">
                <a:solidFill>
                  <a:schemeClr val="tx2"/>
                </a:solidFill>
                <a:latin typeface="Arial" charset="0"/>
                <a:cs typeface="Arial" charset="0"/>
              </a:defRPr>
            </a:lvl7pPr>
            <a:lvl8pPr marL="1371600" algn="l" rtl="0" fontAlgn="base">
              <a:spcBef>
                <a:spcPct val="0"/>
              </a:spcBef>
              <a:spcAft>
                <a:spcPct val="0"/>
              </a:spcAft>
              <a:defRPr sz="2000" b="1">
                <a:solidFill>
                  <a:schemeClr val="tx2"/>
                </a:solidFill>
                <a:latin typeface="Arial" charset="0"/>
                <a:cs typeface="Arial" charset="0"/>
              </a:defRPr>
            </a:lvl8pPr>
            <a:lvl9pPr marL="1828800" algn="l" rtl="0" fontAlgn="base">
              <a:spcBef>
                <a:spcPct val="0"/>
              </a:spcBef>
              <a:spcAft>
                <a:spcPct val="0"/>
              </a:spcAft>
              <a:defRPr sz="2000" b="1">
                <a:solidFill>
                  <a:schemeClr val="tx2"/>
                </a:solidFill>
                <a:latin typeface="Arial" charset="0"/>
                <a:cs typeface="Arial" charset="0"/>
              </a:defRPr>
            </a:lvl9pPr>
          </a:lstStyle>
          <a:p>
            <a:pPr marL="0" marR="0" lvl="0" indent="0" algn="l" defTabSz="914377" rtl="0" eaLnBrk="0" fontAlgn="base" latinLnBrk="0" hangingPunct="0">
              <a:lnSpc>
                <a:spcPts val="3200"/>
              </a:lnSpc>
              <a:spcBef>
                <a:spcPct val="0"/>
              </a:spcBef>
              <a:spcAft>
                <a:spcPct val="0"/>
              </a:spcAft>
              <a:buClrTx/>
              <a:buSzTx/>
              <a:buFontTx/>
              <a:buNone/>
              <a:tabLst/>
              <a:defRPr/>
            </a:pPr>
            <a:r>
              <a:rPr kumimoji="0" lang="en-US" sz="2500" b="1" i="0" u="none" strike="noStrike" kern="1200" cap="none" spc="0" normalizeH="0" baseline="0" noProof="0" dirty="0">
                <a:ln>
                  <a:noFill/>
                </a:ln>
                <a:solidFill>
                  <a:prstClr val="white"/>
                </a:solidFill>
                <a:effectLst/>
                <a:uLnTx/>
                <a:uFillTx/>
                <a:latin typeface="Arial"/>
                <a:ea typeface="+mj-ea"/>
                <a:cs typeface="+mj-cs"/>
              </a:rPr>
              <a:t>The Golden Rule(s) of Structure: </a:t>
            </a:r>
          </a:p>
          <a:p>
            <a:pPr marL="0" marR="0" lvl="0" indent="0" algn="l" defTabSz="914377" rtl="0" eaLnBrk="0" fontAlgn="base" latinLnBrk="0" hangingPunct="0">
              <a:lnSpc>
                <a:spcPts val="3200"/>
              </a:lnSpc>
              <a:spcBef>
                <a:spcPct val="0"/>
              </a:spcBef>
              <a:spcAft>
                <a:spcPct val="0"/>
              </a:spcAft>
              <a:buClrTx/>
              <a:buSzTx/>
              <a:buFontTx/>
              <a:buNone/>
              <a:tabLst/>
              <a:defRPr/>
            </a:pPr>
            <a:endParaRPr kumimoji="0" lang="en-US" sz="2500" b="0" i="0" u="none" strike="noStrike" kern="1200" cap="none" spc="0" normalizeH="0" baseline="0" noProof="0" dirty="0">
              <a:ln>
                <a:noFill/>
              </a:ln>
              <a:solidFill>
                <a:prstClr val="white"/>
              </a:solidFill>
              <a:effectLst/>
              <a:uLnTx/>
              <a:uFillTx/>
              <a:latin typeface="Arial"/>
              <a:ea typeface="+mj-ea"/>
              <a:cs typeface="+mj-cs"/>
            </a:endParaRPr>
          </a:p>
          <a:p>
            <a:pPr marL="0" marR="0" lvl="0" indent="0" algn="l" defTabSz="914377" rtl="0" eaLnBrk="0" fontAlgn="base" latinLnBrk="0" hangingPunct="0">
              <a:lnSpc>
                <a:spcPts val="3200"/>
              </a:lnSpc>
              <a:spcBef>
                <a:spcPct val="0"/>
              </a:spcBef>
              <a:spcAft>
                <a:spcPct val="0"/>
              </a:spcAft>
              <a:buClrTx/>
              <a:buSzTx/>
              <a:buFontTx/>
              <a:buNone/>
              <a:tabLst/>
              <a:defRPr/>
            </a:pPr>
            <a:r>
              <a:rPr kumimoji="0" lang="en-US" sz="2500" b="1" i="0" u="sng" strike="noStrike" kern="1200" cap="none" spc="0" normalizeH="0" baseline="0" noProof="0" dirty="0">
                <a:ln>
                  <a:noFill/>
                </a:ln>
                <a:solidFill>
                  <a:prstClr val="white"/>
                </a:solidFill>
                <a:effectLst/>
                <a:uLnTx/>
                <a:uFillTx/>
                <a:latin typeface="Arial"/>
                <a:ea typeface="+mj-ea"/>
                <a:cs typeface="+mj-cs"/>
              </a:rPr>
              <a:t>D</a:t>
            </a:r>
            <a:r>
              <a:rPr kumimoji="0" lang="en-US" sz="2500" b="0" i="0" u="none" strike="noStrike" kern="1200" cap="none" spc="0" normalizeH="0" baseline="0" noProof="0" dirty="0">
                <a:ln>
                  <a:noFill/>
                </a:ln>
                <a:solidFill>
                  <a:prstClr val="white"/>
                </a:solidFill>
                <a:effectLst/>
                <a:uLnTx/>
                <a:uFillTx/>
                <a:latin typeface="Arial"/>
                <a:ea typeface="+mj-ea"/>
                <a:cs typeface="+mj-cs"/>
              </a:rPr>
              <a:t>ivide your presentation according to topics. </a:t>
            </a:r>
          </a:p>
          <a:p>
            <a:pPr marL="0" marR="0" lvl="0" indent="0" algn="l" defTabSz="914377" rtl="0" eaLnBrk="0" fontAlgn="base" latinLnBrk="0" hangingPunct="0">
              <a:lnSpc>
                <a:spcPts val="3200"/>
              </a:lnSpc>
              <a:spcBef>
                <a:spcPct val="0"/>
              </a:spcBef>
              <a:spcAft>
                <a:spcPct val="0"/>
              </a:spcAft>
              <a:buClrTx/>
              <a:buSzTx/>
              <a:buFontTx/>
              <a:buNone/>
              <a:tabLst/>
              <a:defRPr/>
            </a:pPr>
            <a:r>
              <a:rPr kumimoji="0" lang="en-US" sz="2500" b="1" i="0" u="sng" strike="noStrike" kern="1200" cap="none" spc="0" normalizeH="0" baseline="0" noProof="0" dirty="0">
                <a:ln>
                  <a:noFill/>
                </a:ln>
                <a:solidFill>
                  <a:prstClr val="white"/>
                </a:solidFill>
                <a:effectLst/>
                <a:uLnTx/>
                <a:uFillTx/>
                <a:latin typeface="Arial"/>
                <a:ea typeface="+mj-ea"/>
                <a:cs typeface="+mj-cs"/>
              </a:rPr>
              <a:t>S</a:t>
            </a:r>
            <a:r>
              <a:rPr kumimoji="0" lang="en-US" sz="2500" b="0" i="0" u="none" strike="noStrike" kern="1200" cap="none" spc="0" normalizeH="0" baseline="0" noProof="0" dirty="0">
                <a:ln>
                  <a:noFill/>
                </a:ln>
                <a:solidFill>
                  <a:prstClr val="white"/>
                </a:solidFill>
                <a:effectLst/>
                <a:uLnTx/>
                <a:uFillTx/>
                <a:latin typeface="Arial"/>
                <a:ea typeface="+mj-ea"/>
                <a:cs typeface="+mj-cs"/>
              </a:rPr>
              <a:t>tart with a headline or question. </a:t>
            </a:r>
          </a:p>
          <a:p>
            <a:pPr marL="0" marR="0" lvl="0" indent="0" algn="l" defTabSz="914377" rtl="0" eaLnBrk="0" fontAlgn="base" latinLnBrk="0" hangingPunct="0">
              <a:lnSpc>
                <a:spcPts val="3200"/>
              </a:lnSpc>
              <a:spcBef>
                <a:spcPct val="0"/>
              </a:spcBef>
              <a:spcAft>
                <a:spcPct val="0"/>
              </a:spcAft>
              <a:buClrTx/>
              <a:buSzTx/>
              <a:buFontTx/>
              <a:buNone/>
              <a:tabLst/>
              <a:defRPr/>
            </a:pPr>
            <a:r>
              <a:rPr kumimoji="0" lang="en-US" sz="2500" b="1" i="0" u="sng" strike="noStrike" kern="1200" cap="none" spc="0" normalizeH="0" baseline="0" noProof="0" dirty="0">
                <a:ln>
                  <a:noFill/>
                </a:ln>
                <a:solidFill>
                  <a:prstClr val="white"/>
                </a:solidFill>
                <a:effectLst/>
                <a:uLnTx/>
                <a:uFillTx/>
                <a:latin typeface="Arial"/>
                <a:ea typeface="+mj-ea"/>
                <a:cs typeface="+mj-cs"/>
              </a:rPr>
              <a:t>P</a:t>
            </a:r>
            <a:r>
              <a:rPr kumimoji="0" lang="en-US" sz="2500" b="0" i="0" u="none" strike="noStrike" kern="1200" cap="none" spc="0" normalizeH="0" baseline="0" noProof="0" dirty="0">
                <a:ln>
                  <a:noFill/>
                </a:ln>
                <a:solidFill>
                  <a:prstClr val="white"/>
                </a:solidFill>
                <a:effectLst/>
                <a:uLnTx/>
                <a:uFillTx/>
                <a:latin typeface="Arial"/>
                <a:ea typeface="+mj-ea"/>
                <a:cs typeface="+mj-cs"/>
              </a:rPr>
              <a:t>rovide supporting information / evidence. </a:t>
            </a:r>
          </a:p>
          <a:p>
            <a:pPr marL="0" marR="0" lvl="0" indent="0" algn="l" defTabSz="914377" rtl="0" eaLnBrk="0" fontAlgn="base" latinLnBrk="0" hangingPunct="0">
              <a:lnSpc>
                <a:spcPts val="3200"/>
              </a:lnSpc>
              <a:spcBef>
                <a:spcPct val="0"/>
              </a:spcBef>
              <a:spcAft>
                <a:spcPct val="0"/>
              </a:spcAft>
              <a:buClrTx/>
              <a:buSzTx/>
              <a:buFontTx/>
              <a:buNone/>
              <a:tabLst/>
              <a:defRPr/>
            </a:pPr>
            <a:r>
              <a:rPr kumimoji="0" lang="en-US" sz="2500" b="1" i="0" u="sng" strike="noStrike" kern="1200" cap="none" spc="0" normalizeH="0" baseline="0" noProof="0" dirty="0">
                <a:ln>
                  <a:noFill/>
                </a:ln>
                <a:solidFill>
                  <a:prstClr val="white"/>
                </a:solidFill>
                <a:effectLst/>
                <a:uLnTx/>
                <a:uFillTx/>
                <a:latin typeface="Arial"/>
                <a:ea typeface="+mj-ea"/>
                <a:cs typeface="+mj-cs"/>
              </a:rPr>
              <a:t>C</a:t>
            </a:r>
            <a:r>
              <a:rPr kumimoji="0" lang="en-US" sz="2500" b="0" i="0" u="none" strike="noStrike" kern="1200" cap="none" spc="0" normalizeH="0" baseline="0" noProof="0" dirty="0">
                <a:ln>
                  <a:noFill/>
                </a:ln>
                <a:solidFill>
                  <a:prstClr val="white"/>
                </a:solidFill>
                <a:effectLst/>
                <a:uLnTx/>
                <a:uFillTx/>
                <a:latin typeface="Arial"/>
                <a:ea typeface="+mj-ea"/>
                <a:cs typeface="+mj-cs"/>
              </a:rPr>
              <a:t>lose with take-away.</a:t>
            </a:r>
          </a:p>
        </p:txBody>
      </p:sp>
    </p:spTree>
    <p:extLst>
      <p:ext uri="{BB962C8B-B14F-4D97-AF65-F5344CB8AC3E}">
        <p14:creationId xmlns:p14="http://schemas.microsoft.com/office/powerpoint/2010/main" val="3229026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5A87688F-6C8A-6A3E-2EC3-7E27851B82E8}"/>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7" name="Textfeld 6">
            <a:extLst>
              <a:ext uri="{FF2B5EF4-FFF2-40B4-BE49-F238E27FC236}">
                <a16:creationId xmlns:a16="http://schemas.microsoft.com/office/drawing/2014/main" id="{F0A1E898-2E38-474E-94D4-7779AFB46B16}"/>
              </a:ext>
            </a:extLst>
          </p:cNvPr>
          <p:cNvSpPr txBox="1"/>
          <p:nvPr/>
        </p:nvSpPr>
        <p:spPr>
          <a:xfrm>
            <a:off x="1374020" y="1810473"/>
            <a:ext cx="9443961" cy="3297954"/>
          </a:xfrm>
          <a:prstGeom prst="rect">
            <a:avLst/>
          </a:prstGeom>
          <a:noFill/>
        </p:spPr>
        <p:txBody>
          <a:bodyPr wrap="square" lIns="0" tIns="0" rIns="0" bIns="0" rtlCol="0">
            <a:spAutoFit/>
          </a:bodyPr>
          <a:lstStyle/>
          <a:p>
            <a:pPr marL="0" marR="0" lvl="0" indent="0" algn="l" defTabSz="914377" rtl="0" eaLnBrk="1" fontAlgn="auto" latinLnBrk="0" hangingPunct="1">
              <a:lnSpc>
                <a:spcPct val="114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a:ea typeface="+mn-ea"/>
                <a:cs typeface="+mn-cs"/>
              </a:rPr>
              <a:t>You can also ask questions in larger font.</a:t>
            </a:r>
          </a:p>
          <a:p>
            <a:pPr marL="0" marR="0" lvl="0" indent="0" algn="l" defTabSz="914377" rtl="0" eaLnBrk="1" fontAlgn="auto" latinLnBrk="0" hangingPunct="1">
              <a:lnSpc>
                <a:spcPct val="114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a:ea typeface="+mn-ea"/>
                <a:cs typeface="+mn-cs"/>
              </a:rPr>
              <a:t>E.g. What are good sample slides for my presentation?</a:t>
            </a:r>
          </a:p>
        </p:txBody>
      </p:sp>
      <p:cxnSp>
        <p:nvCxnSpPr>
          <p:cNvPr id="14" name="Gerade Verbindung 13">
            <a:extLst>
              <a:ext uri="{FF2B5EF4-FFF2-40B4-BE49-F238E27FC236}">
                <a16:creationId xmlns:a16="http://schemas.microsoft.com/office/drawing/2014/main" id="{2C55374B-CB92-0E41-8D59-D4001FC21FBD}"/>
              </a:ext>
            </a:extLst>
          </p:cNvPr>
          <p:cNvCxnSpPr>
            <a:cxnSpLocks/>
          </p:cNvCxnSpPr>
          <p:nvPr/>
        </p:nvCxnSpPr>
        <p:spPr>
          <a:xfrm>
            <a:off x="1173991" y="1971472"/>
            <a:ext cx="0" cy="2976000"/>
          </a:xfrm>
          <a:prstGeom prst="line">
            <a:avLst/>
          </a:prstGeom>
          <a:ln w="19050">
            <a:solidFill>
              <a:schemeClr val="bg1"/>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242615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3B4E0673-4EF3-13B7-17D6-13D825C827BD}"/>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Titel 1"/>
          <p:cNvSpPr txBox="1">
            <a:spLocks/>
          </p:cNvSpPr>
          <p:nvPr/>
        </p:nvSpPr>
        <p:spPr>
          <a:xfrm>
            <a:off x="423335" y="3175129"/>
            <a:ext cx="11345332" cy="38074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lnSpc>
                <a:spcPts val="3200"/>
              </a:lnSpc>
              <a:spcBef>
                <a:spcPct val="0"/>
              </a:spcBef>
              <a:spcAft>
                <a:spcPct val="0"/>
              </a:spcAft>
              <a:defRPr lang="de-DE" sz="2500" b="0" kern="1200" baseline="0" noProof="0" dirty="0">
                <a:solidFill>
                  <a:schemeClr val="bg1"/>
                </a:solidFill>
                <a:latin typeface="+mj-lt"/>
                <a:ea typeface="+mj-ea"/>
                <a:cs typeface="+mj-cs"/>
              </a:defRPr>
            </a:lvl1pPr>
            <a:lvl2pPr algn="l" rtl="0" eaLnBrk="0" fontAlgn="base" hangingPunct="0">
              <a:spcBef>
                <a:spcPct val="0"/>
              </a:spcBef>
              <a:spcAft>
                <a:spcPct val="0"/>
              </a:spcAft>
              <a:defRPr sz="2000" b="1">
                <a:solidFill>
                  <a:schemeClr val="tx2"/>
                </a:solidFill>
                <a:latin typeface="Arial" charset="0"/>
                <a:cs typeface="Arial" charset="0"/>
              </a:defRPr>
            </a:lvl2pPr>
            <a:lvl3pPr algn="l" rtl="0" eaLnBrk="0" fontAlgn="base" hangingPunct="0">
              <a:spcBef>
                <a:spcPct val="0"/>
              </a:spcBef>
              <a:spcAft>
                <a:spcPct val="0"/>
              </a:spcAft>
              <a:defRPr sz="2000" b="1">
                <a:solidFill>
                  <a:schemeClr val="tx2"/>
                </a:solidFill>
                <a:latin typeface="Arial" charset="0"/>
                <a:cs typeface="Arial" charset="0"/>
              </a:defRPr>
            </a:lvl3pPr>
            <a:lvl4pPr algn="l" rtl="0" eaLnBrk="0" fontAlgn="base" hangingPunct="0">
              <a:spcBef>
                <a:spcPct val="0"/>
              </a:spcBef>
              <a:spcAft>
                <a:spcPct val="0"/>
              </a:spcAft>
              <a:defRPr sz="2000" b="1">
                <a:solidFill>
                  <a:schemeClr val="tx2"/>
                </a:solidFill>
                <a:latin typeface="Arial" charset="0"/>
                <a:cs typeface="Arial" charset="0"/>
              </a:defRPr>
            </a:lvl4pPr>
            <a:lvl5pPr algn="l" rtl="0" eaLnBrk="0" fontAlgn="base" hangingPunct="0">
              <a:spcBef>
                <a:spcPct val="0"/>
              </a:spcBef>
              <a:spcAft>
                <a:spcPct val="0"/>
              </a:spcAft>
              <a:defRPr sz="2000" b="1">
                <a:solidFill>
                  <a:schemeClr val="tx2"/>
                </a:solidFill>
                <a:latin typeface="Arial" charset="0"/>
                <a:cs typeface="Arial" charset="0"/>
              </a:defRPr>
            </a:lvl5pPr>
            <a:lvl6pPr marL="457200" algn="l" rtl="0" fontAlgn="base">
              <a:spcBef>
                <a:spcPct val="0"/>
              </a:spcBef>
              <a:spcAft>
                <a:spcPct val="0"/>
              </a:spcAft>
              <a:defRPr sz="2000" b="1">
                <a:solidFill>
                  <a:schemeClr val="tx2"/>
                </a:solidFill>
                <a:latin typeface="Arial" charset="0"/>
                <a:cs typeface="Arial" charset="0"/>
              </a:defRPr>
            </a:lvl6pPr>
            <a:lvl7pPr marL="914400" algn="l" rtl="0" fontAlgn="base">
              <a:spcBef>
                <a:spcPct val="0"/>
              </a:spcBef>
              <a:spcAft>
                <a:spcPct val="0"/>
              </a:spcAft>
              <a:defRPr sz="2000" b="1">
                <a:solidFill>
                  <a:schemeClr val="tx2"/>
                </a:solidFill>
                <a:latin typeface="Arial" charset="0"/>
                <a:cs typeface="Arial" charset="0"/>
              </a:defRPr>
            </a:lvl7pPr>
            <a:lvl8pPr marL="1371600" algn="l" rtl="0" fontAlgn="base">
              <a:spcBef>
                <a:spcPct val="0"/>
              </a:spcBef>
              <a:spcAft>
                <a:spcPct val="0"/>
              </a:spcAft>
              <a:defRPr sz="2000" b="1">
                <a:solidFill>
                  <a:schemeClr val="tx2"/>
                </a:solidFill>
                <a:latin typeface="Arial" charset="0"/>
                <a:cs typeface="Arial" charset="0"/>
              </a:defRPr>
            </a:lvl8pPr>
            <a:lvl9pPr marL="1828800" algn="l" rtl="0" fontAlgn="base">
              <a:spcBef>
                <a:spcPct val="0"/>
              </a:spcBef>
              <a:spcAft>
                <a:spcPct val="0"/>
              </a:spcAft>
              <a:defRPr sz="2000" b="1">
                <a:solidFill>
                  <a:schemeClr val="tx2"/>
                </a:solidFill>
                <a:latin typeface="Arial" charset="0"/>
                <a:cs typeface="Arial" charset="0"/>
              </a:defRPr>
            </a:lvl9pPr>
          </a:lstStyle>
          <a:p>
            <a:pPr marL="0" marR="0" lvl="0" indent="0" algn="ctr" defTabSz="1219140" rtl="0" eaLnBrk="0" fontAlgn="base" latinLnBrk="0" hangingPunct="0">
              <a:lnSpc>
                <a:spcPts val="3200"/>
              </a:lnSpc>
              <a:spcBef>
                <a:spcPct val="0"/>
              </a:spcBef>
              <a:spcAft>
                <a:spcPct val="0"/>
              </a:spcAft>
              <a:buClrTx/>
              <a:buSzTx/>
              <a:buFontTx/>
              <a:buNone/>
              <a:tabLst/>
              <a:defRPr/>
            </a:pPr>
            <a:r>
              <a:rPr kumimoji="0" lang="en-US" sz="2500" b="1" i="0" u="none" strike="noStrike" kern="1200" cap="none" spc="0" normalizeH="0" baseline="0" noProof="0" dirty="0">
                <a:ln>
                  <a:noFill/>
                </a:ln>
                <a:solidFill>
                  <a:prstClr val="white"/>
                </a:solidFill>
                <a:effectLst/>
                <a:uLnTx/>
                <a:uFillTx/>
                <a:latin typeface="Arial"/>
                <a:ea typeface="+mj-ea"/>
                <a:cs typeface="+mj-cs"/>
              </a:rPr>
              <a:t>Sample Slides for Seminar Presentations</a:t>
            </a:r>
          </a:p>
        </p:txBody>
      </p:sp>
    </p:spTree>
    <p:extLst>
      <p:ext uri="{BB962C8B-B14F-4D97-AF65-F5344CB8AC3E}">
        <p14:creationId xmlns:p14="http://schemas.microsoft.com/office/powerpoint/2010/main" val="140473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509B485C-FEE6-4414-874F-B761A8F5F64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5625"/>
          <a:stretch/>
        </p:blipFill>
        <p:spPr>
          <a:xfrm>
            <a:off x="0" y="0"/>
            <a:ext cx="12192000" cy="6858000"/>
          </a:xfrm>
          <a:prstGeom prst="rect">
            <a:avLst/>
          </a:prstGeom>
        </p:spPr>
      </p:pic>
      <p:sp>
        <p:nvSpPr>
          <p:cNvPr id="6" name="Inhaltsplatzhalter 9">
            <a:extLst>
              <a:ext uri="{FF2B5EF4-FFF2-40B4-BE49-F238E27FC236}">
                <a16:creationId xmlns:a16="http://schemas.microsoft.com/office/drawing/2014/main" id="{D97D273E-FE5D-4AEE-889C-5F4F016FCA4D}"/>
              </a:ext>
            </a:extLst>
          </p:cNvPr>
          <p:cNvSpPr txBox="1">
            <a:spLocks/>
          </p:cNvSpPr>
          <p:nvPr/>
        </p:nvSpPr>
        <p:spPr>
          <a:xfrm>
            <a:off x="425455" y="6632296"/>
            <a:ext cx="11351588" cy="225704"/>
          </a:xfrm>
          <a:prstGeom prst="rect">
            <a:avLst/>
          </a:prstGeom>
        </p:spPr>
        <p:txBody>
          <a:bodyPr vert="horz" lIns="0" tIns="0" rIns="0" bIns="0" rtlCol="0">
            <a:normAutofit fontScale="92500" lnSpcReduction="20000"/>
          </a:bodyPr>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Symbol" panose="05050102010706020507" pitchFamily="18" charset="2"/>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40" rtl="0" eaLnBrk="1" fontAlgn="base" latinLnBrk="0" hangingPunct="1">
              <a:lnSpc>
                <a:spcPct val="100000"/>
              </a:lnSpc>
              <a:spcBef>
                <a:spcPct val="0"/>
              </a:spcBef>
              <a:spcAft>
                <a:spcPct val="0"/>
              </a:spcAft>
              <a:buClrTx/>
              <a:buSzTx/>
              <a:buFontTx/>
              <a:buNone/>
              <a:tabLst/>
              <a:defRPr/>
            </a:pPr>
            <a:endParaRPr kumimoji="0" lang="en-US" sz="1867" b="0" i="0" u="none" strike="noStrike" kern="1200" cap="none" spc="0" normalizeH="0" baseline="0" noProof="0" dirty="0">
              <a:ln>
                <a:noFill/>
              </a:ln>
              <a:solidFill>
                <a:prstClr val="white"/>
              </a:solidFill>
              <a:effectLst/>
              <a:uLnTx/>
              <a:uFillTx/>
              <a:latin typeface="Arial"/>
              <a:ea typeface="+mn-ea"/>
              <a:cs typeface="+mn-cs"/>
            </a:endParaRPr>
          </a:p>
        </p:txBody>
      </p:sp>
      <p:sp>
        <p:nvSpPr>
          <p:cNvPr id="7" name="Rechteck 6">
            <a:extLst>
              <a:ext uri="{FF2B5EF4-FFF2-40B4-BE49-F238E27FC236}">
                <a16:creationId xmlns:a16="http://schemas.microsoft.com/office/drawing/2014/main" id="{7AE0A98E-B4BD-464C-866E-EF976DB53DB7}"/>
              </a:ext>
            </a:extLst>
          </p:cNvPr>
          <p:cNvSpPr/>
          <p:nvPr/>
        </p:nvSpPr>
        <p:spPr>
          <a:xfrm>
            <a:off x="872792" y="4456854"/>
            <a:ext cx="4681341" cy="1341121"/>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a:ea typeface="+mn-ea"/>
              <a:cs typeface="+mn-cs"/>
            </a:endParaRPr>
          </a:p>
        </p:txBody>
      </p:sp>
      <p:sp>
        <p:nvSpPr>
          <p:cNvPr id="8" name="Inhaltsplatzhalter 1">
            <a:extLst>
              <a:ext uri="{FF2B5EF4-FFF2-40B4-BE49-F238E27FC236}">
                <a16:creationId xmlns:a16="http://schemas.microsoft.com/office/drawing/2014/main" id="{90EADCBD-2058-405B-8B98-DE3F4D5248F3}"/>
              </a:ext>
            </a:extLst>
          </p:cNvPr>
          <p:cNvSpPr txBox="1">
            <a:spLocks/>
          </p:cNvSpPr>
          <p:nvPr/>
        </p:nvSpPr>
        <p:spPr>
          <a:xfrm>
            <a:off x="1919100" y="4581670"/>
            <a:ext cx="3756121" cy="156125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lgn="l" rtl="0" eaLnBrk="0" fontAlgn="base" hangingPunct="0">
              <a:lnSpc>
                <a:spcPct val="114000"/>
              </a:lnSpc>
              <a:spcBef>
                <a:spcPct val="0"/>
              </a:spcBef>
              <a:spcAft>
                <a:spcPct val="0"/>
              </a:spcAft>
              <a:defRPr lang="de-DE" sz="1400" kern="1200" noProof="0" dirty="0" smtClean="0">
                <a:solidFill>
                  <a:schemeClr val="tx1"/>
                </a:solidFill>
                <a:latin typeface="+mn-lt"/>
                <a:ea typeface="+mn-ea"/>
                <a:cs typeface="+mn-cs"/>
              </a:defRPr>
            </a:lvl1pPr>
            <a:lvl2pPr marL="176213" indent="-176213" algn="l" rtl="0" eaLnBrk="0" fontAlgn="base" hangingPunct="0">
              <a:lnSpc>
                <a:spcPct val="114000"/>
              </a:lnSpc>
              <a:spcBef>
                <a:spcPct val="0"/>
              </a:spcBef>
              <a:spcAft>
                <a:spcPct val="0"/>
              </a:spcAft>
              <a:buFont typeface="Arial" charset="0"/>
              <a:buChar char="•"/>
              <a:defRPr lang="de-DE" sz="1400" kern="1200" noProof="0" dirty="0" smtClean="0">
                <a:solidFill>
                  <a:schemeClr val="tx1"/>
                </a:solidFill>
                <a:latin typeface="+mn-lt"/>
                <a:ea typeface="+mn-ea"/>
                <a:cs typeface="+mn-cs"/>
              </a:defRPr>
            </a:lvl2pPr>
            <a:lvl3pPr marL="360363" indent="-184150" algn="l" rtl="0" eaLnBrk="0" fontAlgn="base" hangingPunct="0">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0" fontAlgn="base" hangingPunct="0">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0" fontAlgn="base" hangingPunct="0">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40" rtl="0" eaLnBrk="0" fontAlgn="base" latinLnBrk="0" hangingPunct="0">
              <a:lnSpc>
                <a:spcPct val="114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a:ea typeface="+mn-ea"/>
                <a:cs typeface="+mn-cs"/>
              </a:rPr>
              <a:t>Physical and economic security: </a:t>
            </a:r>
            <a:r>
              <a:rPr kumimoji="0" lang="en-US" sz="1600" b="0" i="0" u="none" strike="noStrike" kern="1200" cap="none" spc="0" normalizeH="0" baseline="0" noProof="0" dirty="0">
                <a:ln>
                  <a:noFill/>
                </a:ln>
                <a:solidFill>
                  <a:prstClr val="black"/>
                </a:solidFill>
                <a:effectLst/>
                <a:uLnTx/>
                <a:uFillTx/>
                <a:latin typeface="Arial"/>
                <a:ea typeface="+mn-ea"/>
                <a:cs typeface="+mn-cs"/>
              </a:rPr>
              <a:t>Perceptions of crime and safety, the overall direction of the economy, and availability of jobs.</a:t>
            </a:r>
          </a:p>
          <a:p>
            <a:pPr marL="0" marR="0" lvl="0" indent="0" algn="l" defTabSz="1219140" rtl="0" eaLnBrk="0" fontAlgn="base" latinLnBrk="0" hangingPunct="0">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 </a:t>
            </a:r>
            <a:endParaRPr kumimoji="0" lang="en-US" sz="1600" b="1" i="0" u="none" strike="noStrike" kern="1200" cap="none" spc="0" normalizeH="0" baseline="0" noProof="0" dirty="0">
              <a:ln>
                <a:noFill/>
              </a:ln>
              <a:solidFill>
                <a:prstClr val="black"/>
              </a:solidFill>
              <a:effectLst/>
              <a:uLnTx/>
              <a:uFillTx/>
              <a:latin typeface="Arial"/>
              <a:ea typeface="+mn-ea"/>
              <a:cs typeface="+mn-cs"/>
            </a:endParaRPr>
          </a:p>
        </p:txBody>
      </p:sp>
      <p:sp>
        <p:nvSpPr>
          <p:cNvPr id="9" name="Textfeld 8">
            <a:extLst>
              <a:ext uri="{FF2B5EF4-FFF2-40B4-BE49-F238E27FC236}">
                <a16:creationId xmlns:a16="http://schemas.microsoft.com/office/drawing/2014/main" id="{53C31ACD-279E-4387-A15C-CAD235C66FF7}"/>
              </a:ext>
            </a:extLst>
          </p:cNvPr>
          <p:cNvSpPr txBox="1"/>
          <p:nvPr/>
        </p:nvSpPr>
        <p:spPr>
          <a:xfrm>
            <a:off x="1061855" y="4364923"/>
            <a:ext cx="628377" cy="1414746"/>
          </a:xfrm>
          <a:prstGeom prst="rect">
            <a:avLst/>
          </a:prstGeom>
          <a:noFill/>
        </p:spPr>
        <p:txBody>
          <a:bodyPr wrap="non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8800" b="1" i="0" u="none" strike="noStrike" kern="1200" cap="none" spc="0" normalizeH="0" baseline="0" noProof="0" dirty="0">
                <a:ln>
                  <a:noFill/>
                </a:ln>
                <a:solidFill>
                  <a:prstClr val="black"/>
                </a:solidFill>
                <a:effectLst/>
                <a:uLnTx/>
                <a:uFillTx/>
                <a:latin typeface="Arial"/>
                <a:ea typeface="+mn-ea"/>
                <a:cs typeface="Arial" charset="0"/>
              </a:rPr>
              <a:t>1</a:t>
            </a:r>
          </a:p>
        </p:txBody>
      </p:sp>
      <p:sp>
        <p:nvSpPr>
          <p:cNvPr id="3" name="Ellipse 7">
            <a:extLst>
              <a:ext uri="{FF2B5EF4-FFF2-40B4-BE49-F238E27FC236}">
                <a16:creationId xmlns:a16="http://schemas.microsoft.com/office/drawing/2014/main" id="{533CF519-E922-6F8E-07A1-56707435F2A5}"/>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prstClr val="black"/>
              </a:solidFill>
              <a:effectLst/>
              <a:uLnTx/>
              <a:uFillTx/>
              <a:latin typeface="Arial"/>
              <a:ea typeface="+mn-ea"/>
              <a:cs typeface="+mn-cs"/>
            </a:endParaRPr>
          </a:p>
        </p:txBody>
      </p:sp>
      <p:sp>
        <p:nvSpPr>
          <p:cNvPr id="14" name="Textplatzhalter 3">
            <a:extLst>
              <a:ext uri="{FF2B5EF4-FFF2-40B4-BE49-F238E27FC236}">
                <a16:creationId xmlns:a16="http://schemas.microsoft.com/office/drawing/2014/main" id="{E3D8732E-D885-2DFE-8B77-DD63456826A7}"/>
              </a:ext>
            </a:extLst>
          </p:cNvPr>
          <p:cNvSpPr>
            <a:spLocks noGrp="1"/>
          </p:cNvSpPr>
          <p:nvPr>
            <p:ph type="body" sz="quarter" idx="11"/>
          </p:nvPr>
        </p:nvSpPr>
        <p:spPr>
          <a:xfrm>
            <a:off x="431800" y="6503766"/>
            <a:ext cx="11328400" cy="354236"/>
          </a:xfrm>
        </p:spPr>
        <p:txBody>
          <a:bodyPr>
            <a:normAutofit/>
          </a:bodyPr>
          <a:lstStyle/>
          <a:p>
            <a:r>
              <a:rPr lang="en-US" dirty="0">
                <a:solidFill>
                  <a:schemeClr val="bg1"/>
                </a:solidFill>
              </a:rPr>
              <a:t>Source of content: Florida, R. (2012). The Rise of the Creative Class Revisited.</a:t>
            </a:r>
          </a:p>
          <a:p>
            <a:endParaRPr lang="en-US" dirty="0">
              <a:solidFill>
                <a:schemeClr val="bg1"/>
              </a:solidFill>
            </a:endParaRPr>
          </a:p>
          <a:p>
            <a:endParaRPr lang="en-US" dirty="0">
              <a:solidFill>
                <a:schemeClr val="bg1"/>
              </a:solidFill>
            </a:endParaRP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3919288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0947" y="309036"/>
            <a:ext cx="11319255" cy="371961"/>
          </a:xfrm>
        </p:spPr>
        <p:txBody>
          <a:bodyPr/>
          <a:lstStyle/>
          <a:p>
            <a:r>
              <a:rPr lang="en-US" noProof="0" dirty="0"/>
              <a:t>Thoughts on Changes in Education (not Exhaustive)</a:t>
            </a:r>
          </a:p>
        </p:txBody>
      </p:sp>
      <p:sp>
        <p:nvSpPr>
          <p:cNvPr id="4" name="Textplatzhalter 3"/>
          <p:cNvSpPr>
            <a:spLocks noGrp="1"/>
          </p:cNvSpPr>
          <p:nvPr>
            <p:ph type="body" sz="quarter" idx="11"/>
          </p:nvPr>
        </p:nvSpPr>
        <p:spPr/>
        <p:txBody>
          <a:bodyPr/>
          <a:lstStyle/>
          <a:p>
            <a:r>
              <a:rPr lang="en-US" dirty="0"/>
              <a:t>Source of content: Own thoughts [Last Name, First Name]; Source of image: Own illustration [Last Name, First Name]; </a:t>
            </a:r>
          </a:p>
        </p:txBody>
      </p:sp>
      <p:cxnSp>
        <p:nvCxnSpPr>
          <p:cNvPr id="5" name="Straight Connector 5">
            <a:extLst>
              <a:ext uri="{FF2B5EF4-FFF2-40B4-BE49-F238E27FC236}">
                <a16:creationId xmlns:a16="http://schemas.microsoft.com/office/drawing/2014/main" id="{28102D13-F53B-4458-BC14-C52F06121F2B}"/>
              </a:ext>
            </a:extLst>
          </p:cNvPr>
          <p:cNvCxnSpPr>
            <a:cxnSpLocks/>
          </p:cNvCxnSpPr>
          <p:nvPr/>
        </p:nvCxnSpPr>
        <p:spPr>
          <a:xfrm>
            <a:off x="6096000" y="2282261"/>
            <a:ext cx="0" cy="3887968"/>
          </a:xfrm>
          <a:prstGeom prst="line">
            <a:avLst/>
          </a:prstGeom>
          <a:ln>
            <a:solidFill>
              <a:srgbClr val="0065BD"/>
            </a:solidFill>
          </a:ln>
        </p:spPr>
        <p:style>
          <a:lnRef idx="1">
            <a:schemeClr val="accent1"/>
          </a:lnRef>
          <a:fillRef idx="0">
            <a:schemeClr val="accent1"/>
          </a:fillRef>
          <a:effectRef idx="0">
            <a:schemeClr val="accent1"/>
          </a:effectRef>
          <a:fontRef idx="minor">
            <a:schemeClr val="tx1"/>
          </a:fontRef>
        </p:style>
      </p:cxnSp>
      <p:sp>
        <p:nvSpPr>
          <p:cNvPr id="6" name="AutoShape 114">
            <a:extLst>
              <a:ext uri="{FF2B5EF4-FFF2-40B4-BE49-F238E27FC236}">
                <a16:creationId xmlns:a16="http://schemas.microsoft.com/office/drawing/2014/main" id="{A6C9A746-A49F-4F01-AF6A-87C3A78C06E7}"/>
              </a:ext>
            </a:extLst>
          </p:cNvPr>
          <p:cNvSpPr>
            <a:spLocks noChangeArrowheads="1"/>
          </p:cNvSpPr>
          <p:nvPr/>
        </p:nvSpPr>
        <p:spPr bwMode="auto">
          <a:xfrm flipH="1">
            <a:off x="6095999" y="2345167"/>
            <a:ext cx="3024719" cy="453201"/>
          </a:xfrm>
          <a:prstGeom prst="leftRightArrow">
            <a:avLst>
              <a:gd name="adj1" fmla="val 100000"/>
              <a:gd name="adj2" fmla="val 0"/>
            </a:avLst>
          </a:prstGeom>
          <a:solidFill>
            <a:srgbClr val="0E65BD"/>
          </a:solidFill>
          <a:ln w="9525" algn="ctr">
            <a:solidFill>
              <a:srgbClr val="0065BD"/>
            </a:solidFill>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Skills</a:t>
            </a:r>
            <a:endParaRPr kumimoji="0" lang="en-US" sz="3600" b="0"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7" name="AutoShape 114">
            <a:extLst>
              <a:ext uri="{FF2B5EF4-FFF2-40B4-BE49-F238E27FC236}">
                <a16:creationId xmlns:a16="http://schemas.microsoft.com/office/drawing/2014/main" id="{80003DE4-1980-42E3-9091-8BDFDD13A0E9}"/>
              </a:ext>
            </a:extLst>
          </p:cNvPr>
          <p:cNvSpPr>
            <a:spLocks noChangeArrowheads="1"/>
          </p:cNvSpPr>
          <p:nvPr/>
        </p:nvSpPr>
        <p:spPr bwMode="auto">
          <a:xfrm flipH="1">
            <a:off x="3085636" y="2345167"/>
            <a:ext cx="3024720" cy="453201"/>
          </a:xfrm>
          <a:prstGeom prst="leftRightArrow">
            <a:avLst>
              <a:gd name="adj1" fmla="val 100000"/>
              <a:gd name="adj2" fmla="val 0"/>
            </a:avLst>
          </a:prstGeom>
          <a:noFill/>
          <a:ln w="9525" algn="ctr">
            <a:solidFill>
              <a:srgbClr val="0065BD"/>
            </a:solidFill>
            <a:prstDash val="lgDash"/>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65BD"/>
                </a:solidFill>
                <a:effectLst/>
                <a:uLnTx/>
                <a:uFillTx/>
                <a:latin typeface="Arial" pitchFamily="34" charset="0"/>
                <a:ea typeface="+mn-ea"/>
                <a:cs typeface="Arial" pitchFamily="34" charset="0"/>
              </a:rPr>
              <a:t>Careers</a:t>
            </a:r>
            <a:endParaRPr kumimoji="0" lang="en-US" sz="3600" b="0" i="0" u="none" strike="noStrike" kern="1200" cap="none" spc="0" normalizeH="0" baseline="0" noProof="0" dirty="0">
              <a:ln>
                <a:noFill/>
              </a:ln>
              <a:solidFill>
                <a:srgbClr val="0065BD"/>
              </a:solidFill>
              <a:effectLst/>
              <a:uLnTx/>
              <a:uFillTx/>
              <a:latin typeface="Arial" pitchFamily="34" charset="0"/>
              <a:ea typeface="+mn-ea"/>
              <a:cs typeface="Arial" pitchFamily="34" charset="0"/>
            </a:endParaRPr>
          </a:p>
        </p:txBody>
      </p:sp>
      <p:sp>
        <p:nvSpPr>
          <p:cNvPr id="8" name="AutoShape 114">
            <a:extLst>
              <a:ext uri="{FF2B5EF4-FFF2-40B4-BE49-F238E27FC236}">
                <a16:creationId xmlns:a16="http://schemas.microsoft.com/office/drawing/2014/main" id="{7474D78A-AA90-46E7-A489-62428D5EE758}"/>
              </a:ext>
            </a:extLst>
          </p:cNvPr>
          <p:cNvSpPr>
            <a:spLocks noChangeArrowheads="1"/>
          </p:cNvSpPr>
          <p:nvPr/>
        </p:nvSpPr>
        <p:spPr bwMode="auto">
          <a:xfrm flipH="1">
            <a:off x="6095999" y="3182023"/>
            <a:ext cx="3024719" cy="453201"/>
          </a:xfrm>
          <a:prstGeom prst="leftRightArrow">
            <a:avLst>
              <a:gd name="adj1" fmla="val 100000"/>
              <a:gd name="adj2" fmla="val 0"/>
            </a:avLst>
          </a:prstGeom>
          <a:solidFill>
            <a:srgbClr val="0E65BD"/>
          </a:solidFill>
          <a:ln w="9525" algn="ctr">
            <a:solidFill>
              <a:srgbClr val="0065BD"/>
            </a:solidFill>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Credentials</a:t>
            </a:r>
            <a:endParaRPr kumimoji="0" lang="en-US" sz="3600" b="0"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9" name="AutoShape 114">
            <a:extLst>
              <a:ext uri="{FF2B5EF4-FFF2-40B4-BE49-F238E27FC236}">
                <a16:creationId xmlns:a16="http://schemas.microsoft.com/office/drawing/2014/main" id="{B66F02B0-F55C-4121-A788-2EF8761C893A}"/>
              </a:ext>
            </a:extLst>
          </p:cNvPr>
          <p:cNvSpPr>
            <a:spLocks noChangeArrowheads="1"/>
          </p:cNvSpPr>
          <p:nvPr/>
        </p:nvSpPr>
        <p:spPr bwMode="auto">
          <a:xfrm flipH="1">
            <a:off x="3085636" y="3182023"/>
            <a:ext cx="3024720" cy="453201"/>
          </a:xfrm>
          <a:prstGeom prst="leftRightArrow">
            <a:avLst>
              <a:gd name="adj1" fmla="val 100000"/>
              <a:gd name="adj2" fmla="val 0"/>
            </a:avLst>
          </a:prstGeom>
          <a:noFill/>
          <a:ln w="9525" algn="ctr">
            <a:solidFill>
              <a:srgbClr val="0065BD"/>
            </a:solidFill>
            <a:prstDash val="lgDash"/>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65BD"/>
                </a:solidFill>
                <a:effectLst/>
                <a:uLnTx/>
                <a:uFillTx/>
                <a:latin typeface="Arial" pitchFamily="34" charset="0"/>
                <a:ea typeface="+mn-ea"/>
                <a:cs typeface="Arial" pitchFamily="34" charset="0"/>
              </a:rPr>
              <a:t>Degrees</a:t>
            </a:r>
            <a:endParaRPr kumimoji="0" lang="en-US" sz="3600" b="0" i="0" u="none" strike="noStrike" kern="1200" cap="none" spc="0" normalizeH="0" baseline="0" noProof="0" dirty="0">
              <a:ln>
                <a:noFill/>
              </a:ln>
              <a:solidFill>
                <a:srgbClr val="0065BD"/>
              </a:solidFill>
              <a:effectLst/>
              <a:uLnTx/>
              <a:uFillTx/>
              <a:latin typeface="Arial" pitchFamily="34" charset="0"/>
              <a:ea typeface="+mn-ea"/>
              <a:cs typeface="Arial" pitchFamily="34" charset="0"/>
            </a:endParaRPr>
          </a:p>
        </p:txBody>
      </p:sp>
      <p:sp>
        <p:nvSpPr>
          <p:cNvPr id="10" name="AutoShape 114">
            <a:extLst>
              <a:ext uri="{FF2B5EF4-FFF2-40B4-BE49-F238E27FC236}">
                <a16:creationId xmlns:a16="http://schemas.microsoft.com/office/drawing/2014/main" id="{193DC282-7EE4-4E34-B1E8-BAC277BCB8A2}"/>
              </a:ext>
            </a:extLst>
          </p:cNvPr>
          <p:cNvSpPr>
            <a:spLocks noChangeArrowheads="1"/>
          </p:cNvSpPr>
          <p:nvPr/>
        </p:nvSpPr>
        <p:spPr bwMode="auto">
          <a:xfrm flipH="1">
            <a:off x="6095999" y="4016963"/>
            <a:ext cx="3024719" cy="453201"/>
          </a:xfrm>
          <a:prstGeom prst="leftRightArrow">
            <a:avLst>
              <a:gd name="adj1" fmla="val 100000"/>
              <a:gd name="adj2" fmla="val 0"/>
            </a:avLst>
          </a:prstGeom>
          <a:solidFill>
            <a:srgbClr val="0E65BD"/>
          </a:solidFill>
          <a:ln w="9525" algn="ctr">
            <a:solidFill>
              <a:srgbClr val="0065BD"/>
            </a:solidFill>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Pull</a:t>
            </a:r>
            <a:endParaRPr kumimoji="0" lang="en-US" sz="3600" b="0"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11" name="AutoShape 114">
            <a:extLst>
              <a:ext uri="{FF2B5EF4-FFF2-40B4-BE49-F238E27FC236}">
                <a16:creationId xmlns:a16="http://schemas.microsoft.com/office/drawing/2014/main" id="{1C18794E-C34C-44A7-9FBF-DC59F2DEA045}"/>
              </a:ext>
            </a:extLst>
          </p:cNvPr>
          <p:cNvSpPr>
            <a:spLocks noChangeArrowheads="1"/>
          </p:cNvSpPr>
          <p:nvPr/>
        </p:nvSpPr>
        <p:spPr bwMode="auto">
          <a:xfrm flipH="1">
            <a:off x="3085636" y="4016963"/>
            <a:ext cx="3024720" cy="453201"/>
          </a:xfrm>
          <a:prstGeom prst="leftRightArrow">
            <a:avLst>
              <a:gd name="adj1" fmla="val 100000"/>
              <a:gd name="adj2" fmla="val 0"/>
            </a:avLst>
          </a:prstGeom>
          <a:noFill/>
          <a:ln w="9525" algn="ctr">
            <a:solidFill>
              <a:srgbClr val="0065BD"/>
            </a:solidFill>
            <a:prstDash val="lgDash"/>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65BD"/>
                </a:solidFill>
                <a:effectLst/>
                <a:uLnTx/>
                <a:uFillTx/>
                <a:latin typeface="Arial" pitchFamily="34" charset="0"/>
                <a:ea typeface="+mn-ea"/>
                <a:cs typeface="Arial" pitchFamily="34" charset="0"/>
              </a:rPr>
              <a:t>Push</a:t>
            </a:r>
            <a:endParaRPr kumimoji="0" lang="en-US" sz="3600" b="0" i="0" u="none" strike="noStrike" kern="1200" cap="none" spc="0" normalizeH="0" baseline="0" noProof="0" dirty="0">
              <a:ln>
                <a:noFill/>
              </a:ln>
              <a:solidFill>
                <a:srgbClr val="0065BD"/>
              </a:solidFill>
              <a:effectLst/>
              <a:uLnTx/>
              <a:uFillTx/>
              <a:latin typeface="Arial" pitchFamily="34" charset="0"/>
              <a:ea typeface="+mn-ea"/>
              <a:cs typeface="Arial" pitchFamily="34" charset="0"/>
            </a:endParaRPr>
          </a:p>
        </p:txBody>
      </p:sp>
      <p:sp>
        <p:nvSpPr>
          <p:cNvPr id="12" name="AutoShape 114">
            <a:extLst>
              <a:ext uri="{FF2B5EF4-FFF2-40B4-BE49-F238E27FC236}">
                <a16:creationId xmlns:a16="http://schemas.microsoft.com/office/drawing/2014/main" id="{AD930FCF-95DE-46E0-B8C1-42AFF6CD9C06}"/>
              </a:ext>
            </a:extLst>
          </p:cNvPr>
          <p:cNvSpPr>
            <a:spLocks noChangeArrowheads="1"/>
          </p:cNvSpPr>
          <p:nvPr/>
        </p:nvSpPr>
        <p:spPr bwMode="auto">
          <a:xfrm flipH="1">
            <a:off x="6095999" y="4851904"/>
            <a:ext cx="3024719" cy="453201"/>
          </a:xfrm>
          <a:prstGeom prst="leftRightArrow">
            <a:avLst>
              <a:gd name="adj1" fmla="val 100000"/>
              <a:gd name="adj2" fmla="val 0"/>
            </a:avLst>
          </a:prstGeom>
          <a:solidFill>
            <a:srgbClr val="0E65BD"/>
          </a:solidFill>
          <a:ln w="9525" algn="ctr">
            <a:solidFill>
              <a:srgbClr val="0065BD"/>
            </a:solidFill>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Dynamic Outcome</a:t>
            </a:r>
            <a:endParaRPr kumimoji="0" lang="en-US" sz="3600" b="0"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13" name="AutoShape 114">
            <a:extLst>
              <a:ext uri="{FF2B5EF4-FFF2-40B4-BE49-F238E27FC236}">
                <a16:creationId xmlns:a16="http://schemas.microsoft.com/office/drawing/2014/main" id="{29A925B0-51A6-4911-ADCE-F62D63607F33}"/>
              </a:ext>
            </a:extLst>
          </p:cNvPr>
          <p:cNvSpPr>
            <a:spLocks noChangeArrowheads="1"/>
          </p:cNvSpPr>
          <p:nvPr/>
        </p:nvSpPr>
        <p:spPr bwMode="auto">
          <a:xfrm flipH="1">
            <a:off x="3085636" y="4853819"/>
            <a:ext cx="3024720" cy="453201"/>
          </a:xfrm>
          <a:prstGeom prst="leftRightArrow">
            <a:avLst>
              <a:gd name="adj1" fmla="val 100000"/>
              <a:gd name="adj2" fmla="val 0"/>
            </a:avLst>
          </a:prstGeom>
          <a:noFill/>
          <a:ln w="9525" algn="ctr">
            <a:solidFill>
              <a:srgbClr val="0065BD"/>
            </a:solidFill>
            <a:prstDash val="lgDash"/>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65BD"/>
                </a:solidFill>
                <a:effectLst/>
                <a:uLnTx/>
                <a:uFillTx/>
                <a:latin typeface="Arial" pitchFamily="34" charset="0"/>
                <a:ea typeface="+mn-ea"/>
                <a:cs typeface="Arial" pitchFamily="34" charset="0"/>
              </a:rPr>
              <a:t>Clear Outcome</a:t>
            </a:r>
            <a:endParaRPr kumimoji="0" lang="en-US" sz="3600" b="0" i="0" u="none" strike="noStrike" kern="1200" cap="none" spc="0" normalizeH="0" baseline="0" noProof="0" dirty="0">
              <a:ln>
                <a:noFill/>
              </a:ln>
              <a:solidFill>
                <a:srgbClr val="0065BD"/>
              </a:solidFill>
              <a:effectLst/>
              <a:uLnTx/>
              <a:uFillTx/>
              <a:latin typeface="Arial" pitchFamily="34" charset="0"/>
              <a:ea typeface="+mn-ea"/>
              <a:cs typeface="Arial" pitchFamily="34" charset="0"/>
            </a:endParaRPr>
          </a:p>
        </p:txBody>
      </p:sp>
      <p:sp>
        <p:nvSpPr>
          <p:cNvPr id="14" name="AutoShape 114">
            <a:extLst>
              <a:ext uri="{FF2B5EF4-FFF2-40B4-BE49-F238E27FC236}">
                <a16:creationId xmlns:a16="http://schemas.microsoft.com/office/drawing/2014/main" id="{AD45516E-9BB9-4C50-AF6A-733E9A732FE2}"/>
              </a:ext>
            </a:extLst>
          </p:cNvPr>
          <p:cNvSpPr>
            <a:spLocks noChangeArrowheads="1"/>
          </p:cNvSpPr>
          <p:nvPr/>
        </p:nvSpPr>
        <p:spPr bwMode="auto">
          <a:xfrm flipH="1">
            <a:off x="6095999" y="5686842"/>
            <a:ext cx="3024719" cy="453201"/>
          </a:xfrm>
          <a:prstGeom prst="leftRightArrow">
            <a:avLst>
              <a:gd name="adj1" fmla="val 100000"/>
              <a:gd name="adj2" fmla="val 0"/>
            </a:avLst>
          </a:prstGeom>
          <a:solidFill>
            <a:srgbClr val="0E65BD"/>
          </a:solidFill>
          <a:ln w="9525" algn="ctr">
            <a:solidFill>
              <a:srgbClr val="0065BD"/>
            </a:solidFill>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Individual Success </a:t>
            </a:r>
            <a:endParaRPr kumimoji="0" lang="en-US" sz="3600" b="0"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15" name="AutoShape 114">
            <a:extLst>
              <a:ext uri="{FF2B5EF4-FFF2-40B4-BE49-F238E27FC236}">
                <a16:creationId xmlns:a16="http://schemas.microsoft.com/office/drawing/2014/main" id="{80AD16F7-24EA-4780-BCC3-154A337E5C3B}"/>
              </a:ext>
            </a:extLst>
          </p:cNvPr>
          <p:cNvSpPr>
            <a:spLocks noChangeArrowheads="1"/>
          </p:cNvSpPr>
          <p:nvPr/>
        </p:nvSpPr>
        <p:spPr bwMode="auto">
          <a:xfrm flipH="1">
            <a:off x="3085636" y="5688760"/>
            <a:ext cx="3024720" cy="453201"/>
          </a:xfrm>
          <a:prstGeom prst="leftRightArrow">
            <a:avLst>
              <a:gd name="adj1" fmla="val 100000"/>
              <a:gd name="adj2" fmla="val 0"/>
            </a:avLst>
          </a:prstGeom>
          <a:noFill/>
          <a:ln w="9525" algn="ctr">
            <a:solidFill>
              <a:srgbClr val="0065BD"/>
            </a:solidFill>
            <a:prstDash val="lgDash"/>
            <a:miter lim="800000"/>
            <a:headEnd/>
            <a:tailEnd/>
          </a:ln>
        </p:spPr>
        <p:txBody>
          <a:bodyPr vert="horz" wrap="square" lIns="72009" tIns="72009" rIns="72009" bIns="72009" numCol="1" anchor="b" anchorCtr="0" compatLnSpc="1">
            <a:prstTxWarp prst="textNoShape">
              <a:avLst/>
            </a:prstTxWarp>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65BD"/>
                </a:solidFill>
                <a:effectLst/>
                <a:uLnTx/>
                <a:uFillTx/>
                <a:latin typeface="Arial" pitchFamily="34" charset="0"/>
                <a:ea typeface="+mn-ea"/>
                <a:cs typeface="Arial" pitchFamily="34" charset="0"/>
              </a:rPr>
              <a:t>Designed for Average</a:t>
            </a:r>
            <a:endParaRPr kumimoji="0" lang="en-US" sz="3600" b="0" i="0" u="none" strike="noStrike" kern="1200" cap="none" spc="0" normalizeH="0" baseline="0" noProof="0" dirty="0">
              <a:ln>
                <a:noFill/>
              </a:ln>
              <a:solidFill>
                <a:srgbClr val="0065BD"/>
              </a:solidFill>
              <a:effectLst/>
              <a:uLnTx/>
              <a:uFillTx/>
              <a:latin typeface="Arial" pitchFamily="34" charset="0"/>
              <a:ea typeface="+mn-ea"/>
              <a:cs typeface="Arial" pitchFamily="34" charset="0"/>
            </a:endParaRPr>
          </a:p>
        </p:txBody>
      </p:sp>
      <p:sp>
        <p:nvSpPr>
          <p:cNvPr id="16" name="TextBox 36">
            <a:extLst>
              <a:ext uri="{FF2B5EF4-FFF2-40B4-BE49-F238E27FC236}">
                <a16:creationId xmlns:a16="http://schemas.microsoft.com/office/drawing/2014/main" id="{0E4EC439-3ED9-4C6E-B54A-0B199EFD7077}"/>
              </a:ext>
            </a:extLst>
          </p:cNvPr>
          <p:cNvSpPr txBox="1"/>
          <p:nvPr/>
        </p:nvSpPr>
        <p:spPr>
          <a:xfrm>
            <a:off x="9841380" y="2984346"/>
            <a:ext cx="2145213" cy="672364"/>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Personal(P2P) recommendation</a:t>
            </a:r>
          </a:p>
        </p:txBody>
      </p:sp>
      <p:grpSp>
        <p:nvGrpSpPr>
          <p:cNvPr id="17" name="Group 42">
            <a:extLst>
              <a:ext uri="{FF2B5EF4-FFF2-40B4-BE49-F238E27FC236}">
                <a16:creationId xmlns:a16="http://schemas.microsoft.com/office/drawing/2014/main" id="{AE6F8D9C-3FEE-418F-9B0B-11A70DD4915D}"/>
              </a:ext>
            </a:extLst>
          </p:cNvPr>
          <p:cNvGrpSpPr/>
          <p:nvPr/>
        </p:nvGrpSpPr>
        <p:grpSpPr>
          <a:xfrm rot="20370107">
            <a:off x="9230072" y="3154985"/>
            <a:ext cx="412800" cy="274080"/>
            <a:chOff x="6990594" y="2439169"/>
            <a:chExt cx="309600" cy="205560"/>
          </a:xfrm>
        </p:grpSpPr>
        <mc:AlternateContent xmlns:mc="http://schemas.openxmlformats.org/markup-compatibility/2006" xmlns:p14="http://schemas.microsoft.com/office/powerpoint/2010/main">
          <mc:Choice Requires="p14">
            <p:contentPart p14:bwMode="auto" r:id="rId3">
              <p14:nvContentPartPr>
                <p14:cNvPr id="18" name="Ink 39">
                  <a:extLst>
                    <a:ext uri="{FF2B5EF4-FFF2-40B4-BE49-F238E27FC236}">
                      <a16:creationId xmlns:a16="http://schemas.microsoft.com/office/drawing/2014/main" id="{05EA8F02-26FA-4D1F-BE21-ADA960750CE0}"/>
                    </a:ext>
                  </a:extLst>
                </p14:cNvPr>
                <p14:cNvContentPartPr/>
                <p14:nvPr/>
              </p14:nvContentPartPr>
              <p14:xfrm>
                <a:off x="7015074" y="2529529"/>
                <a:ext cx="285120" cy="115200"/>
              </p14:xfrm>
            </p:contentPart>
          </mc:Choice>
          <mc:Fallback xmlns="">
            <p:pic>
              <p:nvPicPr>
                <p:cNvPr id="18" name="Ink 39">
                  <a:extLst>
                    <a:ext uri="{FF2B5EF4-FFF2-40B4-BE49-F238E27FC236}">
                      <a16:creationId xmlns:a16="http://schemas.microsoft.com/office/drawing/2014/main" id="{05EA8F02-26FA-4D1F-BE21-ADA960750CE0}"/>
                    </a:ext>
                  </a:extLst>
                </p:cNvPr>
                <p:cNvPicPr/>
                <p:nvPr/>
              </p:nvPicPr>
              <p:blipFill>
                <a:blip r:embed="rId4"/>
                <a:stretch>
                  <a:fillRect/>
                </a:stretch>
              </p:blipFill>
              <p:spPr>
                <a:xfrm>
                  <a:off x="7006085" y="2520529"/>
                  <a:ext cx="302738" cy="1328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9" name="Ink 40">
                  <a:extLst>
                    <a:ext uri="{FF2B5EF4-FFF2-40B4-BE49-F238E27FC236}">
                      <a16:creationId xmlns:a16="http://schemas.microsoft.com/office/drawing/2014/main" id="{E1BCBFAF-9E9A-4973-A914-87F2D1DCD776}"/>
                    </a:ext>
                  </a:extLst>
                </p14:cNvPr>
                <p14:cNvContentPartPr/>
                <p14:nvPr/>
              </p14:nvContentPartPr>
              <p14:xfrm>
                <a:off x="6993834" y="2538169"/>
                <a:ext cx="90720" cy="73440"/>
              </p14:xfrm>
            </p:contentPart>
          </mc:Choice>
          <mc:Fallback xmlns="">
            <p:pic>
              <p:nvPicPr>
                <p:cNvPr id="19" name="Ink 40">
                  <a:extLst>
                    <a:ext uri="{FF2B5EF4-FFF2-40B4-BE49-F238E27FC236}">
                      <a16:creationId xmlns:a16="http://schemas.microsoft.com/office/drawing/2014/main" id="{E1BCBFAF-9E9A-4973-A914-87F2D1DCD776}"/>
                    </a:ext>
                  </a:extLst>
                </p:cNvPr>
                <p:cNvPicPr/>
                <p:nvPr/>
              </p:nvPicPr>
              <p:blipFill>
                <a:blip r:embed="rId6"/>
                <a:stretch>
                  <a:fillRect/>
                </a:stretch>
              </p:blipFill>
              <p:spPr>
                <a:xfrm>
                  <a:off x="6984834" y="2529169"/>
                  <a:ext cx="108360" cy="910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0" name="Ink 41">
                  <a:extLst>
                    <a:ext uri="{FF2B5EF4-FFF2-40B4-BE49-F238E27FC236}">
                      <a16:creationId xmlns:a16="http://schemas.microsoft.com/office/drawing/2014/main" id="{D585EF89-BD6C-4FDD-897D-534D8334F892}"/>
                    </a:ext>
                  </a:extLst>
                </p14:cNvPr>
                <p14:cNvContentPartPr/>
                <p14:nvPr/>
              </p14:nvContentPartPr>
              <p14:xfrm>
                <a:off x="6990594" y="2439169"/>
                <a:ext cx="126000" cy="110880"/>
              </p14:xfrm>
            </p:contentPart>
          </mc:Choice>
          <mc:Fallback xmlns="">
            <p:pic>
              <p:nvPicPr>
                <p:cNvPr id="20" name="Ink 41">
                  <a:extLst>
                    <a:ext uri="{FF2B5EF4-FFF2-40B4-BE49-F238E27FC236}">
                      <a16:creationId xmlns:a16="http://schemas.microsoft.com/office/drawing/2014/main" id="{D585EF89-BD6C-4FDD-897D-534D8334F892}"/>
                    </a:ext>
                  </a:extLst>
                </p:cNvPr>
                <p:cNvPicPr/>
                <p:nvPr/>
              </p:nvPicPr>
              <p:blipFill>
                <a:blip r:embed="rId8"/>
                <a:stretch>
                  <a:fillRect/>
                </a:stretch>
              </p:blipFill>
              <p:spPr>
                <a:xfrm>
                  <a:off x="6981594" y="2430169"/>
                  <a:ext cx="143640" cy="128520"/>
                </a:xfrm>
                <a:prstGeom prst="rect">
                  <a:avLst/>
                </a:prstGeom>
              </p:spPr>
            </p:pic>
          </mc:Fallback>
        </mc:AlternateContent>
      </p:grpSp>
      <p:grpSp>
        <p:nvGrpSpPr>
          <p:cNvPr id="21" name="Group 46">
            <a:extLst>
              <a:ext uri="{FF2B5EF4-FFF2-40B4-BE49-F238E27FC236}">
                <a16:creationId xmlns:a16="http://schemas.microsoft.com/office/drawing/2014/main" id="{2F7301A8-E75F-470E-A49D-62FA25C93124}"/>
              </a:ext>
            </a:extLst>
          </p:cNvPr>
          <p:cNvGrpSpPr/>
          <p:nvPr/>
        </p:nvGrpSpPr>
        <p:grpSpPr>
          <a:xfrm>
            <a:off x="9259352" y="4347436"/>
            <a:ext cx="179040" cy="12480"/>
            <a:chOff x="6944514" y="3328729"/>
            <a:chExt cx="134280" cy="9360"/>
          </a:xfrm>
        </p:grpSpPr>
        <mc:AlternateContent xmlns:mc="http://schemas.openxmlformats.org/markup-compatibility/2006" xmlns:p14="http://schemas.microsoft.com/office/powerpoint/2010/main">
          <mc:Choice Requires="p14">
            <p:contentPart p14:bwMode="auto" r:id="rId9">
              <p14:nvContentPartPr>
                <p14:cNvPr id="22" name="Ink 43">
                  <a:extLst>
                    <a:ext uri="{FF2B5EF4-FFF2-40B4-BE49-F238E27FC236}">
                      <a16:creationId xmlns:a16="http://schemas.microsoft.com/office/drawing/2014/main" id="{04634C95-ACA7-45E7-B6A8-2B9F4035BB23}"/>
                    </a:ext>
                  </a:extLst>
                </p14:cNvPr>
                <p14:cNvContentPartPr/>
                <p14:nvPr/>
              </p14:nvContentPartPr>
              <p14:xfrm>
                <a:off x="6944514" y="3335209"/>
                <a:ext cx="5400" cy="360"/>
              </p14:xfrm>
            </p:contentPart>
          </mc:Choice>
          <mc:Fallback xmlns="">
            <p:pic>
              <p:nvPicPr>
                <p:cNvPr id="22" name="Ink 43">
                  <a:extLst>
                    <a:ext uri="{FF2B5EF4-FFF2-40B4-BE49-F238E27FC236}">
                      <a16:creationId xmlns:a16="http://schemas.microsoft.com/office/drawing/2014/main" id="{04634C95-ACA7-45E7-B6A8-2B9F4035BB23}"/>
                    </a:ext>
                  </a:extLst>
                </p:cNvPr>
                <p:cNvPicPr/>
                <p:nvPr/>
              </p:nvPicPr>
              <p:blipFill>
                <a:blip r:embed="rId10"/>
                <a:stretch>
                  <a:fillRect/>
                </a:stretch>
              </p:blipFill>
              <p:spPr>
                <a:xfrm>
                  <a:off x="6935514" y="3326209"/>
                  <a:ext cx="2304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3" name="Ink 44">
                  <a:extLst>
                    <a:ext uri="{FF2B5EF4-FFF2-40B4-BE49-F238E27FC236}">
                      <a16:creationId xmlns:a16="http://schemas.microsoft.com/office/drawing/2014/main" id="{651DB169-654E-4B3E-BFE3-F382AAECA430}"/>
                    </a:ext>
                  </a:extLst>
                </p14:cNvPr>
                <p14:cNvContentPartPr/>
                <p14:nvPr/>
              </p14:nvContentPartPr>
              <p14:xfrm>
                <a:off x="7004994" y="3335209"/>
                <a:ext cx="5400" cy="1440"/>
              </p14:xfrm>
            </p:contentPart>
          </mc:Choice>
          <mc:Fallback xmlns="">
            <p:pic>
              <p:nvPicPr>
                <p:cNvPr id="23" name="Ink 44">
                  <a:extLst>
                    <a:ext uri="{FF2B5EF4-FFF2-40B4-BE49-F238E27FC236}">
                      <a16:creationId xmlns:a16="http://schemas.microsoft.com/office/drawing/2014/main" id="{651DB169-654E-4B3E-BFE3-F382AAECA430}"/>
                    </a:ext>
                  </a:extLst>
                </p:cNvPr>
                <p:cNvPicPr/>
                <p:nvPr/>
              </p:nvPicPr>
              <p:blipFill>
                <a:blip r:embed="rId12"/>
                <a:stretch>
                  <a:fillRect/>
                </a:stretch>
              </p:blipFill>
              <p:spPr>
                <a:xfrm>
                  <a:off x="6995994" y="3326209"/>
                  <a:ext cx="2304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4" name="Ink 45">
                  <a:extLst>
                    <a:ext uri="{FF2B5EF4-FFF2-40B4-BE49-F238E27FC236}">
                      <a16:creationId xmlns:a16="http://schemas.microsoft.com/office/drawing/2014/main" id="{2F291E45-7811-40A8-B5E1-7CC97E1810CF}"/>
                    </a:ext>
                  </a:extLst>
                </p14:cNvPr>
                <p14:cNvContentPartPr/>
                <p14:nvPr/>
              </p14:nvContentPartPr>
              <p14:xfrm>
                <a:off x="7077354" y="3328729"/>
                <a:ext cx="1440" cy="9360"/>
              </p14:xfrm>
            </p:contentPart>
          </mc:Choice>
          <mc:Fallback xmlns="">
            <p:pic>
              <p:nvPicPr>
                <p:cNvPr id="24" name="Ink 45">
                  <a:extLst>
                    <a:ext uri="{FF2B5EF4-FFF2-40B4-BE49-F238E27FC236}">
                      <a16:creationId xmlns:a16="http://schemas.microsoft.com/office/drawing/2014/main" id="{2F291E45-7811-40A8-B5E1-7CC97E1810CF}"/>
                    </a:ext>
                  </a:extLst>
                </p:cNvPr>
                <p:cNvPicPr/>
                <p:nvPr/>
              </p:nvPicPr>
              <p:blipFill>
                <a:blip r:embed="rId14"/>
                <a:stretch>
                  <a:fillRect/>
                </a:stretch>
              </p:blipFill>
              <p:spPr>
                <a:xfrm>
                  <a:off x="7068354" y="3319729"/>
                  <a:ext cx="19080" cy="27000"/>
                </a:xfrm>
                <a:prstGeom prst="rect">
                  <a:avLst/>
                </a:prstGeom>
              </p:spPr>
            </p:pic>
          </mc:Fallback>
        </mc:AlternateContent>
      </p:grpSp>
      <p:sp>
        <p:nvSpPr>
          <p:cNvPr id="25" name="TextBox 47">
            <a:extLst>
              <a:ext uri="{FF2B5EF4-FFF2-40B4-BE49-F238E27FC236}">
                <a16:creationId xmlns:a16="http://schemas.microsoft.com/office/drawing/2014/main" id="{23033ACD-F911-4461-B07C-69728DBDC4FE}"/>
              </a:ext>
            </a:extLst>
          </p:cNvPr>
          <p:cNvSpPr txBox="1"/>
          <p:nvPr/>
        </p:nvSpPr>
        <p:spPr>
          <a:xfrm>
            <a:off x="9662950" y="3928129"/>
            <a:ext cx="2376361" cy="672364"/>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get passionate </a:t>
            </a:r>
          </a:p>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acquire knowledge</a:t>
            </a:r>
          </a:p>
        </p:txBody>
      </p:sp>
      <p:grpSp>
        <p:nvGrpSpPr>
          <p:cNvPr id="26" name="Group 53">
            <a:extLst>
              <a:ext uri="{FF2B5EF4-FFF2-40B4-BE49-F238E27FC236}">
                <a16:creationId xmlns:a16="http://schemas.microsoft.com/office/drawing/2014/main" id="{2EB02990-9717-4A07-8B4A-7AF80040B54F}"/>
              </a:ext>
            </a:extLst>
          </p:cNvPr>
          <p:cNvGrpSpPr/>
          <p:nvPr/>
        </p:nvGrpSpPr>
        <p:grpSpPr>
          <a:xfrm>
            <a:off x="11336021" y="4086448"/>
            <a:ext cx="283200" cy="267840"/>
            <a:chOff x="8502016" y="3132988"/>
            <a:chExt cx="212400" cy="200880"/>
          </a:xfrm>
        </p:grpSpPr>
        <mc:AlternateContent xmlns:mc="http://schemas.openxmlformats.org/markup-compatibility/2006" xmlns:p14="http://schemas.microsoft.com/office/powerpoint/2010/main">
          <mc:Choice Requires="p14">
            <p:contentPart p14:bwMode="auto" r:id="rId15">
              <p14:nvContentPartPr>
                <p14:cNvPr id="27" name="Ink 51">
                  <a:extLst>
                    <a:ext uri="{FF2B5EF4-FFF2-40B4-BE49-F238E27FC236}">
                      <a16:creationId xmlns:a16="http://schemas.microsoft.com/office/drawing/2014/main" id="{65868782-BD5A-443B-ABCC-549667A9FF02}"/>
                    </a:ext>
                  </a:extLst>
                </p14:cNvPr>
                <p14:cNvContentPartPr/>
                <p14:nvPr/>
              </p14:nvContentPartPr>
              <p14:xfrm>
                <a:off x="8502016" y="3132988"/>
                <a:ext cx="143640" cy="177120"/>
              </p14:xfrm>
            </p:contentPart>
          </mc:Choice>
          <mc:Fallback xmlns="">
            <p:pic>
              <p:nvPicPr>
                <p:cNvPr id="27" name="Ink 51">
                  <a:extLst>
                    <a:ext uri="{FF2B5EF4-FFF2-40B4-BE49-F238E27FC236}">
                      <a16:creationId xmlns:a16="http://schemas.microsoft.com/office/drawing/2014/main" id="{65868782-BD5A-443B-ABCC-549667A9FF02}"/>
                    </a:ext>
                  </a:extLst>
                </p:cNvPr>
                <p:cNvPicPr/>
                <p:nvPr/>
              </p:nvPicPr>
              <p:blipFill>
                <a:blip r:embed="rId16"/>
                <a:stretch>
                  <a:fillRect/>
                </a:stretch>
              </p:blipFill>
              <p:spPr>
                <a:xfrm>
                  <a:off x="8492993" y="3123988"/>
                  <a:ext cx="161324"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8" name="Ink 52">
                  <a:extLst>
                    <a:ext uri="{FF2B5EF4-FFF2-40B4-BE49-F238E27FC236}">
                      <a16:creationId xmlns:a16="http://schemas.microsoft.com/office/drawing/2014/main" id="{718462F6-A722-43A7-ACD8-4C2BA618FA1F}"/>
                    </a:ext>
                  </a:extLst>
                </p14:cNvPr>
                <p14:cNvContentPartPr/>
                <p14:nvPr/>
              </p14:nvContentPartPr>
              <p14:xfrm>
                <a:off x="8580496" y="3255028"/>
                <a:ext cx="133920" cy="78840"/>
              </p14:xfrm>
            </p:contentPart>
          </mc:Choice>
          <mc:Fallback xmlns="">
            <p:pic>
              <p:nvPicPr>
                <p:cNvPr id="28" name="Ink 52">
                  <a:extLst>
                    <a:ext uri="{FF2B5EF4-FFF2-40B4-BE49-F238E27FC236}">
                      <a16:creationId xmlns:a16="http://schemas.microsoft.com/office/drawing/2014/main" id="{718462F6-A722-43A7-ACD8-4C2BA618FA1F}"/>
                    </a:ext>
                  </a:extLst>
                </p:cNvPr>
                <p:cNvPicPr/>
                <p:nvPr/>
              </p:nvPicPr>
              <p:blipFill>
                <a:blip r:embed="rId18"/>
                <a:stretch>
                  <a:fillRect/>
                </a:stretch>
              </p:blipFill>
              <p:spPr>
                <a:xfrm>
                  <a:off x="8571496" y="3246069"/>
                  <a:ext cx="151560" cy="96400"/>
                </a:xfrm>
                <a:prstGeom prst="rect">
                  <a:avLst/>
                </a:prstGeom>
              </p:spPr>
            </p:pic>
          </mc:Fallback>
        </mc:AlternateContent>
      </p:grpSp>
      <p:sp>
        <p:nvSpPr>
          <p:cNvPr id="29" name="TextBox 55">
            <a:extLst>
              <a:ext uri="{FF2B5EF4-FFF2-40B4-BE49-F238E27FC236}">
                <a16:creationId xmlns:a16="http://schemas.microsoft.com/office/drawing/2014/main" id="{813EE55C-4635-4034-8D0D-ABA8A2797938}"/>
              </a:ext>
            </a:extLst>
          </p:cNvPr>
          <p:cNvSpPr txBox="1"/>
          <p:nvPr/>
        </p:nvSpPr>
        <p:spPr>
          <a:xfrm>
            <a:off x="9761871" y="4821951"/>
            <a:ext cx="2284639" cy="672364"/>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entrepreneurial</a:t>
            </a:r>
          </a:p>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skills</a:t>
            </a:r>
          </a:p>
        </p:txBody>
      </p:sp>
      <p:grpSp>
        <p:nvGrpSpPr>
          <p:cNvPr id="30" name="Group 64">
            <a:extLst>
              <a:ext uri="{FF2B5EF4-FFF2-40B4-BE49-F238E27FC236}">
                <a16:creationId xmlns:a16="http://schemas.microsoft.com/office/drawing/2014/main" id="{5B00B04C-F565-43FE-B27A-AD1CB368FC75}"/>
              </a:ext>
            </a:extLst>
          </p:cNvPr>
          <p:cNvGrpSpPr/>
          <p:nvPr/>
        </p:nvGrpSpPr>
        <p:grpSpPr>
          <a:xfrm rot="589378">
            <a:off x="9398187" y="4886340"/>
            <a:ext cx="412800" cy="274080"/>
            <a:chOff x="6990594" y="2439169"/>
            <a:chExt cx="309600" cy="205560"/>
          </a:xfrm>
        </p:grpSpPr>
        <mc:AlternateContent xmlns:mc="http://schemas.openxmlformats.org/markup-compatibility/2006" xmlns:p14="http://schemas.microsoft.com/office/powerpoint/2010/main">
          <mc:Choice Requires="p14">
            <p:contentPart p14:bwMode="auto" r:id="rId19">
              <p14:nvContentPartPr>
                <p14:cNvPr id="31" name="Ink 65">
                  <a:extLst>
                    <a:ext uri="{FF2B5EF4-FFF2-40B4-BE49-F238E27FC236}">
                      <a16:creationId xmlns:a16="http://schemas.microsoft.com/office/drawing/2014/main" id="{433247DD-1196-46AD-867B-A48737B374A7}"/>
                    </a:ext>
                  </a:extLst>
                </p14:cNvPr>
                <p14:cNvContentPartPr/>
                <p14:nvPr/>
              </p14:nvContentPartPr>
              <p14:xfrm rot="19140214">
                <a:off x="6908266" y="2524992"/>
                <a:ext cx="285120" cy="115200"/>
              </p14:xfrm>
            </p:contentPart>
          </mc:Choice>
          <mc:Fallback xmlns="">
            <p:pic>
              <p:nvPicPr>
                <p:cNvPr id="31" name="Ink 65">
                  <a:extLst>
                    <a:ext uri="{FF2B5EF4-FFF2-40B4-BE49-F238E27FC236}">
                      <a16:creationId xmlns:a16="http://schemas.microsoft.com/office/drawing/2014/main" id="{433247DD-1196-46AD-867B-A48737B374A7}"/>
                    </a:ext>
                  </a:extLst>
                </p:cNvPr>
                <p:cNvPicPr/>
                <p:nvPr/>
              </p:nvPicPr>
              <p:blipFill>
                <a:blip r:embed="rId4"/>
                <a:stretch>
                  <a:fillRect/>
                </a:stretch>
              </p:blipFill>
              <p:spPr>
                <a:xfrm rot="19140214">
                  <a:off x="6899277" y="2515992"/>
                  <a:ext cx="302738" cy="13284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2" name="Ink 66">
                  <a:extLst>
                    <a:ext uri="{FF2B5EF4-FFF2-40B4-BE49-F238E27FC236}">
                      <a16:creationId xmlns:a16="http://schemas.microsoft.com/office/drawing/2014/main" id="{F0EF9119-4B6C-47D0-AEA9-531A284DEECB}"/>
                    </a:ext>
                  </a:extLst>
                </p14:cNvPr>
                <p14:cNvContentPartPr/>
                <p14:nvPr/>
              </p14:nvContentPartPr>
              <p14:xfrm rot="19140214">
                <a:off x="6908043" y="2614331"/>
                <a:ext cx="90720" cy="73440"/>
              </p14:xfrm>
            </p:contentPart>
          </mc:Choice>
          <mc:Fallback xmlns="">
            <p:pic>
              <p:nvPicPr>
                <p:cNvPr id="32" name="Ink 66">
                  <a:extLst>
                    <a:ext uri="{FF2B5EF4-FFF2-40B4-BE49-F238E27FC236}">
                      <a16:creationId xmlns:a16="http://schemas.microsoft.com/office/drawing/2014/main" id="{F0EF9119-4B6C-47D0-AEA9-531A284DEECB}"/>
                    </a:ext>
                  </a:extLst>
                </p:cNvPr>
                <p:cNvPicPr/>
                <p:nvPr/>
              </p:nvPicPr>
              <p:blipFill>
                <a:blip r:embed="rId6"/>
                <a:stretch>
                  <a:fillRect/>
                </a:stretch>
              </p:blipFill>
              <p:spPr>
                <a:xfrm rot="19140214">
                  <a:off x="6899043" y="2605331"/>
                  <a:ext cx="108360" cy="9108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33" name="Ink 67">
                  <a:extLst>
                    <a:ext uri="{FF2B5EF4-FFF2-40B4-BE49-F238E27FC236}">
                      <a16:creationId xmlns:a16="http://schemas.microsoft.com/office/drawing/2014/main" id="{B2189AE0-3247-41F0-B8AA-E9E1314694E9}"/>
                    </a:ext>
                  </a:extLst>
                </p14:cNvPr>
                <p14:cNvContentPartPr/>
                <p14:nvPr/>
              </p14:nvContentPartPr>
              <p14:xfrm rot="19140214">
                <a:off x="6848607" y="2525574"/>
                <a:ext cx="126000" cy="110880"/>
              </p14:xfrm>
            </p:contentPart>
          </mc:Choice>
          <mc:Fallback xmlns="">
            <p:pic>
              <p:nvPicPr>
                <p:cNvPr id="33" name="Ink 67">
                  <a:extLst>
                    <a:ext uri="{FF2B5EF4-FFF2-40B4-BE49-F238E27FC236}">
                      <a16:creationId xmlns:a16="http://schemas.microsoft.com/office/drawing/2014/main" id="{B2189AE0-3247-41F0-B8AA-E9E1314694E9}"/>
                    </a:ext>
                  </a:extLst>
                </p:cNvPr>
                <p:cNvPicPr/>
                <p:nvPr/>
              </p:nvPicPr>
              <p:blipFill>
                <a:blip r:embed="rId8"/>
                <a:stretch>
                  <a:fillRect/>
                </a:stretch>
              </p:blipFill>
              <p:spPr>
                <a:xfrm rot="19140214">
                  <a:off x="6839607" y="2516574"/>
                  <a:ext cx="143640" cy="128520"/>
                </a:xfrm>
                <a:prstGeom prst="rect">
                  <a:avLst/>
                </a:prstGeom>
              </p:spPr>
            </p:pic>
          </mc:Fallback>
        </mc:AlternateContent>
      </p:grpSp>
      <p:sp>
        <p:nvSpPr>
          <p:cNvPr id="34" name="TextBox 68">
            <a:extLst>
              <a:ext uri="{FF2B5EF4-FFF2-40B4-BE49-F238E27FC236}">
                <a16:creationId xmlns:a16="http://schemas.microsoft.com/office/drawing/2014/main" id="{BAD75E4C-FA60-4164-8374-0EAD3B386949}"/>
              </a:ext>
            </a:extLst>
          </p:cNvPr>
          <p:cNvSpPr txBox="1"/>
          <p:nvPr/>
        </p:nvSpPr>
        <p:spPr>
          <a:xfrm>
            <a:off x="764987" y="4867935"/>
            <a:ext cx="2284639" cy="321498"/>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„factory worker“</a:t>
            </a:r>
          </a:p>
        </p:txBody>
      </p:sp>
      <p:grpSp>
        <p:nvGrpSpPr>
          <p:cNvPr id="35" name="Group 77">
            <a:extLst>
              <a:ext uri="{FF2B5EF4-FFF2-40B4-BE49-F238E27FC236}">
                <a16:creationId xmlns:a16="http://schemas.microsoft.com/office/drawing/2014/main" id="{0D377B05-C4B9-414E-A049-33E15AD9D35F}"/>
              </a:ext>
            </a:extLst>
          </p:cNvPr>
          <p:cNvGrpSpPr/>
          <p:nvPr/>
        </p:nvGrpSpPr>
        <p:grpSpPr>
          <a:xfrm>
            <a:off x="2701408" y="4965937"/>
            <a:ext cx="241920" cy="167040"/>
            <a:chOff x="2026056" y="3792605"/>
            <a:chExt cx="181440" cy="125280"/>
          </a:xfrm>
        </p:grpSpPr>
        <mc:AlternateContent xmlns:mc="http://schemas.openxmlformats.org/markup-compatibility/2006" xmlns:p14="http://schemas.microsoft.com/office/powerpoint/2010/main">
          <mc:Choice Requires="p14">
            <p:contentPart p14:bwMode="auto" r:id="rId22">
              <p14:nvContentPartPr>
                <p14:cNvPr id="36" name="Ink 75">
                  <a:extLst>
                    <a:ext uri="{FF2B5EF4-FFF2-40B4-BE49-F238E27FC236}">
                      <a16:creationId xmlns:a16="http://schemas.microsoft.com/office/drawing/2014/main" id="{4AB271B4-DC09-4F2A-B395-5B37095882D3}"/>
                    </a:ext>
                  </a:extLst>
                </p14:cNvPr>
                <p14:cNvContentPartPr/>
                <p14:nvPr/>
              </p14:nvContentPartPr>
              <p14:xfrm>
                <a:off x="2026056" y="3842285"/>
                <a:ext cx="175320" cy="41040"/>
              </p14:xfrm>
            </p:contentPart>
          </mc:Choice>
          <mc:Fallback xmlns="">
            <p:pic>
              <p:nvPicPr>
                <p:cNvPr id="36" name="Ink 75">
                  <a:extLst>
                    <a:ext uri="{FF2B5EF4-FFF2-40B4-BE49-F238E27FC236}">
                      <a16:creationId xmlns:a16="http://schemas.microsoft.com/office/drawing/2014/main" id="{4AB271B4-DC09-4F2A-B395-5B37095882D3}"/>
                    </a:ext>
                  </a:extLst>
                </p:cNvPr>
                <p:cNvPicPr/>
                <p:nvPr/>
              </p:nvPicPr>
              <p:blipFill>
                <a:blip r:embed="rId23"/>
                <a:stretch>
                  <a:fillRect/>
                </a:stretch>
              </p:blipFill>
              <p:spPr>
                <a:xfrm>
                  <a:off x="2017056" y="3833285"/>
                  <a:ext cx="19296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37" name="Ink 76">
                  <a:extLst>
                    <a:ext uri="{FF2B5EF4-FFF2-40B4-BE49-F238E27FC236}">
                      <a16:creationId xmlns:a16="http://schemas.microsoft.com/office/drawing/2014/main" id="{07717E1E-1F89-44D1-BF05-FF39ECF2DB02}"/>
                    </a:ext>
                  </a:extLst>
                </p14:cNvPr>
                <p14:cNvContentPartPr/>
                <p14:nvPr/>
              </p14:nvContentPartPr>
              <p14:xfrm>
                <a:off x="2133336" y="3792605"/>
                <a:ext cx="74160" cy="125280"/>
              </p14:xfrm>
            </p:contentPart>
          </mc:Choice>
          <mc:Fallback xmlns="">
            <p:pic>
              <p:nvPicPr>
                <p:cNvPr id="37" name="Ink 76">
                  <a:extLst>
                    <a:ext uri="{FF2B5EF4-FFF2-40B4-BE49-F238E27FC236}">
                      <a16:creationId xmlns:a16="http://schemas.microsoft.com/office/drawing/2014/main" id="{07717E1E-1F89-44D1-BF05-FF39ECF2DB02}"/>
                    </a:ext>
                  </a:extLst>
                </p:cNvPr>
                <p:cNvPicPr/>
                <p:nvPr/>
              </p:nvPicPr>
              <p:blipFill>
                <a:blip r:embed="rId25"/>
                <a:stretch>
                  <a:fillRect/>
                </a:stretch>
              </p:blipFill>
              <p:spPr>
                <a:xfrm>
                  <a:off x="2124336" y="3783605"/>
                  <a:ext cx="91800" cy="142920"/>
                </a:xfrm>
                <a:prstGeom prst="rect">
                  <a:avLst/>
                </a:prstGeom>
              </p:spPr>
            </p:pic>
          </mc:Fallback>
        </mc:AlternateContent>
      </p:grpSp>
      <p:sp>
        <p:nvSpPr>
          <p:cNvPr id="38" name="TextBox 78">
            <a:extLst>
              <a:ext uri="{FF2B5EF4-FFF2-40B4-BE49-F238E27FC236}">
                <a16:creationId xmlns:a16="http://schemas.microsoft.com/office/drawing/2014/main" id="{26EF06D6-9E81-447B-B0A6-10A86FBFD6B1}"/>
              </a:ext>
            </a:extLst>
          </p:cNvPr>
          <p:cNvSpPr txBox="1"/>
          <p:nvPr/>
        </p:nvSpPr>
        <p:spPr>
          <a:xfrm>
            <a:off x="986441" y="2378961"/>
            <a:ext cx="2284639" cy="321498"/>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„career track“</a:t>
            </a:r>
          </a:p>
        </p:txBody>
      </p:sp>
      <p:grpSp>
        <p:nvGrpSpPr>
          <p:cNvPr id="39" name="Group 81">
            <a:extLst>
              <a:ext uri="{FF2B5EF4-FFF2-40B4-BE49-F238E27FC236}">
                <a16:creationId xmlns:a16="http://schemas.microsoft.com/office/drawing/2014/main" id="{9860B076-63BB-491C-864C-59995D61123A}"/>
              </a:ext>
            </a:extLst>
          </p:cNvPr>
          <p:cNvGrpSpPr/>
          <p:nvPr/>
        </p:nvGrpSpPr>
        <p:grpSpPr>
          <a:xfrm>
            <a:off x="2558016" y="2453561"/>
            <a:ext cx="408000" cy="199200"/>
            <a:chOff x="1918512" y="1908323"/>
            <a:chExt cx="306000" cy="149400"/>
          </a:xfrm>
        </p:grpSpPr>
        <mc:AlternateContent xmlns:mc="http://schemas.openxmlformats.org/markup-compatibility/2006" xmlns:p14="http://schemas.microsoft.com/office/powerpoint/2010/main">
          <mc:Choice Requires="p14">
            <p:contentPart p14:bwMode="auto" r:id="rId26">
              <p14:nvContentPartPr>
                <p14:cNvPr id="40" name="Ink 79">
                  <a:extLst>
                    <a:ext uri="{FF2B5EF4-FFF2-40B4-BE49-F238E27FC236}">
                      <a16:creationId xmlns:a16="http://schemas.microsoft.com/office/drawing/2014/main" id="{648B59E5-6B73-44FC-BD48-0ED60B9FABB2}"/>
                    </a:ext>
                  </a:extLst>
                </p14:cNvPr>
                <p14:cNvContentPartPr/>
                <p14:nvPr/>
              </p14:nvContentPartPr>
              <p14:xfrm>
                <a:off x="1918512" y="1956923"/>
                <a:ext cx="296640" cy="36000"/>
              </p14:xfrm>
            </p:contentPart>
          </mc:Choice>
          <mc:Fallback xmlns="">
            <p:pic>
              <p:nvPicPr>
                <p:cNvPr id="40" name="Ink 79">
                  <a:extLst>
                    <a:ext uri="{FF2B5EF4-FFF2-40B4-BE49-F238E27FC236}">
                      <a16:creationId xmlns:a16="http://schemas.microsoft.com/office/drawing/2014/main" id="{648B59E5-6B73-44FC-BD48-0ED60B9FABB2}"/>
                    </a:ext>
                  </a:extLst>
                </p:cNvPr>
                <p:cNvPicPr/>
                <p:nvPr/>
              </p:nvPicPr>
              <p:blipFill>
                <a:blip r:embed="rId27"/>
                <a:stretch>
                  <a:fillRect/>
                </a:stretch>
              </p:blipFill>
              <p:spPr>
                <a:xfrm>
                  <a:off x="1909512" y="1947923"/>
                  <a:ext cx="314280" cy="5364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41" name="Ink 80">
                  <a:extLst>
                    <a:ext uri="{FF2B5EF4-FFF2-40B4-BE49-F238E27FC236}">
                      <a16:creationId xmlns:a16="http://schemas.microsoft.com/office/drawing/2014/main" id="{2CC17128-B603-4611-AF1F-FEC374F3FC46}"/>
                    </a:ext>
                  </a:extLst>
                </p14:cNvPr>
                <p14:cNvContentPartPr/>
                <p14:nvPr/>
              </p14:nvContentPartPr>
              <p14:xfrm>
                <a:off x="2135952" y="1908323"/>
                <a:ext cx="88560" cy="149400"/>
              </p14:xfrm>
            </p:contentPart>
          </mc:Choice>
          <mc:Fallback xmlns="">
            <p:pic>
              <p:nvPicPr>
                <p:cNvPr id="41" name="Ink 80">
                  <a:extLst>
                    <a:ext uri="{FF2B5EF4-FFF2-40B4-BE49-F238E27FC236}">
                      <a16:creationId xmlns:a16="http://schemas.microsoft.com/office/drawing/2014/main" id="{2CC17128-B603-4611-AF1F-FEC374F3FC46}"/>
                    </a:ext>
                  </a:extLst>
                </p:cNvPr>
                <p:cNvPicPr/>
                <p:nvPr/>
              </p:nvPicPr>
              <p:blipFill>
                <a:blip r:embed="rId29"/>
                <a:stretch>
                  <a:fillRect/>
                </a:stretch>
              </p:blipFill>
              <p:spPr>
                <a:xfrm>
                  <a:off x="2126952" y="1899323"/>
                  <a:ext cx="106200" cy="167040"/>
                </a:xfrm>
                <a:prstGeom prst="rect">
                  <a:avLst/>
                </a:prstGeom>
              </p:spPr>
            </p:pic>
          </mc:Fallback>
        </mc:AlternateContent>
      </p:grpSp>
      <p:sp>
        <p:nvSpPr>
          <p:cNvPr id="42" name="TextBox 48">
            <a:extLst>
              <a:ext uri="{FF2B5EF4-FFF2-40B4-BE49-F238E27FC236}">
                <a16:creationId xmlns:a16="http://schemas.microsoft.com/office/drawing/2014/main" id="{667A94A0-7CE7-4601-B1D7-79566607304C}"/>
              </a:ext>
            </a:extLst>
          </p:cNvPr>
          <p:cNvSpPr txBox="1"/>
          <p:nvPr/>
        </p:nvSpPr>
        <p:spPr>
          <a:xfrm>
            <a:off x="3085635" y="1439757"/>
            <a:ext cx="3010356" cy="321498"/>
          </a:xfrm>
          <a:prstGeom prst="rect">
            <a:avLst/>
          </a:prstGeom>
          <a:noFill/>
        </p:spPr>
        <p:txBody>
          <a:bodyPr wrap="square" lIns="0" tIns="0" rIns="0" bIns="0" rtlCol="0">
            <a:sp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2000" b="0" i="1" u="none" strike="noStrike" kern="1200" cap="none" spc="0" normalizeH="0" baseline="0" noProof="0" dirty="0">
                <a:ln>
                  <a:noFill/>
                </a:ln>
                <a:solidFill>
                  <a:prstClr val="black"/>
                </a:solidFill>
                <a:effectLst/>
                <a:uLnTx/>
                <a:uFillTx/>
                <a:latin typeface="Arial"/>
                <a:ea typeface="+mn-ea"/>
                <a:cs typeface="Arial" charset="0"/>
              </a:rPr>
              <a:t>Past</a:t>
            </a:r>
          </a:p>
        </p:txBody>
      </p:sp>
      <p:sp>
        <p:nvSpPr>
          <p:cNvPr id="43" name="TextBox 49">
            <a:extLst>
              <a:ext uri="{FF2B5EF4-FFF2-40B4-BE49-F238E27FC236}">
                <a16:creationId xmlns:a16="http://schemas.microsoft.com/office/drawing/2014/main" id="{E1401FE3-B23C-4234-B6AA-089FE7ECF336}"/>
              </a:ext>
            </a:extLst>
          </p:cNvPr>
          <p:cNvSpPr txBox="1"/>
          <p:nvPr/>
        </p:nvSpPr>
        <p:spPr>
          <a:xfrm>
            <a:off x="6110357" y="1465289"/>
            <a:ext cx="3010361" cy="321498"/>
          </a:xfrm>
          <a:prstGeom prst="rect">
            <a:avLst/>
          </a:prstGeom>
          <a:noFill/>
        </p:spPr>
        <p:txBody>
          <a:bodyPr wrap="square" lIns="0" tIns="0" rIns="0" bIns="0" rtlCol="0">
            <a:sp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2000" b="0" i="1" u="none" strike="noStrike" kern="1200" cap="none" spc="0" normalizeH="0" baseline="0" noProof="0" dirty="0">
                <a:ln>
                  <a:noFill/>
                </a:ln>
                <a:solidFill>
                  <a:prstClr val="black"/>
                </a:solidFill>
                <a:effectLst/>
                <a:uLnTx/>
                <a:uFillTx/>
                <a:latin typeface="Arial"/>
                <a:ea typeface="+mn-ea"/>
                <a:cs typeface="Arial" charset="0"/>
              </a:rPr>
              <a:t>Future</a:t>
            </a:r>
          </a:p>
        </p:txBody>
      </p:sp>
      <p:cxnSp>
        <p:nvCxnSpPr>
          <p:cNvPr id="44" name="Straight Arrow Connector 50">
            <a:extLst>
              <a:ext uri="{FF2B5EF4-FFF2-40B4-BE49-F238E27FC236}">
                <a16:creationId xmlns:a16="http://schemas.microsoft.com/office/drawing/2014/main" id="{75755553-5413-4798-9E75-3E9EE7FB3663}"/>
              </a:ext>
            </a:extLst>
          </p:cNvPr>
          <p:cNvCxnSpPr/>
          <p:nvPr/>
        </p:nvCxnSpPr>
        <p:spPr>
          <a:xfrm>
            <a:off x="1656521" y="1901056"/>
            <a:ext cx="8998227" cy="0"/>
          </a:xfrm>
          <a:prstGeom prst="straightConnector1">
            <a:avLst/>
          </a:prstGeom>
          <a:ln>
            <a:solidFill>
              <a:srgbClr val="0065BD"/>
            </a:solidFill>
            <a:tailEnd type="triangle"/>
          </a:ln>
        </p:spPr>
        <p:style>
          <a:lnRef idx="1">
            <a:schemeClr val="accent1"/>
          </a:lnRef>
          <a:fillRef idx="0">
            <a:schemeClr val="accent1"/>
          </a:fillRef>
          <a:effectRef idx="0">
            <a:schemeClr val="accent1"/>
          </a:effectRef>
          <a:fontRef idx="minor">
            <a:schemeClr val="tx1"/>
          </a:fontRef>
        </p:style>
      </p:cxnSp>
      <p:sp>
        <p:nvSpPr>
          <p:cNvPr id="3" name="Ellipse 7">
            <a:extLst>
              <a:ext uri="{FF2B5EF4-FFF2-40B4-BE49-F238E27FC236}">
                <a16:creationId xmlns:a16="http://schemas.microsoft.com/office/drawing/2014/main" id="{68E15FB8-D1C2-76D5-D17D-B7A8695776C8}"/>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355796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a:solidFill>
                  <a:schemeClr val="bg1"/>
                </a:solidFill>
              </a:rPr>
              <a:t>Substance = Online, Social = Offline</a:t>
            </a:r>
            <a:endParaRPr lang="en-US" noProof="0" dirty="0"/>
          </a:p>
        </p:txBody>
      </p:sp>
      <p:sp>
        <p:nvSpPr>
          <p:cNvPr id="4" name="Textplatzhalter 3"/>
          <p:cNvSpPr>
            <a:spLocks noGrp="1"/>
          </p:cNvSpPr>
          <p:nvPr>
            <p:ph type="body" sz="quarter" idx="11"/>
          </p:nvPr>
        </p:nvSpPr>
        <p:spPr/>
        <p:txBody>
          <a:bodyPr>
            <a:normAutofit/>
          </a:bodyPr>
          <a:lstStyle/>
          <a:p>
            <a:r>
              <a:rPr lang="en-US" dirty="0">
                <a:solidFill>
                  <a:schemeClr val="bg1"/>
                </a:solidFill>
              </a:rPr>
              <a:t>Source of content: </a:t>
            </a:r>
            <a:r>
              <a:rPr lang="en-US">
                <a:solidFill>
                  <a:schemeClr val="bg1"/>
                </a:solidFill>
              </a:rPr>
              <a:t>https://</a:t>
            </a:r>
            <a:r>
              <a:rPr lang="en-US" dirty="0" err="1">
                <a:solidFill>
                  <a:schemeClr val="bg1"/>
                </a:solidFill>
              </a:rPr>
              <a:t>twitter</a:t>
            </a:r>
            <a:r>
              <a:rPr lang="en-US" err="1">
                <a:solidFill>
                  <a:schemeClr val="bg1"/>
                </a:solidFill>
              </a:rPr>
              <a:t>.</a:t>
            </a:r>
            <a:r>
              <a:rPr lang="en-US">
                <a:solidFill>
                  <a:schemeClr val="bg1"/>
                </a:solidFill>
              </a:rPr>
              <a:t>com/jmj</a:t>
            </a:r>
            <a:r>
              <a:rPr lang="en-US" dirty="0">
                <a:solidFill>
                  <a:schemeClr val="bg1"/>
                </a:solidFill>
              </a:rPr>
              <a:t>/status/1257834897973972993</a:t>
            </a:r>
          </a:p>
          <a:p>
            <a:endParaRPr lang="en-US" dirty="0">
              <a:solidFill>
                <a:schemeClr val="bg1"/>
              </a:solidFill>
            </a:endParaRPr>
          </a:p>
        </p:txBody>
      </p:sp>
      <p:pic>
        <p:nvPicPr>
          <p:cNvPr id="7" name="Picture 2" descr="Twitter – Wikipedia">
            <a:extLst>
              <a:ext uri="{FF2B5EF4-FFF2-40B4-BE49-F238E27FC236}">
                <a16:creationId xmlns:a16="http://schemas.microsoft.com/office/drawing/2014/main" id="{E7E66653-7CDA-4DBE-8274-BA6504A418E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11004976" y="6050595"/>
            <a:ext cx="755224" cy="6141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3FEBCDA2-1964-1083-7D48-03228FAB9EEC}"/>
              </a:ext>
            </a:extLst>
          </p:cNvPr>
          <p:cNvPicPr>
            <a:picLocks noChangeAspect="1"/>
          </p:cNvPicPr>
          <p:nvPr/>
        </p:nvPicPr>
        <p:blipFill>
          <a:blip r:embed="rId4"/>
          <a:stretch>
            <a:fillRect/>
          </a:stretch>
        </p:blipFill>
        <p:spPr>
          <a:xfrm>
            <a:off x="2879957" y="1208254"/>
            <a:ext cx="6144227" cy="5141087"/>
          </a:xfrm>
          <a:prstGeom prst="rect">
            <a:avLst/>
          </a:prstGeom>
        </p:spPr>
      </p:pic>
      <p:sp>
        <p:nvSpPr>
          <p:cNvPr id="12" name="Rectangle 1">
            <a:extLst>
              <a:ext uri="{FF2B5EF4-FFF2-40B4-BE49-F238E27FC236}">
                <a16:creationId xmlns:a16="http://schemas.microsoft.com/office/drawing/2014/main" id="{199E35C9-4B89-05BF-1205-9E91257099C4}"/>
              </a:ext>
            </a:extLst>
          </p:cNvPr>
          <p:cNvSpPr/>
          <p:nvPr/>
        </p:nvSpPr>
        <p:spPr>
          <a:xfrm>
            <a:off x="4606924" y="3365992"/>
            <a:ext cx="4221395" cy="341960"/>
          </a:xfrm>
          <a:prstGeom prst="rect">
            <a:avLst/>
          </a:prstGeom>
          <a:solidFill>
            <a:schemeClr val="accent4">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30EDF8E1-4141-EE5C-052E-9339D0E6FCA3}"/>
              </a:ext>
            </a:extLst>
          </p:cNvPr>
          <p:cNvSpPr/>
          <p:nvPr/>
        </p:nvSpPr>
        <p:spPr>
          <a:xfrm>
            <a:off x="2879957" y="3716896"/>
            <a:ext cx="1697209" cy="341960"/>
          </a:xfrm>
          <a:prstGeom prst="rect">
            <a:avLst/>
          </a:prstGeom>
          <a:solidFill>
            <a:schemeClr val="accent4">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3" name="Ellipse 7">
            <a:extLst>
              <a:ext uri="{FF2B5EF4-FFF2-40B4-BE49-F238E27FC236}">
                <a16:creationId xmlns:a16="http://schemas.microsoft.com/office/drawing/2014/main" id="{F36BD384-3538-00D2-ED01-CCACF8DB67E3}"/>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1217029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664AA6EC-3282-6733-ECE9-65741C08EAAA}"/>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4" name="Textplatzhalter 3">
            <a:extLst>
              <a:ext uri="{FF2B5EF4-FFF2-40B4-BE49-F238E27FC236}">
                <a16:creationId xmlns:a16="http://schemas.microsoft.com/office/drawing/2014/main" id="{A87A1D3F-B471-4C3D-99CC-C4C799C5B5D1}"/>
              </a:ext>
            </a:extLst>
          </p:cNvPr>
          <p:cNvSpPr>
            <a:spLocks noGrp="1"/>
          </p:cNvSpPr>
          <p:nvPr>
            <p:ph type="body" sz="quarter" idx="11"/>
          </p:nvPr>
        </p:nvSpPr>
        <p:spPr/>
        <p:txBody>
          <a:bodyPr>
            <a:normAutofit/>
          </a:bodyPr>
          <a:lstStyle/>
          <a:p>
            <a:r>
              <a:rPr lang="en-US" dirty="0">
                <a:solidFill>
                  <a:schemeClr val="bg1"/>
                </a:solidFill>
              </a:rPr>
              <a:t>Source of content: </a:t>
            </a:r>
            <a:r>
              <a:rPr lang="en-US">
                <a:solidFill>
                  <a:schemeClr val="bg1"/>
                </a:solidFill>
              </a:rPr>
              <a:t>http://</a:t>
            </a:r>
            <a:r>
              <a:rPr lang="en-US" dirty="0" err="1">
                <a:solidFill>
                  <a:schemeClr val="bg1"/>
                </a:solidFill>
              </a:rPr>
              <a:t>hacks.mit</a:t>
            </a:r>
            <a:r>
              <a:rPr lang="en-US" err="1">
                <a:solidFill>
                  <a:schemeClr val="bg1"/>
                </a:solidFill>
              </a:rPr>
              <a:t>.</a:t>
            </a:r>
            <a:r>
              <a:rPr lang="en-US">
                <a:solidFill>
                  <a:schemeClr val="bg1"/>
                </a:solidFill>
              </a:rPr>
              <a:t>edu</a:t>
            </a:r>
            <a:r>
              <a:rPr lang="en-US" dirty="0">
                <a:solidFill>
                  <a:schemeClr val="bg1"/>
                </a:solidFill>
              </a:rPr>
              <a:t>/</a:t>
            </a:r>
            <a:r>
              <a:rPr lang="en-US">
                <a:solidFill>
                  <a:schemeClr val="bg1"/>
                </a:solidFill>
              </a:rPr>
              <a:t>Hacks/misc/</a:t>
            </a:r>
            <a:r>
              <a:rPr lang="en-US" dirty="0" err="1">
                <a:solidFill>
                  <a:schemeClr val="bg1"/>
                </a:solidFill>
              </a:rPr>
              <a:t>faq</a:t>
            </a:r>
            <a:r>
              <a:rPr lang="en-US" err="1">
                <a:solidFill>
                  <a:schemeClr val="bg1"/>
                </a:solidFill>
              </a:rPr>
              <a:t>.</a:t>
            </a:r>
            <a:r>
              <a:rPr lang="en-US">
                <a:solidFill>
                  <a:schemeClr val="bg1"/>
                </a:solidFill>
              </a:rPr>
              <a:t>html</a:t>
            </a:r>
            <a:r>
              <a:rPr lang="en-US" dirty="0">
                <a:solidFill>
                  <a:schemeClr val="bg1"/>
                </a:solidFill>
              </a:rPr>
              <a:t>.</a:t>
            </a:r>
          </a:p>
          <a:p>
            <a:endParaRPr lang="en-US" dirty="0">
              <a:solidFill>
                <a:schemeClr val="bg1"/>
              </a:solidFill>
            </a:endParaRPr>
          </a:p>
          <a:p>
            <a:endParaRPr lang="en-US" dirty="0">
              <a:solidFill>
                <a:schemeClr val="bg1"/>
              </a:solidFill>
            </a:endParaRPr>
          </a:p>
        </p:txBody>
      </p:sp>
      <p:sp>
        <p:nvSpPr>
          <p:cNvPr id="10" name="Textfeld 9">
            <a:extLst>
              <a:ext uri="{FF2B5EF4-FFF2-40B4-BE49-F238E27FC236}">
                <a16:creationId xmlns:a16="http://schemas.microsoft.com/office/drawing/2014/main" id="{A21619A4-E04C-FB44-BDD5-7962BD4B5E15}"/>
              </a:ext>
            </a:extLst>
          </p:cNvPr>
          <p:cNvSpPr txBox="1"/>
          <p:nvPr/>
        </p:nvSpPr>
        <p:spPr>
          <a:xfrm>
            <a:off x="2421468" y="2336623"/>
            <a:ext cx="7349067" cy="2237664"/>
          </a:xfrm>
          <a:prstGeom prst="rect">
            <a:avLst/>
          </a:prstGeom>
          <a:noFill/>
        </p:spPr>
        <p:txBody>
          <a:bodyPr wrap="squar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A “hacker” is someone who does</a:t>
            </a:r>
            <a:r>
              <a:rPr kumimoji="0" lang="en-US" sz="1800" b="1" i="0" u="none" strike="noStrike" kern="1200" cap="none" spc="0" normalizeH="0" baseline="0" noProof="0" dirty="0">
                <a:ln>
                  <a:noFill/>
                </a:ln>
                <a:solidFill>
                  <a:prstClr val="white"/>
                </a:solidFill>
                <a:effectLst/>
                <a:uLnTx/>
                <a:uFillTx/>
                <a:latin typeface="Arial"/>
                <a:ea typeface="+mn-ea"/>
                <a:cs typeface="+mn-cs"/>
              </a:rPr>
              <a:t> some sort of interesting and creative work at a high intensity level. </a:t>
            </a:r>
            <a:r>
              <a:rPr kumimoji="0" lang="en-US" sz="1800" b="0" i="0" u="none" strike="noStrike" kern="1200" cap="none" spc="0" normalizeH="0" baseline="0" noProof="0" dirty="0">
                <a:ln>
                  <a:noFill/>
                </a:ln>
                <a:solidFill>
                  <a:prstClr val="white"/>
                </a:solidFill>
                <a:effectLst/>
                <a:uLnTx/>
                <a:uFillTx/>
                <a:latin typeface="Arial"/>
                <a:ea typeface="+mn-ea"/>
                <a:cs typeface="+mn-cs"/>
              </a:rPr>
              <a:t>This applies to anything from writing computer programs to pulling a clever prank that amuses and delights everyone on campus.</a:t>
            </a:r>
          </a:p>
          <a:p>
            <a:pPr marL="0" marR="0" lvl="0" indent="0" algn="l" defTabSz="1219140" rtl="0" eaLnBrk="1" fontAlgn="base" latinLnBrk="0" hangingPunct="1">
              <a:lnSpc>
                <a:spcPct val="114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a:p>
            <a:pPr marL="0" marR="0" lvl="0" indent="0" algn="r" defTabSz="1219140" rtl="0" eaLnBrk="1" fontAlgn="base" latinLnBrk="0" hangingPunct="1">
              <a:lnSpc>
                <a:spcPct val="114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 MIT IHTFP Hack Gallery</a:t>
            </a:r>
          </a:p>
          <a:p>
            <a:pPr marL="0" marR="0" lvl="0" indent="0" algn="l" defTabSz="1219140" rtl="0" eaLnBrk="1" fontAlgn="base" latinLnBrk="0" hangingPunct="1">
              <a:lnSpc>
                <a:spcPct val="114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Ellipse 7">
            <a:extLst>
              <a:ext uri="{FF2B5EF4-FFF2-40B4-BE49-F238E27FC236}">
                <a16:creationId xmlns:a16="http://schemas.microsoft.com/office/drawing/2014/main" id="{FD5F5E0E-B0EE-DFB7-E0A2-064C69CF8650}"/>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371838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hacks.mit.edu/Hacks/by_year/2019/endgame/shield_dome.png">
            <a:extLst>
              <a:ext uri="{FF2B5EF4-FFF2-40B4-BE49-F238E27FC236}">
                <a16:creationId xmlns:a16="http://schemas.microsoft.com/office/drawing/2014/main" id="{87F7F424-5A2B-E547-9694-6F534C56B44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1920" y="-58135"/>
            <a:ext cx="12517120" cy="6955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solidFill>
                  <a:schemeClr val="bg1"/>
                </a:solidFill>
              </a:rPr>
              <a:t>Source of image: Huffman, R (2019). http://</a:t>
            </a:r>
            <a:r>
              <a:rPr lang="en-US" dirty="0" err="1">
                <a:solidFill>
                  <a:schemeClr val="bg1"/>
                </a:solidFill>
              </a:rPr>
              <a:t>hacks.mit.edu</a:t>
            </a:r>
            <a:r>
              <a:rPr lang="en-US" dirty="0">
                <a:solidFill>
                  <a:schemeClr val="bg1"/>
                </a:solidFill>
              </a:rPr>
              <a:t>/Hacks/</a:t>
            </a:r>
            <a:r>
              <a:rPr lang="en-US" dirty="0" err="1">
                <a:solidFill>
                  <a:schemeClr val="bg1"/>
                </a:solidFill>
              </a:rPr>
              <a:t>by_year</a:t>
            </a:r>
            <a:r>
              <a:rPr lang="en-US" dirty="0">
                <a:solidFill>
                  <a:schemeClr val="bg1"/>
                </a:solidFill>
              </a:rPr>
              <a:t>/2019/endgame.</a:t>
            </a:r>
          </a:p>
          <a:p>
            <a:endParaRPr lang="en-US" dirty="0">
              <a:solidFill>
                <a:schemeClr val="bg1"/>
              </a:solidFill>
            </a:endParaRPr>
          </a:p>
          <a:p>
            <a:endParaRPr lang="en-US" dirty="0">
              <a:solidFill>
                <a:schemeClr val="bg1"/>
              </a:solidFill>
            </a:endParaRPr>
          </a:p>
        </p:txBody>
      </p:sp>
      <p:sp>
        <p:nvSpPr>
          <p:cNvPr id="7" name="Inhaltsplatzhalter 1">
            <a:extLst>
              <a:ext uri="{FF2B5EF4-FFF2-40B4-BE49-F238E27FC236}">
                <a16:creationId xmlns:a16="http://schemas.microsoft.com/office/drawing/2014/main" id="{A4A01AC0-3FCF-7F42-9BDB-BC2AB04EC255}"/>
              </a:ext>
            </a:extLst>
          </p:cNvPr>
          <p:cNvSpPr txBox="1">
            <a:spLocks/>
          </p:cNvSpPr>
          <p:nvPr/>
        </p:nvSpPr>
        <p:spPr>
          <a:xfrm>
            <a:off x="425457" y="1555755"/>
            <a:ext cx="8222737" cy="4897964"/>
          </a:xfrm>
          <a:prstGeom prst="rect">
            <a:avLst/>
          </a:prstGeom>
        </p:spPr>
        <p:txBody>
          <a:bodyPr anchor="b"/>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Arial" charset="0"/>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Arial"/>
                <a:ea typeface="+mn-ea"/>
                <a:cs typeface="+mn-cs"/>
              </a:rPr>
              <a:t>To honor the release of ”Avengers: Endgame”, MIT hackers </a:t>
            </a:r>
            <a:r>
              <a:rPr kumimoji="0" lang="en-US" sz="1400" b="0" i="0" u="none" strike="noStrike" kern="1200" cap="none" spc="0" normalizeH="0" baseline="0" noProof="0" dirty="0">
                <a:ln>
                  <a:noFill/>
                </a:ln>
                <a:solidFill>
                  <a:prstClr val="black"/>
                </a:solidFill>
                <a:effectLst/>
                <a:uLnTx/>
                <a:uFillTx/>
                <a:latin typeface="Arial"/>
                <a:ea typeface="+mn-ea"/>
                <a:cs typeface="+mn-cs"/>
              </a:rPr>
              <a:t>redecorated</a:t>
            </a:r>
            <a:r>
              <a:rPr kumimoji="0" lang="en-US" sz="1867" b="1" i="0" u="none" strike="noStrike" kern="1200" cap="none" spc="0" normalizeH="0" baseline="0" noProof="0" dirty="0">
                <a:ln>
                  <a:noFill/>
                </a:ln>
                <a:solidFill>
                  <a:prstClr val="white"/>
                </a:solidFill>
                <a:effectLst/>
                <a:uLnTx/>
                <a:uFillTx/>
                <a:latin typeface="Arial"/>
                <a:ea typeface="+mn-ea"/>
                <a:cs typeface="+mn-cs"/>
              </a:rPr>
              <a:t> the Great Dome as Captain America's shield (2019).</a:t>
            </a:r>
          </a:p>
        </p:txBody>
      </p:sp>
      <p:sp>
        <p:nvSpPr>
          <p:cNvPr id="5" name="Ellipse 7">
            <a:extLst>
              <a:ext uri="{FF2B5EF4-FFF2-40B4-BE49-F238E27FC236}">
                <a16:creationId xmlns:a16="http://schemas.microsoft.com/office/drawing/2014/main" id="{AE9351E5-669E-8CC4-6781-B57CF45BC016}"/>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19661201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image</a:t>
            </a:r>
            <a:r>
              <a:rPr lang="en-US"/>
              <a:t>: Hackbay</a:t>
            </a:r>
            <a:r>
              <a:rPr lang="en-US" dirty="0"/>
              <a:t> (2020). </a:t>
            </a:r>
            <a:r>
              <a:rPr lang="en-US"/>
              <a:t>https://</a:t>
            </a:r>
            <a:r>
              <a:rPr lang="en-US" dirty="0" err="1"/>
              <a:t>www.hackbay</a:t>
            </a:r>
            <a:r>
              <a:rPr lang="en-US" err="1"/>
              <a:t>.</a:t>
            </a:r>
            <a:r>
              <a:rPr lang="en-US"/>
              <a:t>de</a:t>
            </a:r>
            <a:r>
              <a:rPr lang="en-US" dirty="0"/>
              <a:t>.</a:t>
            </a:r>
          </a:p>
          <a:p>
            <a:endParaRPr lang="en-US" dirty="0"/>
          </a:p>
          <a:p>
            <a:endParaRPr lang="en-US" dirty="0"/>
          </a:p>
          <a:p>
            <a:endParaRPr lang="en-US" dirty="0"/>
          </a:p>
        </p:txBody>
      </p:sp>
      <p:sp>
        <p:nvSpPr>
          <p:cNvPr id="5" name="Inhaltsplatzhalter 1">
            <a:extLst>
              <a:ext uri="{FF2B5EF4-FFF2-40B4-BE49-F238E27FC236}">
                <a16:creationId xmlns:a16="http://schemas.microsoft.com/office/drawing/2014/main" id="{9BF72AD5-F028-7D4A-816D-47E3A15211F8}"/>
              </a:ext>
            </a:extLst>
          </p:cNvPr>
          <p:cNvSpPr txBox="1">
            <a:spLocks/>
          </p:cNvSpPr>
          <p:nvPr/>
        </p:nvSpPr>
        <p:spPr>
          <a:xfrm>
            <a:off x="425455" y="1555755"/>
            <a:ext cx="11345332" cy="4897964"/>
          </a:xfrm>
          <a:prstGeom prst="rect">
            <a:avLst/>
          </a:prstGeom>
        </p:spPr>
        <p:txBody>
          <a:bodyPr/>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Arial" charset="0"/>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err="1">
                <a:ln>
                  <a:noFill/>
                </a:ln>
                <a:solidFill>
                  <a:prstClr val="black"/>
                </a:solidFill>
                <a:effectLst/>
                <a:uLnTx/>
                <a:uFillTx/>
                <a:latin typeface="Arial"/>
                <a:ea typeface="+mn-ea"/>
                <a:cs typeface="+mn-cs"/>
              </a:rPr>
              <a:t>Hackbay</a:t>
            </a:r>
            <a:r>
              <a:rPr kumimoji="0" lang="en-US" sz="1600" b="0" i="0" u="none" strike="noStrike" kern="1200" cap="none" spc="0" normalizeH="0" baseline="0" noProof="0" dirty="0">
                <a:ln>
                  <a:noFill/>
                </a:ln>
                <a:solidFill>
                  <a:prstClr val="black"/>
                </a:solidFill>
                <a:effectLst/>
                <a:uLnTx/>
                <a:uFillTx/>
                <a:latin typeface="Arial"/>
                <a:ea typeface="+mn-ea"/>
                <a:cs typeface="+mn-cs"/>
              </a:rPr>
              <a:t> invites „hackers, engineers and business enthusiasts” for a „2-day tech-adventure” in May 2020. Some of </a:t>
            </a:r>
            <a:r>
              <a:rPr kumimoji="0" lang="en-US" sz="1600" b="1" i="0" u="none" strike="noStrike" kern="1200" cap="none" spc="0" normalizeH="0" baseline="0" noProof="0" dirty="0" err="1">
                <a:ln>
                  <a:noFill/>
                </a:ln>
                <a:solidFill>
                  <a:srgbClr val="E37222"/>
                </a:solidFill>
                <a:effectLst/>
                <a:uLnTx/>
                <a:uFillTx/>
                <a:latin typeface="Arial"/>
                <a:ea typeface="+mn-ea"/>
                <a:cs typeface="+mn-cs"/>
              </a:rPr>
              <a:t>Hackbay’s</a:t>
            </a:r>
            <a:r>
              <a:rPr kumimoji="0" lang="en-US" sz="1600" b="1" i="0" u="none" strike="noStrike" kern="1200" cap="none" spc="0" normalizeH="0" baseline="0" noProof="0" dirty="0">
                <a:ln>
                  <a:noFill/>
                </a:ln>
                <a:solidFill>
                  <a:srgbClr val="E37222"/>
                </a:solidFill>
                <a:effectLst/>
                <a:uLnTx/>
                <a:uFillTx/>
                <a:latin typeface="Arial"/>
                <a:ea typeface="+mn-ea"/>
                <a:cs typeface="+mn-cs"/>
              </a:rPr>
              <a:t> challenges:</a:t>
            </a:r>
          </a:p>
          <a:p>
            <a:pPr marL="0" marR="0" lvl="0" indent="0" algn="l" defTabSz="1219140" rtl="0" eaLnBrk="1" fontAlgn="base" latinLnBrk="0" hangingPunct="1">
              <a:lnSpc>
                <a:spcPct val="100000"/>
              </a:lnSpc>
              <a:spcBef>
                <a:spcPct val="0"/>
              </a:spcBef>
              <a:spcAft>
                <a:spcPct val="0"/>
              </a:spcAft>
              <a:buClrTx/>
              <a:buSzTx/>
              <a:buFontTx/>
              <a:buNone/>
              <a:tabLst/>
              <a:defRPr/>
            </a:pPr>
            <a:endParaRPr kumimoji="0" lang="en-US" sz="1867" b="0" i="0" u="none" strike="noStrike" kern="1200" cap="none" spc="0" normalizeH="0" baseline="0" noProof="0" dirty="0">
              <a:ln>
                <a:noFill/>
              </a:ln>
              <a:solidFill>
                <a:prstClr val="black"/>
              </a:solidFill>
              <a:effectLst/>
              <a:uLnTx/>
              <a:uFillTx/>
              <a:latin typeface="Arial"/>
              <a:ea typeface="+mn-ea"/>
              <a:cs typeface="+mn-cs"/>
            </a:endParaRPr>
          </a:p>
        </p:txBody>
      </p:sp>
      <p:pic>
        <p:nvPicPr>
          <p:cNvPr id="6" name="Grafik 5">
            <a:extLst>
              <a:ext uri="{FF2B5EF4-FFF2-40B4-BE49-F238E27FC236}">
                <a16:creationId xmlns:a16="http://schemas.microsoft.com/office/drawing/2014/main" id="{D28CC55B-401A-CB41-91D8-71A8195614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0945" y="316904"/>
            <a:ext cx="3581400" cy="584200"/>
          </a:xfrm>
          <a:prstGeom prst="rect">
            <a:avLst/>
          </a:prstGeom>
        </p:spPr>
      </p:pic>
      <p:pic>
        <p:nvPicPr>
          <p:cNvPr id="7" name="Grafik 6">
            <a:extLst>
              <a:ext uri="{FF2B5EF4-FFF2-40B4-BE49-F238E27FC236}">
                <a16:creationId xmlns:a16="http://schemas.microsoft.com/office/drawing/2014/main" id="{55468424-4B22-0344-8706-011E9A1DDF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5455" y="2482182"/>
            <a:ext cx="3360239" cy="3024788"/>
          </a:xfrm>
          <a:prstGeom prst="rect">
            <a:avLst/>
          </a:prstGeom>
        </p:spPr>
      </p:pic>
      <p:pic>
        <p:nvPicPr>
          <p:cNvPr id="8" name="Grafik 7">
            <a:extLst>
              <a:ext uri="{FF2B5EF4-FFF2-40B4-BE49-F238E27FC236}">
                <a16:creationId xmlns:a16="http://schemas.microsoft.com/office/drawing/2014/main" id="{A0D67A9D-9C30-9044-9184-0128E1989FC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10035" y="3791803"/>
            <a:ext cx="3596693" cy="2517980"/>
          </a:xfrm>
          <a:prstGeom prst="rect">
            <a:avLst/>
          </a:prstGeom>
        </p:spPr>
      </p:pic>
      <p:pic>
        <p:nvPicPr>
          <p:cNvPr id="9" name="Grafik 8">
            <a:extLst>
              <a:ext uri="{FF2B5EF4-FFF2-40B4-BE49-F238E27FC236}">
                <a16:creationId xmlns:a16="http://schemas.microsoft.com/office/drawing/2014/main" id="{300AA83C-196E-E144-9275-40FE3301F8F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631069" y="2246272"/>
            <a:ext cx="4134424" cy="3182488"/>
          </a:xfrm>
          <a:prstGeom prst="rect">
            <a:avLst/>
          </a:prstGeom>
        </p:spPr>
      </p:pic>
      <p:sp>
        <p:nvSpPr>
          <p:cNvPr id="11" name="Ellipse 7">
            <a:extLst>
              <a:ext uri="{FF2B5EF4-FFF2-40B4-BE49-F238E27FC236}">
                <a16:creationId xmlns:a16="http://schemas.microsoft.com/office/drawing/2014/main" id="{9613BB7C-B7E8-C628-95BF-B7F09D1183F3}"/>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2778117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en-US" noProof="0" dirty="0"/>
              <a:t>         ‘s Hack Etiquette</a:t>
            </a:r>
          </a:p>
        </p:txBody>
      </p:sp>
      <p:pic>
        <p:nvPicPr>
          <p:cNvPr id="9" name="Inhaltsplatzhalter 8"/>
          <p:cNvPicPr>
            <a:picLocks noGrp="1" noChangeAspect="1"/>
          </p:cNvPicPr>
          <p:nvPr>
            <p:ph sz="quarter" idx="10"/>
          </p:nvPr>
        </p:nvPicPr>
        <p:blipFill rotWithShape="1">
          <a:blip r:embed="rId3" cstate="print">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tretch/>
        </p:blipFill>
        <p:spPr>
          <a:xfrm>
            <a:off x="0" y="0"/>
            <a:ext cx="12192000" cy="7349384"/>
          </a:xfrm>
        </p:spPr>
      </p:pic>
      <p:sp>
        <p:nvSpPr>
          <p:cNvPr id="8" name="Inhaltsplatzhalter 7"/>
          <p:cNvSpPr>
            <a:spLocks noGrp="1"/>
          </p:cNvSpPr>
          <p:nvPr>
            <p:ph type="body" sz="quarter" idx="11"/>
          </p:nvPr>
        </p:nvSpPr>
        <p:spPr/>
        <p:txBody>
          <a:bodyPr>
            <a:normAutofit/>
          </a:bodyPr>
          <a:lstStyle/>
          <a:p>
            <a:r>
              <a:rPr lang="en-US" dirty="0"/>
              <a:t>Source: MIT</a:t>
            </a:r>
            <a:r>
              <a:rPr lang="en-US"/>
              <a:t>. </a:t>
            </a:r>
            <a:r>
              <a:rPr lang="en-US" dirty="0">
                <a:hlinkClick r:id="rId5"/>
              </a:rPr>
              <a:t>https://handbook.mit.edu</a:t>
            </a:r>
            <a:r>
              <a:rPr lang="en-US">
                <a:hlinkClick r:id="rId5"/>
              </a:rPr>
              <a:t>/hacking</a:t>
            </a:r>
            <a:endParaRPr lang="en-US" dirty="0"/>
          </a:p>
        </p:txBody>
      </p:sp>
      <p:pic>
        <p:nvPicPr>
          <p:cNvPr id="1028" name="Picture 4" descr="MIT Logo / University / Logonoid.co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7855" y="248920"/>
            <a:ext cx="920227" cy="475757"/>
          </a:xfrm>
          <a:prstGeom prst="rect">
            <a:avLst/>
          </a:prstGeom>
          <a:noFill/>
          <a:extLst>
            <a:ext uri="{909E8E84-426E-40DD-AFC4-6F175D3DCCD1}">
              <a14:hiddenFill xmlns:a14="http://schemas.microsoft.com/office/drawing/2010/main">
                <a:solidFill>
                  <a:srgbClr val="FFFFFF"/>
                </a:solidFill>
              </a14:hiddenFill>
            </a:ext>
          </a:extLst>
        </p:spPr>
      </p:pic>
      <p:sp>
        <p:nvSpPr>
          <p:cNvPr id="14" name="Textfeld 13"/>
          <p:cNvSpPr txBox="1"/>
          <p:nvPr/>
        </p:nvSpPr>
        <p:spPr>
          <a:xfrm>
            <a:off x="577855" y="2005999"/>
            <a:ext cx="8742252" cy="3447867"/>
          </a:xfrm>
          <a:prstGeom prst="rect">
            <a:avLst/>
          </a:prstGeom>
          <a:noFill/>
        </p:spPr>
        <p:txBody>
          <a:bodyPr wrap="square" lIns="0" tIns="0" rIns="0" bIns="0" rtlCol="0">
            <a:spAutoFit/>
          </a:bodyPr>
          <a:lstStyle/>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Be Safe – Your safety, the safety of others, and the safety of anyone you hack should never be compromised.</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Be Subtle – Leave no evidence that you were ever there.</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Leave things as you found them – or better.</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If you find something broken call F-IXIT.</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Leave no damage.</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Do not steal anything.</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Brute force is the last resort of the incompetent.</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Do not hack while under the influence of alcohol or drugs.</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Do not drop things off (a building) without a ground crew.</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Do not hack alone.</a:t>
            </a:r>
          </a:p>
          <a:p>
            <a:pPr marL="457189" marR="0" lvl="0" indent="-457189" algn="l" defTabSz="914377"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Above all exercise some common sense.</a:t>
            </a:r>
          </a:p>
        </p:txBody>
      </p:sp>
      <p:pic>
        <p:nvPicPr>
          <p:cNvPr id="16" name="Bild 6" descr="20150416 tum logo blau png final.png"/>
          <p:cNvPicPr>
            <a:picLocks noChangeAspect="1"/>
          </p:cNvPicPr>
          <p:nvPr/>
        </p:nvPicPr>
        <p:blipFill>
          <a:blip r:embed="rId7"/>
          <a:stretch>
            <a:fillRect/>
          </a:stretch>
        </p:blipFill>
        <p:spPr>
          <a:xfrm>
            <a:off x="10958401" y="432000"/>
            <a:ext cx="799351" cy="427051"/>
          </a:xfrm>
          <a:prstGeom prst="rect">
            <a:avLst/>
          </a:prstGeom>
        </p:spPr>
      </p:pic>
      <p:sp>
        <p:nvSpPr>
          <p:cNvPr id="2" name="Ellipse 7">
            <a:extLst>
              <a:ext uri="{FF2B5EF4-FFF2-40B4-BE49-F238E27FC236}">
                <a16:creationId xmlns:a16="http://schemas.microsoft.com/office/drawing/2014/main" id="{D89CEB4C-5DB9-EF89-2345-4C62C4FB4E27}"/>
              </a:ext>
            </a:extLst>
          </p:cNvPr>
          <p:cNvSpPr/>
          <p:nvPr/>
        </p:nvSpPr>
        <p:spPr>
          <a:xfrm>
            <a:off x="10483933" y="971997"/>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556080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p:cNvPicPr>
            <a:picLocks noChangeAspect="1"/>
          </p:cNvPicPr>
          <p:nvPr/>
        </p:nvPicPr>
        <p:blipFill>
          <a:blip r:embed="rId3" cstate="print">
            <a:extLst>
              <a:ext uri="{28A0092B-C50C-407E-A947-70E740481C1C}">
                <a14:useLocalDpi xmlns:a14="http://schemas.microsoft.com/office/drawing/2010/main" val="0"/>
              </a:ext>
            </a:extLst>
          </a:blip>
          <a:srcRect t="6593" b="3569"/>
          <a:stretch>
            <a:fillRect/>
          </a:stretch>
        </p:blipFill>
        <p:spPr>
          <a:xfrm rot="552817">
            <a:off x="-2153981" y="-995103"/>
            <a:ext cx="16499961" cy="9852485"/>
          </a:xfrm>
          <a:prstGeom prst="rect">
            <a:avLst/>
          </a:prstGeom>
        </p:spPr>
      </p:pic>
      <p:sp>
        <p:nvSpPr>
          <p:cNvPr id="3" name="Titel 2"/>
          <p:cNvSpPr>
            <a:spLocks noGrp="1"/>
          </p:cNvSpPr>
          <p:nvPr>
            <p:ph type="title"/>
          </p:nvPr>
        </p:nvSpPr>
        <p:spPr/>
        <p:txBody>
          <a:bodyPr/>
          <a:lstStyle/>
          <a:p>
            <a:r>
              <a:rPr lang="en-US" noProof="0" dirty="0">
                <a:solidFill>
                  <a:schemeClr val="bg1"/>
                </a:solidFill>
              </a:rPr>
              <a:t>8 steps towards a systematic content analysis</a:t>
            </a:r>
          </a:p>
        </p:txBody>
      </p:sp>
      <p:sp>
        <p:nvSpPr>
          <p:cNvPr id="2" name="Inhaltsplatzhalter 1"/>
          <p:cNvSpPr>
            <a:spLocks noGrp="1"/>
          </p:cNvSpPr>
          <p:nvPr>
            <p:ph sz="quarter" idx="10"/>
          </p:nvPr>
        </p:nvSpPr>
        <p:spPr>
          <a:xfrm>
            <a:off x="2865120" y="1365251"/>
            <a:ext cx="6685280" cy="4944532"/>
          </a:xfrm>
        </p:spPr>
        <p:txBody>
          <a:bodyPr>
            <a:normAutofit fontScale="92500"/>
          </a:bodyPr>
          <a:lstStyle/>
          <a:p>
            <a:r>
              <a:rPr lang="en-US" i="1" dirty="0"/>
              <a:t>This guide is only a recommendation and should be adapted to your research.</a:t>
            </a:r>
          </a:p>
          <a:p>
            <a:endParaRPr lang="en-US" dirty="0"/>
          </a:p>
          <a:p>
            <a:pPr marL="304792" indent="-304792">
              <a:spcAft>
                <a:spcPts val="800"/>
              </a:spcAft>
              <a:buFontTx/>
              <a:buAutoNum type="arabicPeriod"/>
            </a:pPr>
            <a:r>
              <a:rPr lang="en-US" sz="1600" b="1" dirty="0"/>
              <a:t>Understand: </a:t>
            </a:r>
            <a:r>
              <a:rPr lang="en-US" dirty="0"/>
              <a:t>Read/watch some articles/news/videos to gain a first understanding of the topic.</a:t>
            </a:r>
            <a:endParaRPr lang="en-US" b="1" dirty="0"/>
          </a:p>
          <a:p>
            <a:pPr marL="304792" indent="-304792">
              <a:spcAft>
                <a:spcPts val="800"/>
              </a:spcAft>
              <a:buAutoNum type="arabicPeriod"/>
            </a:pPr>
            <a:r>
              <a:rPr lang="en-US" sz="1600" b="1" dirty="0"/>
              <a:t>Define research question(s): </a:t>
            </a:r>
            <a:r>
              <a:rPr lang="en-US" dirty="0"/>
              <a:t>A research question should be clear, focused and answerable, e.g. “What impact do Starchitect buildings have on tourism in EU cities?”</a:t>
            </a:r>
          </a:p>
          <a:p>
            <a:pPr marL="304792" indent="-304792">
              <a:spcAft>
                <a:spcPts val="800"/>
              </a:spcAft>
              <a:buAutoNum type="arabicPeriod"/>
            </a:pPr>
            <a:r>
              <a:rPr lang="en-US" sz="1600" b="1" dirty="0"/>
              <a:t>Select databases and other research sources: </a:t>
            </a:r>
            <a:r>
              <a:rPr lang="en-US" dirty="0"/>
              <a:t>Choose the databases that fit the data needed to answer your research question. You may analyze any content including websites, articles, videos</a:t>
            </a:r>
            <a:endParaRPr lang="en-US" b="1" dirty="0"/>
          </a:p>
          <a:p>
            <a:pPr marL="304792" indent="-304792">
              <a:spcAft>
                <a:spcPts val="800"/>
              </a:spcAft>
              <a:buAutoNum type="arabicPeriod"/>
            </a:pPr>
            <a:r>
              <a:rPr lang="en-US" sz="1600" b="1" dirty="0"/>
              <a:t>Set search terms: </a:t>
            </a:r>
            <a:r>
              <a:rPr lang="en-US" dirty="0"/>
              <a:t>Create a list with search terms that match your research question and create a search query using (</a:t>
            </a:r>
            <a:r>
              <a:rPr lang="en-US" dirty="0" err="1"/>
              <a:t>boolean</a:t>
            </a:r>
            <a:r>
              <a:rPr lang="en-US" dirty="0"/>
              <a:t>) search operators (e.g. AND, OR)</a:t>
            </a:r>
          </a:p>
          <a:p>
            <a:pPr marL="304792" indent="-304792">
              <a:spcAft>
                <a:spcPts val="800"/>
              </a:spcAft>
              <a:buAutoNum type="arabicPeriod"/>
            </a:pPr>
            <a:r>
              <a:rPr lang="en-US" sz="1600" b="1" dirty="0"/>
              <a:t>Search databases:</a:t>
            </a:r>
            <a:r>
              <a:rPr lang="en-US" sz="1600" dirty="0"/>
              <a:t> </a:t>
            </a:r>
            <a:r>
              <a:rPr lang="en-US" dirty="0"/>
              <a:t>Document, merge, sort and structure your hits using e.g. Excel, Google Docs or literature management programs such as </a:t>
            </a:r>
            <a:r>
              <a:rPr lang="en-US" dirty="0" err="1"/>
              <a:t>Citavi</a:t>
            </a:r>
            <a:endParaRPr lang="en-US" dirty="0"/>
          </a:p>
          <a:p>
            <a:pPr marL="304792" indent="-304792">
              <a:spcAft>
                <a:spcPts val="800"/>
              </a:spcAft>
              <a:buAutoNum type="arabicPeriod"/>
            </a:pPr>
            <a:r>
              <a:rPr lang="en-US" sz="1600" b="1" dirty="0"/>
              <a:t>Apply inclusion and exclusion criteria:</a:t>
            </a:r>
            <a:r>
              <a:rPr lang="en-US" sz="1600" dirty="0"/>
              <a:t> </a:t>
            </a:r>
            <a:r>
              <a:rPr lang="en-US" dirty="0"/>
              <a:t>Include and exclude hits based on previously defined criteria matching your research question / research goal</a:t>
            </a:r>
          </a:p>
          <a:p>
            <a:pPr marL="304792" indent="-304792">
              <a:spcAft>
                <a:spcPts val="800"/>
              </a:spcAft>
              <a:buAutoNum type="arabicPeriod"/>
            </a:pPr>
            <a:r>
              <a:rPr lang="en-US" sz="1600" b="1" dirty="0" err="1"/>
              <a:t>Analyse</a:t>
            </a:r>
            <a:r>
              <a:rPr lang="en-US" sz="1600" b="1" dirty="0"/>
              <a:t> your data: </a:t>
            </a:r>
            <a:r>
              <a:rPr lang="en-US" dirty="0"/>
              <a:t>Fully read/watch included articles/videos etc. Extract relevant information systematically (e.g. build a concept matrix)</a:t>
            </a:r>
          </a:p>
          <a:p>
            <a:pPr marL="304792" indent="-304792">
              <a:spcAft>
                <a:spcPts val="800"/>
              </a:spcAft>
              <a:buAutoNum type="arabicPeriod"/>
            </a:pPr>
            <a:r>
              <a:rPr lang="en-US" sz="1600" b="1" dirty="0"/>
              <a:t>Draw conclusions: </a:t>
            </a:r>
            <a:r>
              <a:rPr lang="en-US" dirty="0"/>
              <a:t>Answer your research question. Are there additional findings?</a:t>
            </a:r>
          </a:p>
        </p:txBody>
      </p:sp>
      <p:sp>
        <p:nvSpPr>
          <p:cNvPr id="4" name="Textplatzhalter 3">
            <a:extLst>
              <a:ext uri="{FF2B5EF4-FFF2-40B4-BE49-F238E27FC236}">
                <a16:creationId xmlns:a16="http://schemas.microsoft.com/office/drawing/2014/main" id="{CF5443C1-5F65-559B-C540-EB5E060B2565}"/>
              </a:ext>
            </a:extLst>
          </p:cNvPr>
          <p:cNvSpPr>
            <a:spLocks noGrp="1"/>
          </p:cNvSpPr>
          <p:nvPr>
            <p:ph type="body" sz="quarter" idx="11"/>
          </p:nvPr>
        </p:nvSpPr>
        <p:spPr/>
        <p:txBody>
          <a:bodyPr/>
          <a:lstStyle/>
          <a:p>
            <a:endParaRPr lang="en-US" noProof="0" dirty="0"/>
          </a:p>
        </p:txBody>
      </p:sp>
      <p:pic>
        <p:nvPicPr>
          <p:cNvPr id="12" name="Bild 6" descr="20150416 tum logo blau png final.png"/>
          <p:cNvPicPr>
            <a:picLocks noChangeAspect="1"/>
          </p:cNvPicPr>
          <p:nvPr/>
        </p:nvPicPr>
        <p:blipFill>
          <a:blip r:embed="rId4"/>
          <a:stretch>
            <a:fillRect/>
          </a:stretch>
        </p:blipFill>
        <p:spPr>
          <a:xfrm>
            <a:off x="10958401" y="432000"/>
            <a:ext cx="799351" cy="427051"/>
          </a:xfrm>
          <a:prstGeom prst="rect">
            <a:avLst/>
          </a:prstGeom>
        </p:spPr>
      </p:pic>
      <p:sp>
        <p:nvSpPr>
          <p:cNvPr id="5" name="Ellipse 7">
            <a:extLst>
              <a:ext uri="{FF2B5EF4-FFF2-40B4-BE49-F238E27FC236}">
                <a16:creationId xmlns:a16="http://schemas.microsoft.com/office/drawing/2014/main" id="{87CA91DE-0206-C548-6C6C-DEB7AF193FD0}"/>
              </a:ext>
            </a:extLst>
          </p:cNvPr>
          <p:cNvSpPr/>
          <p:nvPr/>
        </p:nvSpPr>
        <p:spPr>
          <a:xfrm>
            <a:off x="10483933" y="971997"/>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2964190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947F168C-C8C7-FD4A-BBFC-E9057F61BD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735" y="-284268"/>
            <a:ext cx="12343707" cy="7556439"/>
          </a:xfrm>
          <a:prstGeom prst="rect">
            <a:avLst/>
          </a:prstGeom>
        </p:spPr>
      </p:pic>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p:txBody>
          <a:bodyPr/>
          <a:lstStyle/>
          <a:p>
            <a:r>
              <a:rPr lang="en-US" noProof="0" dirty="0"/>
              <a:t>X, Alphabet‘s innovation lab</a:t>
            </a:r>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image and content: </a:t>
            </a:r>
            <a:r>
              <a:rPr lang="en-US"/>
              <a:t>https://</a:t>
            </a:r>
            <a:r>
              <a:rPr lang="en-US" dirty="0" err="1"/>
              <a:t>x</a:t>
            </a:r>
            <a:r>
              <a:rPr lang="en-US" err="1"/>
              <a:t>.</a:t>
            </a:r>
            <a:r>
              <a:rPr lang="en-US"/>
              <a:t>company</a:t>
            </a:r>
            <a:r>
              <a:rPr lang="en-US" dirty="0"/>
              <a:t>.</a:t>
            </a:r>
          </a:p>
          <a:p>
            <a:endParaRPr lang="en-US" dirty="0"/>
          </a:p>
          <a:p>
            <a:endParaRPr lang="en-US" dirty="0"/>
          </a:p>
        </p:txBody>
      </p:sp>
      <p:sp>
        <p:nvSpPr>
          <p:cNvPr id="3" name="Ellipse 7">
            <a:extLst>
              <a:ext uri="{FF2B5EF4-FFF2-40B4-BE49-F238E27FC236}">
                <a16:creationId xmlns:a16="http://schemas.microsoft.com/office/drawing/2014/main" id="{A0975771-4F18-E0D3-2775-1DE5B9AB2196}"/>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1044868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a:xfrm>
            <a:off x="440947" y="309036"/>
            <a:ext cx="11319255" cy="782330"/>
          </a:xfrm>
        </p:spPr>
        <p:txBody>
          <a:bodyPr/>
          <a:lstStyle/>
          <a:p>
            <a:r>
              <a:rPr lang="en-US" noProof="0" dirty="0"/>
              <a:t>What begun as a X‘s project to transform the</a:t>
            </a:r>
            <a:br>
              <a:rPr lang="en-US" noProof="0" dirty="0"/>
            </a:br>
            <a:r>
              <a:rPr lang="en-US" noProof="0" dirty="0"/>
              <a:t>way goods are transported…</a:t>
            </a:r>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image and content </a:t>
            </a:r>
            <a:r>
              <a:rPr lang="en-US"/>
              <a:t>https://</a:t>
            </a:r>
            <a:r>
              <a:rPr lang="en-US" dirty="0" err="1"/>
              <a:t>x</a:t>
            </a:r>
            <a:r>
              <a:rPr lang="en-US" err="1"/>
              <a:t>.</a:t>
            </a:r>
            <a:r>
              <a:rPr lang="en-US"/>
              <a:t>company</a:t>
            </a:r>
            <a:r>
              <a:rPr lang="en-US" dirty="0"/>
              <a:t>/projects/wing/.</a:t>
            </a:r>
          </a:p>
          <a:p>
            <a:endParaRPr lang="en-US" dirty="0"/>
          </a:p>
          <a:p>
            <a:endParaRPr lang="en-US" dirty="0"/>
          </a:p>
          <a:p>
            <a:endParaRPr lang="en-US" dirty="0"/>
          </a:p>
        </p:txBody>
      </p:sp>
      <p:pic>
        <p:nvPicPr>
          <p:cNvPr id="5" name="Grafik 4">
            <a:extLst>
              <a:ext uri="{FF2B5EF4-FFF2-40B4-BE49-F238E27FC236}">
                <a16:creationId xmlns:a16="http://schemas.microsoft.com/office/drawing/2014/main" id="{D91F9880-575C-624E-A533-EB21C9C809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89167" y="1382738"/>
            <a:ext cx="2566048" cy="2984796"/>
          </a:xfrm>
          <a:prstGeom prst="rect">
            <a:avLst/>
          </a:prstGeom>
        </p:spPr>
      </p:pic>
      <p:pic>
        <p:nvPicPr>
          <p:cNvPr id="6" name="Grafik 5">
            <a:extLst>
              <a:ext uri="{FF2B5EF4-FFF2-40B4-BE49-F238E27FC236}">
                <a16:creationId xmlns:a16="http://schemas.microsoft.com/office/drawing/2014/main" id="{75D45B71-5421-0D43-8218-A4B945947907}"/>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539379" y="2639547"/>
            <a:ext cx="2853063" cy="2884100"/>
          </a:xfrm>
          <a:prstGeom prst="rect">
            <a:avLst/>
          </a:prstGeom>
        </p:spPr>
      </p:pic>
      <p:pic>
        <p:nvPicPr>
          <p:cNvPr id="7" name="Grafik 6">
            <a:extLst>
              <a:ext uri="{FF2B5EF4-FFF2-40B4-BE49-F238E27FC236}">
                <a16:creationId xmlns:a16="http://schemas.microsoft.com/office/drawing/2014/main" id="{D552877D-3A52-0540-9CB1-C8697E7F0CD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4593" y="1963437"/>
            <a:ext cx="3304995" cy="1369555"/>
          </a:xfrm>
          <a:prstGeom prst="rect">
            <a:avLst/>
          </a:prstGeom>
        </p:spPr>
      </p:pic>
      <p:pic>
        <p:nvPicPr>
          <p:cNvPr id="8" name="Grafik 7">
            <a:extLst>
              <a:ext uri="{FF2B5EF4-FFF2-40B4-BE49-F238E27FC236}">
                <a16:creationId xmlns:a16="http://schemas.microsoft.com/office/drawing/2014/main" id="{5732D5A7-441D-7C4C-B318-25EDE5CA151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55160" y="3608099"/>
            <a:ext cx="3506736" cy="1777256"/>
          </a:xfrm>
          <a:prstGeom prst="rect">
            <a:avLst/>
          </a:prstGeom>
        </p:spPr>
      </p:pic>
      <p:pic>
        <p:nvPicPr>
          <p:cNvPr id="9" name="Grafik 8">
            <a:extLst>
              <a:ext uri="{FF2B5EF4-FFF2-40B4-BE49-F238E27FC236}">
                <a16:creationId xmlns:a16="http://schemas.microsoft.com/office/drawing/2014/main" id="{A9895238-A88C-F94E-A585-4BA9B4C7EF4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401825" y="1712617"/>
            <a:ext cx="2195091" cy="2399515"/>
          </a:xfrm>
          <a:prstGeom prst="rect">
            <a:avLst/>
          </a:prstGeom>
        </p:spPr>
      </p:pic>
      <p:sp>
        <p:nvSpPr>
          <p:cNvPr id="10" name="Pfeil nach rechts 9">
            <a:extLst>
              <a:ext uri="{FF2B5EF4-FFF2-40B4-BE49-F238E27FC236}">
                <a16:creationId xmlns:a16="http://schemas.microsoft.com/office/drawing/2014/main" id="{F9A9772C-0F96-C347-8F80-3D01C1937A05}"/>
              </a:ext>
            </a:extLst>
          </p:cNvPr>
          <p:cNvSpPr/>
          <p:nvPr/>
        </p:nvSpPr>
        <p:spPr>
          <a:xfrm>
            <a:off x="425455" y="5362223"/>
            <a:ext cx="11345328" cy="939933"/>
          </a:xfrm>
          <a:prstGeom prst="rightArrow">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Selected prototypes from 2013 to 2018</a:t>
            </a:r>
          </a:p>
        </p:txBody>
      </p:sp>
      <p:sp>
        <p:nvSpPr>
          <p:cNvPr id="12" name="Ellipse 7">
            <a:extLst>
              <a:ext uri="{FF2B5EF4-FFF2-40B4-BE49-F238E27FC236}">
                <a16:creationId xmlns:a16="http://schemas.microsoft.com/office/drawing/2014/main" id="{38532980-DD5C-0A4F-5DAB-AB847E658364}"/>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5240921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p:txBody>
          <a:bodyPr/>
          <a:lstStyle/>
          <a:p>
            <a:r>
              <a:rPr lang="en-US" noProof="0" dirty="0"/>
              <a:t>… is now an independent Alphabet business: Wing</a:t>
            </a:r>
          </a:p>
        </p:txBody>
      </p:sp>
      <p:sp>
        <p:nvSpPr>
          <p:cNvPr id="3" name="Inhaltsplatzhalter 2">
            <a:extLst>
              <a:ext uri="{FF2B5EF4-FFF2-40B4-BE49-F238E27FC236}">
                <a16:creationId xmlns:a16="http://schemas.microsoft.com/office/drawing/2014/main" id="{C04D2DB2-FBDB-B449-BC15-DF3128748E14}"/>
              </a:ext>
            </a:extLst>
          </p:cNvPr>
          <p:cNvSpPr>
            <a:spLocks noGrp="1"/>
          </p:cNvSpPr>
          <p:nvPr>
            <p:ph sz="quarter" idx="10"/>
          </p:nvPr>
        </p:nvSpPr>
        <p:spPr/>
        <p:txBody>
          <a:bodyPr/>
          <a:lstStyle/>
          <a:p>
            <a:endParaRPr lang="en-US" noProof="0" dirty="0"/>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image and content: </a:t>
            </a:r>
            <a:r>
              <a:rPr lang="en-US"/>
              <a:t>https://</a:t>
            </a:r>
            <a:r>
              <a:rPr lang="en-US" dirty="0" err="1"/>
              <a:t>wing</a:t>
            </a:r>
            <a:r>
              <a:rPr lang="en-US" err="1"/>
              <a:t>.</a:t>
            </a:r>
            <a:r>
              <a:rPr lang="en-US"/>
              <a:t>com</a:t>
            </a:r>
            <a:r>
              <a:rPr lang="en-US" dirty="0"/>
              <a:t>/.</a:t>
            </a:r>
          </a:p>
          <a:p>
            <a:endParaRPr lang="en-US" dirty="0"/>
          </a:p>
          <a:p>
            <a:endParaRPr lang="en-US" dirty="0"/>
          </a:p>
          <a:p>
            <a:endParaRPr lang="en-US" dirty="0"/>
          </a:p>
        </p:txBody>
      </p:sp>
      <p:sp>
        <p:nvSpPr>
          <p:cNvPr id="5" name="Rechteck 4">
            <a:extLst>
              <a:ext uri="{FF2B5EF4-FFF2-40B4-BE49-F238E27FC236}">
                <a16:creationId xmlns:a16="http://schemas.microsoft.com/office/drawing/2014/main" id="{ABBD1FE2-D680-A245-8C81-D7A4E6266F31}"/>
              </a:ext>
            </a:extLst>
          </p:cNvPr>
          <p:cNvSpPr/>
          <p:nvPr/>
        </p:nvSpPr>
        <p:spPr>
          <a:xfrm>
            <a:off x="0" y="1365251"/>
            <a:ext cx="12192000" cy="4944532"/>
          </a:xfrm>
          <a:prstGeom prst="rect">
            <a:avLst/>
          </a:prstGeom>
          <a:solidFill>
            <a:srgbClr val="32283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6" name="Grafik 5">
            <a:extLst>
              <a:ext uri="{FF2B5EF4-FFF2-40B4-BE49-F238E27FC236}">
                <a16:creationId xmlns:a16="http://schemas.microsoft.com/office/drawing/2014/main" id="{7B659D5A-A1C5-E144-BE10-27DDB8C16B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295" y="1479032"/>
            <a:ext cx="2235357" cy="4221233"/>
          </a:xfrm>
          <a:prstGeom prst="rect">
            <a:avLst/>
          </a:prstGeom>
        </p:spPr>
      </p:pic>
      <p:pic>
        <p:nvPicPr>
          <p:cNvPr id="7" name="Grafik 6">
            <a:extLst>
              <a:ext uri="{FF2B5EF4-FFF2-40B4-BE49-F238E27FC236}">
                <a16:creationId xmlns:a16="http://schemas.microsoft.com/office/drawing/2014/main" id="{00E472F1-58EA-164F-879F-9B0F962E49A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77100" y="2561363"/>
            <a:ext cx="2449733" cy="2056567"/>
          </a:xfrm>
          <a:prstGeom prst="rect">
            <a:avLst/>
          </a:prstGeom>
        </p:spPr>
      </p:pic>
      <p:pic>
        <p:nvPicPr>
          <p:cNvPr id="8" name="Grafik 7">
            <a:extLst>
              <a:ext uri="{FF2B5EF4-FFF2-40B4-BE49-F238E27FC236}">
                <a16:creationId xmlns:a16="http://schemas.microsoft.com/office/drawing/2014/main" id="{597C683C-AF6B-0046-BE31-0BF5A457792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31627" y="1392487"/>
            <a:ext cx="2650573" cy="4454160"/>
          </a:xfrm>
          <a:prstGeom prst="rect">
            <a:avLst/>
          </a:prstGeom>
        </p:spPr>
      </p:pic>
      <p:pic>
        <p:nvPicPr>
          <p:cNvPr id="9" name="Grafik 8">
            <a:extLst>
              <a:ext uri="{FF2B5EF4-FFF2-40B4-BE49-F238E27FC236}">
                <a16:creationId xmlns:a16="http://schemas.microsoft.com/office/drawing/2014/main" id="{CD2BE4BF-E343-7A43-80AC-73922249919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14087" y="1400840"/>
            <a:ext cx="2520220" cy="4354017"/>
          </a:xfrm>
          <a:prstGeom prst="rect">
            <a:avLst/>
          </a:prstGeom>
        </p:spPr>
      </p:pic>
      <p:cxnSp>
        <p:nvCxnSpPr>
          <p:cNvPr id="10" name="Gerade Verbindung mit Pfeil 9">
            <a:extLst>
              <a:ext uri="{FF2B5EF4-FFF2-40B4-BE49-F238E27FC236}">
                <a16:creationId xmlns:a16="http://schemas.microsoft.com/office/drawing/2014/main" id="{DA4A8F98-083E-9946-8DCF-8365E6696AA4}"/>
              </a:ext>
            </a:extLst>
          </p:cNvPr>
          <p:cNvCxnSpPr/>
          <p:nvPr/>
        </p:nvCxnSpPr>
        <p:spPr>
          <a:xfrm>
            <a:off x="2198557" y="6021697"/>
            <a:ext cx="1718872"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Gerade Verbindung mit Pfeil 10">
            <a:extLst>
              <a:ext uri="{FF2B5EF4-FFF2-40B4-BE49-F238E27FC236}">
                <a16:creationId xmlns:a16="http://schemas.microsoft.com/office/drawing/2014/main" id="{8E4E6EB4-B4F2-9D47-A970-BA8D501E8BAB}"/>
              </a:ext>
            </a:extLst>
          </p:cNvPr>
          <p:cNvCxnSpPr/>
          <p:nvPr/>
        </p:nvCxnSpPr>
        <p:spPr>
          <a:xfrm>
            <a:off x="5041448" y="6021697"/>
            <a:ext cx="1718872"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Gerade Verbindung mit Pfeil 11">
            <a:extLst>
              <a:ext uri="{FF2B5EF4-FFF2-40B4-BE49-F238E27FC236}">
                <a16:creationId xmlns:a16="http://schemas.microsoft.com/office/drawing/2014/main" id="{2128049B-AC16-0C42-A19A-F6BC8F4F8925}"/>
              </a:ext>
            </a:extLst>
          </p:cNvPr>
          <p:cNvCxnSpPr/>
          <p:nvPr/>
        </p:nvCxnSpPr>
        <p:spPr>
          <a:xfrm>
            <a:off x="7994749" y="6021697"/>
            <a:ext cx="1718872"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4" name="Ellipse 7">
            <a:extLst>
              <a:ext uri="{FF2B5EF4-FFF2-40B4-BE49-F238E27FC236}">
                <a16:creationId xmlns:a16="http://schemas.microsoft.com/office/drawing/2014/main" id="{270CAD91-6566-1146-D803-9FBE070950DC}"/>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2951208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8B6569C1-4360-F34D-89CF-24DFFA868BE8}"/>
              </a:ext>
            </a:extLst>
          </p:cNvPr>
          <p:cNvSpPr/>
          <p:nvPr/>
        </p:nvSpPr>
        <p:spPr>
          <a:xfrm>
            <a:off x="0" y="-12499"/>
            <a:ext cx="3487837" cy="6870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7" name="Picture 12" descr="Chronos, Time, Clock, Timepiece, Hourglass, Chronograph">
            <a:extLst>
              <a:ext uri="{FF2B5EF4-FFF2-40B4-BE49-F238E27FC236}">
                <a16:creationId xmlns:a16="http://schemas.microsoft.com/office/drawing/2014/main" id="{C0731A83-C193-5E47-8910-78F5B62DDE0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487837" y="-12499"/>
            <a:ext cx="8721715" cy="6870499"/>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a:xfrm>
            <a:off x="440947" y="309036"/>
            <a:ext cx="11319255" cy="782330"/>
          </a:xfrm>
        </p:spPr>
        <p:txBody>
          <a:bodyPr/>
          <a:lstStyle/>
          <a:p>
            <a:r>
              <a:rPr lang="en-US" noProof="0" dirty="0">
                <a:solidFill>
                  <a:schemeClr val="bg1"/>
                </a:solidFill>
              </a:rPr>
              <a:t>How to improve the Return on Time Invested (ROTI)</a:t>
            </a:r>
            <a:br>
              <a:rPr lang="en-US" noProof="0" dirty="0">
                <a:solidFill>
                  <a:schemeClr val="bg1"/>
                </a:solidFill>
              </a:rPr>
            </a:br>
            <a:r>
              <a:rPr lang="en-US" noProof="0" dirty="0">
                <a:solidFill>
                  <a:schemeClr val="bg1"/>
                </a:solidFill>
              </a:rPr>
              <a:t>in meetings?</a:t>
            </a:r>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solidFill>
                  <a:schemeClr val="bg1"/>
                </a:solidFill>
              </a:rPr>
              <a:t>Source of content: Christian, M. (2019) from https://</a:t>
            </a:r>
            <a:r>
              <a:rPr lang="en-US" dirty="0" err="1">
                <a:solidFill>
                  <a:schemeClr val="bg1"/>
                </a:solidFill>
              </a:rPr>
              <a:t>medium.com</a:t>
            </a:r>
            <a:r>
              <a:rPr lang="en-US" dirty="0">
                <a:solidFill>
                  <a:schemeClr val="bg1"/>
                </a:solidFill>
              </a:rPr>
              <a:t>/@mace1/return-on-time-invested-741f8cc35ccb. </a:t>
            </a:r>
            <a:r>
              <a:rPr lang="en-US" dirty="0" err="1">
                <a:solidFill>
                  <a:schemeClr val="bg1"/>
                </a:solidFill>
              </a:rPr>
              <a:t>Cource</a:t>
            </a:r>
            <a:r>
              <a:rPr lang="en-US" dirty="0">
                <a:solidFill>
                  <a:schemeClr val="bg1"/>
                </a:solidFill>
              </a:rPr>
              <a:t> of image: moritz320 from </a:t>
            </a:r>
            <a:r>
              <a:rPr lang="en-US" dirty="0" err="1">
                <a:solidFill>
                  <a:schemeClr val="bg1"/>
                </a:solidFill>
              </a:rPr>
              <a:t>Pixabay</a:t>
            </a:r>
            <a:r>
              <a:rPr lang="en-US" dirty="0">
                <a:solidFill>
                  <a:schemeClr val="bg1"/>
                </a:solidFill>
              </a:rPr>
              <a:t>.</a:t>
            </a:r>
          </a:p>
          <a:p>
            <a:endParaRPr lang="en-US" dirty="0">
              <a:solidFill>
                <a:schemeClr val="bg1"/>
              </a:solidFill>
            </a:endParaRPr>
          </a:p>
          <a:p>
            <a:endParaRPr lang="en-US" dirty="0">
              <a:solidFill>
                <a:schemeClr val="bg1"/>
              </a:solidFill>
            </a:endParaRPr>
          </a:p>
          <a:p>
            <a:endParaRPr lang="en-US" dirty="0">
              <a:solidFill>
                <a:schemeClr val="bg1"/>
              </a:solidFill>
            </a:endParaRPr>
          </a:p>
        </p:txBody>
      </p:sp>
      <p:sp>
        <p:nvSpPr>
          <p:cNvPr id="8" name="Inhaltsplatzhalter 1">
            <a:extLst>
              <a:ext uri="{FF2B5EF4-FFF2-40B4-BE49-F238E27FC236}">
                <a16:creationId xmlns:a16="http://schemas.microsoft.com/office/drawing/2014/main" id="{885D5471-347F-4643-A953-182241664F06}"/>
              </a:ext>
            </a:extLst>
          </p:cNvPr>
          <p:cNvSpPr txBox="1">
            <a:spLocks/>
          </p:cNvSpPr>
          <p:nvPr/>
        </p:nvSpPr>
        <p:spPr>
          <a:xfrm>
            <a:off x="425453" y="2483558"/>
            <a:ext cx="7354696" cy="3970161"/>
          </a:xfrm>
          <a:prstGeom prst="rect">
            <a:avLst/>
          </a:prstGeom>
        </p:spPr>
        <p:txBody>
          <a:bodyPr/>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Arial" charset="0"/>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78" marR="0" lvl="0" indent="-457178" algn="l" defTabSz="1219140" rtl="0" eaLnBrk="1" fontAlgn="base" latinLnBrk="0" hangingPunct="1">
              <a:lnSpc>
                <a:spcPct val="100000"/>
              </a:lnSpc>
              <a:spcBef>
                <a:spcPct val="0"/>
              </a:spcBef>
              <a:spcAft>
                <a:spcPct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Have your meeting</a:t>
            </a:r>
          </a:p>
          <a:p>
            <a:pPr marL="457178" marR="0" lvl="0" indent="-457178" algn="l" defTabSz="1219140" rtl="0" eaLnBrk="1" fontAlgn="base" latinLnBrk="0" hangingPunct="1">
              <a:lnSpc>
                <a:spcPct val="100000"/>
              </a:lnSpc>
              <a:spcBef>
                <a:spcPct val="0"/>
              </a:spcBef>
              <a:spcAft>
                <a:spcPct val="0"/>
              </a:spcAft>
              <a:buClrTx/>
              <a:buSzTx/>
              <a:buFont typeface="+mj-lt"/>
              <a:buAutoNum type="arabicPeriod"/>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a:p>
            <a:pPr marL="457178" marR="0" lvl="0" indent="-457178" algn="l" defTabSz="1219140" rtl="0" eaLnBrk="1" fontAlgn="base" latinLnBrk="0" hangingPunct="1">
              <a:lnSpc>
                <a:spcPct val="100000"/>
              </a:lnSpc>
              <a:spcBef>
                <a:spcPct val="0"/>
              </a:spcBef>
              <a:spcAft>
                <a:spcPct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By the end of the meeting, everyone (eventually anonymously) rates the meeting on a scale from 1 to 5*</a:t>
            </a:r>
          </a:p>
          <a:p>
            <a:pPr marL="457178" marR="0" lvl="0" indent="-457178" algn="l" defTabSz="1219140" rtl="0" eaLnBrk="1" fontAlgn="base" latinLnBrk="0" hangingPunct="1">
              <a:lnSpc>
                <a:spcPct val="100000"/>
              </a:lnSpc>
              <a:spcBef>
                <a:spcPct val="0"/>
              </a:spcBef>
              <a:spcAft>
                <a:spcPct val="0"/>
              </a:spcAft>
              <a:buClrTx/>
              <a:buSzTx/>
              <a:buFont typeface="+mj-lt"/>
              <a:buAutoNum type="arabicPeriod"/>
              <a:tabLst/>
              <a:defRPr/>
            </a:pPr>
            <a:endParaRPr kumimoji="0" lang="en-US" sz="1800" b="1" i="0" u="none" strike="noStrike" kern="1200" cap="none" spc="0" normalizeH="0" baseline="0" noProof="0" dirty="0">
              <a:ln>
                <a:noFill/>
              </a:ln>
              <a:solidFill>
                <a:prstClr val="white"/>
              </a:solidFill>
              <a:effectLst/>
              <a:uLnTx/>
              <a:uFillTx/>
              <a:latin typeface="Arial"/>
              <a:ea typeface="+mn-ea"/>
              <a:cs typeface="+mn-cs"/>
            </a:endParaRPr>
          </a:p>
          <a:p>
            <a:pPr marL="457178" marR="0" lvl="0" indent="-457178" algn="l" defTabSz="1219140" rtl="0" eaLnBrk="1" fontAlgn="base" latinLnBrk="0" hangingPunct="1">
              <a:lnSpc>
                <a:spcPct val="100000"/>
              </a:lnSpc>
              <a:spcBef>
                <a:spcPct val="0"/>
              </a:spcBef>
              <a:spcAft>
                <a:spcPct val="0"/>
              </a:spcAft>
              <a:buClrTx/>
              <a:buSzTx/>
              <a:buFont typeface="+mj-lt"/>
              <a:buAutoNum type="arabicPeriod"/>
              <a:tabLst/>
              <a:defRPr/>
            </a:pPr>
            <a:r>
              <a:rPr kumimoji="0" lang="en-US" sz="1800" b="1" i="0" u="none" strike="noStrike" kern="1200" cap="none" spc="0" normalizeH="0" baseline="0" noProof="0" dirty="0">
                <a:ln>
                  <a:noFill/>
                </a:ln>
                <a:solidFill>
                  <a:prstClr val="white"/>
                </a:solidFill>
                <a:effectLst/>
                <a:uLnTx/>
                <a:uFillTx/>
                <a:latin typeface="Arial"/>
                <a:ea typeface="+mn-ea"/>
                <a:cs typeface="+mn-cs"/>
              </a:rPr>
              <a:t>Act</a:t>
            </a:r>
            <a:endParaRPr kumimoji="0" lang="en-US" sz="1800" b="1" i="1"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1219140" rtl="0" eaLnBrk="1" fontAlgn="base" latinLnBrk="0" hangingPunct="1">
              <a:lnSpc>
                <a:spcPct val="100000"/>
              </a:lnSpc>
              <a:spcBef>
                <a:spcPct val="0"/>
              </a:spcBef>
              <a:spcAft>
                <a:spcPct val="0"/>
              </a:spcAft>
              <a:buClrTx/>
              <a:buSzTx/>
              <a:buFontTx/>
              <a:buNone/>
              <a:tabLst/>
              <a:defRPr/>
            </a:pPr>
            <a:endParaRPr kumimoji="0" lang="en-US" sz="1400" b="1" i="1"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1219140" rtl="0" eaLnBrk="1" fontAlgn="base" latinLnBrk="0" hangingPunct="1">
              <a:lnSpc>
                <a:spcPct val="100000"/>
              </a:lnSpc>
              <a:spcBef>
                <a:spcPct val="0"/>
              </a:spcBef>
              <a:spcAft>
                <a:spcPct val="0"/>
              </a:spcAft>
              <a:buClrTx/>
              <a:buSzTx/>
              <a:buFontTx/>
              <a:buNone/>
              <a:tabLst/>
              <a:defRPr/>
            </a:pPr>
            <a:endParaRPr kumimoji="0" lang="en-US" sz="1400" b="1" i="1"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1219140" rtl="0" eaLnBrk="1" fontAlgn="base" latinLnBrk="0" hangingPunct="1">
              <a:lnSpc>
                <a:spcPct val="100000"/>
              </a:lnSpc>
              <a:spcBef>
                <a:spcPct val="0"/>
              </a:spcBef>
              <a:spcAft>
                <a:spcPct val="0"/>
              </a:spcAft>
              <a:buClrTx/>
              <a:buSzTx/>
              <a:buFontTx/>
              <a:buNone/>
              <a:tabLst/>
              <a:defRPr/>
            </a:pPr>
            <a:endParaRPr kumimoji="0" lang="en-US" sz="1400" b="1" i="1"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prstClr val="white"/>
                </a:solidFill>
                <a:effectLst/>
                <a:uLnTx/>
                <a:uFillTx/>
                <a:latin typeface="Arial"/>
                <a:ea typeface="+mn-ea"/>
                <a:cs typeface="+mn-cs"/>
              </a:rPr>
              <a:t>* 1 = </a:t>
            </a:r>
            <a:r>
              <a:rPr kumimoji="0" lang="en-US" sz="1400" b="0" i="0" u="none" strike="noStrike" kern="1200" cap="none" spc="0" normalizeH="0" baseline="0" noProof="0" dirty="0">
                <a:ln>
                  <a:noFill/>
                </a:ln>
                <a:solidFill>
                  <a:prstClr val="white"/>
                </a:solidFill>
                <a:effectLst/>
                <a:uLnTx/>
                <a:uFillTx/>
                <a:latin typeface="Arial"/>
                <a:ea typeface="+mn-ea"/>
                <a:cs typeface="+mn-cs"/>
              </a:rPr>
              <a:t>I should have been somewhere else. No value was added for me.</a:t>
            </a:r>
          </a:p>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prstClr val="white"/>
                </a:solidFill>
                <a:effectLst/>
                <a:uLnTx/>
                <a:uFillTx/>
                <a:latin typeface="Arial"/>
                <a:ea typeface="+mn-ea"/>
                <a:cs typeface="+mn-cs"/>
              </a:rPr>
              <a:t>  5 = </a:t>
            </a:r>
            <a:r>
              <a:rPr kumimoji="0" lang="en-US" sz="1400" b="0" i="0" u="none" strike="noStrike" kern="1200" cap="none" spc="0" normalizeH="0" baseline="0" noProof="0" dirty="0">
                <a:ln>
                  <a:noFill/>
                </a:ln>
                <a:solidFill>
                  <a:prstClr val="white"/>
                </a:solidFill>
                <a:effectLst/>
                <a:uLnTx/>
                <a:uFillTx/>
                <a:latin typeface="Arial"/>
                <a:ea typeface="+mn-ea"/>
                <a:cs typeface="+mn-cs"/>
              </a:rPr>
              <a:t>I felt that I received the maximum value.</a:t>
            </a:r>
            <a:endParaRPr kumimoji="0" lang="en-US" sz="1400" b="1" i="1" u="none" strike="noStrike" kern="1200" cap="none" spc="0" normalizeH="0" baseline="0" noProof="0" dirty="0">
              <a:ln>
                <a:noFill/>
              </a:ln>
              <a:solidFill>
                <a:prstClr val="white"/>
              </a:solidFill>
              <a:effectLst/>
              <a:uLnTx/>
              <a:uFillTx/>
              <a:latin typeface="Arial"/>
              <a:ea typeface="+mn-ea"/>
              <a:cs typeface="+mn-cs"/>
            </a:endParaRPr>
          </a:p>
        </p:txBody>
      </p:sp>
      <p:sp>
        <p:nvSpPr>
          <p:cNvPr id="5" name="Ellipse 7">
            <a:extLst>
              <a:ext uri="{FF2B5EF4-FFF2-40B4-BE49-F238E27FC236}">
                <a16:creationId xmlns:a16="http://schemas.microsoft.com/office/drawing/2014/main" id="{CC221453-1F98-C131-5453-19F1EC58CF14}"/>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511794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A4B150D1-2D9A-D342-A608-60CD28A19A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35240"/>
            <a:ext cx="12192000" cy="6993240"/>
          </a:xfrm>
          <a:prstGeom prst="rect">
            <a:avLst/>
          </a:prstGeom>
        </p:spPr>
      </p:pic>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content : Goldsmith, S., &amp; Kleiman, N. (2017</a:t>
            </a:r>
            <a:r>
              <a:rPr lang="en-US"/>
              <a:t>). </a:t>
            </a:r>
            <a:r>
              <a:rPr lang="en-US" dirty="0"/>
              <a:t>A new city O/S: the power of open, collaborative, and </a:t>
            </a:r>
            <a:r>
              <a:rPr lang="en-US"/>
              <a:t>distributed governance</a:t>
            </a:r>
            <a:r>
              <a:rPr lang="en-US" dirty="0"/>
              <a:t>. Source of image: </a:t>
            </a:r>
            <a:r>
              <a:rPr lang="en-US"/>
              <a:t>https://</a:t>
            </a:r>
            <a:r>
              <a:rPr lang="en-US" dirty="0" err="1"/>
              <a:t>pittsburghpa.shinyapps</a:t>
            </a:r>
            <a:r>
              <a:rPr lang="en-US" err="1"/>
              <a:t>.</a:t>
            </a:r>
            <a:r>
              <a:rPr lang="en-US"/>
              <a:t>io/BurghsEyeView</a:t>
            </a:r>
            <a:r>
              <a:rPr lang="en-US" dirty="0"/>
              <a:t>/.</a:t>
            </a:r>
          </a:p>
          <a:p>
            <a:endParaRPr lang="en-US" dirty="0"/>
          </a:p>
        </p:txBody>
      </p:sp>
      <p:sp>
        <p:nvSpPr>
          <p:cNvPr id="6" name="Rechteck 5">
            <a:extLst>
              <a:ext uri="{FF2B5EF4-FFF2-40B4-BE49-F238E27FC236}">
                <a16:creationId xmlns:a16="http://schemas.microsoft.com/office/drawing/2014/main" id="{DF406E82-0D67-6F46-BA82-BB224B9EA51A}"/>
              </a:ext>
            </a:extLst>
          </p:cNvPr>
          <p:cNvSpPr/>
          <p:nvPr/>
        </p:nvSpPr>
        <p:spPr>
          <a:xfrm>
            <a:off x="425453" y="2033496"/>
            <a:ext cx="7885427" cy="985309"/>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sp>
        <p:nvSpPr>
          <p:cNvPr id="7" name="Rechteck 6">
            <a:extLst>
              <a:ext uri="{FF2B5EF4-FFF2-40B4-BE49-F238E27FC236}">
                <a16:creationId xmlns:a16="http://schemas.microsoft.com/office/drawing/2014/main" id="{E2735B45-430D-E642-8B9B-25243FAA0569}"/>
              </a:ext>
            </a:extLst>
          </p:cNvPr>
          <p:cNvSpPr/>
          <p:nvPr/>
        </p:nvSpPr>
        <p:spPr>
          <a:xfrm>
            <a:off x="425453" y="2091973"/>
            <a:ext cx="7885427" cy="830997"/>
          </a:xfrm>
          <a:prstGeom prst="rect">
            <a:avLst/>
          </a:prstGeom>
        </p:spPr>
        <p:txBody>
          <a:bodyPr wrap="square">
            <a:spAutoFit/>
          </a:bodyPr>
          <a:lstStyle/>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charset="0"/>
                <a:ea typeface="+mn-ea"/>
                <a:cs typeface="Arial" charset="0"/>
              </a:rPr>
              <a:t>With </a:t>
            </a:r>
            <a:r>
              <a:rPr kumimoji="0" lang="en-US" sz="1600" b="1" i="0" u="none" strike="noStrike" kern="1200" cap="none" spc="0" normalizeH="0" baseline="0" noProof="0" dirty="0">
                <a:ln>
                  <a:noFill/>
                </a:ln>
                <a:solidFill>
                  <a:prstClr val="black"/>
                </a:solidFill>
                <a:effectLst/>
                <a:uLnTx/>
                <a:uFillTx/>
                <a:latin typeface="Arial" charset="0"/>
                <a:ea typeface="+mn-ea"/>
                <a:cs typeface="Arial" charset="0"/>
              </a:rPr>
              <a:t>Burgh’s Eye View</a:t>
            </a:r>
            <a:r>
              <a:rPr kumimoji="0" lang="en-US" sz="1600" b="0" i="0" u="none" strike="noStrike" kern="1200" cap="none" spc="0" normalizeH="0" baseline="0" noProof="0" dirty="0">
                <a:ln>
                  <a:noFill/>
                </a:ln>
                <a:solidFill>
                  <a:prstClr val="black"/>
                </a:solidFill>
                <a:effectLst/>
                <a:uLnTx/>
                <a:uFillTx/>
                <a:latin typeface="Arial" charset="0"/>
                <a:ea typeface="+mn-ea"/>
                <a:cs typeface="Arial" charset="0"/>
              </a:rPr>
              <a:t>, the city of Pittsburgh has created an easily navigable map that allows citizens and community groups to plug in hundreds of different data points to better understand crime, neighborhood development, and health.</a:t>
            </a:r>
          </a:p>
        </p:txBody>
      </p:sp>
      <p:sp>
        <p:nvSpPr>
          <p:cNvPr id="9" name="Ellipse 7">
            <a:extLst>
              <a:ext uri="{FF2B5EF4-FFF2-40B4-BE49-F238E27FC236}">
                <a16:creationId xmlns:a16="http://schemas.microsoft.com/office/drawing/2014/main" id="{B90E5D4E-8EF3-6281-878E-DE2E7AD7BCB9}"/>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4214985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p:txBody>
          <a:bodyPr/>
          <a:lstStyle/>
          <a:p>
            <a:r>
              <a:rPr lang="en-US" noProof="0" dirty="0"/>
              <a:t>The quality of place matters </a:t>
            </a:r>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content: Florida, R. (2012). The Rise of the Creative Class Revisited.</a:t>
            </a:r>
          </a:p>
          <a:p>
            <a:endParaRPr lang="en-US" dirty="0"/>
          </a:p>
          <a:p>
            <a:endParaRPr lang="en-US" dirty="0"/>
          </a:p>
          <a:p>
            <a:endParaRPr lang="en-US" dirty="0"/>
          </a:p>
          <a:p>
            <a:endParaRPr lang="en-US" dirty="0"/>
          </a:p>
        </p:txBody>
      </p:sp>
      <p:sp>
        <p:nvSpPr>
          <p:cNvPr id="5" name="Textfeld 4">
            <a:extLst>
              <a:ext uri="{FF2B5EF4-FFF2-40B4-BE49-F238E27FC236}">
                <a16:creationId xmlns:a16="http://schemas.microsoft.com/office/drawing/2014/main" id="{B5C03E01-008A-CE4D-857D-26CD1E3E066C}"/>
              </a:ext>
            </a:extLst>
          </p:cNvPr>
          <p:cNvSpPr txBox="1"/>
          <p:nvPr/>
        </p:nvSpPr>
        <p:spPr>
          <a:xfrm>
            <a:off x="886520" y="666350"/>
            <a:ext cx="2495876" cy="5122877"/>
          </a:xfrm>
          <a:prstGeom prst="rect">
            <a:avLst/>
          </a:prstGeom>
          <a:noFill/>
        </p:spPr>
        <p:txBody>
          <a:bodyPr wrap="non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31866" b="1" i="0" u="none" strike="noStrike" kern="1200" cap="none" spc="0" normalizeH="0" baseline="0" noProof="0" dirty="0">
                <a:ln>
                  <a:noFill/>
                </a:ln>
                <a:solidFill>
                  <a:srgbClr val="E37222"/>
                </a:solidFill>
                <a:effectLst/>
                <a:uLnTx/>
                <a:uFillTx/>
                <a:latin typeface="Arial"/>
                <a:ea typeface="+mn-ea"/>
                <a:cs typeface="Arial" charset="0"/>
              </a:rPr>
              <a:t>T</a:t>
            </a:r>
          </a:p>
        </p:txBody>
      </p:sp>
      <p:sp>
        <p:nvSpPr>
          <p:cNvPr id="6" name="Textfeld 5">
            <a:extLst>
              <a:ext uri="{FF2B5EF4-FFF2-40B4-BE49-F238E27FC236}">
                <a16:creationId xmlns:a16="http://schemas.microsoft.com/office/drawing/2014/main" id="{85DF4FA7-2513-E940-BB7E-79DF39ED12C8}"/>
              </a:ext>
            </a:extLst>
          </p:cNvPr>
          <p:cNvSpPr txBox="1"/>
          <p:nvPr/>
        </p:nvSpPr>
        <p:spPr>
          <a:xfrm>
            <a:off x="2547225" y="2651205"/>
            <a:ext cx="2801857" cy="2198615"/>
          </a:xfrm>
          <a:prstGeom prst="rect">
            <a:avLst/>
          </a:prstGeom>
          <a:noFill/>
        </p:spPr>
        <p:txBody>
          <a:bodyPr wrap="none" lIns="0" tIns="0" rIns="0" bIns="0" rtlCol="0">
            <a:spAutoFit/>
          </a:bodyPr>
          <a:lstStyle/>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Arial"/>
                <a:ea typeface="+mn-ea"/>
                <a:cs typeface="Arial" charset="0"/>
              </a:rPr>
              <a:t>echnology</a:t>
            </a:r>
            <a:endParaRPr kumimoji="0" lang="en-US" sz="3200" b="0" i="0" u="none" strike="noStrike" kern="1200" cap="none" spc="0" normalizeH="0" baseline="0" noProof="0" dirty="0">
              <a:ln>
                <a:noFill/>
              </a:ln>
              <a:solidFill>
                <a:prstClr val="black"/>
              </a:solidFill>
              <a:effectLst/>
              <a:uLnTx/>
              <a:uFillTx/>
              <a:latin typeface="Arial"/>
              <a:ea typeface="+mn-ea"/>
              <a:cs typeface="Arial" charset="0"/>
            </a:endParaRPr>
          </a:p>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Arial"/>
                <a:ea typeface="+mn-ea"/>
                <a:cs typeface="Arial" charset="0"/>
              </a:rPr>
              <a:t>alent</a:t>
            </a:r>
            <a:endParaRPr kumimoji="0" lang="en-US" sz="3200" b="0" i="0" u="none" strike="noStrike" kern="1200" cap="none" spc="0" normalizeH="0" baseline="0" noProof="0" dirty="0">
              <a:ln>
                <a:noFill/>
              </a:ln>
              <a:solidFill>
                <a:prstClr val="black"/>
              </a:solidFill>
              <a:effectLst/>
              <a:uLnTx/>
              <a:uFillTx/>
              <a:latin typeface="Arial"/>
              <a:ea typeface="+mn-ea"/>
              <a:cs typeface="Arial" charset="0"/>
            </a:endParaRPr>
          </a:p>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Arial"/>
                <a:ea typeface="+mn-ea"/>
                <a:cs typeface="Arial" charset="0"/>
              </a:rPr>
              <a:t>olerance</a:t>
            </a:r>
            <a:endParaRPr kumimoji="0" lang="en-US" sz="3200" b="0" i="0" u="none" strike="noStrike" kern="1200" cap="none" spc="0" normalizeH="0" baseline="0" noProof="0" dirty="0">
              <a:ln>
                <a:noFill/>
              </a:ln>
              <a:solidFill>
                <a:prstClr val="black"/>
              </a:solidFill>
              <a:effectLst/>
              <a:uLnTx/>
              <a:uFillTx/>
              <a:latin typeface="Arial"/>
              <a:ea typeface="+mn-ea"/>
              <a:cs typeface="Arial" charset="0"/>
            </a:endParaRPr>
          </a:p>
          <a:p>
            <a:pPr marL="0" marR="0" lvl="0" indent="0" algn="l" defTabSz="1219140" rtl="0" eaLnBrk="1" fontAlgn="base" latinLnBrk="0" hangingPunct="1">
              <a:lnSpc>
                <a:spcPct val="114000"/>
              </a:lnSpc>
              <a:spcBef>
                <a:spcPct val="0"/>
              </a:spcBef>
              <a:spcAft>
                <a:spcPct val="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Arial"/>
                <a:ea typeface="+mn-ea"/>
                <a:cs typeface="Arial" charset="0"/>
              </a:rPr>
              <a:t>erritorial</a:t>
            </a:r>
            <a:r>
              <a:rPr kumimoji="0" lang="en-US" sz="3200" b="0" i="0" u="none" strike="noStrike" kern="1200" cap="none" spc="0" normalizeH="0" baseline="0" noProof="0" dirty="0">
                <a:ln>
                  <a:noFill/>
                </a:ln>
                <a:solidFill>
                  <a:prstClr val="black"/>
                </a:solidFill>
                <a:effectLst/>
                <a:uLnTx/>
                <a:uFillTx/>
                <a:latin typeface="Arial"/>
                <a:ea typeface="+mn-ea"/>
                <a:cs typeface="Arial" charset="0"/>
              </a:rPr>
              <a:t> Assets</a:t>
            </a:r>
          </a:p>
        </p:txBody>
      </p:sp>
      <p:cxnSp>
        <p:nvCxnSpPr>
          <p:cNvPr id="7" name="Gerade Verbindung mit Pfeil 6">
            <a:extLst>
              <a:ext uri="{FF2B5EF4-FFF2-40B4-BE49-F238E27FC236}">
                <a16:creationId xmlns:a16="http://schemas.microsoft.com/office/drawing/2014/main" id="{006C44EA-CEE8-D641-A14C-09CEBE73A547}"/>
              </a:ext>
            </a:extLst>
          </p:cNvPr>
          <p:cNvCxnSpPr/>
          <p:nvPr/>
        </p:nvCxnSpPr>
        <p:spPr>
          <a:xfrm flipV="1">
            <a:off x="5502878" y="3728231"/>
            <a:ext cx="966572" cy="88968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Rechteck 7">
            <a:extLst>
              <a:ext uri="{FF2B5EF4-FFF2-40B4-BE49-F238E27FC236}">
                <a16:creationId xmlns:a16="http://schemas.microsoft.com/office/drawing/2014/main" id="{2D0B8DF3-CB5A-0446-886A-6F4F2600DBD4}"/>
              </a:ext>
            </a:extLst>
          </p:cNvPr>
          <p:cNvSpPr/>
          <p:nvPr/>
        </p:nvSpPr>
        <p:spPr>
          <a:xfrm>
            <a:off x="6601019" y="2522710"/>
            <a:ext cx="4334804" cy="584775"/>
          </a:xfrm>
          <a:prstGeom prst="rect">
            <a:avLst/>
          </a:prstGeom>
        </p:spPr>
        <p:txBody>
          <a:bodyPr wrap="square">
            <a:spAutoFit/>
          </a:bodyPr>
          <a:lstStyle/>
          <a:p>
            <a:pPr marL="0" marR="0" lvl="0" indent="0" algn="ctr" defTabSz="121914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charset="0"/>
                <a:ea typeface="+mn-ea"/>
                <a:cs typeface="Arial" charset="0"/>
              </a:rPr>
              <a:t>The unique set of characteristics that defines a place and makes it attractive</a:t>
            </a:r>
          </a:p>
        </p:txBody>
      </p:sp>
      <p:cxnSp>
        <p:nvCxnSpPr>
          <p:cNvPr id="9" name="Gerade Verbindung mit Pfeil 8">
            <a:extLst>
              <a:ext uri="{FF2B5EF4-FFF2-40B4-BE49-F238E27FC236}">
                <a16:creationId xmlns:a16="http://schemas.microsoft.com/office/drawing/2014/main" id="{16F5391F-EB12-B04C-AA49-874AB686D073}"/>
              </a:ext>
            </a:extLst>
          </p:cNvPr>
          <p:cNvCxnSpPr/>
          <p:nvPr/>
        </p:nvCxnSpPr>
        <p:spPr>
          <a:xfrm>
            <a:off x="5502878" y="4617919"/>
            <a:ext cx="96657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Gerade Verbindung mit Pfeil 9">
            <a:extLst>
              <a:ext uri="{FF2B5EF4-FFF2-40B4-BE49-F238E27FC236}">
                <a16:creationId xmlns:a16="http://schemas.microsoft.com/office/drawing/2014/main" id="{488AA6EB-FCFA-6542-8588-F48037FAC899}"/>
              </a:ext>
            </a:extLst>
          </p:cNvPr>
          <p:cNvCxnSpPr/>
          <p:nvPr/>
        </p:nvCxnSpPr>
        <p:spPr>
          <a:xfrm>
            <a:off x="5502878" y="4617920"/>
            <a:ext cx="966572" cy="86259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Rechteck 10">
            <a:extLst>
              <a:ext uri="{FF2B5EF4-FFF2-40B4-BE49-F238E27FC236}">
                <a16:creationId xmlns:a16="http://schemas.microsoft.com/office/drawing/2014/main" id="{EFC91953-00AB-D445-96A8-5CDD00A8B0DF}"/>
              </a:ext>
            </a:extLst>
          </p:cNvPr>
          <p:cNvSpPr/>
          <p:nvPr/>
        </p:nvSpPr>
        <p:spPr>
          <a:xfrm>
            <a:off x="6741913" y="3339795"/>
            <a:ext cx="4053016" cy="77687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a:ea typeface="+mn-ea"/>
                <a:cs typeface="+mn-cs"/>
              </a:rPr>
              <a:t>What‘s there?</a:t>
            </a:r>
          </a:p>
        </p:txBody>
      </p:sp>
      <p:sp>
        <p:nvSpPr>
          <p:cNvPr id="12" name="Rechteck 11">
            <a:extLst>
              <a:ext uri="{FF2B5EF4-FFF2-40B4-BE49-F238E27FC236}">
                <a16:creationId xmlns:a16="http://schemas.microsoft.com/office/drawing/2014/main" id="{CAAECA4C-7FD7-9645-90CE-28BBCC5E00A4}"/>
              </a:ext>
            </a:extLst>
          </p:cNvPr>
          <p:cNvSpPr/>
          <p:nvPr/>
        </p:nvSpPr>
        <p:spPr>
          <a:xfrm>
            <a:off x="6741913" y="4234631"/>
            <a:ext cx="4053016" cy="77687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a:ea typeface="+mn-ea"/>
                <a:cs typeface="+mn-cs"/>
              </a:rPr>
              <a:t>Who‘s there?</a:t>
            </a:r>
          </a:p>
        </p:txBody>
      </p:sp>
      <p:sp>
        <p:nvSpPr>
          <p:cNvPr id="13" name="Rechteck 12">
            <a:extLst>
              <a:ext uri="{FF2B5EF4-FFF2-40B4-BE49-F238E27FC236}">
                <a16:creationId xmlns:a16="http://schemas.microsoft.com/office/drawing/2014/main" id="{34EEA4BE-E277-814D-A154-A797A2026C8C}"/>
              </a:ext>
            </a:extLst>
          </p:cNvPr>
          <p:cNvSpPr/>
          <p:nvPr/>
        </p:nvSpPr>
        <p:spPr>
          <a:xfrm>
            <a:off x="6751236" y="5135287"/>
            <a:ext cx="4053016" cy="77687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a:ea typeface="+mn-ea"/>
                <a:cs typeface="+mn-cs"/>
              </a:rPr>
              <a:t>What‘s going on?</a:t>
            </a:r>
          </a:p>
        </p:txBody>
      </p:sp>
      <p:sp>
        <p:nvSpPr>
          <p:cNvPr id="3" name="Ellipse 7">
            <a:extLst>
              <a:ext uri="{FF2B5EF4-FFF2-40B4-BE49-F238E27FC236}">
                <a16:creationId xmlns:a16="http://schemas.microsoft.com/office/drawing/2014/main" id="{58691757-B856-D90F-B083-64627DE77D8B}"/>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048320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A76561-54B3-3341-B31B-FD9B8E923172}"/>
              </a:ext>
            </a:extLst>
          </p:cNvPr>
          <p:cNvSpPr>
            <a:spLocks noGrp="1"/>
          </p:cNvSpPr>
          <p:nvPr>
            <p:ph type="title"/>
          </p:nvPr>
        </p:nvSpPr>
        <p:spPr/>
        <p:txBody>
          <a:bodyPr/>
          <a:lstStyle/>
          <a:p>
            <a:r>
              <a:rPr lang="en-US" noProof="0" dirty="0"/>
              <a:t>Mobile phone data as indicators of economic status</a:t>
            </a:r>
          </a:p>
        </p:txBody>
      </p:sp>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p:txBody>
          <a:bodyPr>
            <a:normAutofit/>
          </a:bodyPr>
          <a:lstStyle/>
          <a:p>
            <a:r>
              <a:rPr lang="en-US" dirty="0"/>
              <a:t>Source of content and image: </a:t>
            </a:r>
            <a:r>
              <a:rPr lang="en-US"/>
              <a:t>https://</a:t>
            </a:r>
            <a:r>
              <a:rPr lang="en-US" dirty="0" err="1"/>
              <a:t>www.media.mit</a:t>
            </a:r>
            <a:r>
              <a:rPr lang="en-US" err="1"/>
              <a:t>.</a:t>
            </a:r>
            <a:r>
              <a:rPr lang="en-US"/>
              <a:t>edu</a:t>
            </a:r>
            <a:r>
              <a:rPr lang="en-US" dirty="0"/>
              <a:t>/projects/social-physics-of-unemployment/overview/.</a:t>
            </a:r>
          </a:p>
        </p:txBody>
      </p:sp>
      <p:sp>
        <p:nvSpPr>
          <p:cNvPr id="6" name="Rechteck 5">
            <a:extLst>
              <a:ext uri="{FF2B5EF4-FFF2-40B4-BE49-F238E27FC236}">
                <a16:creationId xmlns:a16="http://schemas.microsoft.com/office/drawing/2014/main" id="{C313A70C-9385-0642-83FA-8A3E1C4092CC}"/>
              </a:ext>
            </a:extLst>
          </p:cNvPr>
          <p:cNvSpPr/>
          <p:nvPr/>
        </p:nvSpPr>
        <p:spPr>
          <a:xfrm>
            <a:off x="8961750" y="4979383"/>
            <a:ext cx="2633071" cy="1528945"/>
          </a:xfrm>
          <a:prstGeom prst="rect">
            <a:avLst/>
          </a:prstGeom>
        </p:spPr>
        <p:txBody>
          <a:bodyPr wrap="square">
            <a:spAutoFit/>
          </a:bodyPr>
          <a:lstStyle/>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Reconstruction of district-level unemployment from mobile communication patterns. </a:t>
            </a:r>
          </a:p>
        </p:txBody>
      </p:sp>
      <p:pic>
        <p:nvPicPr>
          <p:cNvPr id="8" name="Picture 2" descr="https://dam-prod.media.mit.edu/thumb/2016/10/22/unemployment.png.1400x1400.png">
            <a:extLst>
              <a:ext uri="{FF2B5EF4-FFF2-40B4-BE49-F238E27FC236}">
                <a16:creationId xmlns:a16="http://schemas.microsoft.com/office/drawing/2014/main" id="{D8A8D456-DB37-25AC-2458-F79B931A10CC}"/>
              </a:ext>
            </a:extLst>
          </p:cNvPr>
          <p:cNvPicPr>
            <a:picLocks noGrp="1" noChangeAspect="1" noChangeArrowheads="1"/>
          </p:cNvPicPr>
          <p:nvPr>
            <p:ph sz="quarter" idx="10"/>
          </p:nvPr>
        </p:nvPicPr>
        <p:blipFill>
          <a:blip r:embed="rId3" cstate="screen">
            <a:extLst>
              <a:ext uri="{28A0092B-C50C-407E-A947-70E740481C1C}">
                <a14:useLocalDpi xmlns:a14="http://schemas.microsoft.com/office/drawing/2010/main"/>
              </a:ext>
            </a:extLst>
          </a:blip>
          <a:srcRect/>
          <a:stretch>
            <a:fillRect/>
          </a:stretch>
        </p:blipFill>
        <p:spPr bwMode="auto">
          <a:xfrm>
            <a:off x="1732901" y="1464027"/>
            <a:ext cx="7228849" cy="4944533"/>
          </a:xfrm>
          <a:prstGeom prst="rect">
            <a:avLst/>
          </a:prstGeom>
          <a:ln w="3175">
            <a:solidFill>
              <a:schemeClr val="tx1"/>
            </a:solidFill>
          </a:ln>
          <a:extLst>
            <a:ext uri="{909E8E84-426E-40DD-AFC4-6F175D3DCCD1}">
              <a14:hiddenFill xmlns:a14="http://schemas.microsoft.com/office/drawing/2010/main">
                <a:solidFill>
                  <a:srgbClr val="FFFFFF"/>
                </a:solidFill>
              </a14:hiddenFill>
            </a:ext>
          </a:extLst>
        </p:spPr>
      </p:pic>
      <p:sp>
        <p:nvSpPr>
          <p:cNvPr id="9" name="Ellipse 7">
            <a:extLst>
              <a:ext uri="{FF2B5EF4-FFF2-40B4-BE49-F238E27FC236}">
                <a16:creationId xmlns:a16="http://schemas.microsoft.com/office/drawing/2014/main" id="{4BA3E82E-5031-E4E5-C604-C4DECBD2A6DD}"/>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3608806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alkway to the Man">
            <a:extLst>
              <a:ext uri="{FF2B5EF4-FFF2-40B4-BE49-F238E27FC236}">
                <a16:creationId xmlns:a16="http://schemas.microsoft.com/office/drawing/2014/main" id="{262218F9-4FA2-AE41-8B86-EBAF66EAF73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601267"/>
            <a:ext cx="12192000" cy="8126016"/>
          </a:xfrm>
          <a:prstGeom prst="rect">
            <a:avLst/>
          </a:prstGeom>
          <a:noFill/>
          <a:extLst>
            <a:ext uri="{909E8E84-426E-40DD-AFC4-6F175D3DCCD1}">
              <a14:hiddenFill xmlns:a14="http://schemas.microsoft.com/office/drawing/2010/main">
                <a:solidFill>
                  <a:srgbClr val="FFFFFF"/>
                </a:solidFill>
              </a14:hiddenFill>
            </a:ext>
          </a:extLst>
        </p:spPr>
      </p:pic>
      <p:sp>
        <p:nvSpPr>
          <p:cNvPr id="4" name="Textplatzhalter 3">
            <a:extLst>
              <a:ext uri="{FF2B5EF4-FFF2-40B4-BE49-F238E27FC236}">
                <a16:creationId xmlns:a16="http://schemas.microsoft.com/office/drawing/2014/main" id="{FE458264-E47A-DF49-AA96-43DB44B38148}"/>
              </a:ext>
            </a:extLst>
          </p:cNvPr>
          <p:cNvSpPr>
            <a:spLocks noGrp="1"/>
          </p:cNvSpPr>
          <p:nvPr>
            <p:ph type="body" sz="quarter" idx="11"/>
          </p:nvPr>
        </p:nvSpPr>
        <p:spPr>
          <a:solidFill>
            <a:schemeClr val="bg1">
              <a:alpha val="80000"/>
            </a:schemeClr>
          </a:solidFill>
        </p:spPr>
        <p:txBody>
          <a:bodyPr>
            <a:normAutofit/>
          </a:bodyPr>
          <a:lstStyle/>
          <a:p>
            <a:r>
              <a:rPr lang="en-US"/>
              <a:t>Source of content: https://burningman.org/event/black-rock-city-guide/. Source of image: Andrew Wyatt. from https://gallery.burningman.org/asset/a449a22b-412d-471e-9351-cf075741a8dd?i=16&amp;collection_slug=Featured.</a:t>
            </a:r>
          </a:p>
          <a:p>
            <a:endParaRPr lang="en-US"/>
          </a:p>
          <a:p>
            <a:endParaRPr lang="en-US" dirty="0"/>
          </a:p>
        </p:txBody>
      </p:sp>
      <p:sp>
        <p:nvSpPr>
          <p:cNvPr id="6" name="Rechteck 5">
            <a:extLst>
              <a:ext uri="{FF2B5EF4-FFF2-40B4-BE49-F238E27FC236}">
                <a16:creationId xmlns:a16="http://schemas.microsoft.com/office/drawing/2014/main" id="{597C6B38-B078-A044-9E23-598E5862CAD3}"/>
              </a:ext>
            </a:extLst>
          </p:cNvPr>
          <p:cNvSpPr/>
          <p:nvPr/>
        </p:nvSpPr>
        <p:spPr>
          <a:xfrm>
            <a:off x="425453" y="2033496"/>
            <a:ext cx="8286747" cy="985309"/>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sp>
        <p:nvSpPr>
          <p:cNvPr id="7" name="Rechteck 6">
            <a:extLst>
              <a:ext uri="{FF2B5EF4-FFF2-40B4-BE49-F238E27FC236}">
                <a16:creationId xmlns:a16="http://schemas.microsoft.com/office/drawing/2014/main" id="{417E8623-74CC-AB44-9BE0-20DE7CFDDDCC}"/>
              </a:ext>
            </a:extLst>
          </p:cNvPr>
          <p:cNvSpPr/>
          <p:nvPr/>
        </p:nvSpPr>
        <p:spPr>
          <a:xfrm>
            <a:off x="425455" y="2091974"/>
            <a:ext cx="8447613" cy="830997"/>
          </a:xfrm>
          <a:prstGeom prst="rect">
            <a:avLst/>
          </a:prstGeom>
        </p:spPr>
        <p:txBody>
          <a:bodyPr wrap="square">
            <a:spAutoFit/>
          </a:bodyPr>
          <a:lstStyle/>
          <a:p>
            <a:pPr marL="0" marR="0" lvl="0" indent="0" algn="l" defTabSz="121914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charset="0"/>
                <a:ea typeface="+mn-ea"/>
                <a:cs typeface="Arial" charset="0"/>
              </a:rPr>
              <a:t>Burning Man takes place in Black Rock City, a full-fledged, thriving temporary metropolis. Like any other city, it has essential infrastructure and community services — including city planning, emergency, safety and sanitary infrastructure — to keep it functioning.</a:t>
            </a:r>
          </a:p>
        </p:txBody>
      </p:sp>
      <p:sp>
        <p:nvSpPr>
          <p:cNvPr id="2" name="Titel 1">
            <a:extLst>
              <a:ext uri="{FF2B5EF4-FFF2-40B4-BE49-F238E27FC236}">
                <a16:creationId xmlns:a16="http://schemas.microsoft.com/office/drawing/2014/main" id="{D764CBEC-BD9D-83F4-B44B-DF11CD1647CE}"/>
              </a:ext>
            </a:extLst>
          </p:cNvPr>
          <p:cNvSpPr>
            <a:spLocks noGrp="1"/>
          </p:cNvSpPr>
          <p:nvPr>
            <p:ph type="title"/>
          </p:nvPr>
        </p:nvSpPr>
        <p:spPr>
          <a:xfrm>
            <a:off x="440947" y="309036"/>
            <a:ext cx="11319255" cy="371961"/>
          </a:xfrm>
          <a:solidFill>
            <a:schemeClr val="bg1">
              <a:alpha val="80000"/>
            </a:schemeClr>
          </a:solidFill>
        </p:spPr>
        <p:txBody>
          <a:bodyPr/>
          <a:lstStyle/>
          <a:p>
            <a:r>
              <a:rPr lang="en-US" noProof="0" dirty="0"/>
              <a:t>A Festival Like Nothing Else</a:t>
            </a:r>
          </a:p>
        </p:txBody>
      </p:sp>
      <p:sp>
        <p:nvSpPr>
          <p:cNvPr id="3" name="Ellipse 7">
            <a:extLst>
              <a:ext uri="{FF2B5EF4-FFF2-40B4-BE49-F238E27FC236}">
                <a16:creationId xmlns:a16="http://schemas.microsoft.com/office/drawing/2014/main" id="{8D194712-DACC-B8D8-29E8-0A14AD616D88}"/>
              </a:ext>
            </a:extLst>
          </p:cNvPr>
          <p:cNvSpPr/>
          <p:nvPr/>
        </p:nvSpPr>
        <p:spPr>
          <a:xfrm>
            <a:off x="10483933" y="315685"/>
            <a:ext cx="1486393" cy="144680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Arial"/>
              </a:rPr>
              <a:t>Sample Slides</a:t>
            </a:r>
            <a:endParaRPr kumimoji="0" lang="en-US" sz="1600" b="0" i="0" u="none" strike="noStrike" kern="1200" cap="none" spc="0" normalizeH="0" baseline="0" noProof="0" dirty="0">
              <a:ln>
                <a:noFill/>
              </a:ln>
              <a:solidFill>
                <a:srgbClr val="0065BD"/>
              </a:solidFill>
              <a:effectLst/>
              <a:uLnTx/>
              <a:uFillTx/>
              <a:latin typeface="Arial"/>
              <a:ea typeface="+mn-ea"/>
              <a:cs typeface="+mn-cs"/>
            </a:endParaRPr>
          </a:p>
        </p:txBody>
      </p:sp>
    </p:spTree>
    <p:extLst>
      <p:ext uri="{BB962C8B-B14F-4D97-AF65-F5344CB8AC3E}">
        <p14:creationId xmlns:p14="http://schemas.microsoft.com/office/powerpoint/2010/main" val="35806724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73FE214B-115D-DE83-175D-18BA39BC1B48}"/>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377" rtl="0" eaLnBrk="1" fontAlgn="auto" latinLnBrk="0" hangingPunct="1">
              <a:lnSpc>
                <a:spcPct val="114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Titel 1"/>
          <p:cNvSpPr txBox="1">
            <a:spLocks/>
          </p:cNvSpPr>
          <p:nvPr/>
        </p:nvSpPr>
        <p:spPr>
          <a:xfrm>
            <a:off x="423335" y="3175129"/>
            <a:ext cx="11345332" cy="38074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lnSpc>
                <a:spcPts val="3200"/>
              </a:lnSpc>
              <a:spcBef>
                <a:spcPct val="0"/>
              </a:spcBef>
              <a:spcAft>
                <a:spcPct val="0"/>
              </a:spcAft>
              <a:defRPr lang="de-DE" sz="2500" b="0" kern="1200" baseline="0" noProof="0" dirty="0">
                <a:solidFill>
                  <a:schemeClr val="bg1"/>
                </a:solidFill>
                <a:latin typeface="+mj-lt"/>
                <a:ea typeface="+mj-ea"/>
                <a:cs typeface="+mj-cs"/>
              </a:defRPr>
            </a:lvl1pPr>
            <a:lvl2pPr algn="l" rtl="0" eaLnBrk="0" fontAlgn="base" hangingPunct="0">
              <a:spcBef>
                <a:spcPct val="0"/>
              </a:spcBef>
              <a:spcAft>
                <a:spcPct val="0"/>
              </a:spcAft>
              <a:defRPr sz="2000" b="1">
                <a:solidFill>
                  <a:schemeClr val="tx2"/>
                </a:solidFill>
                <a:latin typeface="Arial" charset="0"/>
                <a:cs typeface="Arial" charset="0"/>
              </a:defRPr>
            </a:lvl2pPr>
            <a:lvl3pPr algn="l" rtl="0" eaLnBrk="0" fontAlgn="base" hangingPunct="0">
              <a:spcBef>
                <a:spcPct val="0"/>
              </a:spcBef>
              <a:spcAft>
                <a:spcPct val="0"/>
              </a:spcAft>
              <a:defRPr sz="2000" b="1">
                <a:solidFill>
                  <a:schemeClr val="tx2"/>
                </a:solidFill>
                <a:latin typeface="Arial" charset="0"/>
                <a:cs typeface="Arial" charset="0"/>
              </a:defRPr>
            </a:lvl3pPr>
            <a:lvl4pPr algn="l" rtl="0" eaLnBrk="0" fontAlgn="base" hangingPunct="0">
              <a:spcBef>
                <a:spcPct val="0"/>
              </a:spcBef>
              <a:spcAft>
                <a:spcPct val="0"/>
              </a:spcAft>
              <a:defRPr sz="2000" b="1">
                <a:solidFill>
                  <a:schemeClr val="tx2"/>
                </a:solidFill>
                <a:latin typeface="Arial" charset="0"/>
                <a:cs typeface="Arial" charset="0"/>
              </a:defRPr>
            </a:lvl4pPr>
            <a:lvl5pPr algn="l" rtl="0" eaLnBrk="0" fontAlgn="base" hangingPunct="0">
              <a:spcBef>
                <a:spcPct val="0"/>
              </a:spcBef>
              <a:spcAft>
                <a:spcPct val="0"/>
              </a:spcAft>
              <a:defRPr sz="2000" b="1">
                <a:solidFill>
                  <a:schemeClr val="tx2"/>
                </a:solidFill>
                <a:latin typeface="Arial" charset="0"/>
                <a:cs typeface="Arial" charset="0"/>
              </a:defRPr>
            </a:lvl5pPr>
            <a:lvl6pPr marL="457200" algn="l" rtl="0" fontAlgn="base">
              <a:spcBef>
                <a:spcPct val="0"/>
              </a:spcBef>
              <a:spcAft>
                <a:spcPct val="0"/>
              </a:spcAft>
              <a:defRPr sz="2000" b="1">
                <a:solidFill>
                  <a:schemeClr val="tx2"/>
                </a:solidFill>
                <a:latin typeface="Arial" charset="0"/>
                <a:cs typeface="Arial" charset="0"/>
              </a:defRPr>
            </a:lvl6pPr>
            <a:lvl7pPr marL="914400" algn="l" rtl="0" fontAlgn="base">
              <a:spcBef>
                <a:spcPct val="0"/>
              </a:spcBef>
              <a:spcAft>
                <a:spcPct val="0"/>
              </a:spcAft>
              <a:defRPr sz="2000" b="1">
                <a:solidFill>
                  <a:schemeClr val="tx2"/>
                </a:solidFill>
                <a:latin typeface="Arial" charset="0"/>
                <a:cs typeface="Arial" charset="0"/>
              </a:defRPr>
            </a:lvl7pPr>
            <a:lvl8pPr marL="1371600" algn="l" rtl="0" fontAlgn="base">
              <a:spcBef>
                <a:spcPct val="0"/>
              </a:spcBef>
              <a:spcAft>
                <a:spcPct val="0"/>
              </a:spcAft>
              <a:defRPr sz="2000" b="1">
                <a:solidFill>
                  <a:schemeClr val="tx2"/>
                </a:solidFill>
                <a:latin typeface="Arial" charset="0"/>
                <a:cs typeface="Arial" charset="0"/>
              </a:defRPr>
            </a:lvl8pPr>
            <a:lvl9pPr marL="1828800" algn="l" rtl="0" fontAlgn="base">
              <a:spcBef>
                <a:spcPct val="0"/>
              </a:spcBef>
              <a:spcAft>
                <a:spcPct val="0"/>
              </a:spcAft>
              <a:defRPr sz="2000" b="1">
                <a:solidFill>
                  <a:schemeClr val="tx2"/>
                </a:solidFill>
                <a:latin typeface="Arial" charset="0"/>
                <a:cs typeface="Arial" charset="0"/>
              </a:defRPr>
            </a:lvl9pPr>
          </a:lstStyle>
          <a:p>
            <a:pPr marL="0" marR="0" lvl="0" indent="0" algn="ctr" defTabSz="1219140" rtl="0" eaLnBrk="0" fontAlgn="base" latinLnBrk="0" hangingPunct="0">
              <a:lnSpc>
                <a:spcPts val="3200"/>
              </a:lnSpc>
              <a:spcBef>
                <a:spcPct val="0"/>
              </a:spcBef>
              <a:spcAft>
                <a:spcPct val="0"/>
              </a:spcAft>
              <a:buClrTx/>
              <a:buSzTx/>
              <a:buFontTx/>
              <a:buNone/>
              <a:tabLst/>
              <a:defRPr/>
            </a:pPr>
            <a:r>
              <a:rPr kumimoji="0" lang="en-US" sz="2500" b="1" i="0" u="none" strike="noStrike" kern="1200" cap="none" spc="0" normalizeH="0" baseline="0" noProof="0" dirty="0">
                <a:ln>
                  <a:noFill/>
                </a:ln>
                <a:solidFill>
                  <a:prstClr val="white"/>
                </a:solidFill>
                <a:effectLst/>
                <a:uLnTx/>
                <a:uFillTx/>
                <a:latin typeface="Arial"/>
                <a:ea typeface="+mj-ea"/>
                <a:cs typeface="+mj-cs"/>
              </a:rPr>
              <a:t>Sample Slides for Scientific Presentations</a:t>
            </a:r>
          </a:p>
        </p:txBody>
      </p:sp>
    </p:spTree>
    <p:extLst>
      <p:ext uri="{BB962C8B-B14F-4D97-AF65-F5344CB8AC3E}">
        <p14:creationId xmlns:p14="http://schemas.microsoft.com/office/powerpoint/2010/main" val="2714018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63365F-4412-C84D-A226-83A44045DB69}"/>
              </a:ext>
            </a:extLst>
          </p:cNvPr>
          <p:cNvSpPr>
            <a:spLocks noGrp="1"/>
          </p:cNvSpPr>
          <p:nvPr>
            <p:ph type="title"/>
          </p:nvPr>
        </p:nvSpPr>
        <p:spPr/>
        <p:txBody>
          <a:bodyPr/>
          <a:lstStyle/>
          <a:p>
            <a:endParaRPr lang="en-US" noProof="0" dirty="0"/>
          </a:p>
        </p:txBody>
      </p:sp>
      <p:sp>
        <p:nvSpPr>
          <p:cNvPr id="3" name="Inhaltsplatzhalter 2">
            <a:extLst>
              <a:ext uri="{FF2B5EF4-FFF2-40B4-BE49-F238E27FC236}">
                <a16:creationId xmlns:a16="http://schemas.microsoft.com/office/drawing/2014/main" id="{BB162403-1244-8049-A09E-4DC87BAEEE7B}"/>
              </a:ext>
            </a:extLst>
          </p:cNvPr>
          <p:cNvSpPr>
            <a:spLocks noGrp="1"/>
          </p:cNvSpPr>
          <p:nvPr>
            <p:ph sz="quarter" idx="10"/>
          </p:nvPr>
        </p:nvSpPr>
        <p:spPr/>
        <p:txBody>
          <a:bodyPr/>
          <a:lstStyle/>
          <a:p>
            <a:endParaRPr lang="en-US" noProof="0" dirty="0"/>
          </a:p>
        </p:txBody>
      </p:sp>
      <p:sp>
        <p:nvSpPr>
          <p:cNvPr id="4" name="Textplatzhalter 3">
            <a:extLst>
              <a:ext uri="{FF2B5EF4-FFF2-40B4-BE49-F238E27FC236}">
                <a16:creationId xmlns:a16="http://schemas.microsoft.com/office/drawing/2014/main" id="{3FCA9251-27C9-DD42-8B56-D4979D5D67F3}"/>
              </a:ext>
            </a:extLst>
          </p:cNvPr>
          <p:cNvSpPr>
            <a:spLocks noGrp="1"/>
          </p:cNvSpPr>
          <p:nvPr>
            <p:ph type="body" sz="quarter" idx="11"/>
          </p:nvPr>
        </p:nvSpPr>
        <p:spPr/>
        <p:txBody>
          <a:bodyPr/>
          <a:lstStyle/>
          <a:p>
            <a:endParaRPr lang="en-US" noProof="0" dirty="0"/>
          </a:p>
        </p:txBody>
      </p:sp>
      <p:sp>
        <p:nvSpPr>
          <p:cNvPr id="5" name="Rechteck 4">
            <a:extLst>
              <a:ext uri="{FF2B5EF4-FFF2-40B4-BE49-F238E27FC236}">
                <a16:creationId xmlns:a16="http://schemas.microsoft.com/office/drawing/2014/main" id="{DDE4098C-874B-6243-AA7C-7638EBB75C2C}"/>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4267" b="1" i="0" u="none" strike="noStrike" kern="1200" cap="none" spc="0" normalizeH="0" baseline="0" noProof="0" dirty="0">
              <a:ln>
                <a:noFill/>
              </a:ln>
              <a:solidFill>
                <a:srgbClr val="0065BD"/>
              </a:solidFill>
              <a:effectLst/>
              <a:uLnTx/>
              <a:uFillTx/>
              <a:latin typeface="Arial"/>
              <a:ea typeface="+mn-ea"/>
              <a:cs typeface="+mn-cs"/>
            </a:endParaRPr>
          </a:p>
        </p:txBody>
      </p:sp>
      <p:sp>
        <p:nvSpPr>
          <p:cNvPr id="7" name="Textfeld 6">
            <a:extLst>
              <a:ext uri="{FF2B5EF4-FFF2-40B4-BE49-F238E27FC236}">
                <a16:creationId xmlns:a16="http://schemas.microsoft.com/office/drawing/2014/main" id="{F0A1E898-2E38-474E-94D4-7779AFB46B16}"/>
              </a:ext>
            </a:extLst>
          </p:cNvPr>
          <p:cNvSpPr txBox="1"/>
          <p:nvPr/>
        </p:nvSpPr>
        <p:spPr>
          <a:xfrm>
            <a:off x="1429437" y="1911070"/>
            <a:ext cx="9702223" cy="3297954"/>
          </a:xfrm>
          <a:prstGeom prst="rect">
            <a:avLst/>
          </a:prstGeom>
          <a:noFill/>
        </p:spPr>
        <p:txBody>
          <a:bodyPr wrap="square" lIns="0" tIns="0" rIns="0" bIns="0" rtlCol="0">
            <a:spAutoFit/>
          </a:bodyPr>
          <a:lstStyle/>
          <a:p>
            <a:pPr marL="0" marR="0" lvl="0" indent="0" algn="l" defTabSz="1219170" rtl="0" eaLnBrk="1" fontAlgn="base" latinLnBrk="0" hangingPunct="1">
              <a:lnSpc>
                <a:spcPct val="114000"/>
              </a:lnSpc>
              <a:spcBef>
                <a:spcPct val="0"/>
              </a:spcBef>
              <a:spcAft>
                <a:spcPct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charset="0"/>
                <a:ea typeface="+mn-ea"/>
                <a:cs typeface="Arial" charset="0"/>
              </a:rPr>
              <a:t>What are the differences between women and men in venture capital funding for start-ups?</a:t>
            </a:r>
            <a:endParaRPr kumimoji="0" lang="en-US" sz="4800" b="1" i="0" u="none" strike="noStrike" kern="1200" cap="none" spc="0" normalizeH="0" baseline="0" noProof="0" dirty="0">
              <a:ln>
                <a:noFill/>
              </a:ln>
              <a:solidFill>
                <a:prstClr val="white"/>
              </a:solidFill>
              <a:effectLst/>
              <a:uLnTx/>
              <a:uFillTx/>
              <a:latin typeface="Arial"/>
              <a:ea typeface="+mn-ea"/>
              <a:cs typeface="Arial" charset="0"/>
            </a:endParaRPr>
          </a:p>
        </p:txBody>
      </p:sp>
      <p:cxnSp>
        <p:nvCxnSpPr>
          <p:cNvPr id="14" name="Gerade Verbindung 13">
            <a:extLst>
              <a:ext uri="{FF2B5EF4-FFF2-40B4-BE49-F238E27FC236}">
                <a16:creationId xmlns:a16="http://schemas.microsoft.com/office/drawing/2014/main" id="{2C55374B-CB92-0E41-8D59-D4001FC21FBD}"/>
              </a:ext>
            </a:extLst>
          </p:cNvPr>
          <p:cNvCxnSpPr>
            <a:cxnSpLocks/>
          </p:cNvCxnSpPr>
          <p:nvPr/>
        </p:nvCxnSpPr>
        <p:spPr>
          <a:xfrm>
            <a:off x="1173991" y="1971472"/>
            <a:ext cx="0" cy="2976000"/>
          </a:xfrm>
          <a:prstGeom prst="line">
            <a:avLst/>
          </a:prstGeom>
          <a:ln w="19050">
            <a:solidFill>
              <a:schemeClr val="bg1"/>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309564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63365F-4412-C84D-A226-83A44045DB69}"/>
              </a:ext>
            </a:extLst>
          </p:cNvPr>
          <p:cNvSpPr>
            <a:spLocks noGrp="1"/>
          </p:cNvSpPr>
          <p:nvPr>
            <p:ph type="title"/>
          </p:nvPr>
        </p:nvSpPr>
        <p:spPr/>
        <p:txBody>
          <a:bodyPr/>
          <a:lstStyle/>
          <a:p>
            <a:endParaRPr lang="en-US" noProof="0" dirty="0"/>
          </a:p>
        </p:txBody>
      </p:sp>
      <p:sp>
        <p:nvSpPr>
          <p:cNvPr id="3" name="Inhaltsplatzhalter 2">
            <a:extLst>
              <a:ext uri="{FF2B5EF4-FFF2-40B4-BE49-F238E27FC236}">
                <a16:creationId xmlns:a16="http://schemas.microsoft.com/office/drawing/2014/main" id="{BB162403-1244-8049-A09E-4DC87BAEEE7B}"/>
              </a:ext>
            </a:extLst>
          </p:cNvPr>
          <p:cNvSpPr>
            <a:spLocks noGrp="1"/>
          </p:cNvSpPr>
          <p:nvPr>
            <p:ph sz="quarter" idx="10"/>
          </p:nvPr>
        </p:nvSpPr>
        <p:spPr/>
        <p:txBody>
          <a:bodyPr/>
          <a:lstStyle/>
          <a:p>
            <a:endParaRPr lang="en-US" noProof="0" dirty="0"/>
          </a:p>
        </p:txBody>
      </p:sp>
      <p:sp>
        <p:nvSpPr>
          <p:cNvPr id="4" name="Textplatzhalter 3">
            <a:extLst>
              <a:ext uri="{FF2B5EF4-FFF2-40B4-BE49-F238E27FC236}">
                <a16:creationId xmlns:a16="http://schemas.microsoft.com/office/drawing/2014/main" id="{3FCA9251-27C9-DD42-8B56-D4979D5D67F3}"/>
              </a:ext>
            </a:extLst>
          </p:cNvPr>
          <p:cNvSpPr>
            <a:spLocks noGrp="1"/>
          </p:cNvSpPr>
          <p:nvPr>
            <p:ph type="body" sz="quarter" idx="11"/>
          </p:nvPr>
        </p:nvSpPr>
        <p:spPr/>
        <p:txBody>
          <a:bodyPr/>
          <a:lstStyle/>
          <a:p>
            <a:endParaRPr lang="en-US" noProof="0" dirty="0"/>
          </a:p>
        </p:txBody>
      </p:sp>
      <p:sp>
        <p:nvSpPr>
          <p:cNvPr id="5" name="Rechteck 4">
            <a:extLst>
              <a:ext uri="{FF2B5EF4-FFF2-40B4-BE49-F238E27FC236}">
                <a16:creationId xmlns:a16="http://schemas.microsoft.com/office/drawing/2014/main" id="{DDE4098C-874B-6243-AA7C-7638EBB75C2C}"/>
              </a:ext>
            </a:extLst>
          </p:cNvPr>
          <p:cNvSpPr/>
          <p:nvPr/>
        </p:nvSpPr>
        <p:spPr>
          <a:xfrm>
            <a:off x="0" y="0"/>
            <a:ext cx="12192000" cy="6858000"/>
          </a:xfrm>
          <a:prstGeom prst="rect">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4267" b="1" i="0" u="none" strike="noStrike" kern="1200" cap="none" spc="0" normalizeH="0" baseline="0" noProof="0" dirty="0">
              <a:ln>
                <a:noFill/>
              </a:ln>
              <a:solidFill>
                <a:srgbClr val="0065BD"/>
              </a:solidFill>
              <a:effectLst/>
              <a:uLnTx/>
              <a:uFillTx/>
              <a:latin typeface="Arial"/>
              <a:ea typeface="+mn-ea"/>
              <a:cs typeface="+mn-cs"/>
            </a:endParaRPr>
          </a:p>
        </p:txBody>
      </p:sp>
      <p:sp>
        <p:nvSpPr>
          <p:cNvPr id="7" name="Textfeld 6">
            <a:extLst>
              <a:ext uri="{FF2B5EF4-FFF2-40B4-BE49-F238E27FC236}">
                <a16:creationId xmlns:a16="http://schemas.microsoft.com/office/drawing/2014/main" id="{F0A1E898-2E38-474E-94D4-7779AFB46B16}"/>
              </a:ext>
            </a:extLst>
          </p:cNvPr>
          <p:cNvSpPr txBox="1"/>
          <p:nvPr/>
        </p:nvSpPr>
        <p:spPr>
          <a:xfrm>
            <a:off x="1381408" y="2622113"/>
            <a:ext cx="10042123" cy="1613775"/>
          </a:xfrm>
          <a:prstGeom prst="rect">
            <a:avLst/>
          </a:prstGeom>
          <a:noFill/>
        </p:spPr>
        <p:txBody>
          <a:bodyPr wrap="square" lIns="0" tIns="0" rIns="0" bIns="0" rtlCol="0">
            <a:spAutoFit/>
          </a:bodyPr>
          <a:lstStyle/>
          <a:p>
            <a:pPr marL="0" marR="0" lvl="0" indent="0" algn="l" defTabSz="1219170" rtl="0" eaLnBrk="1" fontAlgn="base" latinLnBrk="0" hangingPunct="1">
              <a:lnSpc>
                <a:spcPct val="114000"/>
              </a:lnSpc>
              <a:spcBef>
                <a:spcPct val="0"/>
              </a:spcBef>
              <a:spcAft>
                <a:spcPct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What are prohibitive stereotypes of entrepreneurs?</a:t>
            </a:r>
          </a:p>
        </p:txBody>
      </p:sp>
      <p:cxnSp>
        <p:nvCxnSpPr>
          <p:cNvPr id="14" name="Gerade Verbindung 13">
            <a:extLst>
              <a:ext uri="{FF2B5EF4-FFF2-40B4-BE49-F238E27FC236}">
                <a16:creationId xmlns:a16="http://schemas.microsoft.com/office/drawing/2014/main" id="{2C55374B-CB92-0E41-8D59-D4001FC21FBD}"/>
              </a:ext>
            </a:extLst>
          </p:cNvPr>
          <p:cNvCxnSpPr>
            <a:cxnSpLocks/>
          </p:cNvCxnSpPr>
          <p:nvPr/>
        </p:nvCxnSpPr>
        <p:spPr>
          <a:xfrm>
            <a:off x="1173991" y="1971472"/>
            <a:ext cx="0" cy="2976000"/>
          </a:xfrm>
          <a:prstGeom prst="line">
            <a:avLst/>
          </a:prstGeom>
          <a:ln w="19050">
            <a:solidFill>
              <a:schemeClr val="bg1"/>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1647378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C2853D8-8900-8043-94C2-3FDE2F3738D1}"/>
              </a:ext>
            </a:extLst>
          </p:cNvPr>
          <p:cNvGraphicFramePr>
            <a:graphicFrameLocks noChangeAspect="1"/>
          </p:cNvGraphicFramePr>
          <p:nvPr>
            <p:custDataLst>
              <p:tags r:id="rId1"/>
            </p:custDataLst>
            <p:extLst>
              <p:ext uri="{D42A27DB-BD31-4B8C-83A1-F6EECF244321}">
                <p14:modId xmlns:p14="http://schemas.microsoft.com/office/powerpoint/2010/main" val="2761980966"/>
              </p:ext>
            </p:extLst>
          </p:nvPr>
        </p:nvGraphicFramePr>
        <p:xfrm>
          <a:off x="2118" y="2118"/>
          <a:ext cx="1636" cy="2117"/>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2" name="Objekt 11" hidden="1">
                        <a:extLst>
                          <a:ext uri="{FF2B5EF4-FFF2-40B4-BE49-F238E27FC236}">
                            <a16:creationId xmlns:a16="http://schemas.microsoft.com/office/drawing/2014/main" id="{AC2853D8-8900-8043-94C2-3FDE2F3738D1}"/>
                          </a:ext>
                        </a:extLst>
                      </p:cNvPr>
                      <p:cNvPicPr/>
                      <p:nvPr/>
                    </p:nvPicPr>
                    <p:blipFill>
                      <a:blip r:embed="rId5"/>
                      <a:stretch>
                        <a:fillRect/>
                      </a:stretch>
                    </p:blipFill>
                    <p:spPr>
                      <a:xfrm>
                        <a:off x="2118" y="2118"/>
                        <a:ext cx="1636" cy="2117"/>
                      </a:xfrm>
                      <a:prstGeom prst="rect">
                        <a:avLst/>
                      </a:prstGeom>
                    </p:spPr>
                  </p:pic>
                </p:oleObj>
              </mc:Fallback>
            </mc:AlternateContent>
          </a:graphicData>
        </a:graphic>
      </p:graphicFrame>
      <p:sp>
        <p:nvSpPr>
          <p:cNvPr id="14" name="Title 13">
            <a:extLst>
              <a:ext uri="{FF2B5EF4-FFF2-40B4-BE49-F238E27FC236}">
                <a16:creationId xmlns:a16="http://schemas.microsoft.com/office/drawing/2014/main" id="{A78466F5-5D32-ED5B-56B6-C53CACCC2604}"/>
              </a:ext>
            </a:extLst>
          </p:cNvPr>
          <p:cNvSpPr>
            <a:spLocks noGrp="1"/>
          </p:cNvSpPr>
          <p:nvPr>
            <p:ph type="title"/>
          </p:nvPr>
        </p:nvSpPr>
        <p:spPr>
          <a:xfrm>
            <a:off x="440946" y="309034"/>
            <a:ext cx="11319255" cy="782330"/>
          </a:xfrm>
        </p:spPr>
        <p:txBody>
          <a:bodyPr vert="horz"/>
          <a:lstStyle/>
          <a:p>
            <a:r>
              <a:rPr lang="en-US" noProof="0" dirty="0"/>
              <a:t>Three factors reflect the gendered disadvantage of female founders in the investor process</a:t>
            </a:r>
          </a:p>
        </p:txBody>
      </p:sp>
      <p:sp>
        <p:nvSpPr>
          <p:cNvPr id="17" name="Text Placeholder 16">
            <a:extLst>
              <a:ext uri="{FF2B5EF4-FFF2-40B4-BE49-F238E27FC236}">
                <a16:creationId xmlns:a16="http://schemas.microsoft.com/office/drawing/2014/main" id="{DAF2DA45-FD33-C7E3-8988-1FDE1C6284D0}"/>
              </a:ext>
            </a:extLst>
          </p:cNvPr>
          <p:cNvSpPr>
            <a:spLocks noGrp="1"/>
          </p:cNvSpPr>
          <p:nvPr>
            <p:ph type="body" sz="quarter" idx="11"/>
          </p:nvPr>
        </p:nvSpPr>
        <p:spPr/>
        <p:txBody>
          <a:bodyPr>
            <a:normAutofit/>
          </a:bodyPr>
          <a:lstStyle/>
          <a:p>
            <a:r>
              <a:rPr lang="en-US" dirty="0"/>
              <a:t>Source: Harvard Business Review (2017). Male and female entrepreneurs get asked different questions by VCs — and it affects how much funding they get ; Wood, A.B., Huang, L., Wood, S.K., Murray, F.E. (2014), Investors prefer entrepreneurial ventures pitched by attractive me ; Morgan Stanley (2018). The growing market investors are missing-</a:t>
            </a:r>
          </a:p>
          <a:p>
            <a:endParaRPr lang="en-US" dirty="0"/>
          </a:p>
          <a:p>
            <a:endParaRPr lang="en-US" dirty="0"/>
          </a:p>
        </p:txBody>
      </p:sp>
      <p:sp>
        <p:nvSpPr>
          <p:cNvPr id="5" name="Dreieck 4">
            <a:extLst>
              <a:ext uri="{FF2B5EF4-FFF2-40B4-BE49-F238E27FC236}">
                <a16:creationId xmlns:a16="http://schemas.microsoft.com/office/drawing/2014/main" id="{805E1872-7BA2-3F4A-80D0-E2DE19520C98}"/>
              </a:ext>
            </a:extLst>
          </p:cNvPr>
          <p:cNvSpPr/>
          <p:nvPr/>
        </p:nvSpPr>
        <p:spPr>
          <a:xfrm rot="10800000">
            <a:off x="4629343" y="2622889"/>
            <a:ext cx="3041503" cy="1653739"/>
          </a:xfrm>
          <a:prstGeom prst="triangle">
            <a:avLst/>
          </a:prstGeom>
          <a:solidFill>
            <a:schemeClr val="bg1">
              <a:lumMod val="9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sp>
        <p:nvSpPr>
          <p:cNvPr id="6" name="Freeform 8">
            <a:extLst>
              <a:ext uri="{FF2B5EF4-FFF2-40B4-BE49-F238E27FC236}">
                <a16:creationId xmlns:a16="http://schemas.microsoft.com/office/drawing/2014/main" id="{890D9A5F-64A3-B848-9051-B3E2E13E62E0}"/>
              </a:ext>
            </a:extLst>
          </p:cNvPr>
          <p:cNvSpPr>
            <a:spLocks noChangeArrowheads="1"/>
          </p:cNvSpPr>
          <p:nvPr/>
        </p:nvSpPr>
        <p:spPr bwMode="auto">
          <a:xfrm>
            <a:off x="10997442" y="2055909"/>
            <a:ext cx="374423" cy="354236"/>
          </a:xfrm>
          <a:custGeom>
            <a:avLst/>
            <a:gdLst>
              <a:gd name="T0" fmla="*/ 139617 w 497"/>
              <a:gd name="T1" fmla="*/ 151370 h 444"/>
              <a:gd name="T2" fmla="*/ 139617 w 497"/>
              <a:gd name="T3" fmla="*/ 151370 h 444"/>
              <a:gd name="T4" fmla="*/ 99534 w 497"/>
              <a:gd name="T5" fmla="*/ 115780 h 444"/>
              <a:gd name="T6" fmla="*/ 111694 w 497"/>
              <a:gd name="T7" fmla="*/ 87849 h 444"/>
              <a:gd name="T8" fmla="*/ 123404 w 497"/>
              <a:gd name="T9" fmla="*/ 68027 h 444"/>
              <a:gd name="T10" fmla="*/ 119801 w 497"/>
              <a:gd name="T11" fmla="*/ 59917 h 444"/>
              <a:gd name="T12" fmla="*/ 123404 w 497"/>
              <a:gd name="T13" fmla="*/ 40095 h 444"/>
              <a:gd name="T14" fmla="*/ 79717 w 497"/>
              <a:gd name="T15" fmla="*/ 0 h 444"/>
              <a:gd name="T16" fmla="*/ 31526 w 497"/>
              <a:gd name="T17" fmla="*/ 40095 h 444"/>
              <a:gd name="T18" fmla="*/ 35580 w 497"/>
              <a:gd name="T19" fmla="*/ 59917 h 444"/>
              <a:gd name="T20" fmla="*/ 31526 w 497"/>
              <a:gd name="T21" fmla="*/ 68027 h 444"/>
              <a:gd name="T22" fmla="*/ 43687 w 497"/>
              <a:gd name="T23" fmla="*/ 87849 h 444"/>
              <a:gd name="T24" fmla="*/ 55397 w 497"/>
              <a:gd name="T25" fmla="*/ 115780 h 444"/>
              <a:gd name="T26" fmla="*/ 15763 w 497"/>
              <a:gd name="T27" fmla="*/ 151370 h 444"/>
              <a:gd name="T28" fmla="*/ 0 w 497"/>
              <a:gd name="T29" fmla="*/ 155425 h 444"/>
              <a:gd name="T30" fmla="*/ 0 w 497"/>
              <a:gd name="T31" fmla="*/ 199574 h 444"/>
              <a:gd name="T32" fmla="*/ 179251 w 497"/>
              <a:gd name="T33" fmla="*/ 199574 h 444"/>
              <a:gd name="T34" fmla="*/ 179251 w 497"/>
              <a:gd name="T35" fmla="*/ 179752 h 444"/>
              <a:gd name="T36" fmla="*/ 139617 w 497"/>
              <a:gd name="T37" fmla="*/ 151370 h 444"/>
              <a:gd name="T38" fmla="*/ 191411 w 497"/>
              <a:gd name="T39" fmla="*/ 87849 h 444"/>
              <a:gd name="T40" fmla="*/ 191411 w 497"/>
              <a:gd name="T41" fmla="*/ 87849 h 444"/>
              <a:gd name="T42" fmla="*/ 191411 w 497"/>
              <a:gd name="T43" fmla="*/ 55863 h 444"/>
              <a:gd name="T44" fmla="*/ 167541 w 497"/>
              <a:gd name="T45" fmla="*/ 55863 h 444"/>
              <a:gd name="T46" fmla="*/ 167541 w 497"/>
              <a:gd name="T47" fmla="*/ 87849 h 444"/>
              <a:gd name="T48" fmla="*/ 135564 w 497"/>
              <a:gd name="T49" fmla="*/ 87849 h 444"/>
              <a:gd name="T50" fmla="*/ 135564 w 497"/>
              <a:gd name="T51" fmla="*/ 111726 h 444"/>
              <a:gd name="T52" fmla="*/ 167541 w 497"/>
              <a:gd name="T53" fmla="*/ 111726 h 444"/>
              <a:gd name="T54" fmla="*/ 167541 w 497"/>
              <a:gd name="T55" fmla="*/ 143712 h 444"/>
              <a:gd name="T56" fmla="*/ 191411 w 497"/>
              <a:gd name="T57" fmla="*/ 143712 h 444"/>
              <a:gd name="T58" fmla="*/ 191411 w 497"/>
              <a:gd name="T59" fmla="*/ 111726 h 444"/>
              <a:gd name="T60" fmla="*/ 223388 w 497"/>
              <a:gd name="T61" fmla="*/ 111726 h 444"/>
              <a:gd name="T62" fmla="*/ 223388 w 497"/>
              <a:gd name="T63" fmla="*/ 87849 h 444"/>
              <a:gd name="T64" fmla="*/ 191411 w 497"/>
              <a:gd name="T65" fmla="*/ 87849 h 4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44">
                <a:moveTo>
                  <a:pt x="310" y="336"/>
                </a:moveTo>
                <a:lnTo>
                  <a:pt x="310" y="336"/>
                </a:lnTo>
                <a:cubicBezTo>
                  <a:pt x="248" y="310"/>
                  <a:pt x="221" y="292"/>
                  <a:pt x="221" y="257"/>
                </a:cubicBezTo>
                <a:cubicBezTo>
                  <a:pt x="221" y="230"/>
                  <a:pt x="239" y="239"/>
                  <a:pt x="248" y="195"/>
                </a:cubicBezTo>
                <a:cubicBezTo>
                  <a:pt x="257" y="177"/>
                  <a:pt x="274" y="195"/>
                  <a:pt x="274" y="151"/>
                </a:cubicBezTo>
                <a:cubicBezTo>
                  <a:pt x="274" y="133"/>
                  <a:pt x="266" y="133"/>
                  <a:pt x="266" y="133"/>
                </a:cubicBezTo>
                <a:cubicBezTo>
                  <a:pt x="266" y="133"/>
                  <a:pt x="274" y="106"/>
                  <a:pt x="274" y="89"/>
                </a:cubicBezTo>
                <a:cubicBezTo>
                  <a:pt x="274" y="62"/>
                  <a:pt x="257" y="0"/>
                  <a:pt x="177" y="0"/>
                </a:cubicBezTo>
                <a:cubicBezTo>
                  <a:pt x="88" y="0"/>
                  <a:pt x="70" y="62"/>
                  <a:pt x="70" y="89"/>
                </a:cubicBezTo>
                <a:cubicBezTo>
                  <a:pt x="70" y="106"/>
                  <a:pt x="79" y="133"/>
                  <a:pt x="79" y="133"/>
                </a:cubicBezTo>
                <a:cubicBezTo>
                  <a:pt x="79" y="133"/>
                  <a:pt x="70" y="133"/>
                  <a:pt x="70" y="151"/>
                </a:cubicBezTo>
                <a:cubicBezTo>
                  <a:pt x="70" y="195"/>
                  <a:pt x="88" y="177"/>
                  <a:pt x="97" y="195"/>
                </a:cubicBezTo>
                <a:cubicBezTo>
                  <a:pt x="106" y="239"/>
                  <a:pt x="123" y="230"/>
                  <a:pt x="123" y="257"/>
                </a:cubicBezTo>
                <a:cubicBezTo>
                  <a:pt x="123" y="292"/>
                  <a:pt x="97" y="310"/>
                  <a:pt x="35" y="336"/>
                </a:cubicBezTo>
                <a:cubicBezTo>
                  <a:pt x="35" y="336"/>
                  <a:pt x="17" y="336"/>
                  <a:pt x="0" y="345"/>
                </a:cubicBezTo>
                <a:cubicBezTo>
                  <a:pt x="0" y="443"/>
                  <a:pt x="0" y="443"/>
                  <a:pt x="0" y="443"/>
                </a:cubicBezTo>
                <a:cubicBezTo>
                  <a:pt x="398" y="443"/>
                  <a:pt x="398" y="443"/>
                  <a:pt x="398" y="443"/>
                </a:cubicBezTo>
                <a:cubicBezTo>
                  <a:pt x="398" y="443"/>
                  <a:pt x="398" y="408"/>
                  <a:pt x="398" y="399"/>
                </a:cubicBezTo>
                <a:cubicBezTo>
                  <a:pt x="398" y="381"/>
                  <a:pt x="372" y="354"/>
                  <a:pt x="310" y="336"/>
                </a:cubicBezTo>
                <a:close/>
                <a:moveTo>
                  <a:pt x="425" y="195"/>
                </a:moveTo>
                <a:lnTo>
                  <a:pt x="425" y="195"/>
                </a:lnTo>
                <a:cubicBezTo>
                  <a:pt x="425" y="124"/>
                  <a:pt x="425" y="124"/>
                  <a:pt x="425" y="124"/>
                </a:cubicBezTo>
                <a:cubicBezTo>
                  <a:pt x="372" y="124"/>
                  <a:pt x="372" y="124"/>
                  <a:pt x="372" y="124"/>
                </a:cubicBezTo>
                <a:cubicBezTo>
                  <a:pt x="372" y="195"/>
                  <a:pt x="372" y="195"/>
                  <a:pt x="372" y="195"/>
                </a:cubicBezTo>
                <a:cubicBezTo>
                  <a:pt x="301" y="195"/>
                  <a:pt x="301" y="195"/>
                  <a:pt x="301" y="195"/>
                </a:cubicBezTo>
                <a:cubicBezTo>
                  <a:pt x="301" y="248"/>
                  <a:pt x="301" y="248"/>
                  <a:pt x="301" y="248"/>
                </a:cubicBezTo>
                <a:cubicBezTo>
                  <a:pt x="372" y="248"/>
                  <a:pt x="372" y="248"/>
                  <a:pt x="372" y="248"/>
                </a:cubicBezTo>
                <a:cubicBezTo>
                  <a:pt x="372" y="319"/>
                  <a:pt x="372" y="319"/>
                  <a:pt x="372" y="319"/>
                </a:cubicBezTo>
                <a:cubicBezTo>
                  <a:pt x="425" y="319"/>
                  <a:pt x="425" y="319"/>
                  <a:pt x="425" y="319"/>
                </a:cubicBezTo>
                <a:cubicBezTo>
                  <a:pt x="425" y="248"/>
                  <a:pt x="425" y="248"/>
                  <a:pt x="425" y="248"/>
                </a:cubicBezTo>
                <a:cubicBezTo>
                  <a:pt x="496" y="248"/>
                  <a:pt x="496" y="248"/>
                  <a:pt x="496" y="248"/>
                </a:cubicBezTo>
                <a:cubicBezTo>
                  <a:pt x="496" y="195"/>
                  <a:pt x="496" y="195"/>
                  <a:pt x="496" y="195"/>
                </a:cubicBezTo>
                <a:lnTo>
                  <a:pt x="425" y="195"/>
                </a:lnTo>
                <a:close/>
              </a:path>
            </a:pathLst>
          </a:custGeom>
          <a:solidFill>
            <a:srgbClr val="0065BD"/>
          </a:solidFill>
          <a:ln>
            <a:noFill/>
          </a:ln>
          <a:effectLst/>
        </p:spPr>
        <p:txBody>
          <a:bodyPr wrap="none" lIns="34291" tIns="17145" rIns="34291" bIns="17145" anchor="ct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charset="0"/>
              <a:ea typeface="+mn-ea"/>
              <a:cs typeface="Arial" charset="0"/>
            </a:endParaRPr>
          </a:p>
        </p:txBody>
      </p:sp>
      <p:sp>
        <p:nvSpPr>
          <p:cNvPr id="7" name="Freeform 70">
            <a:extLst>
              <a:ext uri="{FF2B5EF4-FFF2-40B4-BE49-F238E27FC236}">
                <a16:creationId xmlns:a16="http://schemas.microsoft.com/office/drawing/2014/main" id="{B2C42B80-D1B3-5F43-8BB4-D350CF39E69D}"/>
              </a:ext>
            </a:extLst>
          </p:cNvPr>
          <p:cNvSpPr>
            <a:spLocks noChangeArrowheads="1"/>
          </p:cNvSpPr>
          <p:nvPr/>
        </p:nvSpPr>
        <p:spPr bwMode="auto">
          <a:xfrm>
            <a:off x="505369" y="2055909"/>
            <a:ext cx="543383" cy="354236"/>
          </a:xfrm>
          <a:custGeom>
            <a:avLst/>
            <a:gdLst>
              <a:gd name="T0" fmla="*/ 63953 w 497"/>
              <a:gd name="T1" fmla="*/ 123611 h 445"/>
              <a:gd name="T2" fmla="*/ 63953 w 497"/>
              <a:gd name="T3" fmla="*/ 123611 h 445"/>
              <a:gd name="T4" fmla="*/ 63953 w 497"/>
              <a:gd name="T5" fmla="*/ 56187 h 445"/>
              <a:gd name="T6" fmla="*/ 23870 w 497"/>
              <a:gd name="T7" fmla="*/ 56187 h 445"/>
              <a:gd name="T8" fmla="*/ 0 w 497"/>
              <a:gd name="T9" fmla="*/ 80010 h 445"/>
              <a:gd name="T10" fmla="*/ 0 w 497"/>
              <a:gd name="T11" fmla="*/ 143389 h 445"/>
              <a:gd name="T12" fmla="*/ 23870 w 497"/>
              <a:gd name="T13" fmla="*/ 167661 h 445"/>
              <a:gd name="T14" fmla="*/ 31977 w 497"/>
              <a:gd name="T15" fmla="*/ 167661 h 445"/>
              <a:gd name="T16" fmla="*/ 31977 w 497"/>
              <a:gd name="T17" fmla="*/ 199576 h 445"/>
              <a:gd name="T18" fmla="*/ 68007 w 497"/>
              <a:gd name="T19" fmla="*/ 167661 h 445"/>
              <a:gd name="T20" fmla="*/ 123403 w 497"/>
              <a:gd name="T21" fmla="*/ 167661 h 445"/>
              <a:gd name="T22" fmla="*/ 143670 w 497"/>
              <a:gd name="T23" fmla="*/ 143389 h 445"/>
              <a:gd name="T24" fmla="*/ 143670 w 497"/>
              <a:gd name="T25" fmla="*/ 123611 h 445"/>
              <a:gd name="T26" fmla="*/ 143670 w 497"/>
              <a:gd name="T27" fmla="*/ 123611 h 445"/>
              <a:gd name="T28" fmla="*/ 63953 w 497"/>
              <a:gd name="T29" fmla="*/ 123611 h 445"/>
              <a:gd name="T30" fmla="*/ 199517 w 497"/>
              <a:gd name="T31" fmla="*/ 0 h 445"/>
              <a:gd name="T32" fmla="*/ 199517 w 497"/>
              <a:gd name="T33" fmla="*/ 0 h 445"/>
              <a:gd name="T34" fmla="*/ 99533 w 497"/>
              <a:gd name="T35" fmla="*/ 0 h 445"/>
              <a:gd name="T36" fmla="*/ 79717 w 497"/>
              <a:gd name="T37" fmla="*/ 24273 h 445"/>
              <a:gd name="T38" fmla="*/ 79717 w 497"/>
              <a:gd name="T39" fmla="*/ 111475 h 445"/>
              <a:gd name="T40" fmla="*/ 155830 w 497"/>
              <a:gd name="T41" fmla="*/ 111475 h 445"/>
              <a:gd name="T42" fmla="*/ 191410 w 497"/>
              <a:gd name="T43" fmla="*/ 143389 h 445"/>
              <a:gd name="T44" fmla="*/ 191410 w 497"/>
              <a:gd name="T45" fmla="*/ 111475 h 445"/>
              <a:gd name="T46" fmla="*/ 199517 w 497"/>
              <a:gd name="T47" fmla="*/ 111475 h 445"/>
              <a:gd name="T48" fmla="*/ 223387 w 497"/>
              <a:gd name="T49" fmla="*/ 87651 h 445"/>
              <a:gd name="T50" fmla="*/ 223387 w 497"/>
              <a:gd name="T51" fmla="*/ 24273 h 445"/>
              <a:gd name="T52" fmla="*/ 199517 w 497"/>
              <a:gd name="T53" fmla="*/ 0 h 4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rgbClr val="0065BD"/>
          </a:solidFill>
          <a:ln>
            <a:noFill/>
          </a:ln>
          <a:effectLst/>
        </p:spPr>
        <p:txBody>
          <a:bodyPr wrap="none" lIns="34291" tIns="17145" rIns="34291" bIns="17145" anchor="ct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charset="0"/>
              <a:ea typeface="+mn-ea"/>
              <a:cs typeface="Arial" charset="0"/>
            </a:endParaRPr>
          </a:p>
        </p:txBody>
      </p:sp>
      <p:sp>
        <p:nvSpPr>
          <p:cNvPr id="8" name="Rechteck 7">
            <a:extLst>
              <a:ext uri="{FF2B5EF4-FFF2-40B4-BE49-F238E27FC236}">
                <a16:creationId xmlns:a16="http://schemas.microsoft.com/office/drawing/2014/main" id="{D8DB77DA-2982-D148-8166-986B47441BC3}"/>
              </a:ext>
            </a:extLst>
          </p:cNvPr>
          <p:cNvSpPr/>
          <p:nvPr/>
        </p:nvSpPr>
        <p:spPr>
          <a:xfrm>
            <a:off x="1048751" y="1922890"/>
            <a:ext cx="3909707" cy="1241622"/>
          </a:xfrm>
          <a:prstGeom prst="rect">
            <a:avLst/>
          </a:prstGeom>
        </p:spPr>
        <p:txBody>
          <a:bodyPr wrap="square">
            <a:spAutoFit/>
          </a:bodyPr>
          <a:lstStyle/>
          <a:p>
            <a:pPr marL="0" marR="0" lvl="0" indent="0" algn="ctr" defTabSz="121917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Arial" charset="0"/>
              </a:rPr>
              <a:t>Investors ask female and male founders </a:t>
            </a:r>
            <a:r>
              <a:rPr kumimoji="0" lang="en-US" sz="1800" b="1" i="0" u="none" strike="noStrike" kern="1200" cap="none" spc="0" normalizeH="0" baseline="0" noProof="0" dirty="0">
                <a:ln>
                  <a:noFill/>
                </a:ln>
                <a:solidFill>
                  <a:prstClr val="black"/>
                </a:solidFill>
                <a:effectLst/>
                <a:uLnTx/>
                <a:uFillTx/>
                <a:latin typeface="Arial"/>
                <a:ea typeface="+mn-ea"/>
                <a:cs typeface="Arial" charset="0"/>
              </a:rPr>
              <a:t>different questions </a:t>
            </a:r>
            <a:r>
              <a:rPr kumimoji="0" lang="en-US" sz="1800" b="0" i="0" u="none" strike="noStrike" kern="1200" cap="none" spc="0" normalizeH="0" baseline="0" noProof="0" dirty="0">
                <a:ln>
                  <a:noFill/>
                </a:ln>
                <a:solidFill>
                  <a:prstClr val="black"/>
                </a:solidFill>
                <a:effectLst/>
                <a:uLnTx/>
                <a:uFillTx/>
                <a:latin typeface="Arial"/>
                <a:ea typeface="+mn-ea"/>
                <a:cs typeface="Arial" charset="0"/>
              </a:rPr>
              <a:t>and </a:t>
            </a:r>
            <a:r>
              <a:rPr kumimoji="0" lang="en-US" sz="1800" b="1" i="0" u="none" strike="noStrike" kern="1200" cap="none" spc="0" normalizeH="0" baseline="0" noProof="0" dirty="0">
                <a:ln>
                  <a:noFill/>
                </a:ln>
                <a:solidFill>
                  <a:prstClr val="black"/>
                </a:solidFill>
                <a:effectLst/>
                <a:uLnTx/>
                <a:uFillTx/>
                <a:latin typeface="Arial"/>
                <a:ea typeface="+mn-ea"/>
                <a:cs typeface="Arial" charset="0"/>
              </a:rPr>
              <a:t>evaluate them according to different criteria</a:t>
            </a:r>
            <a:r>
              <a:rPr kumimoji="0" lang="en-US" sz="1800" b="0" i="0" u="none" strike="noStrike" kern="1200" cap="none" spc="0" normalizeH="0" baseline="0" noProof="0" dirty="0">
                <a:ln>
                  <a:noFill/>
                </a:ln>
                <a:solidFill>
                  <a:prstClr val="black"/>
                </a:solidFill>
                <a:effectLst/>
                <a:uLnTx/>
                <a:uFillTx/>
                <a:latin typeface="Arial"/>
                <a:ea typeface="+mn-ea"/>
                <a:cs typeface="Arial" charset="0"/>
              </a:rPr>
              <a:t>.</a:t>
            </a:r>
            <a:endParaRPr kumimoji="0" lang="en-US" sz="1800" b="0" i="0" u="none" strike="noStrike" kern="1200" cap="none" spc="0" normalizeH="0" baseline="30000" noProof="0" dirty="0">
              <a:ln>
                <a:noFill/>
              </a:ln>
              <a:solidFill>
                <a:prstClr val="black"/>
              </a:solidFill>
              <a:effectLst/>
              <a:uLnTx/>
              <a:uFillTx/>
              <a:latin typeface="Arial"/>
              <a:ea typeface="+mn-ea"/>
              <a:cs typeface="Arial" charset="0"/>
            </a:endParaRPr>
          </a:p>
        </p:txBody>
      </p:sp>
      <p:sp>
        <p:nvSpPr>
          <p:cNvPr id="9" name="Rechteck 8">
            <a:extLst>
              <a:ext uri="{FF2B5EF4-FFF2-40B4-BE49-F238E27FC236}">
                <a16:creationId xmlns:a16="http://schemas.microsoft.com/office/drawing/2014/main" id="{727039F2-9A85-C742-9A04-F89784ADB464}"/>
              </a:ext>
            </a:extLst>
          </p:cNvPr>
          <p:cNvSpPr/>
          <p:nvPr/>
        </p:nvSpPr>
        <p:spPr>
          <a:xfrm>
            <a:off x="7745963" y="1918376"/>
            <a:ext cx="3251479" cy="954300"/>
          </a:xfrm>
          <a:prstGeom prst="rect">
            <a:avLst/>
          </a:prstGeom>
        </p:spPr>
        <p:txBody>
          <a:bodyPr wrap="square">
            <a:spAutoFit/>
          </a:bodyPr>
          <a:lstStyle/>
          <a:p>
            <a:pPr marL="0" marR="0" lvl="0" indent="0" algn="ctr" defTabSz="121917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charset="0"/>
                <a:ea typeface="+mn-ea"/>
                <a:cs typeface="Arial" charset="0"/>
              </a:rPr>
              <a:t>Given identical content,</a:t>
            </a:r>
            <a:r>
              <a:rPr kumimoji="0" lang="en-US" sz="1800" b="0" i="0" u="none" strike="noStrike" kern="1200" cap="none" spc="0" normalizeH="0" baseline="0" noProof="0" dirty="0">
                <a:ln>
                  <a:noFill/>
                </a:ln>
                <a:solidFill>
                  <a:prstClr val="black"/>
                </a:solidFill>
                <a:effectLst/>
                <a:uLnTx/>
                <a:uFillTx/>
                <a:latin typeface="Arial"/>
                <a:ea typeface="+mn-ea"/>
                <a:cs typeface="Arial" charset="0"/>
              </a:rPr>
              <a:t> investors </a:t>
            </a:r>
            <a:r>
              <a:rPr kumimoji="0" lang="en-US" sz="1800" b="1" i="0" u="none" strike="noStrike" kern="1200" cap="none" spc="0" normalizeH="0" baseline="0" noProof="0" dirty="0">
                <a:ln>
                  <a:noFill/>
                </a:ln>
                <a:solidFill>
                  <a:prstClr val="black"/>
                </a:solidFill>
                <a:effectLst/>
                <a:uLnTx/>
                <a:uFillTx/>
                <a:latin typeface="Arial"/>
                <a:ea typeface="+mn-ea"/>
                <a:cs typeface="Arial" charset="0"/>
              </a:rPr>
              <a:t>prefer pitches from male entrepreneurs</a:t>
            </a:r>
            <a:r>
              <a:rPr kumimoji="0" lang="en-US" sz="1800" b="0" i="0" u="none" strike="noStrike" kern="1200" cap="none" spc="0" normalizeH="0" baseline="0" noProof="0" dirty="0">
                <a:ln>
                  <a:noFill/>
                </a:ln>
                <a:solidFill>
                  <a:prstClr val="black"/>
                </a:solidFill>
                <a:effectLst/>
                <a:uLnTx/>
                <a:uFillTx/>
                <a:latin typeface="Arial"/>
                <a:ea typeface="+mn-ea"/>
                <a:cs typeface="Arial" charset="0"/>
              </a:rPr>
              <a:t>.</a:t>
            </a:r>
            <a:endParaRPr kumimoji="0" lang="en-US" sz="1800" b="0" i="0" u="none" strike="noStrike" kern="1200" cap="none" spc="0" normalizeH="0" baseline="30000" noProof="0" dirty="0">
              <a:ln>
                <a:noFill/>
              </a:ln>
              <a:solidFill>
                <a:prstClr val="black"/>
              </a:solidFill>
              <a:effectLst/>
              <a:uLnTx/>
              <a:uFillTx/>
              <a:latin typeface="Arial"/>
              <a:ea typeface="+mn-ea"/>
              <a:cs typeface="Arial" charset="0"/>
            </a:endParaRPr>
          </a:p>
        </p:txBody>
      </p:sp>
      <p:sp>
        <p:nvSpPr>
          <p:cNvPr id="10" name="Rechteck 9">
            <a:extLst>
              <a:ext uri="{FF2B5EF4-FFF2-40B4-BE49-F238E27FC236}">
                <a16:creationId xmlns:a16="http://schemas.microsoft.com/office/drawing/2014/main" id="{4866831E-6282-A54C-A103-9DA809E35F07}"/>
              </a:ext>
            </a:extLst>
          </p:cNvPr>
          <p:cNvSpPr/>
          <p:nvPr/>
        </p:nvSpPr>
        <p:spPr>
          <a:xfrm>
            <a:off x="3102093" y="4939625"/>
            <a:ext cx="6096000" cy="1241622"/>
          </a:xfrm>
          <a:prstGeom prst="rect">
            <a:avLst/>
          </a:prstGeom>
        </p:spPr>
        <p:txBody>
          <a:bodyPr wrap="square">
            <a:spAutoFit/>
          </a:bodyPr>
          <a:lstStyle/>
          <a:p>
            <a:pPr marL="0" marR="0" lvl="0" indent="0" algn="ctr" defTabSz="121917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Arial" charset="0"/>
              </a:rPr>
              <a:t>Approximately 80% of investors believe that female founders receive either the right amount or more capital than their business models deserve.</a:t>
            </a:r>
          </a:p>
          <a:p>
            <a:pPr marL="0" marR="0" lvl="0" indent="0" algn="ctr" defTabSz="121917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Arial" charset="0"/>
              </a:rPr>
              <a:t>In fact, they </a:t>
            </a:r>
            <a:r>
              <a:rPr kumimoji="0" lang="en-US" sz="1800" b="1" i="0" u="none" strike="noStrike" kern="1200" cap="none" spc="0" normalizeH="0" baseline="0" noProof="0" dirty="0">
                <a:ln>
                  <a:noFill/>
                </a:ln>
                <a:solidFill>
                  <a:prstClr val="black"/>
                </a:solidFill>
                <a:effectLst/>
                <a:uLnTx/>
                <a:uFillTx/>
                <a:latin typeface="Arial"/>
                <a:ea typeface="+mn-ea"/>
                <a:cs typeface="Arial" charset="0"/>
              </a:rPr>
              <a:t>underinvest by a factor of five </a:t>
            </a:r>
            <a:r>
              <a:rPr kumimoji="0" lang="en-US" sz="1800" b="0" i="0" u="none" strike="noStrike" kern="1200" cap="none" spc="0" normalizeH="0" baseline="0" noProof="0" dirty="0">
                <a:ln>
                  <a:noFill/>
                </a:ln>
                <a:solidFill>
                  <a:prstClr val="black"/>
                </a:solidFill>
                <a:effectLst/>
                <a:uLnTx/>
                <a:uFillTx/>
                <a:latin typeface="Arial"/>
                <a:ea typeface="+mn-ea"/>
                <a:cs typeface="Arial" charset="0"/>
              </a:rPr>
              <a:t>in them.</a:t>
            </a:r>
            <a:endParaRPr kumimoji="0" lang="en-US" sz="1800" b="0" i="0" u="none" strike="noStrike" kern="1200" cap="none" spc="0" normalizeH="0" baseline="30000" noProof="0" dirty="0">
              <a:ln>
                <a:noFill/>
              </a:ln>
              <a:solidFill>
                <a:prstClr val="black"/>
              </a:solidFill>
              <a:effectLst/>
              <a:uLnTx/>
              <a:uFillTx/>
              <a:latin typeface="Arial"/>
              <a:ea typeface="+mn-ea"/>
              <a:cs typeface="Arial" charset="0"/>
            </a:endParaRPr>
          </a:p>
        </p:txBody>
      </p:sp>
      <p:sp>
        <p:nvSpPr>
          <p:cNvPr id="11" name="Freeform 111">
            <a:extLst>
              <a:ext uri="{FF2B5EF4-FFF2-40B4-BE49-F238E27FC236}">
                <a16:creationId xmlns:a16="http://schemas.microsoft.com/office/drawing/2014/main" id="{0C80C4C3-9F3E-2F49-862A-7D6ABF53B6B2}"/>
              </a:ext>
            </a:extLst>
          </p:cNvPr>
          <p:cNvSpPr>
            <a:spLocks noChangeArrowheads="1"/>
          </p:cNvSpPr>
          <p:nvPr/>
        </p:nvSpPr>
        <p:spPr bwMode="auto">
          <a:xfrm>
            <a:off x="5932021" y="4391228"/>
            <a:ext cx="436144" cy="433795"/>
          </a:xfrm>
          <a:custGeom>
            <a:avLst/>
            <a:gdLst>
              <a:gd name="T0" fmla="*/ 105569 w 480"/>
              <a:gd name="T1" fmla="*/ 0 h 471"/>
              <a:gd name="T2" fmla="*/ 105569 w 480"/>
              <a:gd name="T3" fmla="*/ 0 h 471"/>
              <a:gd name="T4" fmla="*/ 0 w 480"/>
              <a:gd name="T5" fmla="*/ 101994 h 471"/>
              <a:gd name="T6" fmla="*/ 105569 w 480"/>
              <a:gd name="T7" fmla="*/ 207520 h 471"/>
              <a:gd name="T8" fmla="*/ 210698 w 480"/>
              <a:gd name="T9" fmla="*/ 101994 h 471"/>
              <a:gd name="T10" fmla="*/ 105569 w 480"/>
              <a:gd name="T11" fmla="*/ 0 h 471"/>
              <a:gd name="T12" fmla="*/ 23313 w 480"/>
              <a:gd name="T13" fmla="*/ 74619 h 471"/>
              <a:gd name="T14" fmla="*/ 23313 w 480"/>
              <a:gd name="T15" fmla="*/ 74619 h 471"/>
              <a:gd name="T16" fmla="*/ 50585 w 480"/>
              <a:gd name="T17" fmla="*/ 86540 h 471"/>
              <a:gd name="T18" fmla="*/ 50585 w 480"/>
              <a:gd name="T19" fmla="*/ 86540 h 471"/>
              <a:gd name="T20" fmla="*/ 50585 w 480"/>
              <a:gd name="T21" fmla="*/ 101994 h 471"/>
              <a:gd name="T22" fmla="*/ 58943 w 480"/>
              <a:gd name="T23" fmla="*/ 101994 h 471"/>
              <a:gd name="T24" fmla="*/ 58943 w 480"/>
              <a:gd name="T25" fmla="*/ 105968 h 471"/>
              <a:gd name="T26" fmla="*/ 58943 w 480"/>
              <a:gd name="T27" fmla="*/ 109942 h 471"/>
              <a:gd name="T28" fmla="*/ 50585 w 480"/>
              <a:gd name="T29" fmla="*/ 109942 h 471"/>
              <a:gd name="T30" fmla="*/ 50585 w 480"/>
              <a:gd name="T31" fmla="*/ 121422 h 471"/>
              <a:gd name="T32" fmla="*/ 62462 w 480"/>
              <a:gd name="T33" fmla="*/ 121422 h 471"/>
              <a:gd name="T34" fmla="*/ 70379 w 480"/>
              <a:gd name="T35" fmla="*/ 144823 h 471"/>
              <a:gd name="T36" fmla="*/ 113487 w 480"/>
              <a:gd name="T37" fmla="*/ 164692 h 471"/>
              <a:gd name="T38" fmla="*/ 140319 w 480"/>
              <a:gd name="T39" fmla="*/ 156744 h 471"/>
              <a:gd name="T40" fmla="*/ 136800 w 480"/>
              <a:gd name="T41" fmla="*/ 137317 h 471"/>
              <a:gd name="T42" fmla="*/ 117006 w 480"/>
              <a:gd name="T43" fmla="*/ 140849 h 471"/>
              <a:gd name="T44" fmla="*/ 93692 w 480"/>
              <a:gd name="T45" fmla="*/ 133343 h 471"/>
              <a:gd name="T46" fmla="*/ 90174 w 480"/>
              <a:gd name="T47" fmla="*/ 121422 h 471"/>
              <a:gd name="T48" fmla="*/ 124923 w 480"/>
              <a:gd name="T49" fmla="*/ 121422 h 471"/>
              <a:gd name="T50" fmla="*/ 179467 w 480"/>
              <a:gd name="T51" fmla="*/ 144823 h 471"/>
              <a:gd name="T52" fmla="*/ 105569 w 480"/>
              <a:gd name="T53" fmla="*/ 188093 h 471"/>
              <a:gd name="T54" fmla="*/ 19794 w 480"/>
              <a:gd name="T55" fmla="*/ 101994 h 471"/>
              <a:gd name="T56" fmla="*/ 23313 w 480"/>
              <a:gd name="T57" fmla="*/ 74619 h 471"/>
              <a:gd name="T58" fmla="*/ 132841 w 480"/>
              <a:gd name="T59" fmla="*/ 101994 h 471"/>
              <a:gd name="T60" fmla="*/ 132841 w 480"/>
              <a:gd name="T61" fmla="*/ 101994 h 471"/>
              <a:gd name="T62" fmla="*/ 132841 w 480"/>
              <a:gd name="T63" fmla="*/ 101994 h 471"/>
              <a:gd name="T64" fmla="*/ 132841 w 480"/>
              <a:gd name="T65" fmla="*/ 86540 h 471"/>
              <a:gd name="T66" fmla="*/ 101610 w 480"/>
              <a:gd name="T67" fmla="*/ 86540 h 471"/>
              <a:gd name="T68" fmla="*/ 90174 w 480"/>
              <a:gd name="T69" fmla="*/ 82567 h 471"/>
              <a:gd name="T70" fmla="*/ 93692 w 480"/>
              <a:gd name="T71" fmla="*/ 74619 h 471"/>
              <a:gd name="T72" fmla="*/ 117006 w 480"/>
              <a:gd name="T73" fmla="*/ 66671 h 471"/>
              <a:gd name="T74" fmla="*/ 136800 w 480"/>
              <a:gd name="T75" fmla="*/ 70645 h 471"/>
              <a:gd name="T76" fmla="*/ 140319 w 480"/>
              <a:gd name="T77" fmla="*/ 51218 h 471"/>
              <a:gd name="T78" fmla="*/ 113487 w 480"/>
              <a:gd name="T79" fmla="*/ 47244 h 471"/>
              <a:gd name="T80" fmla="*/ 74338 w 480"/>
              <a:gd name="T81" fmla="*/ 63139 h 471"/>
              <a:gd name="T82" fmla="*/ 66420 w 480"/>
              <a:gd name="T83" fmla="*/ 70645 h 471"/>
              <a:gd name="T84" fmla="*/ 35190 w 480"/>
              <a:gd name="T85" fmla="*/ 55192 h 471"/>
              <a:gd name="T86" fmla="*/ 105569 w 480"/>
              <a:gd name="T87" fmla="*/ 16337 h 471"/>
              <a:gd name="T88" fmla="*/ 190904 w 480"/>
              <a:gd name="T89" fmla="*/ 101994 h 471"/>
              <a:gd name="T90" fmla="*/ 186945 w 480"/>
              <a:gd name="T91" fmla="*/ 125395 h 471"/>
              <a:gd name="T92" fmla="*/ 132841 w 480"/>
              <a:gd name="T93" fmla="*/ 101994 h 47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80" h="471">
                <a:moveTo>
                  <a:pt x="240" y="0"/>
                </a:moveTo>
                <a:lnTo>
                  <a:pt x="240" y="0"/>
                </a:lnTo>
                <a:cubicBezTo>
                  <a:pt x="107" y="0"/>
                  <a:pt x="0" y="107"/>
                  <a:pt x="0" y="231"/>
                </a:cubicBezTo>
                <a:cubicBezTo>
                  <a:pt x="0" y="364"/>
                  <a:pt x="107" y="470"/>
                  <a:pt x="240" y="470"/>
                </a:cubicBezTo>
                <a:cubicBezTo>
                  <a:pt x="372" y="470"/>
                  <a:pt x="479" y="364"/>
                  <a:pt x="479" y="231"/>
                </a:cubicBezTo>
                <a:cubicBezTo>
                  <a:pt x="479" y="107"/>
                  <a:pt x="372" y="0"/>
                  <a:pt x="240" y="0"/>
                </a:cubicBezTo>
                <a:close/>
                <a:moveTo>
                  <a:pt x="53" y="169"/>
                </a:moveTo>
                <a:lnTo>
                  <a:pt x="53" y="169"/>
                </a:lnTo>
                <a:cubicBezTo>
                  <a:pt x="115" y="196"/>
                  <a:pt x="115" y="196"/>
                  <a:pt x="115" y="196"/>
                </a:cubicBezTo>
                <a:cubicBezTo>
                  <a:pt x="115" y="231"/>
                  <a:pt x="115" y="231"/>
                  <a:pt x="115" y="231"/>
                </a:cubicBezTo>
                <a:cubicBezTo>
                  <a:pt x="134" y="231"/>
                  <a:pt x="134" y="231"/>
                  <a:pt x="134" y="231"/>
                </a:cubicBezTo>
                <a:cubicBezTo>
                  <a:pt x="134" y="231"/>
                  <a:pt x="134" y="231"/>
                  <a:pt x="134" y="240"/>
                </a:cubicBezTo>
                <a:cubicBezTo>
                  <a:pt x="134" y="249"/>
                  <a:pt x="134" y="249"/>
                  <a:pt x="134" y="249"/>
                </a:cubicBezTo>
                <a:cubicBezTo>
                  <a:pt x="115" y="249"/>
                  <a:pt x="115" y="249"/>
                  <a:pt x="115" y="249"/>
                </a:cubicBezTo>
                <a:cubicBezTo>
                  <a:pt x="115" y="275"/>
                  <a:pt x="115" y="275"/>
                  <a:pt x="115" y="275"/>
                </a:cubicBezTo>
                <a:cubicBezTo>
                  <a:pt x="142" y="275"/>
                  <a:pt x="142" y="275"/>
                  <a:pt x="142" y="275"/>
                </a:cubicBezTo>
                <a:cubicBezTo>
                  <a:pt x="142" y="293"/>
                  <a:pt x="151" y="311"/>
                  <a:pt x="160" y="328"/>
                </a:cubicBezTo>
                <a:cubicBezTo>
                  <a:pt x="187" y="355"/>
                  <a:pt x="222" y="373"/>
                  <a:pt x="258" y="373"/>
                </a:cubicBezTo>
                <a:cubicBezTo>
                  <a:pt x="284" y="373"/>
                  <a:pt x="311" y="364"/>
                  <a:pt x="319" y="355"/>
                </a:cubicBezTo>
                <a:cubicBezTo>
                  <a:pt x="311" y="311"/>
                  <a:pt x="311" y="311"/>
                  <a:pt x="311" y="311"/>
                </a:cubicBezTo>
                <a:cubicBezTo>
                  <a:pt x="302" y="319"/>
                  <a:pt x="284" y="319"/>
                  <a:pt x="266" y="319"/>
                </a:cubicBezTo>
                <a:cubicBezTo>
                  <a:pt x="249" y="319"/>
                  <a:pt x="231" y="319"/>
                  <a:pt x="213" y="302"/>
                </a:cubicBezTo>
                <a:cubicBezTo>
                  <a:pt x="205" y="293"/>
                  <a:pt x="205" y="284"/>
                  <a:pt x="205" y="275"/>
                </a:cubicBezTo>
                <a:cubicBezTo>
                  <a:pt x="284" y="275"/>
                  <a:pt x="284" y="275"/>
                  <a:pt x="284" y="275"/>
                </a:cubicBezTo>
                <a:cubicBezTo>
                  <a:pt x="408" y="328"/>
                  <a:pt x="408" y="328"/>
                  <a:pt x="408" y="328"/>
                </a:cubicBezTo>
                <a:cubicBezTo>
                  <a:pt x="372" y="391"/>
                  <a:pt x="311" y="426"/>
                  <a:pt x="240" y="426"/>
                </a:cubicBezTo>
                <a:cubicBezTo>
                  <a:pt x="134" y="426"/>
                  <a:pt x="45" y="347"/>
                  <a:pt x="45" y="231"/>
                </a:cubicBezTo>
                <a:cubicBezTo>
                  <a:pt x="45" y="213"/>
                  <a:pt x="45" y="196"/>
                  <a:pt x="53" y="169"/>
                </a:cubicBezTo>
                <a:close/>
                <a:moveTo>
                  <a:pt x="302" y="231"/>
                </a:moveTo>
                <a:lnTo>
                  <a:pt x="302" y="231"/>
                </a:lnTo>
                <a:cubicBezTo>
                  <a:pt x="302" y="196"/>
                  <a:pt x="302" y="196"/>
                  <a:pt x="302" y="196"/>
                </a:cubicBezTo>
                <a:cubicBezTo>
                  <a:pt x="231" y="196"/>
                  <a:pt x="231" y="196"/>
                  <a:pt x="231" y="196"/>
                </a:cubicBezTo>
                <a:cubicBezTo>
                  <a:pt x="205" y="187"/>
                  <a:pt x="205" y="187"/>
                  <a:pt x="205" y="187"/>
                </a:cubicBezTo>
                <a:cubicBezTo>
                  <a:pt x="213" y="178"/>
                  <a:pt x="213" y="178"/>
                  <a:pt x="213" y="169"/>
                </a:cubicBezTo>
                <a:cubicBezTo>
                  <a:pt x="231" y="160"/>
                  <a:pt x="249" y="151"/>
                  <a:pt x="266" y="151"/>
                </a:cubicBezTo>
                <a:cubicBezTo>
                  <a:pt x="284" y="151"/>
                  <a:pt x="302" y="160"/>
                  <a:pt x="311" y="160"/>
                </a:cubicBezTo>
                <a:cubicBezTo>
                  <a:pt x="319" y="116"/>
                  <a:pt x="319" y="116"/>
                  <a:pt x="319" y="116"/>
                </a:cubicBezTo>
                <a:cubicBezTo>
                  <a:pt x="302" y="107"/>
                  <a:pt x="284" y="107"/>
                  <a:pt x="258" y="107"/>
                </a:cubicBezTo>
                <a:cubicBezTo>
                  <a:pt x="222" y="107"/>
                  <a:pt x="187" y="116"/>
                  <a:pt x="169" y="143"/>
                </a:cubicBezTo>
                <a:cubicBezTo>
                  <a:pt x="160" y="151"/>
                  <a:pt x="160" y="160"/>
                  <a:pt x="151" y="160"/>
                </a:cubicBezTo>
                <a:cubicBezTo>
                  <a:pt x="80" y="125"/>
                  <a:pt x="80" y="125"/>
                  <a:pt x="80" y="125"/>
                </a:cubicBezTo>
                <a:cubicBezTo>
                  <a:pt x="107" y="72"/>
                  <a:pt x="169" y="37"/>
                  <a:pt x="240" y="37"/>
                </a:cubicBezTo>
                <a:cubicBezTo>
                  <a:pt x="346" y="37"/>
                  <a:pt x="434" y="125"/>
                  <a:pt x="434" y="231"/>
                </a:cubicBezTo>
                <a:cubicBezTo>
                  <a:pt x="434" y="249"/>
                  <a:pt x="434" y="266"/>
                  <a:pt x="425" y="284"/>
                </a:cubicBezTo>
                <a:lnTo>
                  <a:pt x="302" y="231"/>
                </a:lnTo>
                <a:close/>
              </a:path>
            </a:pathLst>
          </a:custGeom>
          <a:solidFill>
            <a:srgbClr val="0065BD"/>
          </a:solidFill>
          <a:ln>
            <a:noFill/>
          </a:ln>
          <a:effectLst/>
        </p:spPr>
        <p:txBody>
          <a:bodyPr wrap="none" lIns="34291" tIns="17145" rIns="34291" bIns="17145" anchor="ct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charset="0"/>
              <a:ea typeface="+mn-ea"/>
              <a:cs typeface="Arial" charset="0"/>
            </a:endParaRPr>
          </a:p>
        </p:txBody>
      </p:sp>
      <p:pic>
        <p:nvPicPr>
          <p:cNvPr id="2" name="Bild 8" descr="20150416 tum logo blau png final.png">
            <a:extLst>
              <a:ext uri="{FF2B5EF4-FFF2-40B4-BE49-F238E27FC236}">
                <a16:creationId xmlns:a16="http://schemas.microsoft.com/office/drawing/2014/main" id="{D9955A49-BE4E-3235-C39C-7DB2883F25D9}"/>
              </a:ext>
            </a:extLst>
          </p:cNvPr>
          <p:cNvPicPr>
            <a:picLocks noChangeAspect="1"/>
          </p:cNvPicPr>
          <p:nvPr/>
        </p:nvPicPr>
        <p:blipFill>
          <a:blip r:embed="rId6"/>
          <a:stretch>
            <a:fillRect/>
          </a:stretch>
        </p:blipFill>
        <p:spPr>
          <a:xfrm>
            <a:off x="10958400" y="432000"/>
            <a:ext cx="806365" cy="424688"/>
          </a:xfrm>
          <a:prstGeom prst="rect">
            <a:avLst/>
          </a:prstGeom>
        </p:spPr>
      </p:pic>
    </p:spTree>
    <p:extLst>
      <p:ext uri="{BB962C8B-B14F-4D97-AF65-F5344CB8AC3E}">
        <p14:creationId xmlns:p14="http://schemas.microsoft.com/office/powerpoint/2010/main" val="4223446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diagonal liegende Ecken abgeschnitten 2">
            <a:extLst>
              <a:ext uri="{FF2B5EF4-FFF2-40B4-BE49-F238E27FC236}">
                <a16:creationId xmlns:a16="http://schemas.microsoft.com/office/drawing/2014/main" id="{FE087427-89D8-B1C6-5793-C2099129F3A2}"/>
              </a:ext>
            </a:extLst>
          </p:cNvPr>
          <p:cNvSpPr/>
          <p:nvPr/>
        </p:nvSpPr>
        <p:spPr>
          <a:xfrm>
            <a:off x="0" y="-13397"/>
            <a:ext cx="12192000" cy="6858000"/>
          </a:xfrm>
          <a:prstGeom prst="snip2DiagRect">
            <a:avLst>
              <a:gd name="adj1" fmla="val 0"/>
              <a:gd name="adj2" fmla="val 0"/>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l"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cxnSp>
        <p:nvCxnSpPr>
          <p:cNvPr id="5" name="Gerade Verbindung 13">
            <a:extLst>
              <a:ext uri="{FF2B5EF4-FFF2-40B4-BE49-F238E27FC236}">
                <a16:creationId xmlns:a16="http://schemas.microsoft.com/office/drawing/2014/main" id="{EF17682C-3C2D-8E36-65F2-991D021FBB94}"/>
              </a:ext>
            </a:extLst>
          </p:cNvPr>
          <p:cNvCxnSpPr>
            <a:cxnSpLocks/>
          </p:cNvCxnSpPr>
          <p:nvPr/>
        </p:nvCxnSpPr>
        <p:spPr>
          <a:xfrm>
            <a:off x="1173991" y="2882480"/>
            <a:ext cx="0" cy="1130384"/>
          </a:xfrm>
          <a:prstGeom prst="line">
            <a:avLst/>
          </a:prstGeom>
          <a:ln w="19050">
            <a:solidFill>
              <a:schemeClr val="bg1"/>
            </a:solidFill>
          </a:ln>
        </p:spPr>
        <p:style>
          <a:lnRef idx="1">
            <a:schemeClr val="accent5"/>
          </a:lnRef>
          <a:fillRef idx="0">
            <a:schemeClr val="accent5"/>
          </a:fillRef>
          <a:effectRef idx="0">
            <a:schemeClr val="accent5"/>
          </a:effectRef>
          <a:fontRef idx="minor">
            <a:schemeClr val="tx1"/>
          </a:fontRef>
        </p:style>
      </p:cxnSp>
      <p:sp>
        <p:nvSpPr>
          <p:cNvPr id="6" name="Inhaltsplatzhalter 7">
            <a:extLst>
              <a:ext uri="{FF2B5EF4-FFF2-40B4-BE49-F238E27FC236}">
                <a16:creationId xmlns:a16="http://schemas.microsoft.com/office/drawing/2014/main" id="{6D443C2A-CCD3-D078-9279-A28E40B8451F}"/>
              </a:ext>
            </a:extLst>
          </p:cNvPr>
          <p:cNvSpPr txBox="1">
            <a:spLocks/>
          </p:cNvSpPr>
          <p:nvPr/>
        </p:nvSpPr>
        <p:spPr>
          <a:xfrm>
            <a:off x="1489985" y="2681514"/>
            <a:ext cx="10386023" cy="705145"/>
          </a:xfrm>
          <a:prstGeom prst="rect">
            <a:avLst/>
          </a:prstGeom>
        </p:spPr>
        <p:txBody>
          <a:bodyPr vert="horz" lIns="0" tIns="0" rIns="0" bIns="0" rtlCol="0">
            <a:noAutofit/>
          </a:bodyPr>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Symbol" panose="05050102010706020507" pitchFamily="18" charset="2"/>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70" rtl="0" eaLnBrk="1" fontAlgn="base" latinLnBrk="0" hangingPunct="1">
              <a:lnSpc>
                <a:spcPct val="100000"/>
              </a:lnSpc>
              <a:spcBef>
                <a:spcPct val="0"/>
              </a:spcBef>
              <a:spcAft>
                <a:spcPct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a:ea typeface="+mn-ea"/>
                <a:cs typeface="+mn-cs"/>
              </a:rPr>
              <a:t>Numbers and Concepts: AI Adoption</a:t>
            </a:r>
          </a:p>
        </p:txBody>
      </p:sp>
    </p:spTree>
    <p:extLst>
      <p:ext uri="{BB962C8B-B14F-4D97-AF65-F5344CB8AC3E}">
        <p14:creationId xmlns:p14="http://schemas.microsoft.com/office/powerpoint/2010/main" val="30088283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abgerundete Ecken 7">
            <a:extLst>
              <a:ext uri="{FF2B5EF4-FFF2-40B4-BE49-F238E27FC236}">
                <a16:creationId xmlns:a16="http://schemas.microsoft.com/office/drawing/2014/main" id="{9E702288-8501-88C1-7A40-72025830BF03}"/>
              </a:ext>
            </a:extLst>
          </p:cNvPr>
          <p:cNvSpPr/>
          <p:nvPr/>
        </p:nvSpPr>
        <p:spPr>
          <a:xfrm>
            <a:off x="6249719" y="1574294"/>
            <a:ext cx="5238751" cy="4118775"/>
          </a:xfrm>
          <a:prstGeom prst="roundRect">
            <a:avLst/>
          </a:prstGeom>
          <a:solidFill>
            <a:srgbClr val="CC1A8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a:ea typeface="+mn-ea"/>
              <a:cs typeface="+mn-cs"/>
            </a:endParaRPr>
          </a:p>
        </p:txBody>
      </p:sp>
      <p:pic>
        <p:nvPicPr>
          <p:cNvPr id="2050" name="Picture 2" descr="Artificial Intelligence Glossary: AI Terms Everyone Should Learn - The New  York Times">
            <a:extLst>
              <a:ext uri="{FF2B5EF4-FFF2-40B4-BE49-F238E27FC236}">
                <a16:creationId xmlns:a16="http://schemas.microsoft.com/office/drawing/2014/main" id="{99912ADF-6737-5875-55B0-451F8F3437C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400" y="1017242"/>
            <a:ext cx="5328709" cy="5328709"/>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uppieren 3">
            <a:extLst>
              <a:ext uri="{FF2B5EF4-FFF2-40B4-BE49-F238E27FC236}">
                <a16:creationId xmlns:a16="http://schemas.microsoft.com/office/drawing/2014/main" id="{B993AA71-90E2-D537-45CF-48A935E3164E}"/>
              </a:ext>
            </a:extLst>
          </p:cNvPr>
          <p:cNvGrpSpPr/>
          <p:nvPr/>
        </p:nvGrpSpPr>
        <p:grpSpPr>
          <a:xfrm>
            <a:off x="6448612" y="2414746"/>
            <a:ext cx="4840963" cy="2559886"/>
            <a:chOff x="2030231" y="2486772"/>
            <a:chExt cx="8609772" cy="2559888"/>
          </a:xfrm>
        </p:grpSpPr>
        <p:sp>
          <p:nvSpPr>
            <p:cNvPr id="169" name="**Künstliche Intelligenz (KI)** ist die Fähigkeit von Software, Aufgaben auszuführen, die traditionell menschliche Intelligenz erfordern."/>
            <p:cNvSpPr txBox="1"/>
            <p:nvPr/>
          </p:nvSpPr>
          <p:spPr>
            <a:xfrm>
              <a:off x="2030231" y="2486772"/>
              <a:ext cx="8609772" cy="1351591"/>
            </a:xfrm>
            <a:prstGeom prst="rect">
              <a:avLst/>
            </a:prstGeom>
            <a:ln w="3175">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19051" tIns="19051" rIns="19051" bIns="19051"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1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AI (Artificial Intelligence)</a:t>
              </a:r>
            </a:p>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The ability of software to perform tasks that traditionally require human intelligence.</a:t>
              </a:r>
            </a:p>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600" b="0"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 name="Generative KI ist KI, die in der Regel auf Basis von sog. Foundation Models aufgebaut ist und über Fähigkeiten verfügt, die frühere KI nicht hatte, z. B. die Fähigkeit, Inhalte zu generieren. Foundation Models können auch für nicht-generative Zwecke verw">
              <a:extLst>
                <a:ext uri="{FF2B5EF4-FFF2-40B4-BE49-F238E27FC236}">
                  <a16:creationId xmlns:a16="http://schemas.microsoft.com/office/drawing/2014/main" id="{0B2E924A-7E7E-7541-EE5A-14575DC857AF}"/>
                </a:ext>
              </a:extLst>
            </p:cNvPr>
            <p:cNvSpPr txBox="1"/>
            <p:nvPr/>
          </p:nvSpPr>
          <p:spPr>
            <a:xfrm>
              <a:off x="2030231" y="3571958"/>
              <a:ext cx="8609772" cy="1474702"/>
            </a:xfrm>
            <a:prstGeom prst="rect">
              <a:avLst/>
            </a:prstGeom>
            <a:ln w="3175">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19051" tIns="19051" rIns="19051" bIns="19051"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1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Generative AI</a:t>
              </a:r>
            </a:p>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AI that has capabilities that earlier AI did not have, such as the ability to generate content. </a:t>
              </a:r>
            </a:p>
          </p:txBody>
        </p:sp>
      </p:grpSp>
      <p:sp>
        <p:nvSpPr>
          <p:cNvPr id="5" name="Was ist Generative KI ?">
            <a:extLst>
              <a:ext uri="{FF2B5EF4-FFF2-40B4-BE49-F238E27FC236}">
                <a16:creationId xmlns:a16="http://schemas.microsoft.com/office/drawing/2014/main" id="{DF0D7AC1-EB3A-DC35-F98E-022D866C11C3}"/>
              </a:ext>
            </a:extLst>
          </p:cNvPr>
          <p:cNvSpPr txBox="1"/>
          <p:nvPr/>
        </p:nvSpPr>
        <p:spPr>
          <a:xfrm>
            <a:off x="338400" y="369632"/>
            <a:ext cx="10776904" cy="489816"/>
          </a:xfrm>
          <a:prstGeom prst="rect">
            <a:avLst/>
          </a:prstGeom>
          <a:noFill/>
          <a:ln w="3175">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19051" tIns="19051" rIns="19051" bIns="19051"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2933" b="1" i="0" u="none" strike="noStrike" kern="1200" cap="none" spc="0" normalizeH="0" baseline="0" noProof="0" dirty="0">
              <a:ln>
                <a:noFill/>
              </a:ln>
              <a:solidFill>
                <a:prstClr val="black"/>
              </a:solidFill>
              <a:effectLst/>
              <a:uLnTx/>
              <a:uFillTx/>
              <a:latin typeface="Arial"/>
              <a:ea typeface="+mn-ea"/>
              <a:cs typeface="+mn-cs"/>
            </a:endParaRPr>
          </a:p>
        </p:txBody>
      </p:sp>
      <p:sp>
        <p:nvSpPr>
          <p:cNvPr id="6" name="Source: Zhao et al. 2023 - A Survey of Large Language Models. https://arxiv.org/abs/2303.18223">
            <a:extLst>
              <a:ext uri="{FF2B5EF4-FFF2-40B4-BE49-F238E27FC236}">
                <a16:creationId xmlns:a16="http://schemas.microsoft.com/office/drawing/2014/main" id="{50EEC5E5-C71E-FA79-FFDF-26EF10EF8338}"/>
              </a:ext>
            </a:extLst>
          </p:cNvPr>
          <p:cNvSpPr txBox="1"/>
          <p:nvPr/>
        </p:nvSpPr>
        <p:spPr>
          <a:xfrm>
            <a:off x="6076735" y="6406788"/>
            <a:ext cx="38539" cy="253918"/>
          </a:xfrm>
          <a:prstGeom prst="rect">
            <a:avLst/>
          </a:prstGeom>
          <a:ln w="3175">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19051" tIns="19051" rIns="19051" bIns="19051" anchor="ctr">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sng" strike="noStrike" kern="1200" cap="none" spc="0" normalizeH="0" baseline="0" noProof="0" dirty="0">
              <a:ln>
                <a:noFill/>
              </a:ln>
              <a:solidFill>
                <a:prstClr val="black"/>
              </a:solidFill>
              <a:effectLst/>
              <a:uLnTx/>
              <a:uFillTx/>
              <a:latin typeface="Arial"/>
              <a:ea typeface="+mn-ea"/>
              <a:cs typeface="+mn-cs"/>
              <a:hlinkClick r:id="rId4">
                <a:extLst>
                  <a:ext uri="{A12FA001-AC4F-418D-AE19-62706E023703}">
                    <ahyp:hlinkClr xmlns:ahyp="http://schemas.microsoft.com/office/drawing/2018/hyperlinkcolor" val="tx"/>
                  </a:ext>
                </a:extLst>
              </a:hlinkClick>
            </a:endParaRPr>
          </a:p>
        </p:txBody>
      </p:sp>
      <p:sp>
        <p:nvSpPr>
          <p:cNvPr id="2" name="Titel 1">
            <a:extLst>
              <a:ext uri="{FF2B5EF4-FFF2-40B4-BE49-F238E27FC236}">
                <a16:creationId xmlns:a16="http://schemas.microsoft.com/office/drawing/2014/main" id="{CA11857E-D86C-725C-747E-679BFC8114E7}"/>
              </a:ext>
            </a:extLst>
          </p:cNvPr>
          <p:cNvSpPr>
            <a:spLocks noGrp="1"/>
          </p:cNvSpPr>
          <p:nvPr>
            <p:ph type="title"/>
          </p:nvPr>
        </p:nvSpPr>
        <p:spPr/>
        <p:txBody>
          <a:bodyPr/>
          <a:lstStyle/>
          <a:p>
            <a:r>
              <a:rPr lang="en-US" noProof="0" dirty="0">
                <a:latin typeface="Arial"/>
                <a:sym typeface="Cairo"/>
              </a:rPr>
              <a:t>AI-Glossary – Basic Concepts you need to know about AI</a:t>
            </a:r>
            <a:endParaRPr lang="en-US" noProof="0" dirty="0"/>
          </a:p>
        </p:txBody>
      </p:sp>
      <p:sp>
        <p:nvSpPr>
          <p:cNvPr id="10" name="Textplatzhalter 9">
            <a:extLst>
              <a:ext uri="{FF2B5EF4-FFF2-40B4-BE49-F238E27FC236}">
                <a16:creationId xmlns:a16="http://schemas.microsoft.com/office/drawing/2014/main" id="{FF0666CC-0BD9-1A53-486F-0A4D3E505491}"/>
              </a:ext>
            </a:extLst>
          </p:cNvPr>
          <p:cNvSpPr>
            <a:spLocks noGrp="1"/>
          </p:cNvSpPr>
          <p:nvPr>
            <p:ph type="body" sz="quarter" idx="11"/>
          </p:nvPr>
        </p:nvSpPr>
        <p:spPr>
          <a:xfrm>
            <a:off x="422653" y="6418746"/>
            <a:ext cx="11328400" cy="354236"/>
          </a:xfrm>
        </p:spPr>
        <p:txBody>
          <a:bodyPr>
            <a:noAutofit/>
          </a:bodyPr>
          <a:lstStyle/>
          <a:p>
            <a:r>
              <a:rPr lang="en-US" dirty="0"/>
              <a:t>Quelle: Chui, M. et al. (2023). The economic potential of generative AI: The next productivity frontier. McKinsey. </a:t>
            </a:r>
            <a:r>
              <a:rPr lang="en-US"/>
              <a:t>https://</a:t>
            </a:r>
            <a:r>
              <a:rPr lang="en-US" dirty="0" err="1"/>
              <a:t>www.mckinsey</a:t>
            </a:r>
            <a:r>
              <a:rPr lang="en-US" err="1"/>
              <a:t>.</a:t>
            </a:r>
            <a:r>
              <a:rPr lang="en-US"/>
              <a:t>com</a:t>
            </a:r>
            <a:r>
              <a:rPr lang="en-US" dirty="0"/>
              <a:t>/</a:t>
            </a:r>
            <a:r>
              <a:rPr lang="en-US"/>
              <a:t>capabilities/mckinsey</a:t>
            </a:r>
            <a:r>
              <a:rPr lang="en-US" dirty="0"/>
              <a:t>-digital/our-insights/the-economic-potential-of-generative-ai-the-next-productivity-frontier</a:t>
            </a:r>
            <a:r>
              <a:rPr lang="en-US"/>
              <a:t>#/; Pasick</a:t>
            </a:r>
            <a:r>
              <a:rPr lang="en-US" dirty="0"/>
              <a:t>, A. (2023). Artificial Intelligence Glossary: Neural Networks and Other Terms Explained. New York: New York Times. </a:t>
            </a:r>
            <a:r>
              <a:rPr lang="en-US"/>
              <a:t>https://</a:t>
            </a:r>
            <a:r>
              <a:rPr lang="en-US" dirty="0" err="1"/>
              <a:t>www.nytimes</a:t>
            </a:r>
            <a:r>
              <a:rPr lang="en-US" err="1"/>
              <a:t>.</a:t>
            </a:r>
            <a:r>
              <a:rPr lang="en-US"/>
              <a:t>com</a:t>
            </a:r>
            <a:r>
              <a:rPr lang="en-US" dirty="0"/>
              <a:t>/article</a:t>
            </a:r>
            <a:r>
              <a:rPr lang="en-US"/>
              <a:t>/ai-artificial-intelligence-</a:t>
            </a:r>
            <a:r>
              <a:rPr lang="en-US" dirty="0" err="1"/>
              <a:t>glossary</a:t>
            </a:r>
            <a:r>
              <a:rPr lang="en-US" err="1"/>
              <a:t>.</a:t>
            </a:r>
            <a:r>
              <a:rPr lang="en-US"/>
              <a:t>html</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635080-B20D-4A40-B703-3093843EAE3F}"/>
              </a:ext>
            </a:extLst>
          </p:cNvPr>
          <p:cNvSpPr>
            <a:spLocks noGrp="1"/>
          </p:cNvSpPr>
          <p:nvPr>
            <p:ph type="title"/>
          </p:nvPr>
        </p:nvSpPr>
        <p:spPr>
          <a:xfrm>
            <a:off x="440947" y="309036"/>
            <a:ext cx="11319255" cy="782330"/>
          </a:xfrm>
        </p:spPr>
        <p:txBody>
          <a:bodyPr/>
          <a:lstStyle/>
          <a:p>
            <a:r>
              <a:rPr lang="en-US" noProof="0" dirty="0">
                <a:solidFill>
                  <a:schemeClr val="tx1"/>
                </a:solidFill>
              </a:rPr>
              <a:t>The biggest hurdle in adopting AI is the lack of qualifications of employees in dealing with AI</a:t>
            </a:r>
          </a:p>
        </p:txBody>
      </p:sp>
      <p:sp>
        <p:nvSpPr>
          <p:cNvPr id="4" name="Textplatzhalter 3">
            <a:extLst>
              <a:ext uri="{FF2B5EF4-FFF2-40B4-BE49-F238E27FC236}">
                <a16:creationId xmlns:a16="http://schemas.microsoft.com/office/drawing/2014/main" id="{A9BE621F-7181-548E-3B38-2A1064FB1F29}"/>
              </a:ext>
            </a:extLst>
          </p:cNvPr>
          <p:cNvSpPr>
            <a:spLocks noGrp="1"/>
          </p:cNvSpPr>
          <p:nvPr>
            <p:ph type="body" sz="quarter" idx="11"/>
          </p:nvPr>
        </p:nvSpPr>
        <p:spPr>
          <a:xfrm>
            <a:off x="431800" y="6503766"/>
            <a:ext cx="11328400" cy="354236"/>
          </a:xfrm>
        </p:spPr>
        <p:txBody>
          <a:bodyPr>
            <a:normAutofit/>
          </a:bodyPr>
          <a:lstStyle/>
          <a:p>
            <a:r>
              <a:rPr lang="en-US" dirty="0"/>
              <a:t>Source of content: Ulrich, P., &amp; Frank, V. (2021). Relevance and Adoption of AI Technologies in German SMEs – Results from Survey-Based Research. Procedia Computer Science, 192, 2152-2159. </a:t>
            </a:r>
            <a:r>
              <a:rPr lang="en-US"/>
              <a:t>https://</a:t>
            </a:r>
            <a:r>
              <a:rPr lang="en-US" dirty="0" err="1"/>
              <a:t>doi</a:t>
            </a:r>
            <a:r>
              <a:rPr lang="en-US" err="1"/>
              <a:t>.</a:t>
            </a:r>
            <a:r>
              <a:rPr lang="en-US"/>
              <a:t>org</a:t>
            </a:r>
            <a:r>
              <a:rPr lang="en-US" dirty="0"/>
              <a:t>/10.1016/j.procs.2021.08.228.</a:t>
            </a:r>
          </a:p>
          <a:p>
            <a:endParaRPr lang="en-US" dirty="0"/>
          </a:p>
        </p:txBody>
      </p:sp>
      <p:grpSp>
        <p:nvGrpSpPr>
          <p:cNvPr id="5" name="Group 4">
            <a:extLst>
              <a:ext uri="{FF2B5EF4-FFF2-40B4-BE49-F238E27FC236}">
                <a16:creationId xmlns:a16="http://schemas.microsoft.com/office/drawing/2014/main" id="{F00259F8-4E92-E6A1-0EDC-C39B39E1C884}"/>
              </a:ext>
            </a:extLst>
          </p:cNvPr>
          <p:cNvGrpSpPr>
            <a:grpSpLocks noChangeAspect="1"/>
          </p:cNvGrpSpPr>
          <p:nvPr/>
        </p:nvGrpSpPr>
        <p:grpSpPr>
          <a:xfrm>
            <a:off x="1205392" y="1545262"/>
            <a:ext cx="9781217" cy="4543015"/>
            <a:chOff x="93563" y="1028503"/>
            <a:chExt cx="7990379" cy="3711236"/>
          </a:xfrm>
        </p:grpSpPr>
        <p:pic>
          <p:nvPicPr>
            <p:cNvPr id="6" name="Grafik 8">
              <a:extLst>
                <a:ext uri="{FF2B5EF4-FFF2-40B4-BE49-F238E27FC236}">
                  <a16:creationId xmlns:a16="http://schemas.microsoft.com/office/drawing/2014/main" id="{63D8E705-57C7-6BAE-7F65-E995AFBBCEA8}"/>
                </a:ext>
              </a:extLst>
            </p:cNvPr>
            <p:cNvPicPr>
              <a:picLocks noChangeAspect="1"/>
            </p:cNvPicPr>
            <p:nvPr/>
          </p:nvPicPr>
          <p:blipFill>
            <a:blip r:embed="rId3"/>
            <a:stretch>
              <a:fillRect/>
            </a:stretch>
          </p:blipFill>
          <p:spPr>
            <a:xfrm>
              <a:off x="428877" y="1028503"/>
              <a:ext cx="7655065" cy="3711236"/>
            </a:xfrm>
            <a:prstGeom prst="rect">
              <a:avLst/>
            </a:prstGeom>
          </p:spPr>
        </p:pic>
        <p:sp>
          <p:nvSpPr>
            <p:cNvPr id="7" name="Pfeil: nach rechts 12">
              <a:extLst>
                <a:ext uri="{FF2B5EF4-FFF2-40B4-BE49-F238E27FC236}">
                  <a16:creationId xmlns:a16="http://schemas.microsoft.com/office/drawing/2014/main" id="{09A6FEBC-CF25-3E06-C1AC-A00FDE0A5DAC}"/>
                </a:ext>
              </a:extLst>
            </p:cNvPr>
            <p:cNvSpPr/>
            <p:nvPr/>
          </p:nvSpPr>
          <p:spPr>
            <a:xfrm>
              <a:off x="93563" y="1238479"/>
              <a:ext cx="438268" cy="121380"/>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Pfeil: nach rechts 16">
              <a:extLst>
                <a:ext uri="{FF2B5EF4-FFF2-40B4-BE49-F238E27FC236}">
                  <a16:creationId xmlns:a16="http://schemas.microsoft.com/office/drawing/2014/main" id="{397F8105-5537-C01A-0CA2-1D063C53290C}"/>
                </a:ext>
              </a:extLst>
            </p:cNvPr>
            <p:cNvSpPr/>
            <p:nvPr/>
          </p:nvSpPr>
          <p:spPr>
            <a:xfrm>
              <a:off x="93563" y="1557979"/>
              <a:ext cx="438268" cy="121380"/>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10" name="Pfeil: nach rechts 17">
              <a:extLst>
                <a:ext uri="{FF2B5EF4-FFF2-40B4-BE49-F238E27FC236}">
                  <a16:creationId xmlns:a16="http://schemas.microsoft.com/office/drawing/2014/main" id="{46A225DA-5A4A-53D7-8724-833744AD472C}"/>
                </a:ext>
              </a:extLst>
            </p:cNvPr>
            <p:cNvSpPr/>
            <p:nvPr/>
          </p:nvSpPr>
          <p:spPr>
            <a:xfrm>
              <a:off x="93563" y="2158775"/>
              <a:ext cx="438268" cy="121380"/>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11" name="Pfeil: nach rechts 18">
              <a:extLst>
                <a:ext uri="{FF2B5EF4-FFF2-40B4-BE49-F238E27FC236}">
                  <a16:creationId xmlns:a16="http://schemas.microsoft.com/office/drawing/2014/main" id="{4C25AF0C-17AC-EB1F-0727-6D4E41D43F64}"/>
                </a:ext>
              </a:extLst>
            </p:cNvPr>
            <p:cNvSpPr/>
            <p:nvPr/>
          </p:nvSpPr>
          <p:spPr>
            <a:xfrm>
              <a:off x="93563" y="2698108"/>
              <a:ext cx="438268" cy="121380"/>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12" name="Pfeil: nach rechts 19">
              <a:extLst>
                <a:ext uri="{FF2B5EF4-FFF2-40B4-BE49-F238E27FC236}">
                  <a16:creationId xmlns:a16="http://schemas.microsoft.com/office/drawing/2014/main" id="{AB316D4E-E98E-001E-A6ED-AAF3925C19C2}"/>
                </a:ext>
              </a:extLst>
            </p:cNvPr>
            <p:cNvSpPr/>
            <p:nvPr/>
          </p:nvSpPr>
          <p:spPr>
            <a:xfrm>
              <a:off x="93563" y="3058210"/>
              <a:ext cx="438268" cy="121380"/>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grpSp>
    </p:spTree>
    <p:extLst>
      <p:ext uri="{BB962C8B-B14F-4D97-AF65-F5344CB8AC3E}">
        <p14:creationId xmlns:p14="http://schemas.microsoft.com/office/powerpoint/2010/main" val="34178712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EBB1DFF-E3BE-5D6B-3575-9836AABCD89E}"/>
              </a:ext>
            </a:extLst>
          </p:cNvPr>
          <p:cNvGraphicFramePr>
            <a:graphicFrameLocks noChangeAspect="1"/>
          </p:cNvGraphicFramePr>
          <p:nvPr>
            <p:custDataLst>
              <p:tags r:id="rId1"/>
            </p:custDataLst>
            <p:extLst>
              <p:ext uri="{D42A27DB-BD31-4B8C-83A1-F6EECF244321}">
                <p14:modId xmlns:p14="http://schemas.microsoft.com/office/powerpoint/2010/main" val="4072346512"/>
              </p:ext>
            </p:extLst>
          </p:nvPr>
        </p:nvGraphicFramePr>
        <p:xfrm>
          <a:off x="2118" y="2118"/>
          <a:ext cx="1636" cy="2117"/>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think-cell data - do not delete" hidden="1">
                        <a:extLst>
                          <a:ext uri="{FF2B5EF4-FFF2-40B4-BE49-F238E27FC236}">
                            <a16:creationId xmlns:a16="http://schemas.microsoft.com/office/drawing/2014/main" id="{0EBB1DFF-E3BE-5D6B-3575-9836AABCD89E}"/>
                          </a:ext>
                        </a:extLst>
                      </p:cNvPr>
                      <p:cNvPicPr/>
                      <p:nvPr/>
                    </p:nvPicPr>
                    <p:blipFill>
                      <a:blip r:embed="rId5"/>
                      <a:stretch>
                        <a:fillRect/>
                      </a:stretch>
                    </p:blipFill>
                    <p:spPr>
                      <a:xfrm>
                        <a:off x="2118" y="2118"/>
                        <a:ext cx="1636" cy="2117"/>
                      </a:xfrm>
                      <a:prstGeom prst="rect">
                        <a:avLst/>
                      </a:prstGeom>
                    </p:spPr>
                  </p:pic>
                </p:oleObj>
              </mc:Fallback>
            </mc:AlternateContent>
          </a:graphicData>
        </a:graphic>
      </p:graphicFrame>
      <p:pic>
        <p:nvPicPr>
          <p:cNvPr id="119810" name="Picture 2" descr="Companies are focused on training for a world in which humans work side-by-side with AI">
            <a:extLst>
              <a:ext uri="{FF2B5EF4-FFF2-40B4-BE49-F238E27FC236}">
                <a16:creationId xmlns:a16="http://schemas.microsoft.com/office/drawing/2014/main" id="{7F6BF6E4-0ED2-BF59-8493-5F5112B46224}"/>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1597" b="13705"/>
          <a:stretch/>
        </p:blipFill>
        <p:spPr bwMode="auto">
          <a:xfrm>
            <a:off x="642912" y="1003861"/>
            <a:ext cx="10906176" cy="5023412"/>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a:extLst>
              <a:ext uri="{FF2B5EF4-FFF2-40B4-BE49-F238E27FC236}">
                <a16:creationId xmlns:a16="http://schemas.microsoft.com/office/drawing/2014/main" id="{7D1E50CD-A854-DB7D-70BA-1C74ACE9B2B3}"/>
              </a:ext>
            </a:extLst>
          </p:cNvPr>
          <p:cNvSpPr/>
          <p:nvPr/>
        </p:nvSpPr>
        <p:spPr>
          <a:xfrm>
            <a:off x="955577" y="4401954"/>
            <a:ext cx="594432" cy="225777"/>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Textplatzhalter 7">
            <a:extLst>
              <a:ext uri="{FF2B5EF4-FFF2-40B4-BE49-F238E27FC236}">
                <a16:creationId xmlns:a16="http://schemas.microsoft.com/office/drawing/2014/main" id="{79C6A554-4653-B7A8-8870-EAFA5F0481B5}"/>
              </a:ext>
            </a:extLst>
          </p:cNvPr>
          <p:cNvSpPr>
            <a:spLocks noGrp="1"/>
          </p:cNvSpPr>
          <p:nvPr>
            <p:ph type="body" sz="quarter" idx="11"/>
          </p:nvPr>
        </p:nvSpPr>
        <p:spPr>
          <a:xfrm>
            <a:off x="431800" y="6503767"/>
            <a:ext cx="11328400" cy="354236"/>
          </a:xfrm>
        </p:spPr>
        <p:txBody>
          <a:bodyPr vert="horz" lIns="0" tIns="0" rIns="0" bIns="0" rtlCol="0" anchor="t">
            <a:normAutofit/>
          </a:bodyPr>
          <a:lstStyle/>
          <a:p>
            <a:r>
              <a:rPr lang="en-US" dirty="0"/>
              <a:t>Source of content: Talent and workforce effects in the age </a:t>
            </a:r>
            <a:r>
              <a:rPr lang="en-US"/>
              <a:t>of AI</a:t>
            </a:r>
            <a:endParaRPr lang="en-US" dirty="0"/>
          </a:p>
          <a:p>
            <a:endParaRPr lang="en-US" dirty="0"/>
          </a:p>
        </p:txBody>
      </p:sp>
      <p:sp>
        <p:nvSpPr>
          <p:cNvPr id="3" name="Titel 1">
            <a:extLst>
              <a:ext uri="{FF2B5EF4-FFF2-40B4-BE49-F238E27FC236}">
                <a16:creationId xmlns:a16="http://schemas.microsoft.com/office/drawing/2014/main" id="{8F3F3A06-CDDA-F47D-2CAC-9A38BDFE5F13}"/>
              </a:ext>
            </a:extLst>
          </p:cNvPr>
          <p:cNvSpPr>
            <a:spLocks noGrp="1"/>
          </p:cNvSpPr>
          <p:nvPr>
            <p:ph type="title"/>
          </p:nvPr>
        </p:nvSpPr>
        <p:spPr>
          <a:xfrm>
            <a:off x="440947" y="309036"/>
            <a:ext cx="11319255" cy="371961"/>
          </a:xfrm>
        </p:spPr>
        <p:txBody>
          <a:bodyPr vert="horz"/>
          <a:lstStyle/>
          <a:p>
            <a:r>
              <a:rPr lang="en-US" noProof="0" dirty="0"/>
              <a:t>Germany is ahead when it comes to the adoption of AI</a:t>
            </a:r>
          </a:p>
        </p:txBody>
      </p:sp>
    </p:spTree>
    <p:extLst>
      <p:ext uri="{BB962C8B-B14F-4D97-AF65-F5344CB8AC3E}">
        <p14:creationId xmlns:p14="http://schemas.microsoft.com/office/powerpoint/2010/main" val="4032803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884B8D98-1E44-AD1B-B3F7-4EFFE44D70D0}"/>
              </a:ext>
            </a:extLst>
          </p:cNvPr>
          <p:cNvPicPr>
            <a:picLocks noChangeAspect="1"/>
          </p:cNvPicPr>
          <p:nvPr/>
        </p:nvPicPr>
        <p:blipFill>
          <a:blip r:embed="rId3"/>
          <a:stretch>
            <a:fillRect/>
          </a:stretch>
        </p:blipFill>
        <p:spPr>
          <a:xfrm>
            <a:off x="2506621" y="1129772"/>
            <a:ext cx="6680652" cy="5338749"/>
          </a:xfrm>
          <a:prstGeom prst="rect">
            <a:avLst/>
          </a:prstGeom>
        </p:spPr>
      </p:pic>
      <p:sp>
        <p:nvSpPr>
          <p:cNvPr id="2" name="Titel 1">
            <a:extLst>
              <a:ext uri="{FF2B5EF4-FFF2-40B4-BE49-F238E27FC236}">
                <a16:creationId xmlns:a16="http://schemas.microsoft.com/office/drawing/2014/main" id="{8B3E24EE-617C-EA21-6FFF-66FB45EA5B46}"/>
              </a:ext>
            </a:extLst>
          </p:cNvPr>
          <p:cNvSpPr>
            <a:spLocks noGrp="1"/>
          </p:cNvSpPr>
          <p:nvPr>
            <p:ph type="title"/>
          </p:nvPr>
        </p:nvSpPr>
        <p:spPr>
          <a:xfrm>
            <a:off x="440947" y="309036"/>
            <a:ext cx="11319255" cy="782330"/>
          </a:xfrm>
        </p:spPr>
        <p:txBody>
          <a:bodyPr/>
          <a:lstStyle/>
          <a:p>
            <a:r>
              <a:rPr lang="en-US" noProof="0" dirty="0"/>
              <a:t>Pretty much everyone in tech agrees that generative AI, Large Language Models and ChatGPT are a generational change </a:t>
            </a:r>
          </a:p>
        </p:txBody>
      </p:sp>
      <p:sp>
        <p:nvSpPr>
          <p:cNvPr id="4" name="Textplatzhalter 3">
            <a:extLst>
              <a:ext uri="{FF2B5EF4-FFF2-40B4-BE49-F238E27FC236}">
                <a16:creationId xmlns:a16="http://schemas.microsoft.com/office/drawing/2014/main" id="{1A0AA3FF-6CAB-711E-53EC-BE6408C1739B}"/>
              </a:ext>
            </a:extLst>
          </p:cNvPr>
          <p:cNvSpPr>
            <a:spLocks noGrp="1"/>
          </p:cNvSpPr>
          <p:nvPr>
            <p:ph type="body" sz="quarter" idx="11"/>
          </p:nvPr>
        </p:nvSpPr>
        <p:spPr/>
        <p:txBody>
          <a:bodyPr vert="horz" lIns="0" tIns="0" rIns="0" bIns="0" rtlCol="0" anchor="t">
            <a:normAutofit/>
          </a:bodyPr>
          <a:lstStyle/>
          <a:p>
            <a:r>
              <a:rPr lang="en-US" dirty="0"/>
              <a:t>Source of content: Evans, B. (2023b). AI and the Automation of Work — Benedict Evans. Benedict Evans. </a:t>
            </a:r>
            <a:r>
              <a:rPr lang="en-US"/>
              <a:t>https://</a:t>
            </a:r>
            <a:r>
              <a:rPr lang="en-US" dirty="0" err="1"/>
              <a:t>www.ben-evans</a:t>
            </a:r>
            <a:r>
              <a:rPr lang="en-US" err="1"/>
              <a:t>.</a:t>
            </a:r>
            <a:r>
              <a:rPr lang="en-US"/>
              <a:t>com/benedictevans</a:t>
            </a:r>
            <a:r>
              <a:rPr lang="en-US" dirty="0"/>
              <a:t>/2023/7/2/working-with-ai</a:t>
            </a:r>
          </a:p>
          <a:p>
            <a:endParaRPr lang="en-US" dirty="0"/>
          </a:p>
        </p:txBody>
      </p:sp>
      <p:sp>
        <p:nvSpPr>
          <p:cNvPr id="7" name="Ellipse 6">
            <a:extLst>
              <a:ext uri="{FF2B5EF4-FFF2-40B4-BE49-F238E27FC236}">
                <a16:creationId xmlns:a16="http://schemas.microsoft.com/office/drawing/2014/main" id="{93CB5A3B-CEB2-DD86-07B8-F69AACD32CF1}"/>
              </a:ext>
            </a:extLst>
          </p:cNvPr>
          <p:cNvSpPr/>
          <p:nvPr/>
        </p:nvSpPr>
        <p:spPr>
          <a:xfrm>
            <a:off x="8404460" y="3563415"/>
            <a:ext cx="836827" cy="459260"/>
          </a:xfrm>
          <a:prstGeom prst="ellipse">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auto" latinLnBrk="0" hangingPunct="1">
              <a:lnSpc>
                <a:spcPct val="114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sp>
        <p:nvSpPr>
          <p:cNvPr id="8" name="Pfeil: nach rechts 7">
            <a:extLst>
              <a:ext uri="{FF2B5EF4-FFF2-40B4-BE49-F238E27FC236}">
                <a16:creationId xmlns:a16="http://schemas.microsoft.com/office/drawing/2014/main" id="{18432133-4D89-9DEA-4629-3B95302B192B}"/>
              </a:ext>
            </a:extLst>
          </p:cNvPr>
          <p:cNvSpPr/>
          <p:nvPr/>
        </p:nvSpPr>
        <p:spPr>
          <a:xfrm>
            <a:off x="6320287" y="3384952"/>
            <a:ext cx="1974461" cy="820737"/>
          </a:xfrm>
          <a:prstGeom prst="rightArrow">
            <a:avLst/>
          </a:prstGeom>
          <a:solidFill>
            <a:srgbClr val="0065B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ctr" defTabSz="1219140" rtl="0" eaLnBrk="1" fontAlgn="auto" latinLnBrk="0" hangingPunct="1">
              <a:lnSpc>
                <a:spcPct val="114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cxnSp>
        <p:nvCxnSpPr>
          <p:cNvPr id="10" name="Gerader Verbinder 9">
            <a:extLst>
              <a:ext uri="{FF2B5EF4-FFF2-40B4-BE49-F238E27FC236}">
                <a16:creationId xmlns:a16="http://schemas.microsoft.com/office/drawing/2014/main" id="{C7EF677A-D869-A752-1B2E-FD54383AD55E}"/>
              </a:ext>
            </a:extLst>
          </p:cNvPr>
          <p:cNvCxnSpPr/>
          <p:nvPr/>
        </p:nvCxnSpPr>
        <p:spPr>
          <a:xfrm>
            <a:off x="4182319" y="6342927"/>
            <a:ext cx="2947687" cy="0"/>
          </a:xfrm>
          <a:prstGeom prst="line">
            <a:avLst/>
          </a:prstGeom>
          <a:ln>
            <a:solidFill>
              <a:srgbClr val="0065B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87723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US" noProof="0" dirty="0"/>
          </a:p>
        </p:txBody>
      </p:sp>
      <p:sp>
        <p:nvSpPr>
          <p:cNvPr id="3" name="Inhaltsplatzhalter 2"/>
          <p:cNvSpPr>
            <a:spLocks noGrp="1"/>
          </p:cNvSpPr>
          <p:nvPr>
            <p:ph sz="quarter" idx="10"/>
          </p:nvPr>
        </p:nvSpPr>
        <p:spPr/>
        <p:txBody>
          <a:bodyPr/>
          <a:lstStyle/>
          <a:p>
            <a:endParaRPr lang="en-US" noProof="0" dirty="0"/>
          </a:p>
        </p:txBody>
      </p:sp>
      <p:sp>
        <p:nvSpPr>
          <p:cNvPr id="4" name="Textplatzhalter 3"/>
          <p:cNvSpPr>
            <a:spLocks noGrp="1"/>
          </p:cNvSpPr>
          <p:nvPr>
            <p:ph type="body" sz="quarter" idx="11"/>
          </p:nvPr>
        </p:nvSpPr>
        <p:spPr/>
        <p:txBody>
          <a:bodyPr/>
          <a:lstStyle/>
          <a:p>
            <a:endParaRPr lang="en-US" noProof="0" dirty="0"/>
          </a:p>
        </p:txBody>
      </p:sp>
    </p:spTree>
    <p:extLst>
      <p:ext uri="{BB962C8B-B14F-4D97-AF65-F5344CB8AC3E}">
        <p14:creationId xmlns:p14="http://schemas.microsoft.com/office/powerpoint/2010/main" val="41178160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diagonal liegende Ecken abgeschnitten 2">
            <a:extLst>
              <a:ext uri="{FF2B5EF4-FFF2-40B4-BE49-F238E27FC236}">
                <a16:creationId xmlns:a16="http://schemas.microsoft.com/office/drawing/2014/main" id="{FE087427-89D8-B1C6-5793-C2099129F3A2}"/>
              </a:ext>
            </a:extLst>
          </p:cNvPr>
          <p:cNvSpPr/>
          <p:nvPr/>
        </p:nvSpPr>
        <p:spPr>
          <a:xfrm>
            <a:off x="0" y="0"/>
            <a:ext cx="12192000" cy="6858000"/>
          </a:xfrm>
          <a:prstGeom prst="snip2DiagRect">
            <a:avLst>
              <a:gd name="adj1" fmla="val 0"/>
              <a:gd name="adj2" fmla="val 0"/>
            </a:avLst>
          </a:prstGeom>
          <a:solidFill>
            <a:srgbClr val="CC1A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pPr marL="0" marR="0" lvl="0" indent="0" algn="l" defTabSz="1219170" rtl="0" eaLnBrk="1" fontAlgn="base" latinLnBrk="0" hangingPunct="1">
              <a:lnSpc>
                <a:spcPct val="114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65BD"/>
              </a:solidFill>
              <a:effectLst/>
              <a:uLnTx/>
              <a:uFillTx/>
              <a:latin typeface="Arial"/>
              <a:ea typeface="+mn-ea"/>
              <a:cs typeface="+mn-cs"/>
            </a:endParaRPr>
          </a:p>
        </p:txBody>
      </p:sp>
      <p:cxnSp>
        <p:nvCxnSpPr>
          <p:cNvPr id="5" name="Gerade Verbindung 13">
            <a:extLst>
              <a:ext uri="{FF2B5EF4-FFF2-40B4-BE49-F238E27FC236}">
                <a16:creationId xmlns:a16="http://schemas.microsoft.com/office/drawing/2014/main" id="{EF17682C-3C2D-8E36-65F2-991D021FBB94}"/>
              </a:ext>
            </a:extLst>
          </p:cNvPr>
          <p:cNvCxnSpPr>
            <a:cxnSpLocks/>
          </p:cNvCxnSpPr>
          <p:nvPr/>
        </p:nvCxnSpPr>
        <p:spPr>
          <a:xfrm>
            <a:off x="1173991" y="2882480"/>
            <a:ext cx="0" cy="1130384"/>
          </a:xfrm>
          <a:prstGeom prst="line">
            <a:avLst/>
          </a:prstGeom>
          <a:ln w="19050">
            <a:solidFill>
              <a:schemeClr val="bg1"/>
            </a:solidFill>
          </a:ln>
        </p:spPr>
        <p:style>
          <a:lnRef idx="1">
            <a:schemeClr val="accent5"/>
          </a:lnRef>
          <a:fillRef idx="0">
            <a:schemeClr val="accent5"/>
          </a:fillRef>
          <a:effectRef idx="0">
            <a:schemeClr val="accent5"/>
          </a:effectRef>
          <a:fontRef idx="minor">
            <a:schemeClr val="tx1"/>
          </a:fontRef>
        </p:style>
      </p:cxnSp>
      <p:sp>
        <p:nvSpPr>
          <p:cNvPr id="6" name="Inhaltsplatzhalter 7">
            <a:extLst>
              <a:ext uri="{FF2B5EF4-FFF2-40B4-BE49-F238E27FC236}">
                <a16:creationId xmlns:a16="http://schemas.microsoft.com/office/drawing/2014/main" id="{6D443C2A-CCD3-D078-9279-A28E40B8451F}"/>
              </a:ext>
            </a:extLst>
          </p:cNvPr>
          <p:cNvSpPr txBox="1">
            <a:spLocks/>
          </p:cNvSpPr>
          <p:nvPr/>
        </p:nvSpPr>
        <p:spPr>
          <a:xfrm>
            <a:off x="1489985" y="3076428"/>
            <a:ext cx="10386023" cy="705145"/>
          </a:xfrm>
          <a:prstGeom prst="rect">
            <a:avLst/>
          </a:prstGeom>
        </p:spPr>
        <p:txBody>
          <a:bodyPr vert="horz" lIns="0" tIns="0" rIns="0" bIns="0" rtlCol="0">
            <a:noAutofit/>
          </a:bodyPr>
          <a:lstStyle>
            <a:lvl1pPr algn="l" rtl="0" eaLnBrk="1" fontAlgn="base" hangingPunct="1">
              <a:lnSpc>
                <a:spcPct val="100000"/>
              </a:lnSpc>
              <a:spcBef>
                <a:spcPct val="0"/>
              </a:spcBef>
              <a:spcAft>
                <a:spcPct val="0"/>
              </a:spcAft>
              <a:defRPr sz="1400" kern="1200">
                <a:solidFill>
                  <a:schemeClr val="tx1"/>
                </a:solidFill>
                <a:latin typeface="+mn-lt"/>
                <a:ea typeface="+mn-ea"/>
                <a:cs typeface="+mn-cs"/>
              </a:defRPr>
            </a:lvl1pPr>
            <a:lvl2pPr marL="176213" indent="-176213" algn="l" rtl="0" eaLnBrk="1" fontAlgn="base" hangingPunct="1">
              <a:lnSpc>
                <a:spcPct val="100000"/>
              </a:lnSpc>
              <a:spcBef>
                <a:spcPct val="0"/>
              </a:spcBef>
              <a:spcAft>
                <a:spcPct val="0"/>
              </a:spcAft>
              <a:buFont typeface="Symbol" panose="05050102010706020507" pitchFamily="18" charset="2"/>
              <a:buChar char="-"/>
              <a:defRPr sz="1400" kern="1200">
                <a:solidFill>
                  <a:schemeClr val="tx1"/>
                </a:solidFill>
                <a:latin typeface="+mn-lt"/>
                <a:ea typeface="+mn-ea"/>
                <a:cs typeface="+mn-cs"/>
              </a:defRPr>
            </a:lvl2pPr>
            <a:lvl3pPr marL="360363" indent="-18415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3pPr>
            <a:lvl4pPr marL="538163" indent="-177800"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4pPr>
            <a:lvl5pPr marL="714375" indent="-176213" algn="l" rtl="0" eaLnBrk="1" fontAlgn="base" hangingPunct="1">
              <a:lnSpc>
                <a:spcPct val="125000"/>
              </a:lnSpc>
              <a:spcBef>
                <a:spcPct val="0"/>
              </a:spcBef>
              <a:spcAft>
                <a:spcPct val="0"/>
              </a:spcAft>
              <a:buFont typeface="Symbol" pitchFamily="18"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1219170" rtl="0" eaLnBrk="1" fontAlgn="base" latinLnBrk="0" hangingPunct="1">
              <a:lnSpc>
                <a:spcPct val="100000"/>
              </a:lnSpc>
              <a:spcBef>
                <a:spcPct val="0"/>
              </a:spcBef>
              <a:spcAft>
                <a:spcPct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a:ea typeface="+mn-ea"/>
                <a:cs typeface="+mn-cs"/>
              </a:rPr>
              <a:t>In need of more inspiration?</a:t>
            </a:r>
          </a:p>
        </p:txBody>
      </p:sp>
    </p:spTree>
    <p:extLst>
      <p:ext uri="{BB962C8B-B14F-4D97-AF65-F5344CB8AC3E}">
        <p14:creationId xmlns:p14="http://schemas.microsoft.com/office/powerpoint/2010/main" val="4232411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en-US" noProof="0" dirty="0"/>
              <a:t>Listen to online expert talks</a:t>
            </a:r>
          </a:p>
        </p:txBody>
      </p:sp>
      <p:sp>
        <p:nvSpPr>
          <p:cNvPr id="4" name="Inhaltsplatzhalter 3">
            <a:extLst>
              <a:ext uri="{FF2B5EF4-FFF2-40B4-BE49-F238E27FC236}">
                <a16:creationId xmlns:a16="http://schemas.microsoft.com/office/drawing/2014/main" id="{38C8F051-D240-1FC3-AA4A-A0846255E369}"/>
              </a:ext>
            </a:extLst>
          </p:cNvPr>
          <p:cNvSpPr>
            <a:spLocks noGrp="1"/>
          </p:cNvSpPr>
          <p:nvPr>
            <p:ph sz="quarter" idx="10"/>
          </p:nvPr>
        </p:nvSpPr>
        <p:spPr/>
        <p:txBody>
          <a:bodyPr/>
          <a:lstStyle/>
          <a:p>
            <a:endParaRPr lang="en-US" noProof="0" dirty="0"/>
          </a:p>
        </p:txBody>
      </p:sp>
      <p:sp>
        <p:nvSpPr>
          <p:cNvPr id="6" name="Textplatzhalter 5">
            <a:extLst>
              <a:ext uri="{FF2B5EF4-FFF2-40B4-BE49-F238E27FC236}">
                <a16:creationId xmlns:a16="http://schemas.microsoft.com/office/drawing/2014/main" id="{E601BC30-2891-30EE-3ADF-6DB9ADE1DE6E}"/>
              </a:ext>
            </a:extLst>
          </p:cNvPr>
          <p:cNvSpPr>
            <a:spLocks noGrp="1"/>
          </p:cNvSpPr>
          <p:nvPr>
            <p:ph type="body" sz="quarter" idx="11"/>
          </p:nvPr>
        </p:nvSpPr>
        <p:spPr/>
        <p:txBody>
          <a:bodyPr/>
          <a:lstStyle/>
          <a:p>
            <a:endParaRPr lang="en-US" noProof="0" dirty="0"/>
          </a:p>
        </p:txBody>
      </p:sp>
      <p:pic>
        <p:nvPicPr>
          <p:cNvPr id="5" name="Grafik 4" descr="Post-IT | Post-IT Adhesive Note | Open Grid Scheduler ..."/>
          <p:cNvPicPr>
            <a:picLocks noChangeAspect="1"/>
          </p:cNvPicPr>
          <p:nvPr/>
        </p:nvPicPr>
        <p:blipFill rotWithShape="1">
          <a:blip r:embed="rId3">
            <a:extLst>
              <a:ext uri="{28A0092B-C50C-407E-A947-70E740481C1C}">
                <a14:useLocalDpi xmlns:a14="http://schemas.microsoft.com/office/drawing/2010/main" val="0"/>
              </a:ext>
            </a:extLst>
          </a:blip>
          <a:srcRect l="9063" t="13217" r="15840"/>
          <a:stretch/>
        </p:blipFill>
        <p:spPr>
          <a:xfrm>
            <a:off x="53301" y="906379"/>
            <a:ext cx="9041400" cy="5951621"/>
          </a:xfrm>
          <a:prstGeom prst="rect">
            <a:avLst/>
          </a:prstGeom>
        </p:spPr>
      </p:pic>
      <p:sp>
        <p:nvSpPr>
          <p:cNvPr id="9" name="Textfeld 8"/>
          <p:cNvSpPr txBox="1"/>
          <p:nvPr/>
        </p:nvSpPr>
        <p:spPr>
          <a:xfrm rot="21412742">
            <a:off x="2032881" y="2692342"/>
            <a:ext cx="5771600" cy="1909177"/>
          </a:xfrm>
          <a:prstGeom prst="rect">
            <a:avLst/>
          </a:prstGeom>
          <a:noFill/>
        </p:spPr>
        <p:txBody>
          <a:bodyPr wrap="square" lIns="0" tIns="0" rIns="0" bIns="0" rtlCol="0">
            <a:spAutoFit/>
          </a:bodyPr>
          <a:lstStyle/>
          <a:p>
            <a:pPr marL="457178" marR="0" lvl="0" indent="-457178" algn="ctr" defTabSz="1219140" rtl="0" eaLnBrk="1" fontAlgn="base" latinLnBrk="0" hangingPunct="1">
              <a:lnSpc>
                <a:spcPct val="114000"/>
              </a:lnSpc>
              <a:spcBef>
                <a:spcPct val="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rPr>
              <a:t>Check Out David Phillips TED Talk: “How to avoid death By PowerPoint”</a:t>
            </a:r>
          </a:p>
          <a:p>
            <a:pPr marL="0" marR="0" lvl="0" indent="0" algn="ctr" defTabSz="1219140" rtl="0" eaLnBrk="1" fontAlgn="base" latinLnBrk="0" hangingPunct="1">
              <a:lnSpc>
                <a:spcPct val="114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hlinkClick r:id="rId4"/>
              </a:rPr>
              <a:t>https://www.youtube.com/watch?v=Iwpi1Lm6dFo&amp;t=629s</a:t>
            </a:r>
            <a:endPar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charset="0"/>
            </a:endParaRPr>
          </a:p>
        </p:txBody>
      </p:sp>
      <p:pic>
        <p:nvPicPr>
          <p:cNvPr id="2" name="Picture 2" descr="https://images-na.ssl-images-amazon.com/images/I/41ZNvDTeYhL._SX318_BO1,204,203,200_.jpg">
            <a:extLst>
              <a:ext uri="{FF2B5EF4-FFF2-40B4-BE49-F238E27FC236}">
                <a16:creationId xmlns:a16="http://schemas.microsoft.com/office/drawing/2014/main" id="{5542DBA9-964D-1F5E-A9FA-754C20D7FC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26791" y="1273565"/>
            <a:ext cx="3043996" cy="4746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2189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noProof="0" dirty="0"/>
              <a:t>Free Stock images   </a:t>
            </a:r>
          </a:p>
        </p:txBody>
      </p:sp>
      <p:sp>
        <p:nvSpPr>
          <p:cNvPr id="3" name="Inhaltsplatzhalter 2"/>
          <p:cNvSpPr>
            <a:spLocks noGrp="1"/>
          </p:cNvSpPr>
          <p:nvPr>
            <p:ph sz="quarter" idx="10"/>
          </p:nvPr>
        </p:nvSpPr>
        <p:spPr/>
        <p:txBody>
          <a:bodyPr>
            <a:normAutofit fontScale="92500" lnSpcReduction="20000"/>
          </a:bodyPr>
          <a:lstStyle/>
          <a:p>
            <a:endParaRPr lang="en-US" noProof="0" dirty="0"/>
          </a:p>
          <a:p>
            <a:pPr marL="457178" indent="-457178">
              <a:buFont typeface="+mj-lt"/>
              <a:buAutoNum type="arabicPeriod"/>
            </a:pPr>
            <a:r>
              <a:rPr lang="en-US" sz="2000" dirty="0">
                <a:hlinkClick r:id="rId2"/>
              </a:rPr>
              <a:t>www.focastock.com</a:t>
            </a:r>
            <a:endParaRPr lang="en-US" sz="2000" dirty="0"/>
          </a:p>
          <a:p>
            <a:pPr marL="457178" indent="-457178">
              <a:buFont typeface="+mj-lt"/>
              <a:buAutoNum type="arabicPeriod"/>
            </a:pPr>
            <a:r>
              <a:rPr lang="en-US" sz="2000" dirty="0">
                <a:hlinkClick r:id="rId3"/>
              </a:rPr>
              <a:t>www.pexels.com</a:t>
            </a:r>
            <a:r>
              <a:rPr lang="en-US" sz="2000" dirty="0"/>
              <a:t> </a:t>
            </a:r>
          </a:p>
          <a:p>
            <a:pPr marL="457178" indent="-457178">
              <a:buFont typeface="+mj-lt"/>
              <a:buAutoNum type="arabicPeriod"/>
            </a:pPr>
            <a:r>
              <a:rPr lang="en-US" sz="2000" dirty="0">
                <a:hlinkClick r:id="rId4"/>
              </a:rPr>
              <a:t>www.allthefreestock.com</a:t>
            </a:r>
            <a:endParaRPr lang="en-US" sz="2000" dirty="0"/>
          </a:p>
          <a:p>
            <a:pPr marL="457178" indent="-457178">
              <a:buFont typeface="+mj-lt"/>
              <a:buAutoNum type="arabicPeriod"/>
            </a:pPr>
            <a:r>
              <a:rPr lang="en-US" sz="2000" dirty="0">
                <a:hlinkClick r:id="rId5"/>
              </a:rPr>
              <a:t>www.unsplash.com</a:t>
            </a:r>
            <a:endParaRPr lang="en-US" sz="2000" dirty="0"/>
          </a:p>
          <a:p>
            <a:pPr marL="457178" indent="-457178">
              <a:buFont typeface="+mj-lt"/>
              <a:buAutoNum type="arabicPeriod"/>
            </a:pPr>
            <a:r>
              <a:rPr lang="en-US" sz="2000" dirty="0">
                <a:hlinkClick r:id="rId6"/>
              </a:rPr>
              <a:t>www.designerspics.com</a:t>
            </a:r>
            <a:endParaRPr lang="en-US" sz="2000" dirty="0"/>
          </a:p>
          <a:p>
            <a:pPr marL="457178" indent="-457178">
              <a:buFont typeface="+mj-lt"/>
              <a:buAutoNum type="arabicPeriod"/>
            </a:pPr>
            <a:r>
              <a:rPr lang="en-US" sz="2000" dirty="0">
                <a:hlinkClick r:id="rId7"/>
              </a:rPr>
              <a:t>www.foodiesfeed.com</a:t>
            </a:r>
            <a:endParaRPr lang="en-US" sz="2000" dirty="0"/>
          </a:p>
          <a:p>
            <a:pPr marL="457178" indent="-457178">
              <a:buFont typeface="+mj-lt"/>
              <a:buAutoNum type="arabicPeriod"/>
            </a:pPr>
            <a:r>
              <a:rPr lang="en-US" sz="2000" dirty="0">
                <a:hlinkClick r:id="rId8"/>
              </a:rPr>
              <a:t>www.pixabay.com</a:t>
            </a:r>
            <a:endParaRPr lang="en-US" sz="2000" dirty="0"/>
          </a:p>
          <a:p>
            <a:pPr marL="457178" indent="-457178">
              <a:buFont typeface="+mj-lt"/>
              <a:buAutoNum type="arabicPeriod"/>
            </a:pPr>
            <a:r>
              <a:rPr lang="en-US" sz="2000" dirty="0">
                <a:hlinkClick r:id="rId9"/>
              </a:rPr>
              <a:t>www.picography.co</a:t>
            </a:r>
            <a:endParaRPr lang="en-US" sz="2000" dirty="0"/>
          </a:p>
          <a:p>
            <a:pPr marL="457178" indent="-457178">
              <a:buFont typeface="+mj-lt"/>
              <a:buAutoNum type="arabicPeriod"/>
            </a:pPr>
            <a:r>
              <a:rPr lang="en-US" sz="2000" dirty="0">
                <a:hlinkClick r:id="rId10"/>
              </a:rPr>
              <a:t>www.littlevisuals.co</a:t>
            </a:r>
            <a:endParaRPr lang="en-US" sz="2000" dirty="0"/>
          </a:p>
          <a:p>
            <a:pPr marL="457178" indent="-457178">
              <a:buFont typeface="+mj-lt"/>
              <a:buAutoNum type="arabicPeriod"/>
            </a:pPr>
            <a:r>
              <a:rPr lang="en-US" sz="2000" dirty="0">
                <a:hlinkClick r:id="rId11"/>
              </a:rPr>
              <a:t>www.splitshire.com</a:t>
            </a:r>
            <a:endParaRPr lang="en-US" sz="2000" dirty="0"/>
          </a:p>
          <a:p>
            <a:pPr marL="457178" indent="-457178">
              <a:buFont typeface="+mj-lt"/>
              <a:buAutoNum type="arabicPeriod"/>
            </a:pPr>
            <a:r>
              <a:rPr lang="en-US" sz="2000" dirty="0">
                <a:hlinkClick r:id="rId12"/>
              </a:rPr>
              <a:t>www.gratisography.com</a:t>
            </a:r>
            <a:endParaRPr lang="en-US" sz="2000" dirty="0"/>
          </a:p>
          <a:p>
            <a:pPr marL="457178" indent="-457178">
              <a:buFont typeface="+mj-lt"/>
              <a:buAutoNum type="arabicPeriod"/>
            </a:pPr>
            <a:r>
              <a:rPr lang="en-US" sz="2000" dirty="0">
                <a:hlinkClick r:id="rId13"/>
              </a:rPr>
              <a:t>www.publicdomainarchive.com</a:t>
            </a:r>
            <a:endParaRPr lang="en-US" sz="2000" dirty="0"/>
          </a:p>
          <a:p>
            <a:pPr marL="457178" indent="-457178">
              <a:buFont typeface="+mj-lt"/>
              <a:buAutoNum type="arabicPeriod"/>
            </a:pPr>
            <a:r>
              <a:rPr lang="en-US" sz="2000" dirty="0">
                <a:hlinkClick r:id="rId14"/>
              </a:rPr>
              <a:t>www.isorepublic.com</a:t>
            </a:r>
            <a:r>
              <a:rPr lang="en-US" sz="2000" dirty="0"/>
              <a:t> </a:t>
            </a:r>
          </a:p>
          <a:p>
            <a:pPr marL="457178" indent="-457178">
              <a:buFont typeface="+mj-lt"/>
              <a:buAutoNum type="arabicPeriod"/>
            </a:pPr>
            <a:r>
              <a:rPr lang="en-US" sz="2000" dirty="0">
                <a:hlinkClick r:id="rId15"/>
              </a:rPr>
              <a:t>www.kaboompics.com</a:t>
            </a:r>
            <a:r>
              <a:rPr lang="en-US" sz="2000" dirty="0"/>
              <a:t> </a:t>
            </a:r>
          </a:p>
          <a:p>
            <a:pPr marL="457178" indent="-457178">
              <a:buFont typeface="+mj-lt"/>
              <a:buAutoNum type="arabicPeriod"/>
            </a:pPr>
            <a:r>
              <a:rPr lang="en-US" sz="2000" dirty="0">
                <a:hlinkClick r:id="rId16"/>
              </a:rPr>
              <a:t>www.bucketlistly.blog/photos</a:t>
            </a:r>
            <a:r>
              <a:rPr lang="en-US" sz="2000" dirty="0"/>
              <a:t> </a:t>
            </a:r>
          </a:p>
          <a:p>
            <a:pPr marL="457178" indent="-457178">
              <a:buFont typeface="+mj-lt"/>
              <a:buAutoNum type="arabicPeriod"/>
            </a:pPr>
            <a:r>
              <a:rPr lang="en-US" sz="2000" dirty="0">
                <a:hlinkClick r:id="rId17"/>
              </a:rPr>
              <a:t>www.freedigitalphotos.net</a:t>
            </a:r>
            <a:endParaRPr lang="en-US" sz="2000" dirty="0"/>
          </a:p>
          <a:p>
            <a:pPr marL="457178" indent="-457178">
              <a:buFont typeface="+mj-lt"/>
              <a:buAutoNum type="arabicPeriod"/>
            </a:pPr>
            <a:r>
              <a:rPr lang="en-US" sz="2000" dirty="0">
                <a:hlinkClick r:id="rId18"/>
              </a:rPr>
              <a:t>www.stockvault.net</a:t>
            </a:r>
            <a:endParaRPr lang="en-US" sz="2000" dirty="0"/>
          </a:p>
          <a:p>
            <a:pPr marL="457178" indent="-457178">
              <a:buFont typeface="+mj-lt"/>
              <a:buAutoNum type="arabicPeriod"/>
            </a:pPr>
            <a:r>
              <a:rPr lang="en-US" sz="2000" dirty="0">
                <a:hlinkClick r:id="rId19"/>
              </a:rPr>
              <a:t>www.freeimages.com</a:t>
            </a:r>
            <a:endParaRPr lang="en-US" sz="2000" dirty="0"/>
          </a:p>
          <a:p>
            <a:pPr marL="457178" indent="-457178">
              <a:buFont typeface="+mj-lt"/>
              <a:buAutoNum type="arabicPeriod"/>
            </a:pPr>
            <a:r>
              <a:rPr lang="en-US" sz="2000" dirty="0">
                <a:hlinkClick r:id="rId20"/>
              </a:rPr>
              <a:t>www.freerangestock.com</a:t>
            </a:r>
            <a:endParaRPr lang="en-US" sz="2000" dirty="0"/>
          </a:p>
          <a:p>
            <a:pPr marL="457178" indent="-457178">
              <a:buFont typeface="+mj-lt"/>
              <a:buAutoNum type="arabicPeriod"/>
            </a:pPr>
            <a:r>
              <a:rPr lang="en-US" sz="2000" dirty="0">
                <a:hlinkClick r:id="rId21"/>
              </a:rPr>
              <a:t>www.freenaturestock.com</a:t>
            </a:r>
            <a:endParaRPr lang="en-US" sz="2000" dirty="0"/>
          </a:p>
          <a:p>
            <a:endParaRPr lang="en-US" noProof="0" dirty="0"/>
          </a:p>
        </p:txBody>
      </p:sp>
    </p:spTree>
    <p:extLst>
      <p:ext uri="{BB962C8B-B14F-4D97-AF65-F5344CB8AC3E}">
        <p14:creationId xmlns:p14="http://schemas.microsoft.com/office/powerpoint/2010/main" val="342312101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LINKEDPICTURESLINKREMOVED" val="Tru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Base">
  <a:themeElements>
    <a:clrScheme name="Neuer Folienmaster">
      <a:dk1>
        <a:srgbClr val="000000"/>
      </a:dk1>
      <a:lt1>
        <a:srgbClr val="FFFFFF"/>
      </a:lt1>
      <a:dk2>
        <a:srgbClr val="CC1A8C"/>
      </a:dk2>
      <a:lt2>
        <a:srgbClr val="0065BD"/>
      </a:lt2>
      <a:accent1>
        <a:srgbClr val="FF7ECE"/>
      </a:accent1>
      <a:accent2>
        <a:srgbClr val="64A0C8"/>
      </a:accent2>
      <a:accent3>
        <a:srgbClr val="98C6EA"/>
      </a:accent3>
      <a:accent4>
        <a:srgbClr val="A2AD00"/>
      </a:accent4>
      <a:accent5>
        <a:srgbClr val="E37222"/>
      </a:accent5>
      <a:accent6>
        <a:srgbClr val="DAD7CB"/>
      </a:accent6>
      <a:hlink>
        <a:srgbClr val="0000FF"/>
      </a:hlink>
      <a:folHlink>
        <a:srgbClr val="800080"/>
      </a:folHlink>
    </a:clrScheme>
    <a:fontScheme name="TUM Arial">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65BD"/>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ctr">
          <a:lnSpc>
            <a:spcPct val="114000"/>
          </a:lnSpc>
          <a:defRPr dirty="0" smtClean="0">
            <a:solidFill>
              <a:schemeClr val="bg2"/>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rgbClr val="0065BD"/>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nSpc>
            <a:spcPct val="114000"/>
          </a:lnSpc>
          <a:defRPr sz="1600" dirty="0" err="1" smtClean="0">
            <a:latin typeface="+mn-lt"/>
          </a:defRPr>
        </a:defPPr>
      </a:lstStyle>
    </a:txDef>
  </a:objectDefaults>
  <a:extraClrSchemeLst/>
  <a:extLst>
    <a:ext uri="{05A4C25C-085E-4340-85A3-A5531E510DB2}">
      <thm15:themeFamily xmlns:thm15="http://schemas.microsoft.com/office/thememl/2012/main" name="CSO Slide Master 202607[1]  -  Schreibgeschützt" id="{0AD9D3F7-9D5F-2244-AB7C-7A8545DD2B3F}" vid="{CCB6ADA8-8CCA-D24D-9A2E-E1B9468FC9AF}"/>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5144</Words>
  <Application>Microsoft Macintosh PowerPoint</Application>
  <PresentationFormat>Breitbild</PresentationFormat>
  <Paragraphs>418</Paragraphs>
  <Slides>46</Slides>
  <Notes>43</Notes>
  <HiddenSlides>0</HiddenSlides>
  <MMClips>0</MMClips>
  <ScaleCrop>false</ScaleCrop>
  <HeadingPairs>
    <vt:vector size="8" baseType="variant">
      <vt:variant>
        <vt:lpstr>Verwendete Schriftarten</vt:lpstr>
      </vt:variant>
      <vt:variant>
        <vt:i4>7</vt:i4>
      </vt:variant>
      <vt:variant>
        <vt:lpstr>Design</vt:lpstr>
      </vt:variant>
      <vt:variant>
        <vt:i4>1</vt:i4>
      </vt:variant>
      <vt:variant>
        <vt:lpstr>Eingebettete OLE-Server</vt:lpstr>
      </vt:variant>
      <vt:variant>
        <vt:i4>1</vt:i4>
      </vt:variant>
      <vt:variant>
        <vt:lpstr>Folientitel</vt:lpstr>
      </vt:variant>
      <vt:variant>
        <vt:i4>46</vt:i4>
      </vt:variant>
    </vt:vector>
  </HeadingPairs>
  <TitlesOfParts>
    <vt:vector size="55" baseType="lpstr">
      <vt:lpstr>Aptos</vt:lpstr>
      <vt:lpstr>Arial</vt:lpstr>
      <vt:lpstr>Cairo</vt:lpstr>
      <vt:lpstr>Calibri</vt:lpstr>
      <vt:lpstr>Courier New</vt:lpstr>
      <vt:lpstr>Symbol</vt:lpstr>
      <vt:lpstr>Wingdings</vt:lpstr>
      <vt:lpstr>1_Base</vt:lpstr>
      <vt:lpstr>think-cell Slide</vt:lpstr>
      <vt:lpstr>PowerPoint-Präsentation</vt:lpstr>
      <vt:lpstr>PowerPoint-Präsentation</vt:lpstr>
      <vt:lpstr>PowerPoint-Präsentation</vt:lpstr>
      <vt:lpstr>Frühwarnzeichen: Wie KI die Beschäftigung auf der Einstiegsebene neu gestaltet</vt:lpstr>
      <vt:lpstr>„Better call GPT“ – Ein Vergleich großer Sprachmodelle mit Anwälten </vt:lpstr>
      <vt:lpstr>Lovable Beispiele</vt:lpstr>
      <vt:lpstr>PowerPoint-Präsentation</vt:lpstr>
      <vt:lpstr>PowerPoint-Präsentation</vt:lpstr>
      <vt:lpstr>Solid Style Guidelines are the Foundation of Excellent Presentations</vt:lpstr>
      <vt:lpstr>Focused Content Guidelines are the Foundation of Excellent Performances</vt:lpstr>
      <vt:lpstr>Make sure the Images you are using support your Slide’s Message</vt:lpstr>
      <vt:lpstr>Maintaining the correct background settings, while sticking to your Deadlines is an Art and Science</vt:lpstr>
      <vt:lpstr>Please check the following bullet points before submitting your work</vt:lpstr>
      <vt:lpstr>PowerPoint-Präsentation</vt:lpstr>
      <vt:lpstr>PowerPoint-Präsentation</vt:lpstr>
      <vt:lpstr>PowerPoint-Präsentation</vt:lpstr>
      <vt:lpstr>PowerPoint-Präsentation</vt:lpstr>
      <vt:lpstr>PowerPoint-Präsentation</vt:lpstr>
      <vt:lpstr>Thoughts on Changes in Education (not Exhaustive)</vt:lpstr>
      <vt:lpstr>Substance = Online, Social = Offline</vt:lpstr>
      <vt:lpstr>PowerPoint-Präsentation</vt:lpstr>
      <vt:lpstr>PowerPoint-Präsentation</vt:lpstr>
      <vt:lpstr>PowerPoint-Präsentation</vt:lpstr>
      <vt:lpstr>         ‘s Hack Etiquette</vt:lpstr>
      <vt:lpstr>8 steps towards a systematic content analysis</vt:lpstr>
      <vt:lpstr>X, Alphabet‘s innovation lab</vt:lpstr>
      <vt:lpstr>What begun as a X‘s project to transform the way goods are transported…</vt:lpstr>
      <vt:lpstr>… is now an independent Alphabet business: Wing</vt:lpstr>
      <vt:lpstr>How to improve the Return on Time Invested (ROTI) in meetings?</vt:lpstr>
      <vt:lpstr>PowerPoint-Präsentation</vt:lpstr>
      <vt:lpstr>The quality of place matters </vt:lpstr>
      <vt:lpstr>Mobile phone data as indicators of economic status</vt:lpstr>
      <vt:lpstr>A Festival Like Nothing Else</vt:lpstr>
      <vt:lpstr>PowerPoint-Präsentation</vt:lpstr>
      <vt:lpstr>PowerPoint-Präsentation</vt:lpstr>
      <vt:lpstr>PowerPoint-Präsentation</vt:lpstr>
      <vt:lpstr>Three factors reflect the gendered disadvantage of female founders in the investor process</vt:lpstr>
      <vt:lpstr>PowerPoint-Präsentation</vt:lpstr>
      <vt:lpstr>AI-Glossary – Basic Concepts you need to know about AI</vt:lpstr>
      <vt:lpstr>The biggest hurdle in adopting AI is the lack of qualifications of employees in dealing with AI</vt:lpstr>
      <vt:lpstr>Germany is ahead when it comes to the adoption of AI</vt:lpstr>
      <vt:lpstr>Pretty much everyone in tech agrees that generative AI, Large Language Models and ChatGPT are a generational change </vt:lpstr>
      <vt:lpstr>PowerPoint-Präsentation</vt:lpstr>
      <vt:lpstr>PowerPoint-Präsentation</vt:lpstr>
      <vt:lpstr>Listen to online expert talks</vt:lpstr>
      <vt:lpstr>Free Stock images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Isabell Welpe</dc:creator>
  <cp:keywords>docId:2A07891D983D127678D112A4B5F38746</cp:keywords>
  <cp:lastModifiedBy>Nathalie Schenk</cp:lastModifiedBy>
  <cp:revision>961</cp:revision>
  <dcterms:created xsi:type="dcterms:W3CDTF">2023-09-04T04:11:41Z</dcterms:created>
  <dcterms:modified xsi:type="dcterms:W3CDTF">2026-07-13T08:36:05Z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3303d7c-e5a3-4cc8-90eb-69bfd7570ac4_Enabled">
    <vt:lpwstr>true</vt:lpwstr>
  </property>
  <property fmtid="{D5CDD505-2E9C-101B-9397-08002B2CF9AE}" pid="3" name="MSIP_Label_83303d7c-e5a3-4cc8-90eb-69bfd7570ac4_SetDate">
    <vt:lpwstr>2026-07-10T08:06:30Z</vt:lpwstr>
  </property>
  <property fmtid="{D5CDD505-2E9C-101B-9397-08002B2CF9AE}" pid="4" name="MSIP_Label_83303d7c-e5a3-4cc8-90eb-69bfd7570ac4_Method">
    <vt:lpwstr>Standard</vt:lpwstr>
  </property>
  <property fmtid="{D5CDD505-2E9C-101B-9397-08002B2CF9AE}" pid="5" name="MSIP_Label_83303d7c-e5a3-4cc8-90eb-69bfd7570ac4_Name">
    <vt:lpwstr>Client Confidential Information-SLV1</vt:lpwstr>
  </property>
  <property fmtid="{D5CDD505-2E9C-101B-9397-08002B2CF9AE}" pid="6" name="MSIP_Label_83303d7c-e5a3-4cc8-90eb-69bfd7570ac4_SiteId">
    <vt:lpwstr>cc8936bc-9382-4fff-87cb-6f55999549e7</vt:lpwstr>
  </property>
  <property fmtid="{D5CDD505-2E9C-101B-9397-08002B2CF9AE}" pid="7" name="MSIP_Label_83303d7c-e5a3-4cc8-90eb-69bfd7570ac4_ActionId">
    <vt:lpwstr>24e3fd23-7bf6-42ef-9eba-89bf0a7a8a2d</vt:lpwstr>
  </property>
  <property fmtid="{D5CDD505-2E9C-101B-9397-08002B2CF9AE}" pid="8" name="MSIP_Label_83303d7c-e5a3-4cc8-90eb-69bfd7570ac4_ContentBits">
    <vt:lpwstr>0</vt:lpwstr>
  </property>
  <property fmtid="{D5CDD505-2E9C-101B-9397-08002B2CF9AE}" pid="9" name="MSIP_Label_83303d7c-e5a3-4cc8-90eb-69bfd7570ac4_Tag">
    <vt:lpwstr>10, 3, 0, 1</vt:lpwstr>
  </property>
</Properties>
</file>