
<file path=[Content_Types].xml><?xml version="1.0" encoding="utf-8"?>
<Types xmlns="http://schemas.openxmlformats.org/package/2006/content-types">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8.xml"/>
  <Override ContentType="application/vnd.openxmlformats-officedocument.presentationml.notesSlide+xml" PartName="/ppt/notesSlides/notesSlide7.xml"/>
  <Override ContentType="application/vnd.openxmlformats-officedocument.presentationml.notesSlide+xml" PartName="/ppt/notesSlides/notesSlide2.xml"/>
  <Override ContentType="application/vnd.openxmlformats-officedocument.presentationml.notesSlide+xml" PartName="/ppt/notesSlides/notesSlide5.xml"/>
  <Override ContentType="application/vnd.openxmlformats-officedocument.presentationml.notesSlide+xml" PartName="/ppt/notesSlides/notesSlide4.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6.xml"/>
  <Override ContentType="application/vnd.openxmlformats-officedocument.presentationml.slide+xml" PartName="/ppt/slides/slide5.xml"/>
  <Override ContentType="application/vnd.openxmlformats-officedocument.presentationml.slide+xml" PartName="/ppt/slides/slide8.xml"/>
  <Override ContentType="application/vnd.openxmlformats-officedocument.presentationml.slide+xml" PartName="/ppt/slides/slide7.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9" r:id="rId4"/>
  </p:sldMasterIdLst>
  <p:notesMasterIdLst>
    <p:notesMasterId r:id="rId5"/>
  </p:notesMasterIdLst>
  <p:sldIdLst>
    <p:sldId id="256" r:id="rId6"/>
    <p:sldId id="257" r:id="rId7"/>
    <p:sldId id="258" r:id="rId8"/>
    <p:sldId id="259" r:id="rId9"/>
    <p:sldId id="260" r:id="rId10"/>
    <p:sldId id="261" r:id="rId11"/>
    <p:sldId id="262" r:id="rId12"/>
    <p:sldId id="263" r:id="rId13"/>
  </p:sldIdLst>
  <p:sldSz cy="5143500" cx="9144000"/>
  <p:notesSz cx="6858000" cy="9144000"/>
  <p:embeddedFontLst>
    <p:embeddedFont>
      <p:font typeface="Fjalla One"/>
      <p:regular r:id="rId14"/>
    </p:embeddedFont>
    <p:embeddedFont>
      <p:font typeface="Average"/>
      <p:regular r:id="rId15"/>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11" Type="http://schemas.openxmlformats.org/officeDocument/2006/relationships/slide" Target="slides/slide6.xml"/><Relationship Id="rId10" Type="http://schemas.openxmlformats.org/officeDocument/2006/relationships/slide" Target="slides/slide5.xml"/><Relationship Id="rId13" Type="http://schemas.openxmlformats.org/officeDocument/2006/relationships/slide" Target="slides/slide8.xml"/><Relationship Id="rId12" Type="http://schemas.openxmlformats.org/officeDocument/2006/relationships/slide" Target="slides/slide7.xml"/><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15" Type="http://schemas.openxmlformats.org/officeDocument/2006/relationships/font" Target="fonts/Average-regular.fntdata"/><Relationship Id="rId14" Type="http://schemas.openxmlformats.org/officeDocument/2006/relationships/font" Target="fonts/FjallaOne-regular.fntdata"/><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 name="Shape 50"/>
        <p:cNvGrpSpPr/>
        <p:nvPr/>
      </p:nvGrpSpPr>
      <p:grpSpPr>
        <a:xfrm>
          <a:off x="0" y="0"/>
          <a:ext cx="0" cy="0"/>
          <a:chOff x="0" y="0"/>
          <a:chExt cx="0" cy="0"/>
        </a:xfrm>
      </p:grpSpPr>
      <p:sp>
        <p:nvSpPr>
          <p:cNvPr id="51" name="Google Shape;51;p: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
        <p:nvSpPr>
          <p:cNvPr id="52" name="Google Shape;52;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0" name="Shape 60"/>
        <p:cNvGrpSpPr/>
        <p:nvPr/>
      </p:nvGrpSpPr>
      <p:grpSpPr>
        <a:xfrm>
          <a:off x="0" y="0"/>
          <a:ext cx="0" cy="0"/>
          <a:chOff x="0" y="0"/>
          <a:chExt cx="0" cy="0"/>
        </a:xfrm>
      </p:grpSpPr>
      <p:sp>
        <p:nvSpPr>
          <p:cNvPr id="61" name="Google Shape;61;g1f818185d05_0_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2" name="Google Shape;62;g1f818185d05_0_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3" name="Shape 73"/>
        <p:cNvGrpSpPr/>
        <p:nvPr/>
      </p:nvGrpSpPr>
      <p:grpSpPr>
        <a:xfrm>
          <a:off x="0" y="0"/>
          <a:ext cx="0" cy="0"/>
          <a:chOff x="0" y="0"/>
          <a:chExt cx="0" cy="0"/>
        </a:xfrm>
      </p:grpSpPr>
      <p:sp>
        <p:nvSpPr>
          <p:cNvPr id="74" name="Google Shape;74;g1f818185d05_0_1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5" name="Google Shape;75;g1f818185d05_0_1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5" name="Shape 85"/>
        <p:cNvGrpSpPr/>
        <p:nvPr/>
      </p:nvGrpSpPr>
      <p:grpSpPr>
        <a:xfrm>
          <a:off x="0" y="0"/>
          <a:ext cx="0" cy="0"/>
          <a:chOff x="0" y="0"/>
          <a:chExt cx="0" cy="0"/>
        </a:xfrm>
      </p:grpSpPr>
      <p:sp>
        <p:nvSpPr>
          <p:cNvPr id="86" name="Google Shape;86;g2afa7eb334e_0_3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7" name="Google Shape;87;g2afa7eb334e_0_3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5" name="Shape 95"/>
        <p:cNvGrpSpPr/>
        <p:nvPr/>
      </p:nvGrpSpPr>
      <p:grpSpPr>
        <a:xfrm>
          <a:off x="0" y="0"/>
          <a:ext cx="0" cy="0"/>
          <a:chOff x="0" y="0"/>
          <a:chExt cx="0" cy="0"/>
        </a:xfrm>
      </p:grpSpPr>
      <p:sp>
        <p:nvSpPr>
          <p:cNvPr id="96" name="Google Shape;96;g1f818185d05_0_2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7" name="Google Shape;97;g1f818185d05_0_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4" name="Shape 104"/>
        <p:cNvGrpSpPr/>
        <p:nvPr/>
      </p:nvGrpSpPr>
      <p:grpSpPr>
        <a:xfrm>
          <a:off x="0" y="0"/>
          <a:ext cx="0" cy="0"/>
          <a:chOff x="0" y="0"/>
          <a:chExt cx="0" cy="0"/>
        </a:xfrm>
      </p:grpSpPr>
      <p:sp>
        <p:nvSpPr>
          <p:cNvPr id="105" name="Google Shape;105;g2afa7eb334e_0_4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6" name="Google Shape;106;g2afa7eb334e_0_4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3" name="Shape 113"/>
        <p:cNvGrpSpPr/>
        <p:nvPr/>
      </p:nvGrpSpPr>
      <p:grpSpPr>
        <a:xfrm>
          <a:off x="0" y="0"/>
          <a:ext cx="0" cy="0"/>
          <a:chOff x="0" y="0"/>
          <a:chExt cx="0" cy="0"/>
        </a:xfrm>
      </p:grpSpPr>
      <p:sp>
        <p:nvSpPr>
          <p:cNvPr id="114" name="Google Shape;114;g1f818185d05_0_2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5" name="Google Shape;115;g1f818185d05_0_2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3" name="Shape 123"/>
        <p:cNvGrpSpPr/>
        <p:nvPr/>
      </p:nvGrpSpPr>
      <p:grpSpPr>
        <a:xfrm>
          <a:off x="0" y="0"/>
          <a:ext cx="0" cy="0"/>
          <a:chOff x="0" y="0"/>
          <a:chExt cx="0" cy="0"/>
        </a:xfrm>
      </p:grpSpPr>
      <p:sp>
        <p:nvSpPr>
          <p:cNvPr id="124" name="Google Shape;124;g2afa7eb334e_0_3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5" name="Google Shape;125;g2afa7eb334e_0_3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rgbClr val="EAD1DC"/>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0"/>
              </a:spcBef>
              <a:spcAft>
                <a:spcPts val="0"/>
              </a:spcAft>
              <a:buClr>
                <a:schemeClr val="dk2"/>
              </a:buClr>
              <a:buSzPts val="1400"/>
              <a:buChar char="○"/>
              <a:defRPr>
                <a:solidFill>
                  <a:schemeClr val="dk2"/>
                </a:solidFill>
              </a:defRPr>
            </a:lvl2pPr>
            <a:lvl3pPr indent="-317500" lvl="2" marL="1371600">
              <a:lnSpc>
                <a:spcPct val="115000"/>
              </a:lnSpc>
              <a:spcBef>
                <a:spcPts val="0"/>
              </a:spcBef>
              <a:spcAft>
                <a:spcPts val="0"/>
              </a:spcAft>
              <a:buClr>
                <a:schemeClr val="dk2"/>
              </a:buClr>
              <a:buSzPts val="1400"/>
              <a:buChar char="■"/>
              <a:defRPr>
                <a:solidFill>
                  <a:schemeClr val="dk2"/>
                </a:solidFill>
              </a:defRPr>
            </a:lvl3pPr>
            <a:lvl4pPr indent="-317500" lvl="3" marL="1828800">
              <a:lnSpc>
                <a:spcPct val="115000"/>
              </a:lnSpc>
              <a:spcBef>
                <a:spcPts val="0"/>
              </a:spcBef>
              <a:spcAft>
                <a:spcPts val="0"/>
              </a:spcAft>
              <a:buClr>
                <a:schemeClr val="dk2"/>
              </a:buClr>
              <a:buSzPts val="1400"/>
              <a:buChar char="●"/>
              <a:defRPr>
                <a:solidFill>
                  <a:schemeClr val="dk2"/>
                </a:solidFill>
              </a:defRPr>
            </a:lvl4pPr>
            <a:lvl5pPr indent="-317500" lvl="4" marL="2286000">
              <a:lnSpc>
                <a:spcPct val="115000"/>
              </a:lnSpc>
              <a:spcBef>
                <a:spcPts val="0"/>
              </a:spcBef>
              <a:spcAft>
                <a:spcPts val="0"/>
              </a:spcAft>
              <a:buClr>
                <a:schemeClr val="dk2"/>
              </a:buClr>
              <a:buSzPts val="1400"/>
              <a:buChar char="○"/>
              <a:defRPr>
                <a:solidFill>
                  <a:schemeClr val="dk2"/>
                </a:solidFill>
              </a:defRPr>
            </a:lvl5pPr>
            <a:lvl6pPr indent="-317500" lvl="5" marL="2743200">
              <a:lnSpc>
                <a:spcPct val="115000"/>
              </a:lnSpc>
              <a:spcBef>
                <a:spcPts val="0"/>
              </a:spcBef>
              <a:spcAft>
                <a:spcPts val="0"/>
              </a:spcAft>
              <a:buClr>
                <a:schemeClr val="dk2"/>
              </a:buClr>
              <a:buSzPts val="1400"/>
              <a:buChar char="■"/>
              <a:defRPr>
                <a:solidFill>
                  <a:schemeClr val="dk2"/>
                </a:solidFill>
              </a:defRPr>
            </a:lvl6pPr>
            <a:lvl7pPr indent="-317500" lvl="6" marL="3200400">
              <a:lnSpc>
                <a:spcPct val="115000"/>
              </a:lnSpc>
              <a:spcBef>
                <a:spcPts val="0"/>
              </a:spcBef>
              <a:spcAft>
                <a:spcPts val="0"/>
              </a:spcAft>
              <a:buClr>
                <a:schemeClr val="dk2"/>
              </a:buClr>
              <a:buSzPts val="1400"/>
              <a:buChar char="●"/>
              <a:defRPr>
                <a:solidFill>
                  <a:schemeClr val="dk2"/>
                </a:solidFill>
              </a:defRPr>
            </a:lvl7pPr>
            <a:lvl8pPr indent="-317500" lvl="7" marL="3657600">
              <a:lnSpc>
                <a:spcPct val="115000"/>
              </a:lnSpc>
              <a:spcBef>
                <a:spcPts val="0"/>
              </a:spcBef>
              <a:spcAft>
                <a:spcPts val="0"/>
              </a:spcAft>
              <a:buClr>
                <a:schemeClr val="dk2"/>
              </a:buClr>
              <a:buSzPts val="1400"/>
              <a:buChar char="○"/>
              <a:defRPr>
                <a:solidFill>
                  <a:schemeClr val="dk2"/>
                </a:solidFill>
              </a:defRPr>
            </a:lvl8pPr>
            <a:lvl9pPr indent="-317500" lvl="8" marL="4114800">
              <a:lnSpc>
                <a:spcPct val="115000"/>
              </a:lnSpc>
              <a:spcBef>
                <a:spcPts val="0"/>
              </a:spcBef>
              <a:spcAft>
                <a:spcPts val="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7.png"/><Relationship Id="rId4" Type="http://schemas.openxmlformats.org/officeDocument/2006/relationships/image" Target="../media/image5.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image" Target="../media/image4.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 Id="rId3" Type="http://schemas.openxmlformats.org/officeDocument/2006/relationships/image" Target="../media/image9.png"/><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 Id="rId3" Type="http://schemas.openxmlformats.org/officeDocument/2006/relationships/image" Target="../media/image11.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 Id="rId3" Type="http://schemas.openxmlformats.org/officeDocument/2006/relationships/image" Target="../media/image1.png"/><Relationship Id="rId4" Type="http://schemas.openxmlformats.org/officeDocument/2006/relationships/image" Target="../media/image2.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 Id="rId3" Type="http://schemas.openxmlformats.org/officeDocument/2006/relationships/image" Target="../media/image6.png"/><Relationship Id="rId4" Type="http://schemas.openxmlformats.org/officeDocument/2006/relationships/image" Target="../media/image10.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 Id="rId3" Type="http://schemas.openxmlformats.org/officeDocument/2006/relationships/image" Target="../media/image8.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 Id="rId3" Type="http://schemas.openxmlformats.org/officeDocument/2006/relationships/hyperlink" Target="https://www.ctao.org/news/building-from-diversity-article-bibha-chowdhuri/" TargetMode="External"/><Relationship Id="rId4" Type="http://schemas.openxmlformats.org/officeDocument/2006/relationships/hyperlink" Target="https://doi.org/10.1038/148259a0" TargetMode="External"/><Relationship Id="rId5" Type="http://schemas.openxmlformats.org/officeDocument/2006/relationships/hyperlink" Target="https://www.nature.com/articles/148259a0" TargetMode="External"/><Relationship Id="rId6" Type="http://schemas.openxmlformats.org/officeDocument/2006/relationships/hyperlink" Target="https://amazingwomeninhistory.com/bibha-chowdhuri-indian-physicist/" TargetMode="External"/><Relationship Id="rId7" Type="http://schemas.openxmlformats.org/officeDocument/2006/relationships/hyperlink" Target="https://en.wikipedia.org/wiki/Bibha_Chowdhuri" TargetMode="Externa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 name="Shape 53"/>
        <p:cNvGrpSpPr/>
        <p:nvPr/>
      </p:nvGrpSpPr>
      <p:grpSpPr>
        <a:xfrm>
          <a:off x="0" y="0"/>
          <a:ext cx="0" cy="0"/>
          <a:chOff x="0" y="0"/>
          <a:chExt cx="0" cy="0"/>
        </a:xfrm>
      </p:grpSpPr>
      <p:sp>
        <p:nvSpPr>
          <p:cNvPr id="54" name="Google Shape;54;p13"/>
          <p:cNvSpPr/>
          <p:nvPr/>
        </p:nvSpPr>
        <p:spPr>
          <a:xfrm>
            <a:off x="-120425" y="208000"/>
            <a:ext cx="9623400" cy="1095000"/>
          </a:xfrm>
          <a:prstGeom prst="rect">
            <a:avLst/>
          </a:pr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55" name="Google Shape;55;p13"/>
          <p:cNvSpPr txBox="1"/>
          <p:nvPr/>
        </p:nvSpPr>
        <p:spPr>
          <a:xfrm>
            <a:off x="286775" y="305275"/>
            <a:ext cx="8557200" cy="1563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1700">
                <a:solidFill>
                  <a:schemeClr val="dk1"/>
                </a:solidFill>
                <a:latin typeface="Fjalla One"/>
                <a:ea typeface="Fjalla One"/>
                <a:cs typeface="Fjalla One"/>
                <a:sym typeface="Fjalla One"/>
              </a:rPr>
              <a:t>Bibha Chowdhuri</a:t>
            </a:r>
            <a:r>
              <a:rPr b="1" lang="en" sz="1700">
                <a:solidFill>
                  <a:schemeClr val="dk1"/>
                </a:solidFill>
                <a:latin typeface="Average"/>
                <a:ea typeface="Average"/>
                <a:cs typeface="Average"/>
                <a:sym typeface="Average"/>
              </a:rPr>
              <a:t> </a:t>
            </a:r>
            <a:r>
              <a:rPr lang="en" sz="1800">
                <a:solidFill>
                  <a:schemeClr val="dk1"/>
                </a:solidFill>
                <a:latin typeface="Average"/>
                <a:ea typeface="Average"/>
                <a:cs typeface="Average"/>
                <a:sym typeface="Average"/>
              </a:rPr>
              <a:t>was a particle physicist, known for her work studying cosmic rays and for the discovery of the meson. She was the first woman particle physicist in India and is likely the first Indian woman to earn a Ph.D. in physics.</a:t>
            </a:r>
            <a:endParaRPr sz="1800">
              <a:solidFill>
                <a:schemeClr val="dk1"/>
              </a:solidFill>
              <a:latin typeface="Average"/>
              <a:ea typeface="Average"/>
              <a:cs typeface="Average"/>
              <a:sym typeface="Average"/>
            </a:endParaRPr>
          </a:p>
        </p:txBody>
      </p:sp>
      <p:pic>
        <p:nvPicPr>
          <p:cNvPr id="56" name="Google Shape;56;p13"/>
          <p:cNvPicPr preferRelativeResize="0"/>
          <p:nvPr/>
        </p:nvPicPr>
        <p:blipFill>
          <a:blip r:embed="rId3">
            <a:alphaModFix/>
          </a:blip>
          <a:stretch>
            <a:fillRect/>
          </a:stretch>
        </p:blipFill>
        <p:spPr>
          <a:xfrm>
            <a:off x="421150" y="1390463"/>
            <a:ext cx="2590800" cy="3403375"/>
          </a:xfrm>
          <a:prstGeom prst="rect">
            <a:avLst/>
          </a:prstGeom>
          <a:noFill/>
          <a:ln>
            <a:noFill/>
          </a:ln>
        </p:spPr>
      </p:pic>
      <p:pic>
        <p:nvPicPr>
          <p:cNvPr id="57" name="Google Shape;57;p13"/>
          <p:cNvPicPr preferRelativeResize="0"/>
          <p:nvPr/>
        </p:nvPicPr>
        <p:blipFill>
          <a:blip r:embed="rId4">
            <a:alphaModFix/>
          </a:blip>
          <a:stretch>
            <a:fillRect/>
          </a:stretch>
        </p:blipFill>
        <p:spPr>
          <a:xfrm>
            <a:off x="3420650" y="1581288"/>
            <a:ext cx="5293577" cy="3021750"/>
          </a:xfrm>
          <a:prstGeom prst="rect">
            <a:avLst/>
          </a:prstGeom>
          <a:noFill/>
          <a:ln>
            <a:noFill/>
          </a:ln>
        </p:spPr>
      </p:pic>
      <p:sp>
        <p:nvSpPr>
          <p:cNvPr id="58" name="Google Shape;58;p13"/>
          <p:cNvSpPr txBox="1"/>
          <p:nvPr/>
        </p:nvSpPr>
        <p:spPr>
          <a:xfrm>
            <a:off x="1913350" y="4470750"/>
            <a:ext cx="1098600" cy="323100"/>
          </a:xfrm>
          <a:prstGeom prst="rect">
            <a:avLst/>
          </a:prstGeom>
          <a:noFill/>
          <a:ln>
            <a:noFill/>
          </a:ln>
        </p:spPr>
        <p:txBody>
          <a:bodyPr anchorCtr="0" anchor="t" bIns="91425" lIns="91425" spcFirstLastPara="1" rIns="91425" wrap="square" tIns="91425">
            <a:spAutoFit/>
          </a:bodyPr>
          <a:lstStyle/>
          <a:p>
            <a:pPr indent="0" lvl="0" marL="0" rtl="0" algn="r">
              <a:spcBef>
                <a:spcPts val="0"/>
              </a:spcBef>
              <a:spcAft>
                <a:spcPts val="0"/>
              </a:spcAft>
              <a:buNone/>
            </a:pPr>
            <a:r>
              <a:rPr lang="en" sz="900">
                <a:solidFill>
                  <a:schemeClr val="lt1"/>
                </a:solidFill>
                <a:latin typeface="Fjalla One"/>
                <a:ea typeface="Fjalla One"/>
                <a:cs typeface="Fjalla One"/>
                <a:sym typeface="Fjalla One"/>
              </a:rPr>
              <a:t>Image: Wikipedia</a:t>
            </a:r>
            <a:endParaRPr sz="900">
              <a:solidFill>
                <a:schemeClr val="lt1"/>
              </a:solidFill>
              <a:latin typeface="Fjalla One"/>
              <a:ea typeface="Fjalla One"/>
              <a:cs typeface="Fjalla One"/>
              <a:sym typeface="Fjalla One"/>
            </a:endParaRPr>
          </a:p>
        </p:txBody>
      </p:sp>
      <p:sp>
        <p:nvSpPr>
          <p:cNvPr id="59" name="Google Shape;59;p13"/>
          <p:cNvSpPr txBox="1"/>
          <p:nvPr/>
        </p:nvSpPr>
        <p:spPr>
          <a:xfrm>
            <a:off x="7265775" y="4279950"/>
            <a:ext cx="1448400" cy="323100"/>
          </a:xfrm>
          <a:prstGeom prst="rect">
            <a:avLst/>
          </a:prstGeom>
          <a:noFill/>
          <a:ln>
            <a:noFill/>
          </a:ln>
        </p:spPr>
        <p:txBody>
          <a:bodyPr anchorCtr="0" anchor="t" bIns="91425" lIns="91425" spcFirstLastPara="1" rIns="91425" wrap="square" tIns="91425">
            <a:spAutoFit/>
          </a:bodyPr>
          <a:lstStyle/>
          <a:p>
            <a:pPr indent="0" lvl="0" marL="0" rtl="0" algn="r">
              <a:spcBef>
                <a:spcPts val="0"/>
              </a:spcBef>
              <a:spcAft>
                <a:spcPts val="0"/>
              </a:spcAft>
              <a:buNone/>
            </a:pPr>
            <a:r>
              <a:rPr lang="en" sz="900">
                <a:solidFill>
                  <a:schemeClr val="lt1"/>
                </a:solidFill>
                <a:latin typeface="Fjalla One"/>
                <a:ea typeface="Fjalla One"/>
                <a:cs typeface="Fjalla One"/>
                <a:sym typeface="Fjalla One"/>
              </a:rPr>
              <a:t>Image: Sky &amp; Telescope</a:t>
            </a:r>
            <a:endParaRPr sz="900">
              <a:solidFill>
                <a:schemeClr val="lt1"/>
              </a:solidFill>
              <a:latin typeface="Fjalla One"/>
              <a:ea typeface="Fjalla One"/>
              <a:cs typeface="Fjalla One"/>
              <a:sym typeface="Fjalla One"/>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3" name="Shape 63"/>
        <p:cNvGrpSpPr/>
        <p:nvPr/>
      </p:nvGrpSpPr>
      <p:grpSpPr>
        <a:xfrm>
          <a:off x="0" y="0"/>
          <a:ext cx="0" cy="0"/>
          <a:chOff x="0" y="0"/>
          <a:chExt cx="0" cy="0"/>
        </a:xfrm>
      </p:grpSpPr>
      <p:sp>
        <p:nvSpPr>
          <p:cNvPr id="64" name="Google Shape;64;p14"/>
          <p:cNvSpPr/>
          <p:nvPr/>
        </p:nvSpPr>
        <p:spPr>
          <a:xfrm>
            <a:off x="-120425" y="748725"/>
            <a:ext cx="9623400" cy="948300"/>
          </a:xfrm>
          <a:prstGeom prst="rect">
            <a:avLst/>
          </a:pr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65" name="Google Shape;65;p14"/>
          <p:cNvSpPr txBox="1"/>
          <p:nvPr/>
        </p:nvSpPr>
        <p:spPr>
          <a:xfrm>
            <a:off x="286775" y="305275"/>
            <a:ext cx="8557200" cy="795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1800">
                <a:solidFill>
                  <a:schemeClr val="dk1"/>
                </a:solidFill>
                <a:latin typeface="Fjalla One"/>
                <a:ea typeface="Fjalla One"/>
                <a:cs typeface="Fjalla One"/>
                <a:sym typeface="Fjalla One"/>
              </a:rPr>
              <a:t>Cosmic rays</a:t>
            </a:r>
            <a:endParaRPr sz="1800">
              <a:solidFill>
                <a:schemeClr val="dk1"/>
              </a:solidFill>
              <a:latin typeface="Fjalla One"/>
              <a:ea typeface="Fjalla One"/>
              <a:cs typeface="Fjalla One"/>
              <a:sym typeface="Fjalla One"/>
            </a:endParaRPr>
          </a:p>
        </p:txBody>
      </p:sp>
      <p:sp>
        <p:nvSpPr>
          <p:cNvPr id="66" name="Google Shape;66;p14"/>
          <p:cNvSpPr txBox="1"/>
          <p:nvPr/>
        </p:nvSpPr>
        <p:spPr>
          <a:xfrm>
            <a:off x="293400" y="748725"/>
            <a:ext cx="8557200" cy="1823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1600">
                <a:solidFill>
                  <a:schemeClr val="dk1"/>
                </a:solidFill>
                <a:latin typeface="Average"/>
                <a:ea typeface="Average"/>
                <a:cs typeface="Average"/>
                <a:sym typeface="Average"/>
              </a:rPr>
              <a:t>Cosmic rays</a:t>
            </a:r>
            <a:r>
              <a:rPr lang="en" sz="1600">
                <a:solidFill>
                  <a:schemeClr val="dk1"/>
                </a:solidFill>
                <a:latin typeface="Average"/>
                <a:ea typeface="Average"/>
                <a:cs typeface="Average"/>
                <a:sym typeface="Average"/>
              </a:rPr>
              <a:t> are charged particles (mostly protons and nuclei) that were discovered in the early 1900s by experiments which found that ionizing radiation increased with height above the Earth’s surface. </a:t>
            </a:r>
            <a:endParaRPr sz="1600">
              <a:solidFill>
                <a:schemeClr val="dk1"/>
              </a:solidFill>
              <a:latin typeface="Average"/>
              <a:ea typeface="Average"/>
              <a:cs typeface="Average"/>
              <a:sym typeface="Average"/>
            </a:endParaRPr>
          </a:p>
          <a:p>
            <a:pPr indent="0" lvl="0" marL="0" rtl="0" algn="l">
              <a:spcBef>
                <a:spcPts val="0"/>
              </a:spcBef>
              <a:spcAft>
                <a:spcPts val="0"/>
              </a:spcAft>
              <a:buNone/>
            </a:pPr>
            <a:r>
              <a:t/>
            </a:r>
            <a:endParaRPr sz="1600">
              <a:solidFill>
                <a:schemeClr val="dk1"/>
              </a:solidFill>
              <a:latin typeface="Average"/>
              <a:ea typeface="Average"/>
              <a:cs typeface="Average"/>
              <a:sym typeface="Average"/>
            </a:endParaRPr>
          </a:p>
          <a:p>
            <a:pPr indent="0" lvl="0" marL="0" rtl="0" algn="l">
              <a:spcBef>
                <a:spcPts val="0"/>
              </a:spcBef>
              <a:spcAft>
                <a:spcPts val="0"/>
              </a:spcAft>
              <a:buNone/>
            </a:pPr>
            <a:r>
              <a:rPr lang="en" sz="1600">
                <a:solidFill>
                  <a:schemeClr val="dk1"/>
                </a:solidFill>
                <a:latin typeface="Average"/>
                <a:ea typeface="Average"/>
                <a:cs typeface="Average"/>
                <a:sym typeface="Average"/>
              </a:rPr>
              <a:t>In the 1930s, when Bibha Chowdhuri was studying particle physics during her MSc, cosmic rays were the easiest way to study high energy interactions and look for new particles, since particle accelerators were just starting to be invented.</a:t>
            </a:r>
            <a:endParaRPr sz="1600">
              <a:solidFill>
                <a:schemeClr val="dk1"/>
              </a:solidFill>
              <a:latin typeface="Average"/>
              <a:ea typeface="Average"/>
              <a:cs typeface="Average"/>
              <a:sym typeface="Average"/>
            </a:endParaRPr>
          </a:p>
        </p:txBody>
      </p:sp>
      <p:sp>
        <p:nvSpPr>
          <p:cNvPr id="67" name="Google Shape;67;p14"/>
          <p:cNvSpPr txBox="1"/>
          <p:nvPr/>
        </p:nvSpPr>
        <p:spPr>
          <a:xfrm>
            <a:off x="3901500" y="2624900"/>
            <a:ext cx="4949100" cy="1823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600">
                <a:solidFill>
                  <a:schemeClr val="dk1"/>
                </a:solidFill>
                <a:latin typeface="Average"/>
                <a:ea typeface="Average"/>
                <a:cs typeface="Average"/>
                <a:sym typeface="Average"/>
              </a:rPr>
              <a:t>When cosmic rays enter the atmosphere, they interact with atmospheric nuclei and produce showers of particles, called </a:t>
            </a:r>
            <a:r>
              <a:rPr b="1" lang="en" sz="1600">
                <a:solidFill>
                  <a:schemeClr val="dk1"/>
                </a:solidFill>
                <a:latin typeface="Average"/>
                <a:ea typeface="Average"/>
                <a:cs typeface="Average"/>
                <a:sym typeface="Average"/>
              </a:rPr>
              <a:t>air showers</a:t>
            </a:r>
            <a:r>
              <a:rPr lang="en" sz="1600">
                <a:solidFill>
                  <a:schemeClr val="dk1"/>
                </a:solidFill>
                <a:latin typeface="Average"/>
                <a:ea typeface="Average"/>
                <a:cs typeface="Average"/>
                <a:sym typeface="Average"/>
              </a:rPr>
              <a:t>. The shower itself and the particles it contains tells us about the composition, energy, and direction of the </a:t>
            </a:r>
            <a:r>
              <a:rPr lang="en" sz="1600">
                <a:solidFill>
                  <a:schemeClr val="dk1"/>
                </a:solidFill>
                <a:latin typeface="Average"/>
                <a:ea typeface="Average"/>
                <a:cs typeface="Average"/>
                <a:sym typeface="Average"/>
              </a:rPr>
              <a:t>original</a:t>
            </a:r>
            <a:r>
              <a:rPr lang="en" sz="1600">
                <a:solidFill>
                  <a:schemeClr val="dk1"/>
                </a:solidFill>
                <a:latin typeface="Average"/>
                <a:ea typeface="Average"/>
                <a:cs typeface="Average"/>
                <a:sym typeface="Average"/>
              </a:rPr>
              <a:t> cosmic ray. Additionally, the interactions of secondary, tertiary, etc. particles can be studied as the shower descends toward Earth’s surface.</a:t>
            </a:r>
            <a:endParaRPr sz="1600">
              <a:solidFill>
                <a:schemeClr val="dk1"/>
              </a:solidFill>
              <a:latin typeface="Average"/>
              <a:ea typeface="Average"/>
              <a:cs typeface="Average"/>
              <a:sym typeface="Average"/>
            </a:endParaRPr>
          </a:p>
        </p:txBody>
      </p:sp>
      <p:grpSp>
        <p:nvGrpSpPr>
          <p:cNvPr id="68" name="Google Shape;68;p14"/>
          <p:cNvGrpSpPr/>
          <p:nvPr/>
        </p:nvGrpSpPr>
        <p:grpSpPr>
          <a:xfrm>
            <a:off x="643550" y="2571750"/>
            <a:ext cx="2347719" cy="2320025"/>
            <a:chOff x="643550" y="2571750"/>
            <a:chExt cx="2347719" cy="2320025"/>
          </a:xfrm>
        </p:grpSpPr>
        <p:pic>
          <p:nvPicPr>
            <p:cNvPr id="69" name="Google Shape;69;p14"/>
            <p:cNvPicPr preferRelativeResize="0"/>
            <p:nvPr/>
          </p:nvPicPr>
          <p:blipFill>
            <a:blip r:embed="rId3">
              <a:alphaModFix/>
            </a:blip>
            <a:stretch>
              <a:fillRect/>
            </a:stretch>
          </p:blipFill>
          <p:spPr>
            <a:xfrm>
              <a:off x="643550" y="2624900"/>
              <a:ext cx="2347719" cy="2266875"/>
            </a:xfrm>
            <a:prstGeom prst="rect">
              <a:avLst/>
            </a:prstGeom>
            <a:noFill/>
            <a:ln>
              <a:noFill/>
            </a:ln>
          </p:spPr>
        </p:pic>
        <p:sp>
          <p:nvSpPr>
            <p:cNvPr id="70" name="Google Shape;70;p14"/>
            <p:cNvSpPr/>
            <p:nvPr/>
          </p:nvSpPr>
          <p:spPr>
            <a:xfrm>
              <a:off x="2133850" y="2571750"/>
              <a:ext cx="389700" cy="451500"/>
            </a:xfrm>
            <a:prstGeom prst="rect">
              <a:avLst/>
            </a:prstGeom>
            <a:solidFill>
              <a:srgbClr val="EAD1DC"/>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highlight>
                  <a:srgbClr val="EAD1DC"/>
                </a:highlight>
              </a:endParaRPr>
            </a:p>
          </p:txBody>
        </p:sp>
      </p:grpSp>
      <p:sp>
        <p:nvSpPr>
          <p:cNvPr id="71" name="Google Shape;71;p14"/>
          <p:cNvSpPr txBox="1"/>
          <p:nvPr/>
        </p:nvSpPr>
        <p:spPr>
          <a:xfrm>
            <a:off x="2054050" y="2571750"/>
            <a:ext cx="1464300" cy="338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000">
                <a:solidFill>
                  <a:schemeClr val="dk1"/>
                </a:solidFill>
                <a:latin typeface="Fjalla One"/>
                <a:ea typeface="Fjalla One"/>
                <a:cs typeface="Fjalla One"/>
                <a:sym typeface="Fjalla One"/>
              </a:rPr>
              <a:t>cosmic ray proton</a:t>
            </a:r>
            <a:endParaRPr sz="1000">
              <a:solidFill>
                <a:schemeClr val="dk1"/>
              </a:solidFill>
              <a:latin typeface="Fjalla One"/>
              <a:ea typeface="Fjalla One"/>
              <a:cs typeface="Fjalla One"/>
              <a:sym typeface="Fjalla One"/>
            </a:endParaRPr>
          </a:p>
        </p:txBody>
      </p:sp>
      <p:sp>
        <p:nvSpPr>
          <p:cNvPr id="72" name="Google Shape;72;p14"/>
          <p:cNvSpPr txBox="1"/>
          <p:nvPr/>
        </p:nvSpPr>
        <p:spPr>
          <a:xfrm>
            <a:off x="2211800" y="3283625"/>
            <a:ext cx="1648800" cy="338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000">
                <a:solidFill>
                  <a:schemeClr val="dk1"/>
                </a:solidFill>
                <a:latin typeface="Fjalla One"/>
                <a:ea typeface="Fjalla One"/>
                <a:cs typeface="Fjalla One"/>
                <a:sym typeface="Fjalla One"/>
              </a:rPr>
              <a:t>atmospheric nucleus</a:t>
            </a:r>
            <a:endParaRPr sz="1000">
              <a:solidFill>
                <a:schemeClr val="dk1"/>
              </a:solidFill>
              <a:latin typeface="Fjalla One"/>
              <a:ea typeface="Fjalla One"/>
              <a:cs typeface="Fjalla One"/>
              <a:sym typeface="Fjalla One"/>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6" name="Shape 76"/>
        <p:cNvGrpSpPr/>
        <p:nvPr/>
      </p:nvGrpSpPr>
      <p:grpSpPr>
        <a:xfrm>
          <a:off x="0" y="0"/>
          <a:ext cx="0" cy="0"/>
          <a:chOff x="0" y="0"/>
          <a:chExt cx="0" cy="0"/>
        </a:xfrm>
      </p:grpSpPr>
      <p:sp>
        <p:nvSpPr>
          <p:cNvPr id="77" name="Google Shape;77;p15"/>
          <p:cNvSpPr/>
          <p:nvPr/>
        </p:nvSpPr>
        <p:spPr>
          <a:xfrm>
            <a:off x="-109500" y="760075"/>
            <a:ext cx="9623400" cy="1189200"/>
          </a:xfrm>
          <a:prstGeom prst="rect">
            <a:avLst/>
          </a:pr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78" name="Google Shape;78;p15"/>
          <p:cNvSpPr txBox="1"/>
          <p:nvPr/>
        </p:nvSpPr>
        <p:spPr>
          <a:xfrm>
            <a:off x="286775" y="305275"/>
            <a:ext cx="8557200" cy="795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1800">
                <a:solidFill>
                  <a:schemeClr val="dk1"/>
                </a:solidFill>
                <a:latin typeface="Fjalla One"/>
                <a:ea typeface="Fjalla One"/>
                <a:cs typeface="Fjalla One"/>
                <a:sym typeface="Fjalla One"/>
              </a:rPr>
              <a:t>Detecting cosmic rays</a:t>
            </a:r>
            <a:endParaRPr sz="1800">
              <a:solidFill>
                <a:schemeClr val="dk1"/>
              </a:solidFill>
              <a:latin typeface="Fjalla One"/>
              <a:ea typeface="Fjalla One"/>
              <a:cs typeface="Fjalla One"/>
              <a:sym typeface="Fjalla One"/>
            </a:endParaRPr>
          </a:p>
        </p:txBody>
      </p:sp>
      <p:sp>
        <p:nvSpPr>
          <p:cNvPr id="79" name="Google Shape;79;p15"/>
          <p:cNvSpPr txBox="1"/>
          <p:nvPr/>
        </p:nvSpPr>
        <p:spPr>
          <a:xfrm>
            <a:off x="293400" y="760075"/>
            <a:ext cx="8557200" cy="1659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600">
                <a:solidFill>
                  <a:schemeClr val="dk1"/>
                </a:solidFill>
                <a:latin typeface="Average"/>
                <a:ea typeface="Average"/>
                <a:cs typeface="Average"/>
                <a:sym typeface="Average"/>
              </a:rPr>
              <a:t>Before Chowdhuri, cloud chambers had been used to observe the condensation tracks left by ionizing particles travelling through supersaturated vapour. Particles leave tracks that are unique to their charge and mass, allowing for the fluxes of a given particle to be determined, for interactions between particles to be seen, and for new particles to be identified. </a:t>
            </a:r>
            <a:endParaRPr sz="1600">
              <a:solidFill>
                <a:schemeClr val="dk1"/>
              </a:solidFill>
              <a:latin typeface="Average"/>
              <a:ea typeface="Average"/>
              <a:cs typeface="Average"/>
              <a:sym typeface="Average"/>
            </a:endParaRPr>
          </a:p>
        </p:txBody>
      </p:sp>
      <p:pic>
        <p:nvPicPr>
          <p:cNvPr id="80" name="Google Shape;80;p15"/>
          <p:cNvPicPr preferRelativeResize="0"/>
          <p:nvPr/>
        </p:nvPicPr>
        <p:blipFill>
          <a:blip r:embed="rId3">
            <a:alphaModFix/>
          </a:blip>
          <a:stretch>
            <a:fillRect/>
          </a:stretch>
        </p:blipFill>
        <p:spPr>
          <a:xfrm>
            <a:off x="6142484" y="2200675"/>
            <a:ext cx="2766966" cy="2304900"/>
          </a:xfrm>
          <a:prstGeom prst="rect">
            <a:avLst/>
          </a:prstGeom>
          <a:noFill/>
          <a:ln>
            <a:noFill/>
          </a:ln>
        </p:spPr>
      </p:pic>
      <p:sp>
        <p:nvSpPr>
          <p:cNvPr id="81" name="Google Shape;81;p15"/>
          <p:cNvSpPr txBox="1"/>
          <p:nvPr/>
        </p:nvSpPr>
        <p:spPr>
          <a:xfrm>
            <a:off x="293400" y="1937950"/>
            <a:ext cx="3024000" cy="1659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600">
                <a:solidFill>
                  <a:schemeClr val="dk1"/>
                </a:solidFill>
                <a:latin typeface="Average"/>
                <a:ea typeface="Average"/>
                <a:cs typeface="Average"/>
                <a:sym typeface="Average"/>
              </a:rPr>
              <a:t>The challenge with cloud chambers was that it was not possible to image the particle tracks at the time, so Chowdhuri’s work focused on using photographic plates to image and preserve the interactions of cosmic rays with the plate material, much like the cosmic ray streaks in CCD images that we consider to be noise in astronomical data today!</a:t>
            </a:r>
            <a:endParaRPr sz="1600">
              <a:solidFill>
                <a:schemeClr val="dk1"/>
              </a:solidFill>
              <a:latin typeface="Average"/>
              <a:ea typeface="Average"/>
              <a:cs typeface="Average"/>
              <a:sym typeface="Average"/>
            </a:endParaRPr>
          </a:p>
        </p:txBody>
      </p:sp>
      <p:pic>
        <p:nvPicPr>
          <p:cNvPr id="82" name="Google Shape;82;p15"/>
          <p:cNvPicPr preferRelativeResize="0"/>
          <p:nvPr/>
        </p:nvPicPr>
        <p:blipFill rotWithShape="1">
          <a:blip r:embed="rId4">
            <a:alphaModFix/>
          </a:blip>
          <a:srcRect b="12359" l="17057" r="23858" t="8869"/>
          <a:stretch/>
        </p:blipFill>
        <p:spPr>
          <a:xfrm>
            <a:off x="3426750" y="2200675"/>
            <a:ext cx="2402872" cy="2304900"/>
          </a:xfrm>
          <a:prstGeom prst="rect">
            <a:avLst/>
          </a:prstGeom>
          <a:noFill/>
          <a:ln>
            <a:noFill/>
          </a:ln>
        </p:spPr>
      </p:pic>
      <p:sp>
        <p:nvSpPr>
          <p:cNvPr id="83" name="Google Shape;83;p15"/>
          <p:cNvSpPr txBox="1"/>
          <p:nvPr/>
        </p:nvSpPr>
        <p:spPr>
          <a:xfrm>
            <a:off x="6187825" y="2200675"/>
            <a:ext cx="2766900" cy="6465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000">
                <a:solidFill>
                  <a:schemeClr val="lt1"/>
                </a:solidFill>
                <a:highlight>
                  <a:schemeClr val="dk1"/>
                </a:highlight>
                <a:latin typeface="Fjalla One"/>
                <a:ea typeface="Fjalla One"/>
                <a:cs typeface="Fjalla One"/>
                <a:sym typeface="Fjalla One"/>
              </a:rPr>
              <a:t>A cloud chamber </a:t>
            </a:r>
            <a:r>
              <a:rPr lang="en" sz="1000">
                <a:solidFill>
                  <a:schemeClr val="lt1"/>
                </a:solidFill>
                <a:highlight>
                  <a:schemeClr val="dk1"/>
                </a:highlight>
                <a:latin typeface="Fjalla One"/>
                <a:ea typeface="Fjalla One"/>
                <a:cs typeface="Fjalla One"/>
                <a:sym typeface="Fjalla One"/>
              </a:rPr>
              <a:t>showing</a:t>
            </a:r>
            <a:r>
              <a:rPr lang="en" sz="1000">
                <a:solidFill>
                  <a:schemeClr val="lt1"/>
                </a:solidFill>
                <a:highlight>
                  <a:schemeClr val="dk1"/>
                </a:highlight>
                <a:latin typeface="Fjalla One"/>
                <a:ea typeface="Fjalla One"/>
                <a:cs typeface="Fjalla One"/>
                <a:sym typeface="Fjalla One"/>
              </a:rPr>
              <a:t> particle tracks, including electrons and positrons curling under the influence of a magnetic field. Image: CERN</a:t>
            </a:r>
            <a:endParaRPr sz="1000">
              <a:solidFill>
                <a:schemeClr val="lt1"/>
              </a:solidFill>
              <a:highlight>
                <a:schemeClr val="dk1"/>
              </a:highlight>
              <a:latin typeface="Fjalla One"/>
              <a:ea typeface="Fjalla One"/>
              <a:cs typeface="Fjalla One"/>
              <a:sym typeface="Fjalla One"/>
            </a:endParaRPr>
          </a:p>
        </p:txBody>
      </p:sp>
      <p:sp>
        <p:nvSpPr>
          <p:cNvPr id="84" name="Google Shape;84;p15"/>
          <p:cNvSpPr txBox="1"/>
          <p:nvPr/>
        </p:nvSpPr>
        <p:spPr>
          <a:xfrm>
            <a:off x="3426688" y="4012975"/>
            <a:ext cx="2403000" cy="492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000">
                <a:solidFill>
                  <a:srgbClr val="FFFFFF"/>
                </a:solidFill>
                <a:highlight>
                  <a:schemeClr val="dk1"/>
                </a:highlight>
                <a:latin typeface="Fjalla One"/>
                <a:ea typeface="Fjalla One"/>
                <a:cs typeface="Fjalla One"/>
                <a:sym typeface="Fjalla One"/>
              </a:rPr>
              <a:t>Cosmic ray “artifacts” (streaks) in an optical CCD image of a galaxy. </a:t>
            </a:r>
            <a:endParaRPr sz="1000">
              <a:solidFill>
                <a:srgbClr val="FFFFFF"/>
              </a:solidFill>
              <a:highlight>
                <a:schemeClr val="dk1"/>
              </a:highlight>
              <a:latin typeface="Fjalla One"/>
              <a:ea typeface="Fjalla One"/>
              <a:cs typeface="Fjalla One"/>
              <a:sym typeface="Fjalla One"/>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8" name="Shape 88"/>
        <p:cNvGrpSpPr/>
        <p:nvPr/>
      </p:nvGrpSpPr>
      <p:grpSpPr>
        <a:xfrm>
          <a:off x="0" y="0"/>
          <a:ext cx="0" cy="0"/>
          <a:chOff x="0" y="0"/>
          <a:chExt cx="0" cy="0"/>
        </a:xfrm>
      </p:grpSpPr>
      <p:sp>
        <p:nvSpPr>
          <p:cNvPr id="89" name="Google Shape;89;p16"/>
          <p:cNvSpPr/>
          <p:nvPr/>
        </p:nvSpPr>
        <p:spPr>
          <a:xfrm>
            <a:off x="-239700" y="1932050"/>
            <a:ext cx="9623400" cy="1626300"/>
          </a:xfrm>
          <a:prstGeom prst="rect">
            <a:avLst/>
          </a:pr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90" name="Google Shape;90;p16"/>
          <p:cNvSpPr txBox="1"/>
          <p:nvPr/>
        </p:nvSpPr>
        <p:spPr>
          <a:xfrm>
            <a:off x="293400" y="772425"/>
            <a:ext cx="8557200" cy="795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600">
                <a:solidFill>
                  <a:schemeClr val="dk1"/>
                </a:solidFill>
                <a:latin typeface="Average"/>
                <a:ea typeface="Average"/>
                <a:cs typeface="Average"/>
                <a:sym typeface="Average"/>
              </a:rPr>
              <a:t>Cosmic ray air showers hit their maximum number of particles at a few thousand kilometers above sea level, depending on the original cosmic ray’s energy. Below this altitude, the particles have lost significant energy and can no longer create more shower particles, losing the remainder of their energy through ionization and excitation of atmospheric particles.  </a:t>
            </a:r>
            <a:endParaRPr sz="1600">
              <a:solidFill>
                <a:schemeClr val="dk1"/>
              </a:solidFill>
              <a:latin typeface="Average"/>
              <a:ea typeface="Average"/>
              <a:cs typeface="Average"/>
              <a:sym typeface="Average"/>
            </a:endParaRPr>
          </a:p>
        </p:txBody>
      </p:sp>
      <p:sp>
        <p:nvSpPr>
          <p:cNvPr id="91" name="Google Shape;91;p16"/>
          <p:cNvSpPr txBox="1"/>
          <p:nvPr/>
        </p:nvSpPr>
        <p:spPr>
          <a:xfrm>
            <a:off x="286775" y="305275"/>
            <a:ext cx="8557200" cy="795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1800">
                <a:solidFill>
                  <a:schemeClr val="dk1"/>
                </a:solidFill>
                <a:latin typeface="Fjalla One"/>
                <a:ea typeface="Fjalla One"/>
                <a:cs typeface="Fjalla One"/>
                <a:sym typeface="Fjalla One"/>
              </a:rPr>
              <a:t>Detecting cosmic rays</a:t>
            </a:r>
            <a:endParaRPr sz="1800">
              <a:solidFill>
                <a:schemeClr val="dk1"/>
              </a:solidFill>
              <a:latin typeface="Fjalla One"/>
              <a:ea typeface="Fjalla One"/>
              <a:cs typeface="Fjalla One"/>
              <a:sym typeface="Fjalla One"/>
            </a:endParaRPr>
          </a:p>
        </p:txBody>
      </p:sp>
      <p:sp>
        <p:nvSpPr>
          <p:cNvPr id="92" name="Google Shape;92;p16"/>
          <p:cNvSpPr txBox="1"/>
          <p:nvPr/>
        </p:nvSpPr>
        <p:spPr>
          <a:xfrm>
            <a:off x="293400" y="1932050"/>
            <a:ext cx="4677000" cy="795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600">
                <a:solidFill>
                  <a:schemeClr val="dk1"/>
                </a:solidFill>
                <a:latin typeface="Average"/>
                <a:ea typeface="Average"/>
                <a:cs typeface="Average"/>
                <a:sym typeface="Average"/>
              </a:rPr>
              <a:t>To get sufficient cosmic ray flux for their photographic plate observations during her MSc, Chowdhuri and her supervisor (Debendra Mohan Bose,) travelled by camel up to altitudes of 4300m in the Himalayas. They placed detectors at different altitudes to study how flux changed with altitude</a:t>
            </a:r>
            <a:endParaRPr sz="1600">
              <a:solidFill>
                <a:schemeClr val="dk1"/>
              </a:solidFill>
              <a:latin typeface="Average"/>
              <a:ea typeface="Average"/>
              <a:cs typeface="Average"/>
              <a:sym typeface="Average"/>
            </a:endParaRPr>
          </a:p>
          <a:p>
            <a:pPr indent="0" lvl="0" marL="0" rtl="0" algn="l">
              <a:spcBef>
                <a:spcPts val="0"/>
              </a:spcBef>
              <a:spcAft>
                <a:spcPts val="0"/>
              </a:spcAft>
              <a:buNone/>
            </a:pPr>
            <a:r>
              <a:t/>
            </a:r>
            <a:endParaRPr sz="1600">
              <a:solidFill>
                <a:schemeClr val="dk1"/>
              </a:solidFill>
              <a:latin typeface="Average"/>
              <a:ea typeface="Average"/>
              <a:cs typeface="Average"/>
              <a:sym typeface="Average"/>
            </a:endParaRPr>
          </a:p>
          <a:p>
            <a:pPr indent="0" lvl="0" marL="0" rtl="0" algn="l">
              <a:spcBef>
                <a:spcPts val="0"/>
              </a:spcBef>
              <a:spcAft>
                <a:spcPts val="0"/>
              </a:spcAft>
              <a:buNone/>
            </a:pPr>
            <a:r>
              <a:rPr lang="en" sz="1600">
                <a:solidFill>
                  <a:schemeClr val="dk1"/>
                </a:solidFill>
                <a:latin typeface="Average"/>
                <a:ea typeface="Average"/>
                <a:cs typeface="Average"/>
                <a:sym typeface="Average"/>
              </a:rPr>
              <a:t>Current generation cosmic ray detectors also directly detect particles from cosmic ray air showers and are found at similar altitudes. The </a:t>
            </a:r>
            <a:r>
              <a:rPr b="1" lang="en" sz="1600">
                <a:solidFill>
                  <a:schemeClr val="dk1"/>
                </a:solidFill>
                <a:latin typeface="Average"/>
                <a:ea typeface="Average"/>
                <a:cs typeface="Average"/>
                <a:sym typeface="Average"/>
              </a:rPr>
              <a:t>Tibet AS-gamma</a:t>
            </a:r>
            <a:r>
              <a:rPr lang="en" sz="1600">
                <a:solidFill>
                  <a:schemeClr val="dk1"/>
                </a:solidFill>
                <a:latin typeface="Average"/>
                <a:ea typeface="Average"/>
                <a:cs typeface="Average"/>
                <a:sym typeface="Average"/>
              </a:rPr>
              <a:t> experiment is located at a similar altitude in the Himalayan mountains in Tibet. </a:t>
            </a:r>
            <a:endParaRPr sz="1600">
              <a:solidFill>
                <a:schemeClr val="dk1"/>
              </a:solidFill>
              <a:latin typeface="Average"/>
              <a:ea typeface="Average"/>
              <a:cs typeface="Average"/>
              <a:sym typeface="Average"/>
            </a:endParaRPr>
          </a:p>
        </p:txBody>
      </p:sp>
      <p:pic>
        <p:nvPicPr>
          <p:cNvPr id="93" name="Google Shape;93;p16"/>
          <p:cNvPicPr preferRelativeResize="0"/>
          <p:nvPr/>
        </p:nvPicPr>
        <p:blipFill>
          <a:blip r:embed="rId3">
            <a:alphaModFix/>
          </a:blip>
          <a:stretch>
            <a:fillRect/>
          </a:stretch>
        </p:blipFill>
        <p:spPr>
          <a:xfrm>
            <a:off x="5136775" y="1932050"/>
            <a:ext cx="3282450" cy="2882275"/>
          </a:xfrm>
          <a:prstGeom prst="rect">
            <a:avLst/>
          </a:prstGeom>
          <a:noFill/>
          <a:ln>
            <a:noFill/>
          </a:ln>
        </p:spPr>
      </p:pic>
      <p:sp>
        <p:nvSpPr>
          <p:cNvPr id="94" name="Google Shape;94;p16"/>
          <p:cNvSpPr txBox="1"/>
          <p:nvPr/>
        </p:nvSpPr>
        <p:spPr>
          <a:xfrm>
            <a:off x="5136775" y="1932050"/>
            <a:ext cx="3282600" cy="554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200">
                <a:solidFill>
                  <a:schemeClr val="lt1"/>
                </a:solidFill>
                <a:latin typeface="Fjalla One"/>
                <a:ea typeface="Fjalla One"/>
                <a:cs typeface="Fjalla One"/>
                <a:sym typeface="Fjalla One"/>
              </a:rPr>
              <a:t>The Tibet AS-gamma experiment with a simulated cosmic ray shower. Image: APS</a:t>
            </a:r>
            <a:endParaRPr sz="1200">
              <a:solidFill>
                <a:schemeClr val="lt1"/>
              </a:solidFill>
              <a:latin typeface="Fjalla One"/>
              <a:ea typeface="Fjalla One"/>
              <a:cs typeface="Fjalla One"/>
              <a:sym typeface="Fjalla One"/>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8" name="Shape 98"/>
        <p:cNvGrpSpPr/>
        <p:nvPr/>
      </p:nvGrpSpPr>
      <p:grpSpPr>
        <a:xfrm>
          <a:off x="0" y="0"/>
          <a:ext cx="0" cy="0"/>
          <a:chOff x="0" y="0"/>
          <a:chExt cx="0" cy="0"/>
        </a:xfrm>
      </p:grpSpPr>
      <p:sp>
        <p:nvSpPr>
          <p:cNvPr id="99" name="Google Shape;99;p17"/>
          <p:cNvSpPr/>
          <p:nvPr/>
        </p:nvSpPr>
        <p:spPr>
          <a:xfrm>
            <a:off x="-294425" y="760600"/>
            <a:ext cx="9623400" cy="1202100"/>
          </a:xfrm>
          <a:prstGeom prst="rect">
            <a:avLst/>
          </a:pr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00" name="Google Shape;100;p17"/>
          <p:cNvSpPr txBox="1"/>
          <p:nvPr/>
        </p:nvSpPr>
        <p:spPr>
          <a:xfrm>
            <a:off x="286775" y="305275"/>
            <a:ext cx="8557200" cy="795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1800">
                <a:solidFill>
                  <a:schemeClr val="dk1"/>
                </a:solidFill>
                <a:latin typeface="Fjalla One"/>
                <a:ea typeface="Fjalla One"/>
                <a:cs typeface="Fjalla One"/>
                <a:sym typeface="Fjalla One"/>
              </a:rPr>
              <a:t>Discovering mesons</a:t>
            </a:r>
            <a:endParaRPr sz="1800">
              <a:solidFill>
                <a:schemeClr val="dk1"/>
              </a:solidFill>
              <a:latin typeface="Fjalla One"/>
              <a:ea typeface="Fjalla One"/>
              <a:cs typeface="Fjalla One"/>
              <a:sym typeface="Fjalla One"/>
            </a:endParaRPr>
          </a:p>
        </p:txBody>
      </p:sp>
      <p:sp>
        <p:nvSpPr>
          <p:cNvPr id="101" name="Google Shape;101;p17"/>
          <p:cNvSpPr txBox="1"/>
          <p:nvPr/>
        </p:nvSpPr>
        <p:spPr>
          <a:xfrm>
            <a:off x="286775" y="859100"/>
            <a:ext cx="4037700" cy="2239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1600">
                <a:solidFill>
                  <a:schemeClr val="dk1"/>
                </a:solidFill>
                <a:latin typeface="Average"/>
                <a:ea typeface="Average"/>
                <a:cs typeface="Average"/>
                <a:sym typeface="Average"/>
              </a:rPr>
              <a:t>Mesons</a:t>
            </a:r>
            <a:r>
              <a:rPr lang="en" sz="1600">
                <a:solidFill>
                  <a:schemeClr val="dk1"/>
                </a:solidFill>
                <a:latin typeface="Average"/>
                <a:ea typeface="Average"/>
                <a:cs typeface="Average"/>
                <a:sym typeface="Average"/>
              </a:rPr>
              <a:t> are hadronic (composite) subatomic particles, which consist of a </a:t>
            </a:r>
            <a:r>
              <a:rPr b="1" lang="en" sz="1600">
                <a:solidFill>
                  <a:schemeClr val="dk1"/>
                </a:solidFill>
                <a:latin typeface="Average"/>
                <a:ea typeface="Average"/>
                <a:cs typeface="Average"/>
                <a:sym typeface="Average"/>
              </a:rPr>
              <a:t>quark and antiquark</a:t>
            </a:r>
            <a:r>
              <a:rPr lang="en" sz="1600">
                <a:solidFill>
                  <a:schemeClr val="dk1"/>
                </a:solidFill>
                <a:latin typeface="Average"/>
                <a:ea typeface="Average"/>
                <a:cs typeface="Average"/>
                <a:sym typeface="Average"/>
              </a:rPr>
              <a:t> bound together by the </a:t>
            </a:r>
            <a:r>
              <a:rPr b="1" lang="en" sz="1600">
                <a:solidFill>
                  <a:schemeClr val="dk1"/>
                </a:solidFill>
                <a:latin typeface="Average"/>
                <a:ea typeface="Average"/>
                <a:cs typeface="Average"/>
                <a:sym typeface="Average"/>
              </a:rPr>
              <a:t>strong interaction</a:t>
            </a:r>
            <a:r>
              <a:rPr lang="en" sz="1600">
                <a:solidFill>
                  <a:schemeClr val="dk1"/>
                </a:solidFill>
                <a:latin typeface="Average"/>
                <a:ea typeface="Average"/>
                <a:cs typeface="Average"/>
                <a:sym typeface="Average"/>
              </a:rPr>
              <a:t>. </a:t>
            </a:r>
            <a:endParaRPr sz="1600">
              <a:solidFill>
                <a:schemeClr val="dk1"/>
              </a:solidFill>
              <a:latin typeface="Average"/>
              <a:ea typeface="Average"/>
              <a:cs typeface="Average"/>
              <a:sym typeface="Average"/>
            </a:endParaRPr>
          </a:p>
          <a:p>
            <a:pPr indent="0" lvl="0" marL="0" rtl="0" algn="l">
              <a:spcBef>
                <a:spcPts val="0"/>
              </a:spcBef>
              <a:spcAft>
                <a:spcPts val="0"/>
              </a:spcAft>
              <a:buNone/>
            </a:pPr>
            <a:r>
              <a:t/>
            </a:r>
            <a:endParaRPr sz="1600">
              <a:solidFill>
                <a:schemeClr val="dk1"/>
              </a:solidFill>
              <a:latin typeface="Average"/>
              <a:ea typeface="Average"/>
              <a:cs typeface="Average"/>
              <a:sym typeface="Average"/>
            </a:endParaRPr>
          </a:p>
          <a:p>
            <a:pPr indent="0" lvl="0" marL="0" rtl="0" algn="l">
              <a:spcBef>
                <a:spcPts val="0"/>
              </a:spcBef>
              <a:spcAft>
                <a:spcPts val="0"/>
              </a:spcAft>
              <a:buNone/>
            </a:pPr>
            <a:r>
              <a:rPr lang="en" sz="1600">
                <a:solidFill>
                  <a:schemeClr val="dk1"/>
                </a:solidFill>
                <a:latin typeface="Average"/>
                <a:ea typeface="Average"/>
                <a:cs typeface="Average"/>
                <a:sym typeface="Average"/>
              </a:rPr>
              <a:t>They are </a:t>
            </a:r>
            <a:r>
              <a:rPr b="1" lang="en" sz="1600">
                <a:solidFill>
                  <a:schemeClr val="dk1"/>
                </a:solidFill>
                <a:latin typeface="Average"/>
                <a:ea typeface="Average"/>
                <a:cs typeface="Average"/>
                <a:sym typeface="Average"/>
              </a:rPr>
              <a:t>unstable</a:t>
            </a:r>
            <a:r>
              <a:rPr lang="en" sz="1600">
                <a:solidFill>
                  <a:schemeClr val="dk1"/>
                </a:solidFill>
                <a:latin typeface="Average"/>
                <a:ea typeface="Average"/>
                <a:cs typeface="Average"/>
                <a:sym typeface="Average"/>
              </a:rPr>
              <a:t> particles, produced naturally in cosmic ray interactions, which quickly decay into lighter mesons or stable particles, such as electrons, neutrinos, and photons, or can sometimes interact with other particles to produce muons or neutrinos.</a:t>
            </a:r>
            <a:endParaRPr sz="1600">
              <a:solidFill>
                <a:schemeClr val="dk1"/>
              </a:solidFill>
              <a:latin typeface="Average"/>
              <a:ea typeface="Average"/>
              <a:cs typeface="Average"/>
              <a:sym typeface="Average"/>
            </a:endParaRPr>
          </a:p>
          <a:p>
            <a:pPr indent="0" lvl="0" marL="0" rtl="0" algn="l">
              <a:spcBef>
                <a:spcPts val="0"/>
              </a:spcBef>
              <a:spcAft>
                <a:spcPts val="0"/>
              </a:spcAft>
              <a:buNone/>
            </a:pPr>
            <a:r>
              <a:t/>
            </a:r>
            <a:endParaRPr sz="1600">
              <a:solidFill>
                <a:schemeClr val="dk1"/>
              </a:solidFill>
              <a:latin typeface="Average"/>
              <a:ea typeface="Average"/>
              <a:cs typeface="Average"/>
              <a:sym typeface="Average"/>
            </a:endParaRPr>
          </a:p>
          <a:p>
            <a:pPr indent="0" lvl="0" marL="0" rtl="0" algn="l">
              <a:spcBef>
                <a:spcPts val="0"/>
              </a:spcBef>
              <a:spcAft>
                <a:spcPts val="0"/>
              </a:spcAft>
              <a:buNone/>
            </a:pPr>
            <a:r>
              <a:t/>
            </a:r>
            <a:endParaRPr sz="1600">
              <a:solidFill>
                <a:schemeClr val="dk1"/>
              </a:solidFill>
              <a:latin typeface="Average"/>
              <a:ea typeface="Average"/>
              <a:cs typeface="Average"/>
              <a:sym typeface="Average"/>
            </a:endParaRPr>
          </a:p>
        </p:txBody>
      </p:sp>
      <p:pic>
        <p:nvPicPr>
          <p:cNvPr id="102" name="Google Shape;102;p17"/>
          <p:cNvPicPr preferRelativeResize="0"/>
          <p:nvPr/>
        </p:nvPicPr>
        <p:blipFill>
          <a:blip r:embed="rId3">
            <a:alphaModFix/>
          </a:blip>
          <a:stretch>
            <a:fillRect/>
          </a:stretch>
        </p:blipFill>
        <p:spPr>
          <a:xfrm>
            <a:off x="5232525" y="236425"/>
            <a:ext cx="3788849" cy="3788849"/>
          </a:xfrm>
          <a:prstGeom prst="rect">
            <a:avLst/>
          </a:prstGeom>
          <a:noFill/>
          <a:ln>
            <a:noFill/>
          </a:ln>
        </p:spPr>
      </p:pic>
      <p:pic>
        <p:nvPicPr>
          <p:cNvPr id="103" name="Google Shape;103;p17"/>
          <p:cNvPicPr preferRelativeResize="0"/>
          <p:nvPr/>
        </p:nvPicPr>
        <p:blipFill>
          <a:blip r:embed="rId4">
            <a:alphaModFix/>
          </a:blip>
          <a:stretch>
            <a:fillRect/>
          </a:stretch>
        </p:blipFill>
        <p:spPr>
          <a:xfrm>
            <a:off x="2073925" y="3711475"/>
            <a:ext cx="4287024" cy="1202125"/>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7" name="Shape 107"/>
        <p:cNvGrpSpPr/>
        <p:nvPr/>
      </p:nvGrpSpPr>
      <p:grpSpPr>
        <a:xfrm>
          <a:off x="0" y="0"/>
          <a:ext cx="0" cy="0"/>
          <a:chOff x="0" y="0"/>
          <a:chExt cx="0" cy="0"/>
        </a:xfrm>
      </p:grpSpPr>
      <p:sp>
        <p:nvSpPr>
          <p:cNvPr id="108" name="Google Shape;108;p18"/>
          <p:cNvSpPr/>
          <p:nvPr/>
        </p:nvSpPr>
        <p:spPr>
          <a:xfrm>
            <a:off x="-174025" y="749625"/>
            <a:ext cx="9623400" cy="1822200"/>
          </a:xfrm>
          <a:prstGeom prst="rect">
            <a:avLst/>
          </a:pr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09" name="Google Shape;109;p18"/>
          <p:cNvSpPr txBox="1"/>
          <p:nvPr/>
        </p:nvSpPr>
        <p:spPr>
          <a:xfrm>
            <a:off x="286775" y="305275"/>
            <a:ext cx="8557200" cy="795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1800">
                <a:solidFill>
                  <a:schemeClr val="dk1"/>
                </a:solidFill>
                <a:latin typeface="Fjalla One"/>
                <a:ea typeface="Fjalla One"/>
                <a:cs typeface="Fjalla One"/>
                <a:sym typeface="Fjalla One"/>
              </a:rPr>
              <a:t>Discovering mesons</a:t>
            </a:r>
            <a:endParaRPr sz="1800">
              <a:solidFill>
                <a:schemeClr val="dk1"/>
              </a:solidFill>
              <a:latin typeface="Fjalla One"/>
              <a:ea typeface="Fjalla One"/>
              <a:cs typeface="Fjalla One"/>
              <a:sym typeface="Fjalla One"/>
            </a:endParaRPr>
          </a:p>
        </p:txBody>
      </p:sp>
      <p:sp>
        <p:nvSpPr>
          <p:cNvPr id="110" name="Google Shape;110;p18"/>
          <p:cNvSpPr txBox="1"/>
          <p:nvPr/>
        </p:nvSpPr>
        <p:spPr>
          <a:xfrm>
            <a:off x="286775" y="859100"/>
            <a:ext cx="4935600" cy="2239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600">
                <a:solidFill>
                  <a:schemeClr val="dk1"/>
                </a:solidFill>
                <a:latin typeface="Average"/>
                <a:ea typeface="Average"/>
                <a:cs typeface="Average"/>
                <a:sym typeface="Average"/>
              </a:rPr>
              <a:t>Chowdhuri and Bose found anomalous tracks in their photographic plate data, which they linked to the newly theorized </a:t>
            </a:r>
            <a:r>
              <a:rPr b="1" i="1" lang="en" sz="1600">
                <a:solidFill>
                  <a:schemeClr val="dk1"/>
                </a:solidFill>
                <a:latin typeface="Average"/>
                <a:ea typeface="Average"/>
                <a:cs typeface="Average"/>
                <a:sym typeface="Average"/>
              </a:rPr>
              <a:t>mesotron</a:t>
            </a:r>
            <a:r>
              <a:rPr b="1" lang="en" sz="1600">
                <a:solidFill>
                  <a:schemeClr val="dk1"/>
                </a:solidFill>
                <a:latin typeface="Average"/>
                <a:ea typeface="Average"/>
                <a:cs typeface="Average"/>
                <a:sym typeface="Average"/>
              </a:rPr>
              <a:t> </a:t>
            </a:r>
            <a:r>
              <a:rPr lang="en" sz="1600">
                <a:solidFill>
                  <a:schemeClr val="dk1"/>
                </a:solidFill>
                <a:latin typeface="Average"/>
                <a:ea typeface="Average"/>
                <a:cs typeface="Average"/>
                <a:sym typeface="Average"/>
              </a:rPr>
              <a:t>(later meson), leading to four publications in </a:t>
            </a:r>
            <a:r>
              <a:rPr i="1" lang="en" sz="1600">
                <a:solidFill>
                  <a:schemeClr val="dk1"/>
                </a:solidFill>
                <a:latin typeface="Average"/>
                <a:ea typeface="Average"/>
                <a:cs typeface="Average"/>
                <a:sym typeface="Average"/>
              </a:rPr>
              <a:t>Nature</a:t>
            </a:r>
            <a:r>
              <a:rPr lang="en" sz="1600">
                <a:solidFill>
                  <a:schemeClr val="dk1"/>
                </a:solidFill>
                <a:latin typeface="Average"/>
                <a:ea typeface="Average"/>
                <a:cs typeface="Average"/>
                <a:sym typeface="Average"/>
              </a:rPr>
              <a:t>. However, they were unable to obtain an accurate mass measurement with the plates used in their initial setup. </a:t>
            </a:r>
            <a:endParaRPr sz="1600">
              <a:solidFill>
                <a:schemeClr val="dk1"/>
              </a:solidFill>
              <a:latin typeface="Average"/>
              <a:ea typeface="Average"/>
              <a:cs typeface="Average"/>
              <a:sym typeface="Average"/>
            </a:endParaRPr>
          </a:p>
          <a:p>
            <a:pPr indent="0" lvl="0" marL="0" rtl="0" algn="l">
              <a:spcBef>
                <a:spcPts val="0"/>
              </a:spcBef>
              <a:spcAft>
                <a:spcPts val="0"/>
              </a:spcAft>
              <a:buNone/>
            </a:pPr>
            <a:r>
              <a:t/>
            </a:r>
            <a:endParaRPr sz="1600">
              <a:solidFill>
                <a:schemeClr val="dk1"/>
              </a:solidFill>
              <a:latin typeface="Average"/>
              <a:ea typeface="Average"/>
              <a:cs typeface="Average"/>
              <a:sym typeface="Average"/>
            </a:endParaRPr>
          </a:p>
          <a:p>
            <a:pPr indent="0" lvl="0" marL="0" rtl="0" algn="l">
              <a:spcBef>
                <a:spcPts val="0"/>
              </a:spcBef>
              <a:spcAft>
                <a:spcPts val="0"/>
              </a:spcAft>
              <a:buClr>
                <a:schemeClr val="dk1"/>
              </a:buClr>
              <a:buSzPts val="1100"/>
              <a:buFont typeface="Arial"/>
              <a:buNone/>
            </a:pPr>
            <a:r>
              <a:rPr lang="en" sz="1600">
                <a:solidFill>
                  <a:schemeClr val="dk1"/>
                </a:solidFill>
                <a:latin typeface="Average"/>
                <a:ea typeface="Average"/>
                <a:cs typeface="Average"/>
                <a:sym typeface="Average"/>
              </a:rPr>
              <a:t>During WWII, an embargo on the export of photographic plates from India made it impossible for Chowdhuri and Bose to repeat the experiment with more sensitive plates. Later, Cecil Powell would replicate this experiment, which led to the Nobel Prize in 1950 for the discovery of the </a:t>
            </a:r>
            <a:r>
              <a:rPr b="1" lang="en" sz="1600">
                <a:solidFill>
                  <a:schemeClr val="dk1"/>
                </a:solidFill>
                <a:latin typeface="Average"/>
                <a:ea typeface="Average"/>
                <a:cs typeface="Average"/>
                <a:sym typeface="Average"/>
              </a:rPr>
              <a:t>pion</a:t>
            </a:r>
            <a:r>
              <a:rPr lang="en" sz="1600">
                <a:solidFill>
                  <a:schemeClr val="dk1"/>
                </a:solidFill>
                <a:latin typeface="Average"/>
                <a:ea typeface="Average"/>
                <a:cs typeface="Average"/>
                <a:sym typeface="Average"/>
              </a:rPr>
              <a:t>. </a:t>
            </a:r>
            <a:endParaRPr sz="1600">
              <a:solidFill>
                <a:schemeClr val="dk1"/>
              </a:solidFill>
              <a:latin typeface="Average"/>
              <a:ea typeface="Average"/>
              <a:cs typeface="Average"/>
              <a:sym typeface="Average"/>
            </a:endParaRPr>
          </a:p>
          <a:p>
            <a:pPr indent="0" lvl="0" marL="0" rtl="0" algn="l">
              <a:spcBef>
                <a:spcPts val="0"/>
              </a:spcBef>
              <a:spcAft>
                <a:spcPts val="0"/>
              </a:spcAft>
              <a:buNone/>
            </a:pPr>
            <a:r>
              <a:t/>
            </a:r>
            <a:endParaRPr sz="1600">
              <a:solidFill>
                <a:schemeClr val="dk1"/>
              </a:solidFill>
              <a:latin typeface="Average"/>
              <a:ea typeface="Average"/>
              <a:cs typeface="Average"/>
              <a:sym typeface="Average"/>
            </a:endParaRPr>
          </a:p>
          <a:p>
            <a:pPr indent="0" lvl="0" marL="0" rtl="0" algn="l">
              <a:spcBef>
                <a:spcPts val="0"/>
              </a:spcBef>
              <a:spcAft>
                <a:spcPts val="0"/>
              </a:spcAft>
              <a:buNone/>
            </a:pPr>
            <a:r>
              <a:t/>
            </a:r>
            <a:endParaRPr sz="1600">
              <a:solidFill>
                <a:schemeClr val="dk1"/>
              </a:solidFill>
              <a:latin typeface="Average"/>
              <a:ea typeface="Average"/>
              <a:cs typeface="Average"/>
              <a:sym typeface="Average"/>
            </a:endParaRPr>
          </a:p>
          <a:p>
            <a:pPr indent="0" lvl="0" marL="0" rtl="0" algn="l">
              <a:spcBef>
                <a:spcPts val="0"/>
              </a:spcBef>
              <a:spcAft>
                <a:spcPts val="0"/>
              </a:spcAft>
              <a:buNone/>
            </a:pPr>
            <a:r>
              <a:t/>
            </a:r>
            <a:endParaRPr sz="1600">
              <a:solidFill>
                <a:schemeClr val="dk1"/>
              </a:solidFill>
              <a:latin typeface="Average"/>
              <a:ea typeface="Average"/>
              <a:cs typeface="Average"/>
              <a:sym typeface="Average"/>
            </a:endParaRPr>
          </a:p>
        </p:txBody>
      </p:sp>
      <p:pic>
        <p:nvPicPr>
          <p:cNvPr id="111" name="Google Shape;111;p18"/>
          <p:cNvPicPr preferRelativeResize="0"/>
          <p:nvPr/>
        </p:nvPicPr>
        <p:blipFill>
          <a:blip r:embed="rId3">
            <a:alphaModFix/>
          </a:blip>
          <a:stretch>
            <a:fillRect/>
          </a:stretch>
        </p:blipFill>
        <p:spPr>
          <a:xfrm>
            <a:off x="6353275" y="305263"/>
            <a:ext cx="2556388" cy="4685825"/>
          </a:xfrm>
          <a:prstGeom prst="rect">
            <a:avLst/>
          </a:prstGeom>
          <a:noFill/>
          <a:ln>
            <a:noFill/>
          </a:ln>
        </p:spPr>
      </p:pic>
      <p:pic>
        <p:nvPicPr>
          <p:cNvPr id="112" name="Google Shape;112;p18"/>
          <p:cNvPicPr preferRelativeResize="0"/>
          <p:nvPr/>
        </p:nvPicPr>
        <p:blipFill>
          <a:blip r:embed="rId4">
            <a:alphaModFix/>
          </a:blip>
          <a:stretch>
            <a:fillRect/>
          </a:stretch>
        </p:blipFill>
        <p:spPr>
          <a:xfrm>
            <a:off x="5222375" y="81726"/>
            <a:ext cx="1981300" cy="4151299"/>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6" name="Shape 116"/>
        <p:cNvGrpSpPr/>
        <p:nvPr/>
      </p:nvGrpSpPr>
      <p:grpSpPr>
        <a:xfrm>
          <a:off x="0" y="0"/>
          <a:ext cx="0" cy="0"/>
          <a:chOff x="0" y="0"/>
          <a:chExt cx="0" cy="0"/>
        </a:xfrm>
      </p:grpSpPr>
      <p:sp>
        <p:nvSpPr>
          <p:cNvPr id="117" name="Google Shape;117;p19"/>
          <p:cNvSpPr/>
          <p:nvPr/>
        </p:nvSpPr>
        <p:spPr>
          <a:xfrm>
            <a:off x="-239700" y="2791800"/>
            <a:ext cx="9623400" cy="1992600"/>
          </a:xfrm>
          <a:prstGeom prst="rect">
            <a:avLst/>
          </a:pr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18" name="Google Shape;118;p19"/>
          <p:cNvSpPr txBox="1"/>
          <p:nvPr/>
        </p:nvSpPr>
        <p:spPr>
          <a:xfrm>
            <a:off x="286775" y="305275"/>
            <a:ext cx="8557200" cy="795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600">
                <a:solidFill>
                  <a:schemeClr val="dk1"/>
                </a:solidFill>
                <a:latin typeface="Average"/>
                <a:ea typeface="Average"/>
                <a:cs typeface="Average"/>
                <a:sym typeface="Average"/>
              </a:rPr>
              <a:t>Chowdhuri went on to pursue a PhD at the University of Manchester and submitted her thesis </a:t>
            </a:r>
            <a:r>
              <a:rPr b="1" lang="en" sz="1600">
                <a:solidFill>
                  <a:schemeClr val="dk1"/>
                </a:solidFill>
                <a:latin typeface="Average"/>
                <a:ea typeface="Average"/>
                <a:cs typeface="Average"/>
                <a:sym typeface="Average"/>
              </a:rPr>
              <a:t>“Extensive Air Showers associated with Penetrating Particles”</a:t>
            </a:r>
            <a:r>
              <a:rPr lang="en" sz="1600">
                <a:solidFill>
                  <a:schemeClr val="dk1"/>
                </a:solidFill>
                <a:latin typeface="Average"/>
                <a:ea typeface="Average"/>
                <a:cs typeface="Average"/>
                <a:sym typeface="Average"/>
              </a:rPr>
              <a:t> shortly after Blackett won the Nobel Prize for his discovery of the pion.</a:t>
            </a:r>
            <a:endParaRPr sz="1600">
              <a:solidFill>
                <a:schemeClr val="dk1"/>
              </a:solidFill>
              <a:latin typeface="Average"/>
              <a:ea typeface="Average"/>
              <a:cs typeface="Average"/>
              <a:sym typeface="Average"/>
            </a:endParaRPr>
          </a:p>
        </p:txBody>
      </p:sp>
      <p:grpSp>
        <p:nvGrpSpPr>
          <p:cNvPr id="119" name="Google Shape;119;p19"/>
          <p:cNvGrpSpPr/>
          <p:nvPr/>
        </p:nvGrpSpPr>
        <p:grpSpPr>
          <a:xfrm>
            <a:off x="361304" y="1226113"/>
            <a:ext cx="3306298" cy="3480201"/>
            <a:chOff x="152400" y="1850125"/>
            <a:chExt cx="3094626" cy="3140976"/>
          </a:xfrm>
        </p:grpSpPr>
        <p:pic>
          <p:nvPicPr>
            <p:cNvPr id="120" name="Google Shape;120;p19"/>
            <p:cNvPicPr preferRelativeResize="0"/>
            <p:nvPr/>
          </p:nvPicPr>
          <p:blipFill>
            <a:blip r:embed="rId3">
              <a:alphaModFix/>
            </a:blip>
            <a:stretch>
              <a:fillRect/>
            </a:stretch>
          </p:blipFill>
          <p:spPr>
            <a:xfrm>
              <a:off x="152400" y="1896475"/>
              <a:ext cx="3094626" cy="3094626"/>
            </a:xfrm>
            <a:prstGeom prst="rect">
              <a:avLst/>
            </a:prstGeom>
            <a:noFill/>
            <a:ln>
              <a:noFill/>
            </a:ln>
          </p:spPr>
        </p:pic>
        <p:sp>
          <p:nvSpPr>
            <p:cNvPr id="121" name="Google Shape;121;p19"/>
            <p:cNvSpPr txBox="1"/>
            <p:nvPr/>
          </p:nvSpPr>
          <p:spPr>
            <a:xfrm>
              <a:off x="152400" y="1850125"/>
              <a:ext cx="1853400" cy="3195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100">
                  <a:solidFill>
                    <a:srgbClr val="242424"/>
                  </a:solidFill>
                  <a:latin typeface="Fjalla One"/>
                  <a:ea typeface="Fjalla One"/>
                  <a:cs typeface="Fjalla One"/>
                  <a:sym typeface="Fjalla One"/>
                </a:rPr>
                <a:t>Art by: Arghya Manna</a:t>
              </a:r>
              <a:endParaRPr>
                <a:solidFill>
                  <a:schemeClr val="dk2"/>
                </a:solidFill>
                <a:latin typeface="Fjalla One"/>
                <a:ea typeface="Fjalla One"/>
                <a:cs typeface="Fjalla One"/>
                <a:sym typeface="Fjalla One"/>
              </a:endParaRPr>
            </a:p>
          </p:txBody>
        </p:sp>
      </p:grpSp>
      <p:sp>
        <p:nvSpPr>
          <p:cNvPr id="122" name="Google Shape;122;p19"/>
          <p:cNvSpPr txBox="1"/>
          <p:nvPr/>
        </p:nvSpPr>
        <p:spPr>
          <a:xfrm>
            <a:off x="3853800" y="1149625"/>
            <a:ext cx="5098800" cy="2780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600">
                <a:solidFill>
                  <a:schemeClr val="dk1"/>
                </a:solidFill>
                <a:latin typeface="Average"/>
                <a:ea typeface="Average"/>
                <a:cs typeface="Average"/>
                <a:sym typeface="Average"/>
              </a:rPr>
              <a:t>Chowdhuri continued to study and teach physics for the rest of her life in India, France, and the USA. Though Blackett acknowledged her work in contribution to his Nobel Prize, she received no recognition in India and was completely overlooked in particle physics history as a prominent physicist.</a:t>
            </a:r>
            <a:endParaRPr sz="1600">
              <a:solidFill>
                <a:schemeClr val="dk1"/>
              </a:solidFill>
              <a:latin typeface="Average"/>
              <a:ea typeface="Average"/>
              <a:cs typeface="Average"/>
              <a:sym typeface="Average"/>
            </a:endParaRPr>
          </a:p>
          <a:p>
            <a:pPr indent="0" lvl="0" marL="0" rtl="0" algn="l">
              <a:spcBef>
                <a:spcPts val="0"/>
              </a:spcBef>
              <a:spcAft>
                <a:spcPts val="0"/>
              </a:spcAft>
              <a:buNone/>
            </a:pPr>
            <a:r>
              <a:t/>
            </a:r>
            <a:endParaRPr sz="1600">
              <a:solidFill>
                <a:schemeClr val="dk1"/>
              </a:solidFill>
              <a:latin typeface="Average"/>
              <a:ea typeface="Average"/>
              <a:cs typeface="Average"/>
              <a:sym typeface="Average"/>
            </a:endParaRPr>
          </a:p>
          <a:p>
            <a:pPr indent="0" lvl="0" marL="0" rtl="0" algn="l">
              <a:spcBef>
                <a:spcPts val="0"/>
              </a:spcBef>
              <a:spcAft>
                <a:spcPts val="0"/>
              </a:spcAft>
              <a:buNone/>
            </a:pPr>
            <a:r>
              <a:rPr lang="en" sz="1600">
                <a:solidFill>
                  <a:schemeClr val="dk1"/>
                </a:solidFill>
                <a:latin typeface="Average"/>
                <a:ea typeface="Average"/>
                <a:cs typeface="Average"/>
                <a:sym typeface="Average"/>
              </a:rPr>
              <a:t>Though she was overlooked during her life, Bibha Chowdhuri is now finally gaining recognition for her work and has been recognized in a German-language biography and in an article written by the </a:t>
            </a:r>
            <a:r>
              <a:rPr b="1" lang="en" sz="1600">
                <a:solidFill>
                  <a:schemeClr val="dk1"/>
                </a:solidFill>
                <a:latin typeface="Average"/>
                <a:ea typeface="Average"/>
                <a:cs typeface="Average"/>
                <a:sym typeface="Average"/>
              </a:rPr>
              <a:t>Cherenkov Telescope Observatory</a:t>
            </a:r>
            <a:r>
              <a:rPr lang="en" sz="1600">
                <a:solidFill>
                  <a:schemeClr val="dk1"/>
                </a:solidFill>
                <a:latin typeface="Average"/>
                <a:ea typeface="Average"/>
                <a:cs typeface="Average"/>
                <a:sym typeface="Average"/>
              </a:rPr>
              <a:t> – an upcoming observatory that will detect gamma-rays through the air shower techniques that Chowdhuri pioneered.</a:t>
            </a:r>
            <a:endParaRPr sz="1600">
              <a:solidFill>
                <a:schemeClr val="dk1"/>
              </a:solidFill>
              <a:latin typeface="Average"/>
              <a:ea typeface="Average"/>
              <a:cs typeface="Average"/>
              <a:sym typeface="Average"/>
            </a:endParaRPr>
          </a:p>
          <a:p>
            <a:pPr indent="0" lvl="0" marL="0" rtl="0" algn="l">
              <a:spcBef>
                <a:spcPts val="0"/>
              </a:spcBef>
              <a:spcAft>
                <a:spcPts val="0"/>
              </a:spcAft>
              <a:buNone/>
            </a:pPr>
            <a:r>
              <a:t/>
            </a:r>
            <a:endParaRPr sz="1600">
              <a:solidFill>
                <a:schemeClr val="dk1"/>
              </a:solidFill>
              <a:latin typeface="Average"/>
              <a:ea typeface="Average"/>
              <a:cs typeface="Average"/>
              <a:sym typeface="Average"/>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6" name="Shape 126"/>
        <p:cNvGrpSpPr/>
        <p:nvPr/>
      </p:nvGrpSpPr>
      <p:grpSpPr>
        <a:xfrm>
          <a:off x="0" y="0"/>
          <a:ext cx="0" cy="0"/>
          <a:chOff x="0" y="0"/>
          <a:chExt cx="0" cy="0"/>
        </a:xfrm>
      </p:grpSpPr>
      <p:sp>
        <p:nvSpPr>
          <p:cNvPr id="127" name="Google Shape;127;p20"/>
          <p:cNvSpPr txBox="1"/>
          <p:nvPr/>
        </p:nvSpPr>
        <p:spPr>
          <a:xfrm>
            <a:off x="286775" y="305275"/>
            <a:ext cx="8557200" cy="795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1800">
                <a:solidFill>
                  <a:schemeClr val="dk1"/>
                </a:solidFill>
                <a:latin typeface="Fjalla One"/>
                <a:ea typeface="Fjalla One"/>
                <a:cs typeface="Fjalla One"/>
                <a:sym typeface="Fjalla One"/>
              </a:rPr>
              <a:t>Further reading</a:t>
            </a:r>
            <a:endParaRPr sz="1800">
              <a:solidFill>
                <a:schemeClr val="dk1"/>
              </a:solidFill>
              <a:latin typeface="Fjalla One"/>
              <a:ea typeface="Fjalla One"/>
              <a:cs typeface="Fjalla One"/>
              <a:sym typeface="Fjalla One"/>
            </a:endParaRPr>
          </a:p>
        </p:txBody>
      </p:sp>
      <p:sp>
        <p:nvSpPr>
          <p:cNvPr id="128" name="Google Shape;128;p20"/>
          <p:cNvSpPr txBox="1"/>
          <p:nvPr/>
        </p:nvSpPr>
        <p:spPr>
          <a:xfrm>
            <a:off x="286775" y="859100"/>
            <a:ext cx="8557200" cy="2239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300">
                <a:solidFill>
                  <a:srgbClr val="222222"/>
                </a:solidFill>
                <a:latin typeface="Average"/>
                <a:ea typeface="Average"/>
                <a:cs typeface="Average"/>
                <a:sym typeface="Average"/>
              </a:rPr>
              <a:t>CTAO article: </a:t>
            </a:r>
            <a:r>
              <a:rPr lang="en" sz="1300" u="sng">
                <a:solidFill>
                  <a:schemeClr val="hlink"/>
                </a:solidFill>
                <a:latin typeface="Average"/>
                <a:ea typeface="Average"/>
                <a:cs typeface="Average"/>
                <a:sym typeface="Average"/>
                <a:hlinkClick r:id="rId3"/>
              </a:rPr>
              <a:t>https://www.ctao.org/news/building-from-diversity-article-bibha-chowdhuri/</a:t>
            </a:r>
            <a:endParaRPr sz="1300">
              <a:solidFill>
                <a:srgbClr val="222222"/>
              </a:solidFill>
              <a:latin typeface="Average"/>
              <a:ea typeface="Average"/>
              <a:cs typeface="Average"/>
              <a:sym typeface="Average"/>
            </a:endParaRPr>
          </a:p>
          <a:p>
            <a:pPr indent="0" lvl="0" marL="0" rtl="0" algn="l">
              <a:spcBef>
                <a:spcPts val="0"/>
              </a:spcBef>
              <a:spcAft>
                <a:spcPts val="0"/>
              </a:spcAft>
              <a:buNone/>
            </a:pPr>
            <a:r>
              <a:t/>
            </a:r>
            <a:endParaRPr sz="1300">
              <a:solidFill>
                <a:srgbClr val="222222"/>
              </a:solidFill>
              <a:latin typeface="Average"/>
              <a:ea typeface="Average"/>
              <a:cs typeface="Average"/>
              <a:sym typeface="Average"/>
            </a:endParaRPr>
          </a:p>
          <a:p>
            <a:pPr indent="0" lvl="0" marL="0" rtl="0" algn="l">
              <a:spcBef>
                <a:spcPts val="0"/>
              </a:spcBef>
              <a:spcAft>
                <a:spcPts val="0"/>
              </a:spcAft>
              <a:buNone/>
            </a:pPr>
            <a:r>
              <a:rPr lang="en" sz="1300">
                <a:solidFill>
                  <a:srgbClr val="222222"/>
                </a:solidFill>
                <a:latin typeface="Average"/>
                <a:ea typeface="Average"/>
                <a:cs typeface="Average"/>
                <a:sym typeface="Average"/>
              </a:rPr>
              <a:t>BOSE, D., CHOUDHURI, B. A PHOTOGRAPHIC METHOD OF ESTIMATING THE MASS OF THE MESOTRON. </a:t>
            </a:r>
            <a:r>
              <a:rPr i="1" lang="en" sz="1300">
                <a:solidFill>
                  <a:srgbClr val="222222"/>
                </a:solidFill>
                <a:latin typeface="Average"/>
                <a:ea typeface="Average"/>
                <a:cs typeface="Average"/>
                <a:sym typeface="Average"/>
              </a:rPr>
              <a:t>Nature</a:t>
            </a:r>
            <a:r>
              <a:rPr lang="en" sz="1300">
                <a:solidFill>
                  <a:srgbClr val="222222"/>
                </a:solidFill>
                <a:latin typeface="Average"/>
                <a:ea typeface="Average"/>
                <a:cs typeface="Average"/>
                <a:sym typeface="Average"/>
              </a:rPr>
              <a:t> 148, 259–260 (1941). </a:t>
            </a:r>
            <a:r>
              <a:rPr lang="en" sz="1300" u="sng">
                <a:solidFill>
                  <a:schemeClr val="hlink"/>
                </a:solidFill>
                <a:latin typeface="Average"/>
                <a:ea typeface="Average"/>
                <a:cs typeface="Average"/>
                <a:sym typeface="Average"/>
                <a:hlinkClick r:id="rId4"/>
              </a:rPr>
              <a:t>https://doi.org/10.1038/148259a0</a:t>
            </a:r>
            <a:r>
              <a:rPr lang="en" sz="1300">
                <a:solidFill>
                  <a:srgbClr val="222222"/>
                </a:solidFill>
                <a:latin typeface="Average"/>
                <a:ea typeface="Average"/>
                <a:cs typeface="Average"/>
                <a:sym typeface="Average"/>
              </a:rPr>
              <a:t> (</a:t>
            </a:r>
            <a:r>
              <a:rPr lang="en" sz="1300" u="sng">
                <a:solidFill>
                  <a:schemeClr val="hlink"/>
                </a:solidFill>
                <a:latin typeface="Average"/>
                <a:ea typeface="Average"/>
                <a:cs typeface="Average"/>
                <a:sym typeface="Average"/>
                <a:hlinkClick r:id="rId5"/>
              </a:rPr>
              <a:t>https://www.nature.com/articles/148259a0</a:t>
            </a:r>
            <a:r>
              <a:rPr lang="en" sz="1300">
                <a:solidFill>
                  <a:schemeClr val="dk1"/>
                </a:solidFill>
                <a:latin typeface="Average"/>
                <a:ea typeface="Average"/>
                <a:cs typeface="Average"/>
                <a:sym typeface="Average"/>
              </a:rPr>
              <a:t>)</a:t>
            </a:r>
            <a:endParaRPr sz="1300">
              <a:solidFill>
                <a:schemeClr val="dk1"/>
              </a:solidFill>
              <a:latin typeface="Average"/>
              <a:ea typeface="Average"/>
              <a:cs typeface="Average"/>
              <a:sym typeface="Average"/>
            </a:endParaRPr>
          </a:p>
          <a:p>
            <a:pPr indent="0" lvl="0" marL="0" rtl="0" algn="l">
              <a:spcBef>
                <a:spcPts val="0"/>
              </a:spcBef>
              <a:spcAft>
                <a:spcPts val="0"/>
              </a:spcAft>
              <a:buNone/>
            </a:pPr>
            <a:r>
              <a:t/>
            </a:r>
            <a:endParaRPr sz="1300">
              <a:solidFill>
                <a:schemeClr val="dk1"/>
              </a:solidFill>
              <a:latin typeface="Average"/>
              <a:ea typeface="Average"/>
              <a:cs typeface="Average"/>
              <a:sym typeface="Average"/>
            </a:endParaRPr>
          </a:p>
          <a:p>
            <a:pPr indent="0" lvl="0" marL="0" rtl="0" algn="l">
              <a:spcBef>
                <a:spcPts val="0"/>
              </a:spcBef>
              <a:spcAft>
                <a:spcPts val="0"/>
              </a:spcAft>
              <a:buNone/>
            </a:pPr>
            <a:r>
              <a:rPr lang="en" sz="1300">
                <a:solidFill>
                  <a:schemeClr val="dk1"/>
                </a:solidFill>
                <a:latin typeface="Average"/>
                <a:ea typeface="Average"/>
                <a:cs typeface="Average"/>
                <a:sym typeface="Average"/>
              </a:rPr>
              <a:t>Amazing Women in History article: </a:t>
            </a:r>
            <a:r>
              <a:rPr lang="en" sz="1300" u="sng">
                <a:solidFill>
                  <a:schemeClr val="hlink"/>
                </a:solidFill>
                <a:latin typeface="Average"/>
                <a:ea typeface="Average"/>
                <a:cs typeface="Average"/>
                <a:sym typeface="Average"/>
                <a:hlinkClick r:id="rId6"/>
              </a:rPr>
              <a:t>https://amazingwomeninhistory.com/bibha-chowdhuri-indian-physicist/</a:t>
            </a:r>
            <a:r>
              <a:rPr lang="en" sz="1300">
                <a:solidFill>
                  <a:schemeClr val="dk1"/>
                </a:solidFill>
                <a:latin typeface="Average"/>
                <a:ea typeface="Average"/>
                <a:cs typeface="Average"/>
                <a:sym typeface="Average"/>
              </a:rPr>
              <a:t> </a:t>
            </a:r>
            <a:endParaRPr sz="1300">
              <a:solidFill>
                <a:schemeClr val="dk1"/>
              </a:solidFill>
              <a:latin typeface="Average"/>
              <a:ea typeface="Average"/>
              <a:cs typeface="Average"/>
              <a:sym typeface="Average"/>
            </a:endParaRPr>
          </a:p>
          <a:p>
            <a:pPr indent="0" lvl="0" marL="0" rtl="0" algn="l">
              <a:spcBef>
                <a:spcPts val="0"/>
              </a:spcBef>
              <a:spcAft>
                <a:spcPts val="0"/>
              </a:spcAft>
              <a:buNone/>
            </a:pPr>
            <a:r>
              <a:t/>
            </a:r>
            <a:endParaRPr sz="1300">
              <a:solidFill>
                <a:schemeClr val="dk1"/>
              </a:solidFill>
              <a:latin typeface="Average"/>
              <a:ea typeface="Average"/>
              <a:cs typeface="Average"/>
              <a:sym typeface="Average"/>
            </a:endParaRPr>
          </a:p>
          <a:p>
            <a:pPr indent="0" lvl="0" marL="0" rtl="0" algn="l">
              <a:spcBef>
                <a:spcPts val="0"/>
              </a:spcBef>
              <a:spcAft>
                <a:spcPts val="0"/>
              </a:spcAft>
              <a:buNone/>
            </a:pPr>
            <a:r>
              <a:rPr lang="en" sz="1300">
                <a:solidFill>
                  <a:schemeClr val="dk1"/>
                </a:solidFill>
                <a:latin typeface="Average"/>
                <a:ea typeface="Average"/>
                <a:cs typeface="Average"/>
                <a:sym typeface="Average"/>
              </a:rPr>
              <a:t>Wikipedia page: </a:t>
            </a:r>
            <a:r>
              <a:rPr lang="en" sz="1300" u="sng">
                <a:solidFill>
                  <a:schemeClr val="hlink"/>
                </a:solidFill>
                <a:latin typeface="Average"/>
                <a:ea typeface="Average"/>
                <a:cs typeface="Average"/>
                <a:sym typeface="Average"/>
                <a:hlinkClick r:id="rId7"/>
              </a:rPr>
              <a:t>https://en.wikipedia.org/wiki/Bibha_Chowdhuri</a:t>
            </a:r>
            <a:endParaRPr sz="1300">
              <a:solidFill>
                <a:schemeClr val="dk1"/>
              </a:solidFill>
              <a:latin typeface="Average"/>
              <a:ea typeface="Average"/>
              <a:cs typeface="Average"/>
              <a:sym typeface="Average"/>
            </a:endParaRPr>
          </a:p>
          <a:p>
            <a:pPr indent="0" lvl="0" marL="0" rtl="0" algn="l">
              <a:spcBef>
                <a:spcPts val="0"/>
              </a:spcBef>
              <a:spcAft>
                <a:spcPts val="0"/>
              </a:spcAft>
              <a:buNone/>
            </a:pPr>
            <a:r>
              <a:t/>
            </a:r>
            <a:endParaRPr sz="1300">
              <a:solidFill>
                <a:schemeClr val="dk1"/>
              </a:solidFill>
              <a:latin typeface="Average"/>
              <a:ea typeface="Average"/>
              <a:cs typeface="Average"/>
              <a:sym typeface="Average"/>
            </a:endParaRPr>
          </a:p>
          <a:p>
            <a:pPr indent="0" lvl="0" marL="0" rtl="0" algn="l">
              <a:spcBef>
                <a:spcPts val="0"/>
              </a:spcBef>
              <a:spcAft>
                <a:spcPts val="0"/>
              </a:spcAft>
              <a:buNone/>
            </a:pPr>
            <a:r>
              <a:t/>
            </a:r>
            <a:endParaRPr sz="1300">
              <a:solidFill>
                <a:schemeClr val="dk1"/>
              </a:solidFill>
              <a:latin typeface="Average"/>
              <a:ea typeface="Average"/>
              <a:cs typeface="Average"/>
              <a:sym typeface="Average"/>
            </a:endParaRPr>
          </a:p>
        </p:txBody>
      </p:sp>
    </p:spTree>
  </p:cSld>
  <p:clrMapOvr>
    <a:masterClrMapping/>
  </p:clrMapOvr>
</p:sld>
</file>

<file path=ppt/theme/theme1.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