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comments+xml" PartName="/ppt/comments/comment1.xml"/>
  <Override ContentType="application/vnd.openxmlformats-officedocument.presentationml.comments+xml" PartName="/ppt/comments/comment2.xml"/>
  <Override ContentType="application/vnd.openxmlformats-officedocument.presentationml.comments+xml" PartName="/ppt/comments/comment5.xml"/>
  <Override ContentType="application/vnd.openxmlformats-officedocument.presentationml.comments+xml" PartName="/ppt/comments/comment4.xml"/>
  <Override ContentType="application/vnd.openxmlformats-officedocument.presentationml.comments+xml" PartName="/ppt/comments/comment3.xml"/>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commentAuthors+xml" PartName="/ppt/commentAuthors.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Lst>
  <p:sldSz cy="5143500" cx="9144000"/>
  <p:notesSz cx="6858000" cy="9144000"/>
  <p:embeddedFontLst>
    <p:embeddedFont>
      <p:font typeface="Roboto"/>
      <p:regular r:id="rId16"/>
      <p:bold r:id="rId17"/>
      <p:italic r:id="rId18"/>
      <p:boldItalic r:id="rId1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commentAuthors.xml><?xml version="1.0" encoding="utf-8"?>
<p:cmAuthor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Author clrIdx="0" id="0" initials="" lastIdx="7" name="Samantha Wong"/>
</p:cmAuthorLst>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commentAuthors" Target="commentAuthors.xml"/><Relationship Id="rId9" Type="http://schemas.openxmlformats.org/officeDocument/2006/relationships/slide" Target="slides/slide3.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font" Target="fonts/Roboto-bold.fntdata"/><Relationship Id="rId16" Type="http://schemas.openxmlformats.org/officeDocument/2006/relationships/font" Target="fonts/Roboto-regular.fntdata"/><Relationship Id="rId5" Type="http://schemas.openxmlformats.org/officeDocument/2006/relationships/slideMaster" Target="slideMasters/slideMaster1.xml"/><Relationship Id="rId19" Type="http://schemas.openxmlformats.org/officeDocument/2006/relationships/font" Target="fonts/Roboto-boldItalic.fntdata"/><Relationship Id="rId6" Type="http://schemas.openxmlformats.org/officeDocument/2006/relationships/notesMaster" Target="notesMasters/notesMaster1.xml"/><Relationship Id="rId18" Type="http://schemas.openxmlformats.org/officeDocument/2006/relationships/font" Target="fonts/Roboto-italic.fntdata"/><Relationship Id="rId7" Type="http://schemas.openxmlformats.org/officeDocument/2006/relationships/slide" Target="slides/slide1.xml"/><Relationship Id="rId8" Type="http://schemas.openxmlformats.org/officeDocument/2006/relationships/slide" Target="slides/slide2.xml"/></Relationships>
</file>

<file path=ppt/comments/comment1.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1" dt="2025-05-23T14:12:29.258">
    <p:pos x="2459" y="1531"/>
    <p:text>do you mean the difference between two filter bands or the actual colour of the star?</p:text>
  </p:cm>
</p:cmLst>
</file>

<file path=ppt/comments/comment2.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2" dt="2025-05-23T14:13:23.693">
    <p:pos x="1501" y="1508"/>
    <p:text>I like the link but maybe link the three telescopes above instead of just Pan-STARRS here?</p:text>
  </p:cm>
  <p:cm authorId="0" idx="3" dt="2025-05-23T14:29:20.241">
    <p:pos x="1501" y="1608"/>
    <p:text>actually this section is a bit confusing, since you've talked about stellar observations up until now. Maybe a slightly longer segue to describe that Pan-STARRS is a transient telescope, so it has a large FoV and fairly complete survey data, but that makes it also easy to get photometric observations of a ton of stars in an unbiased way</p:text>
  </p:cm>
</p:cmLst>
</file>

<file path=ppt/comments/comment3.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4" dt="2025-05-23T14:32:12.972">
    <p:pos x="341" y="1870"/>
    <p:text>If you can use a figure from the paper instead, that would be helpful! It's a bit unclear to me here what we'd expect to see in a light curve that would lead to the discovery of a cluster</p:text>
  </p:cm>
  <p:cm authorId="0" idx="5" dt="2025-05-23T14:30:48.453">
    <p:pos x="66" y="936"/>
    <p:text>you might want to link to star clusters (or add a short explanation) - the key thing is that these are much older populations than typical MW stars</p:text>
  </p:cm>
</p:cmLst>
</file>

<file path=ppt/comments/comment4.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6" dt="2025-05-23T14:35:19.528">
    <p:pos x="48" y="1881"/>
    <p:text>maybe add a link or short explanation here too - cataclysmic variables aren't just binaries but they're accreting binaries where the material accreting onto the WD gets heated enough to start hydrogen fusion on the WD surface, which can trigger a supernova or nova</p:text>
  </p:cm>
</p:cmLst>
</file>

<file path=ppt/comments/comment5.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7" dt="2025-05-23T14:35:52.007">
    <p:pos x="136" y="830"/>
    <p:text>is there a link for this program?</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 name="Shape 60"/>
        <p:cNvGrpSpPr/>
        <p:nvPr/>
      </p:nvGrpSpPr>
      <p:grpSpPr>
        <a:xfrm>
          <a:off x="0" y="0"/>
          <a:ext cx="0" cy="0"/>
          <a:chOff x="0" y="0"/>
          <a:chExt cx="0" cy="0"/>
        </a:xfrm>
      </p:grpSpPr>
      <p:sp>
        <p:nvSpPr>
          <p:cNvPr id="61" name="Google Shape;61;g1f818185d05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 name="Google Shape;62;g1f818185d05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 name="Shape 72"/>
        <p:cNvGrpSpPr/>
        <p:nvPr/>
      </p:nvGrpSpPr>
      <p:grpSpPr>
        <a:xfrm>
          <a:off x="0" y="0"/>
          <a:ext cx="0" cy="0"/>
          <a:chOff x="0" y="0"/>
          <a:chExt cx="0" cy="0"/>
        </a:xfrm>
      </p:grpSpPr>
      <p:sp>
        <p:nvSpPr>
          <p:cNvPr id="73" name="Google Shape;73;g34417023a1d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4" name="Google Shape;74;g34417023a1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g1f818185d05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 name="Google Shape;88;g1f818185d05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g1f818185d05_0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0" name="Google Shape;100;g1f818185d05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g33552b4a33f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2" name="Google Shape;112;g33552b4a33f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g1f818185d05_0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5" name="Google Shape;125;g1f818185d05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g33552b4a33f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5" name="Google Shape;135;g33552b4a33f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g336f89a1a49_3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4" name="Google Shape;144;g336f89a1a49_3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rgbClr val="D9EAD3"/>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8.png"/><Relationship Id="rId4" Type="http://schemas.openxmlformats.org/officeDocument/2006/relationships/image" Target="../media/image13.png"/><Relationship Id="rId5" Type="http://schemas.openxmlformats.org/officeDocument/2006/relationships/hyperlink" Target="https://aas.org/nolp"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comments" Target="../comments/comment1.xml"/><Relationship Id="rId4" Type="http://schemas.openxmlformats.org/officeDocument/2006/relationships/image" Target="../media/image1.png"/><Relationship Id="rId5" Type="http://schemas.openxmlformats.org/officeDocument/2006/relationships/image" Target="../media/image7.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comments" Target="../comments/comment2.xml"/><Relationship Id="rId4" Type="http://schemas.openxmlformats.org/officeDocument/2006/relationships/image" Target="../media/image10.png"/><Relationship Id="rId5" Type="http://schemas.openxmlformats.org/officeDocument/2006/relationships/image" Target="../media/image9.png"/><Relationship Id="rId6" Type="http://schemas.openxmlformats.org/officeDocument/2006/relationships/hyperlink" Target="https://www.cfa.harvard.edu/facilities-technology/telescopes-instruments/pan-starrs-1-science-consortium"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comments" Target="../comments/comment3.xml"/><Relationship Id="rId4" Type="http://schemas.openxmlformats.org/officeDocument/2006/relationships/hyperlink" Target="https://baas.aas.org/pub/2022n6i305p09" TargetMode="External"/><Relationship Id="rId5" Type="http://schemas.openxmlformats.org/officeDocument/2006/relationships/image" Target="../media/image4.png"/><Relationship Id="rId6"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hyperlink" Target="https://doi.org/10.48550/arXiv.1809.07322" TargetMode="External"/><Relationship Id="rId4" Type="http://schemas.openxmlformats.org/officeDocument/2006/relationships/hyperlink" Target="https://doi.org/10.48550/arXiv.1809.07322" TargetMode="External"/><Relationship Id="rId5"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comments" Target="../comments/comment4.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comments" Target="../comments/comment5.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hyperlink" Target="https://www.naic.edu/" TargetMode="External"/><Relationship Id="rId4" Type="http://schemas.openxmlformats.org/officeDocument/2006/relationships/image" Target="../media/image11.png"/><Relationship Id="rId5" Type="http://schemas.openxmlformats.org/officeDocument/2006/relationships/image" Target="../media/image12.png"/></Relationships>
</file>

<file path=ppt/slides/_rels/slide9.xml.rels><?xml version="1.0" encoding="UTF-8" standalone="yes"?><Relationships xmlns="http://schemas.openxmlformats.org/package/2006/relationships"><Relationship Id="rId11" Type="http://schemas.openxmlformats.org/officeDocument/2006/relationships/hyperlink" Target="https://en.wikipedia.org/wiki/W._M._Keck_Observatory" TargetMode="External"/><Relationship Id="rId10" Type="http://schemas.openxmlformats.org/officeDocument/2006/relationships/hyperlink" Target="https://en.wikipedia.org/wiki/Hubble_Space_Telescope" TargetMode="External"/><Relationship Id="rId13" Type="http://schemas.openxmlformats.org/officeDocument/2006/relationships/hyperlink" Target="https://imagine.gsfc.nasa.gov/science/toolbox/timing1.html" TargetMode="External"/><Relationship Id="rId12" Type="http://schemas.openxmlformats.org/officeDocument/2006/relationships/hyperlink" Target="https://en.wikipedia.org/wiki/Star_cluster" TargetMode="External"/><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hyperlink" Target="https://www.cienciapr.org/en/monthly-story/marcel-agueros-junction-world-class-astronomy-and-passion-diversity" TargetMode="External"/><Relationship Id="rId4" Type="http://schemas.openxmlformats.org/officeDocument/2006/relationships/hyperlink" Target="https://lsstdiscoveryalliance.org/programs/catalyst-fellowship/mentors/marcel-agueros/" TargetMode="External"/><Relationship Id="rId9" Type="http://schemas.openxmlformats.org/officeDocument/2006/relationships/hyperlink" Target="https://en.wikipedia.org/wiki/Stellar_classification" TargetMode="External"/><Relationship Id="rId15" Type="http://schemas.openxmlformats.org/officeDocument/2006/relationships/hyperlink" Target="https://heasarc.gsfc.nasa.gov/docs/objects/cvs/cvstext.html" TargetMode="External"/><Relationship Id="rId14" Type="http://schemas.openxmlformats.org/officeDocument/2006/relationships/hyperlink" Target="https://skyandtelescope.org/astronomy-news/which-keplers-stars-flare/" TargetMode="External"/><Relationship Id="rId17" Type="http://schemas.openxmlformats.org/officeDocument/2006/relationships/hyperlink" Target="https://www.forbes.com/sites/davidthier/2020/12/02/remembering-the-collapsed-arecibo-observatorys-famous-video-game-level/" TargetMode="External"/><Relationship Id="rId16" Type="http://schemas.openxmlformats.org/officeDocument/2006/relationships/hyperlink" Target="https://www.cienciapr.org/en/monthly-story/marcel-agueros-junction-world-class-astronomy-and-passion-diversity" TargetMode="External"/><Relationship Id="rId5" Type="http://schemas.openxmlformats.org/officeDocument/2006/relationships/hyperlink" Target="https://inspirehep.net/authors/1037060" TargetMode="External"/><Relationship Id="rId6" Type="http://schemas.openxmlformats.org/officeDocument/2006/relationships/hyperlink" Target="https://bridgetophd.facultydiversity.columbia.edu/directory/marcel-agueros" TargetMode="External"/><Relationship Id="rId7" Type="http://schemas.openxmlformats.org/officeDocument/2006/relationships/hyperlink" Target="https://exoplanetes.umontreal.ca/en/research/astrophysique-stellaire/" TargetMode="External"/><Relationship Id="rId8" Type="http://schemas.openxmlformats.org/officeDocument/2006/relationships/hyperlink" Target="https://www.wsj.com/articles/an-astronomers-most-beloved-telescope-1483553781"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p:nvPr/>
        </p:nvSpPr>
        <p:spPr>
          <a:xfrm>
            <a:off x="-47150" y="229050"/>
            <a:ext cx="9191100" cy="4608000"/>
          </a:xfrm>
          <a:prstGeom prst="rect">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5" name="Google Shape;55;p13"/>
          <p:cNvSpPr txBox="1"/>
          <p:nvPr/>
        </p:nvSpPr>
        <p:spPr>
          <a:xfrm>
            <a:off x="286775" y="305275"/>
            <a:ext cx="8557200" cy="1778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800">
                <a:solidFill>
                  <a:srgbClr val="274E13"/>
                </a:solidFill>
              </a:rPr>
              <a:t>Marcel Agüeros </a:t>
            </a:r>
            <a:r>
              <a:rPr lang="en" sz="1800">
                <a:solidFill>
                  <a:srgbClr val="274E13"/>
                </a:solidFill>
              </a:rPr>
              <a:t>is a Puerto Rican professor of astronomy at Columbia University working in stellar astrophysics. He uses observations of low-mass stars to </a:t>
            </a:r>
            <a:r>
              <a:rPr lang="en" sz="1800">
                <a:solidFill>
                  <a:srgbClr val="274E13"/>
                </a:solidFill>
              </a:rPr>
              <a:t>calibrate</a:t>
            </a:r>
            <a:r>
              <a:rPr lang="en" sz="1800">
                <a:solidFill>
                  <a:srgbClr val="274E13"/>
                </a:solidFill>
              </a:rPr>
              <a:t> the relationship between their age, rotation and magnetic activity. </a:t>
            </a:r>
            <a:r>
              <a:rPr lang="en" sz="1800">
                <a:solidFill>
                  <a:srgbClr val="274E13"/>
                </a:solidFill>
              </a:rPr>
              <a:t>He has made significant contributions to understanding the </a:t>
            </a:r>
            <a:r>
              <a:rPr b="1" lang="en" sz="1800">
                <a:solidFill>
                  <a:srgbClr val="274E13"/>
                </a:solidFill>
              </a:rPr>
              <a:t>life cycles of stars</a:t>
            </a:r>
            <a:r>
              <a:rPr lang="en" sz="1800">
                <a:solidFill>
                  <a:srgbClr val="274E13"/>
                </a:solidFill>
              </a:rPr>
              <a:t>, </a:t>
            </a:r>
            <a:r>
              <a:rPr b="1" lang="en" sz="1800">
                <a:solidFill>
                  <a:srgbClr val="274E13"/>
                </a:solidFill>
              </a:rPr>
              <a:t>star clusters</a:t>
            </a:r>
            <a:r>
              <a:rPr lang="en" sz="1800">
                <a:solidFill>
                  <a:srgbClr val="274E13"/>
                </a:solidFill>
              </a:rPr>
              <a:t>, and </a:t>
            </a:r>
            <a:r>
              <a:rPr b="1" lang="en" sz="1800">
                <a:solidFill>
                  <a:srgbClr val="274E13"/>
                </a:solidFill>
              </a:rPr>
              <a:t>binary star systems</a:t>
            </a:r>
            <a:r>
              <a:rPr lang="en" sz="1800">
                <a:solidFill>
                  <a:srgbClr val="274E13"/>
                </a:solidFill>
              </a:rPr>
              <a:t>.</a:t>
            </a:r>
            <a:endParaRPr sz="1800">
              <a:solidFill>
                <a:srgbClr val="274E13"/>
              </a:solidFill>
            </a:endParaRPr>
          </a:p>
        </p:txBody>
      </p:sp>
      <p:sp>
        <p:nvSpPr>
          <p:cNvPr id="56" name="Google Shape;56;p13"/>
          <p:cNvSpPr txBox="1"/>
          <p:nvPr/>
        </p:nvSpPr>
        <p:spPr>
          <a:xfrm>
            <a:off x="4449500" y="3957850"/>
            <a:ext cx="45744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600">
              <a:solidFill>
                <a:schemeClr val="dk2"/>
              </a:solidFill>
            </a:endParaRPr>
          </a:p>
        </p:txBody>
      </p:sp>
      <p:pic>
        <p:nvPicPr>
          <p:cNvPr id="57" name="Google Shape;57;p13"/>
          <p:cNvPicPr preferRelativeResize="0"/>
          <p:nvPr/>
        </p:nvPicPr>
        <p:blipFill>
          <a:blip r:embed="rId3">
            <a:alphaModFix/>
          </a:blip>
          <a:stretch>
            <a:fillRect/>
          </a:stretch>
        </p:blipFill>
        <p:spPr>
          <a:xfrm>
            <a:off x="5093775" y="1744563"/>
            <a:ext cx="2910675" cy="1940450"/>
          </a:xfrm>
          <a:prstGeom prst="rect">
            <a:avLst/>
          </a:prstGeom>
          <a:noFill/>
          <a:ln>
            <a:noFill/>
          </a:ln>
        </p:spPr>
      </p:pic>
      <p:pic>
        <p:nvPicPr>
          <p:cNvPr id="58" name="Google Shape;58;p13"/>
          <p:cNvPicPr preferRelativeResize="0"/>
          <p:nvPr/>
        </p:nvPicPr>
        <p:blipFill>
          <a:blip r:embed="rId4">
            <a:alphaModFix/>
          </a:blip>
          <a:stretch>
            <a:fillRect/>
          </a:stretch>
        </p:blipFill>
        <p:spPr>
          <a:xfrm>
            <a:off x="1362125" y="1906225"/>
            <a:ext cx="2668151" cy="1778776"/>
          </a:xfrm>
          <a:prstGeom prst="rect">
            <a:avLst/>
          </a:prstGeom>
          <a:noFill/>
          <a:ln>
            <a:noFill/>
          </a:ln>
        </p:spPr>
      </p:pic>
      <p:sp>
        <p:nvSpPr>
          <p:cNvPr id="59" name="Google Shape;59;p13"/>
          <p:cNvSpPr txBox="1"/>
          <p:nvPr/>
        </p:nvSpPr>
        <p:spPr>
          <a:xfrm>
            <a:off x="196550" y="3874250"/>
            <a:ext cx="8326500" cy="720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rgbClr val="274E13"/>
                </a:solidFill>
              </a:rPr>
              <a:t>He also serves as a faculty mentor for the </a:t>
            </a:r>
            <a:r>
              <a:rPr b="1" lang="en" sz="1800" u="sng">
                <a:solidFill>
                  <a:schemeClr val="hlink"/>
                </a:solidFill>
                <a:hlinkClick r:id="rId5"/>
              </a:rPr>
              <a:t>Columbia National Osterbrock Leadership Program</a:t>
            </a:r>
            <a:r>
              <a:rPr lang="en" sz="1350">
                <a:solidFill>
                  <a:srgbClr val="274E13"/>
                </a:solidFill>
                <a:highlight>
                  <a:srgbClr val="ECF8FA"/>
                </a:highlight>
                <a:latin typeface="Roboto"/>
                <a:ea typeface="Roboto"/>
                <a:cs typeface="Roboto"/>
                <a:sym typeface="Roboto"/>
              </a:rPr>
              <a:t> </a:t>
            </a:r>
            <a:r>
              <a:rPr lang="en" sz="1800">
                <a:solidFill>
                  <a:srgbClr val="274E13"/>
                </a:solidFill>
              </a:rPr>
              <a:t>where he trains future scientific leaders in physics. </a:t>
            </a:r>
            <a:endParaRPr sz="1800">
              <a:solidFill>
                <a:srgbClr val="274E13"/>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 name="Shape 63"/>
        <p:cNvGrpSpPr/>
        <p:nvPr/>
      </p:nvGrpSpPr>
      <p:grpSpPr>
        <a:xfrm>
          <a:off x="0" y="0"/>
          <a:ext cx="0" cy="0"/>
          <a:chOff x="0" y="0"/>
          <a:chExt cx="0" cy="0"/>
        </a:xfrm>
      </p:grpSpPr>
      <p:sp>
        <p:nvSpPr>
          <p:cNvPr id="64" name="Google Shape;64;p14"/>
          <p:cNvSpPr/>
          <p:nvPr/>
        </p:nvSpPr>
        <p:spPr>
          <a:xfrm>
            <a:off x="0" y="2361225"/>
            <a:ext cx="9144000" cy="2637300"/>
          </a:xfrm>
          <a:prstGeom prst="rect">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65" name="Google Shape;65;p14"/>
          <p:cNvSpPr/>
          <p:nvPr/>
        </p:nvSpPr>
        <p:spPr>
          <a:xfrm>
            <a:off x="0" y="828025"/>
            <a:ext cx="9144000" cy="1151100"/>
          </a:xfrm>
          <a:prstGeom prst="rect">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66" name="Google Shape;66;p14"/>
          <p:cNvSpPr txBox="1"/>
          <p:nvPr/>
        </p:nvSpPr>
        <p:spPr>
          <a:xfrm>
            <a:off x="293400" y="224425"/>
            <a:ext cx="8557200" cy="795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100">
                <a:solidFill>
                  <a:srgbClr val="274E13"/>
                </a:solidFill>
              </a:rPr>
              <a:t>Observation techniques and instrumentation used by </a:t>
            </a:r>
            <a:r>
              <a:rPr b="1" lang="en" sz="2100">
                <a:solidFill>
                  <a:srgbClr val="274E13"/>
                </a:solidFill>
              </a:rPr>
              <a:t>Marcel Agüeros</a:t>
            </a:r>
            <a:r>
              <a:rPr lang="en" sz="2100">
                <a:solidFill>
                  <a:srgbClr val="274E13"/>
                </a:solidFill>
              </a:rPr>
              <a:t> </a:t>
            </a:r>
            <a:endParaRPr sz="2100">
              <a:solidFill>
                <a:srgbClr val="274E13"/>
              </a:solidFill>
            </a:endParaRPr>
          </a:p>
          <a:p>
            <a:pPr indent="0" lvl="0" marL="0" rtl="0" algn="l">
              <a:spcBef>
                <a:spcPts val="0"/>
              </a:spcBef>
              <a:spcAft>
                <a:spcPts val="0"/>
              </a:spcAft>
              <a:buClr>
                <a:schemeClr val="dk1"/>
              </a:buClr>
              <a:buSzPts val="1100"/>
              <a:buFont typeface="Arial"/>
              <a:buNone/>
            </a:pPr>
            <a:r>
              <a:t/>
            </a:r>
            <a:endParaRPr sz="1800">
              <a:solidFill>
                <a:schemeClr val="dk1"/>
              </a:solidFill>
            </a:endParaRPr>
          </a:p>
        </p:txBody>
      </p:sp>
      <p:sp>
        <p:nvSpPr>
          <p:cNvPr id="67" name="Google Shape;67;p14"/>
          <p:cNvSpPr txBox="1"/>
          <p:nvPr/>
        </p:nvSpPr>
        <p:spPr>
          <a:xfrm>
            <a:off x="286775" y="808675"/>
            <a:ext cx="4823100" cy="1361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solidFill>
                  <a:srgbClr val="274E13"/>
                </a:solidFill>
              </a:rPr>
              <a:t>Agüeros’ work involves using </a:t>
            </a:r>
            <a:r>
              <a:rPr b="1" lang="en" sz="1700">
                <a:solidFill>
                  <a:srgbClr val="274E13"/>
                </a:solidFill>
              </a:rPr>
              <a:t>spectrography </a:t>
            </a:r>
            <a:r>
              <a:rPr lang="en" sz="1700">
                <a:solidFill>
                  <a:srgbClr val="274E13"/>
                </a:solidFill>
              </a:rPr>
              <a:t>and </a:t>
            </a:r>
            <a:r>
              <a:rPr b="1" lang="en" sz="1700">
                <a:solidFill>
                  <a:srgbClr val="274E13"/>
                </a:solidFill>
              </a:rPr>
              <a:t>photometry</a:t>
            </a:r>
            <a:r>
              <a:rPr lang="en" sz="1700">
                <a:solidFill>
                  <a:srgbClr val="274E13"/>
                </a:solidFill>
              </a:rPr>
              <a:t> to catalog</a:t>
            </a:r>
            <a:r>
              <a:rPr b="1" lang="en" sz="1700">
                <a:solidFill>
                  <a:srgbClr val="274E13"/>
                </a:solidFill>
              </a:rPr>
              <a:t> </a:t>
            </a:r>
            <a:r>
              <a:rPr lang="en" sz="1700">
                <a:solidFill>
                  <a:srgbClr val="274E13"/>
                </a:solidFill>
              </a:rPr>
              <a:t>groups of stars, from which he can extract information such as age estimates.  </a:t>
            </a:r>
            <a:endParaRPr sz="1700">
              <a:solidFill>
                <a:srgbClr val="274E13"/>
              </a:solidFill>
            </a:endParaRPr>
          </a:p>
          <a:p>
            <a:pPr indent="0" lvl="0" marL="0" rtl="0" algn="l">
              <a:spcBef>
                <a:spcPts val="0"/>
              </a:spcBef>
              <a:spcAft>
                <a:spcPts val="0"/>
              </a:spcAft>
              <a:buNone/>
            </a:pPr>
            <a:r>
              <a:t/>
            </a:r>
            <a:endParaRPr sz="1800">
              <a:solidFill>
                <a:schemeClr val="dk1"/>
              </a:solidFill>
            </a:endParaRPr>
          </a:p>
        </p:txBody>
      </p:sp>
      <p:sp>
        <p:nvSpPr>
          <p:cNvPr id="68" name="Google Shape;68;p14"/>
          <p:cNvSpPr txBox="1"/>
          <p:nvPr/>
        </p:nvSpPr>
        <p:spPr>
          <a:xfrm>
            <a:off x="3903950" y="2431975"/>
            <a:ext cx="5143500" cy="2550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700">
                <a:solidFill>
                  <a:srgbClr val="274E13"/>
                </a:solidFill>
              </a:rPr>
              <a:t>Stars are categorized according to their </a:t>
            </a:r>
            <a:r>
              <a:rPr b="1" lang="en" sz="1700">
                <a:solidFill>
                  <a:srgbClr val="274E13"/>
                </a:solidFill>
              </a:rPr>
              <a:t>spectral</a:t>
            </a:r>
            <a:r>
              <a:rPr b="1" lang="en" sz="1700">
                <a:solidFill>
                  <a:srgbClr val="274E13"/>
                </a:solidFill>
              </a:rPr>
              <a:t> type</a:t>
            </a:r>
            <a:r>
              <a:rPr lang="en" sz="1700">
                <a:solidFill>
                  <a:srgbClr val="274E13"/>
                </a:solidFill>
              </a:rPr>
              <a:t>. By simply looking at their </a:t>
            </a:r>
            <a:r>
              <a:rPr lang="en" sz="1700">
                <a:solidFill>
                  <a:srgbClr val="274E13"/>
                </a:solidFill>
              </a:rPr>
              <a:t>color</a:t>
            </a:r>
            <a:r>
              <a:rPr lang="en" sz="1700">
                <a:solidFill>
                  <a:srgbClr val="274E13"/>
                </a:solidFill>
              </a:rPr>
              <a:t> and absorption spectrum, astronomers can rapidly determine a star’s general chemical composition. </a:t>
            </a:r>
            <a:endParaRPr sz="1700">
              <a:solidFill>
                <a:srgbClr val="274E13"/>
              </a:solidFill>
            </a:endParaRPr>
          </a:p>
          <a:p>
            <a:pPr indent="0" lvl="0" marL="0" rtl="0" algn="l">
              <a:spcBef>
                <a:spcPts val="0"/>
              </a:spcBef>
              <a:spcAft>
                <a:spcPts val="0"/>
              </a:spcAft>
              <a:buClr>
                <a:schemeClr val="dk1"/>
              </a:buClr>
              <a:buSzPts val="1100"/>
              <a:buFont typeface="Arial"/>
              <a:buNone/>
            </a:pPr>
            <a:r>
              <a:t/>
            </a:r>
            <a:endParaRPr sz="1700">
              <a:solidFill>
                <a:srgbClr val="274E13"/>
              </a:solidFill>
            </a:endParaRPr>
          </a:p>
          <a:p>
            <a:pPr indent="0" lvl="0" marL="0" rtl="0" algn="l">
              <a:spcBef>
                <a:spcPts val="0"/>
              </a:spcBef>
              <a:spcAft>
                <a:spcPts val="0"/>
              </a:spcAft>
              <a:buClr>
                <a:schemeClr val="dk1"/>
              </a:buClr>
              <a:buSzPts val="1100"/>
              <a:buFont typeface="Arial"/>
              <a:buNone/>
            </a:pPr>
            <a:r>
              <a:rPr lang="en" sz="1700">
                <a:solidFill>
                  <a:srgbClr val="274E13"/>
                </a:solidFill>
              </a:rPr>
              <a:t>Photometry involves </a:t>
            </a:r>
            <a:r>
              <a:rPr lang="en" sz="1700">
                <a:solidFill>
                  <a:srgbClr val="274E13"/>
                </a:solidFill>
              </a:rPr>
              <a:t>measuring the</a:t>
            </a:r>
            <a:r>
              <a:rPr lang="en" sz="1700">
                <a:solidFill>
                  <a:srgbClr val="274E13"/>
                </a:solidFill>
              </a:rPr>
              <a:t> </a:t>
            </a:r>
            <a:r>
              <a:rPr b="1" lang="en" sz="1700">
                <a:solidFill>
                  <a:srgbClr val="274E13"/>
                </a:solidFill>
              </a:rPr>
              <a:t>flux </a:t>
            </a:r>
            <a:r>
              <a:rPr lang="en" sz="1700">
                <a:solidFill>
                  <a:srgbClr val="274E13"/>
                </a:solidFill>
              </a:rPr>
              <a:t>(intensity of light) coming from a star. From this, the luminosity or distance from the star can be determined. </a:t>
            </a:r>
            <a:endParaRPr sz="1700">
              <a:solidFill>
                <a:srgbClr val="274E13"/>
              </a:solidFill>
            </a:endParaRPr>
          </a:p>
          <a:p>
            <a:pPr indent="0" lvl="0" marL="0" rtl="0" algn="l">
              <a:spcBef>
                <a:spcPts val="0"/>
              </a:spcBef>
              <a:spcAft>
                <a:spcPts val="0"/>
              </a:spcAft>
              <a:buNone/>
            </a:pPr>
            <a:r>
              <a:t/>
            </a:r>
            <a:endParaRPr sz="1800">
              <a:solidFill>
                <a:schemeClr val="dk2"/>
              </a:solidFill>
            </a:endParaRPr>
          </a:p>
        </p:txBody>
      </p:sp>
      <p:sp>
        <p:nvSpPr>
          <p:cNvPr id="69" name="Google Shape;69;p14"/>
          <p:cNvSpPr txBox="1"/>
          <p:nvPr/>
        </p:nvSpPr>
        <p:spPr>
          <a:xfrm>
            <a:off x="7032975" y="1020025"/>
            <a:ext cx="1725000" cy="613500"/>
          </a:xfrm>
          <a:prstGeom prst="rect">
            <a:avLst/>
          </a:prstGeom>
          <a:solidFill>
            <a:srgbClr val="F3F3F3"/>
          </a:solidFill>
          <a:ln cap="flat" cmpd="sng" w="9525">
            <a:solidFill>
              <a:srgbClr val="666666"/>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sz="1300">
                <a:solidFill>
                  <a:schemeClr val="dk2"/>
                </a:solidFill>
              </a:rPr>
              <a:t>Flux to luminosity and distance relation</a:t>
            </a:r>
            <a:endParaRPr sz="1300">
              <a:solidFill>
                <a:schemeClr val="dk2"/>
              </a:solidFill>
            </a:endParaRPr>
          </a:p>
        </p:txBody>
      </p:sp>
      <p:pic>
        <p:nvPicPr>
          <p:cNvPr id="70" name="Google Shape;70;p14"/>
          <p:cNvPicPr preferRelativeResize="0"/>
          <p:nvPr/>
        </p:nvPicPr>
        <p:blipFill>
          <a:blip r:embed="rId4">
            <a:alphaModFix/>
          </a:blip>
          <a:stretch>
            <a:fillRect/>
          </a:stretch>
        </p:blipFill>
        <p:spPr>
          <a:xfrm>
            <a:off x="5162502" y="953675"/>
            <a:ext cx="1724869" cy="928300"/>
          </a:xfrm>
          <a:prstGeom prst="rect">
            <a:avLst/>
          </a:prstGeom>
          <a:noFill/>
          <a:ln>
            <a:noFill/>
          </a:ln>
        </p:spPr>
      </p:pic>
      <p:pic>
        <p:nvPicPr>
          <p:cNvPr id="71" name="Google Shape;71;p14"/>
          <p:cNvPicPr preferRelativeResize="0"/>
          <p:nvPr/>
        </p:nvPicPr>
        <p:blipFill rotWithShape="1">
          <a:blip r:embed="rId5">
            <a:alphaModFix/>
          </a:blip>
          <a:srcRect b="0" l="0" r="14493" t="0"/>
          <a:stretch/>
        </p:blipFill>
        <p:spPr>
          <a:xfrm>
            <a:off x="40425" y="2219750"/>
            <a:ext cx="3767700" cy="283665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 name="Shape 75"/>
        <p:cNvGrpSpPr/>
        <p:nvPr/>
      </p:nvGrpSpPr>
      <p:grpSpPr>
        <a:xfrm>
          <a:off x="0" y="0"/>
          <a:ext cx="0" cy="0"/>
          <a:chOff x="0" y="0"/>
          <a:chExt cx="0" cy="0"/>
        </a:xfrm>
      </p:grpSpPr>
      <p:sp>
        <p:nvSpPr>
          <p:cNvPr id="76" name="Google Shape;76;p15"/>
          <p:cNvSpPr/>
          <p:nvPr/>
        </p:nvSpPr>
        <p:spPr>
          <a:xfrm>
            <a:off x="-6625" y="2361225"/>
            <a:ext cx="9144000" cy="2607000"/>
          </a:xfrm>
          <a:prstGeom prst="rect">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7" name="Google Shape;77;p15"/>
          <p:cNvSpPr/>
          <p:nvPr/>
        </p:nvSpPr>
        <p:spPr>
          <a:xfrm>
            <a:off x="0" y="1100875"/>
            <a:ext cx="9144000" cy="997500"/>
          </a:xfrm>
          <a:prstGeom prst="rect">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8" name="Google Shape;78;p15"/>
          <p:cNvSpPr txBox="1"/>
          <p:nvPr/>
        </p:nvSpPr>
        <p:spPr>
          <a:xfrm>
            <a:off x="286775" y="305275"/>
            <a:ext cx="8557200" cy="795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100">
                <a:solidFill>
                  <a:srgbClr val="274E13"/>
                </a:solidFill>
              </a:rPr>
              <a:t>Observation techniques and instrumentation used by </a:t>
            </a:r>
            <a:r>
              <a:rPr b="1" lang="en" sz="2100">
                <a:solidFill>
                  <a:srgbClr val="274E13"/>
                </a:solidFill>
              </a:rPr>
              <a:t>Marcel Agüeros</a:t>
            </a:r>
            <a:r>
              <a:rPr lang="en" sz="2100">
                <a:solidFill>
                  <a:srgbClr val="274E13"/>
                </a:solidFill>
              </a:rPr>
              <a:t> </a:t>
            </a:r>
            <a:endParaRPr sz="2100">
              <a:solidFill>
                <a:srgbClr val="274E13"/>
              </a:solidFill>
            </a:endParaRPr>
          </a:p>
          <a:p>
            <a:pPr indent="0" lvl="0" marL="0" rtl="0" algn="l">
              <a:spcBef>
                <a:spcPts val="0"/>
              </a:spcBef>
              <a:spcAft>
                <a:spcPts val="0"/>
              </a:spcAft>
              <a:buClr>
                <a:schemeClr val="dk1"/>
              </a:buClr>
              <a:buSzPts val="1100"/>
              <a:buFont typeface="Arial"/>
              <a:buNone/>
            </a:pPr>
            <a:r>
              <a:t/>
            </a:r>
            <a:endParaRPr sz="1800">
              <a:solidFill>
                <a:schemeClr val="dk1"/>
              </a:solidFill>
            </a:endParaRPr>
          </a:p>
        </p:txBody>
      </p:sp>
      <p:sp>
        <p:nvSpPr>
          <p:cNvPr id="79" name="Google Shape;79;p15"/>
          <p:cNvSpPr txBox="1"/>
          <p:nvPr/>
        </p:nvSpPr>
        <p:spPr>
          <a:xfrm>
            <a:off x="286775" y="1071475"/>
            <a:ext cx="4823100" cy="1361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rgbClr val="274E13"/>
              </a:solidFill>
            </a:endParaRPr>
          </a:p>
          <a:p>
            <a:pPr indent="0" lvl="0" marL="0" rtl="0" algn="l">
              <a:spcBef>
                <a:spcPts val="0"/>
              </a:spcBef>
              <a:spcAft>
                <a:spcPts val="0"/>
              </a:spcAft>
              <a:buNone/>
            </a:pPr>
            <a:r>
              <a:t/>
            </a:r>
            <a:endParaRPr sz="1800">
              <a:solidFill>
                <a:schemeClr val="dk1"/>
              </a:solidFill>
            </a:endParaRPr>
          </a:p>
        </p:txBody>
      </p:sp>
      <p:sp>
        <p:nvSpPr>
          <p:cNvPr id="80" name="Google Shape;80;p15"/>
          <p:cNvSpPr txBox="1"/>
          <p:nvPr/>
        </p:nvSpPr>
        <p:spPr>
          <a:xfrm>
            <a:off x="286775" y="1071475"/>
            <a:ext cx="8557200" cy="946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800">
                <a:solidFill>
                  <a:srgbClr val="274E13"/>
                </a:solidFill>
              </a:rPr>
              <a:t>He makes use of a variety of cutting-edge telescopes to accomplish his research, such as the </a:t>
            </a:r>
            <a:r>
              <a:rPr b="1" lang="en" sz="1800">
                <a:solidFill>
                  <a:srgbClr val="274E13"/>
                </a:solidFill>
              </a:rPr>
              <a:t>Hubble Space Telescope, Pan-STARRS,</a:t>
            </a:r>
            <a:r>
              <a:rPr lang="en" sz="1800">
                <a:solidFill>
                  <a:srgbClr val="274E13"/>
                </a:solidFill>
              </a:rPr>
              <a:t> and </a:t>
            </a:r>
            <a:r>
              <a:rPr b="1" lang="en" sz="1800">
                <a:solidFill>
                  <a:srgbClr val="274E13"/>
                </a:solidFill>
              </a:rPr>
              <a:t>Keck Observatory</a:t>
            </a:r>
            <a:r>
              <a:rPr lang="en" sz="1800">
                <a:solidFill>
                  <a:srgbClr val="274E13"/>
                </a:solidFill>
              </a:rPr>
              <a:t> in Hawaii.</a:t>
            </a:r>
            <a:endParaRPr sz="1800">
              <a:solidFill>
                <a:srgbClr val="274E13"/>
              </a:solidFill>
            </a:endParaRPr>
          </a:p>
          <a:p>
            <a:pPr indent="0" lvl="0" marL="0" rtl="0" algn="l">
              <a:spcBef>
                <a:spcPts val="0"/>
              </a:spcBef>
              <a:spcAft>
                <a:spcPts val="0"/>
              </a:spcAft>
              <a:buNone/>
            </a:pPr>
            <a:r>
              <a:t/>
            </a:r>
            <a:endParaRPr sz="1800">
              <a:solidFill>
                <a:schemeClr val="dk2"/>
              </a:solidFill>
            </a:endParaRPr>
          </a:p>
        </p:txBody>
      </p:sp>
      <p:pic>
        <p:nvPicPr>
          <p:cNvPr id="81" name="Google Shape;81;p15"/>
          <p:cNvPicPr preferRelativeResize="0"/>
          <p:nvPr/>
        </p:nvPicPr>
        <p:blipFill>
          <a:blip r:embed="rId4">
            <a:alphaModFix/>
          </a:blip>
          <a:stretch>
            <a:fillRect/>
          </a:stretch>
        </p:blipFill>
        <p:spPr>
          <a:xfrm>
            <a:off x="94775" y="2258600"/>
            <a:ext cx="2248398" cy="1687974"/>
          </a:xfrm>
          <a:prstGeom prst="rect">
            <a:avLst/>
          </a:prstGeom>
          <a:noFill/>
          <a:ln>
            <a:noFill/>
          </a:ln>
        </p:spPr>
      </p:pic>
      <p:sp>
        <p:nvSpPr>
          <p:cNvPr id="82" name="Google Shape;82;p15"/>
          <p:cNvSpPr txBox="1"/>
          <p:nvPr/>
        </p:nvSpPr>
        <p:spPr>
          <a:xfrm>
            <a:off x="213225" y="4007225"/>
            <a:ext cx="2011500" cy="404100"/>
          </a:xfrm>
          <a:prstGeom prst="rect">
            <a:avLst/>
          </a:prstGeom>
          <a:noFill/>
          <a:ln cap="flat" cmpd="sng" w="9525">
            <a:solidFill>
              <a:srgbClr val="666666"/>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sz="1300">
                <a:solidFill>
                  <a:schemeClr val="dk2"/>
                </a:solidFill>
              </a:rPr>
              <a:t>Hubble Space Telescope</a:t>
            </a:r>
            <a:endParaRPr sz="1300">
              <a:solidFill>
                <a:schemeClr val="dk2"/>
              </a:solidFill>
            </a:endParaRPr>
          </a:p>
        </p:txBody>
      </p:sp>
      <p:pic>
        <p:nvPicPr>
          <p:cNvPr id="83" name="Google Shape;83;p15"/>
          <p:cNvPicPr preferRelativeResize="0"/>
          <p:nvPr/>
        </p:nvPicPr>
        <p:blipFill>
          <a:blip r:embed="rId5">
            <a:alphaModFix/>
          </a:blip>
          <a:stretch>
            <a:fillRect/>
          </a:stretch>
        </p:blipFill>
        <p:spPr>
          <a:xfrm>
            <a:off x="6032437" y="2258600"/>
            <a:ext cx="3050112" cy="1911404"/>
          </a:xfrm>
          <a:prstGeom prst="rect">
            <a:avLst/>
          </a:prstGeom>
          <a:noFill/>
          <a:ln>
            <a:noFill/>
          </a:ln>
        </p:spPr>
      </p:pic>
      <p:sp>
        <p:nvSpPr>
          <p:cNvPr id="84" name="Google Shape;84;p15"/>
          <p:cNvSpPr txBox="1"/>
          <p:nvPr/>
        </p:nvSpPr>
        <p:spPr>
          <a:xfrm>
            <a:off x="6551733" y="4220250"/>
            <a:ext cx="2011500" cy="404100"/>
          </a:xfrm>
          <a:prstGeom prst="rect">
            <a:avLst/>
          </a:prstGeom>
          <a:noFill/>
          <a:ln cap="flat" cmpd="sng" w="9525">
            <a:solidFill>
              <a:srgbClr val="666666"/>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sz="1300">
                <a:solidFill>
                  <a:schemeClr val="dk2"/>
                </a:solidFill>
              </a:rPr>
              <a:t>Keck telescopes, Hawaii</a:t>
            </a:r>
            <a:endParaRPr sz="1300">
              <a:solidFill>
                <a:schemeClr val="dk2"/>
              </a:solidFill>
            </a:endParaRPr>
          </a:p>
        </p:txBody>
      </p:sp>
      <p:sp>
        <p:nvSpPr>
          <p:cNvPr id="85" name="Google Shape;85;p15"/>
          <p:cNvSpPr txBox="1"/>
          <p:nvPr/>
        </p:nvSpPr>
        <p:spPr>
          <a:xfrm>
            <a:off x="2383900" y="2394825"/>
            <a:ext cx="3607800" cy="2539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700">
                <a:solidFill>
                  <a:srgbClr val="274E13"/>
                </a:solidFill>
              </a:rPr>
              <a:t>Hubble</a:t>
            </a:r>
            <a:r>
              <a:rPr lang="en" sz="1700">
                <a:solidFill>
                  <a:srgbClr val="274E13"/>
                </a:solidFill>
              </a:rPr>
              <a:t> and </a:t>
            </a:r>
            <a:r>
              <a:rPr b="1" lang="en" sz="1700">
                <a:solidFill>
                  <a:srgbClr val="274E13"/>
                </a:solidFill>
              </a:rPr>
              <a:t>Keck</a:t>
            </a:r>
            <a:r>
              <a:rPr lang="en" sz="1700">
                <a:solidFill>
                  <a:srgbClr val="274E13"/>
                </a:solidFill>
              </a:rPr>
              <a:t> are equipped with </a:t>
            </a:r>
            <a:r>
              <a:rPr b="1" lang="en" sz="1700">
                <a:solidFill>
                  <a:srgbClr val="274E13"/>
                </a:solidFill>
              </a:rPr>
              <a:t>spectrographs</a:t>
            </a:r>
            <a:r>
              <a:rPr lang="en" sz="1700">
                <a:solidFill>
                  <a:srgbClr val="274E13"/>
                </a:solidFill>
              </a:rPr>
              <a:t>, specialized instruments used to decompose the absorption spectrum of far away stars. </a:t>
            </a:r>
            <a:r>
              <a:rPr b="1" lang="en" sz="1700" u="sng">
                <a:solidFill>
                  <a:schemeClr val="hlink"/>
                </a:solidFill>
                <a:hlinkClick r:id="rId6"/>
              </a:rPr>
              <a:t>Pan-STARRS</a:t>
            </a:r>
            <a:r>
              <a:rPr lang="en" sz="1700">
                <a:solidFill>
                  <a:srgbClr val="274E13"/>
                </a:solidFill>
              </a:rPr>
              <a:t> has the </a:t>
            </a:r>
            <a:r>
              <a:rPr b="1" lang="en" sz="1700">
                <a:solidFill>
                  <a:srgbClr val="274E13"/>
                </a:solidFill>
              </a:rPr>
              <a:t>world’s largest astronomical camera</a:t>
            </a:r>
            <a:r>
              <a:rPr lang="en" sz="1700">
                <a:solidFill>
                  <a:srgbClr val="274E13"/>
                </a:solidFill>
              </a:rPr>
              <a:t>, able to monitor changes in brightness from objects such as </a:t>
            </a:r>
            <a:r>
              <a:rPr b="1" lang="en" sz="1700">
                <a:solidFill>
                  <a:srgbClr val="274E13"/>
                </a:solidFill>
              </a:rPr>
              <a:t>supernovae</a:t>
            </a:r>
            <a:r>
              <a:rPr lang="en" sz="1700">
                <a:solidFill>
                  <a:srgbClr val="274E13"/>
                </a:solidFill>
              </a:rPr>
              <a:t>.</a:t>
            </a:r>
            <a:endParaRPr sz="1700">
              <a:solidFill>
                <a:srgbClr val="274E13"/>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sp>
        <p:nvSpPr>
          <p:cNvPr id="90" name="Google Shape;90;p16"/>
          <p:cNvSpPr/>
          <p:nvPr/>
        </p:nvSpPr>
        <p:spPr>
          <a:xfrm>
            <a:off x="-50" y="1498700"/>
            <a:ext cx="9144000" cy="1287000"/>
          </a:xfrm>
          <a:prstGeom prst="rect">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91" name="Google Shape;91;p16"/>
          <p:cNvSpPr/>
          <p:nvPr/>
        </p:nvSpPr>
        <p:spPr>
          <a:xfrm>
            <a:off x="0" y="3270850"/>
            <a:ext cx="9144000" cy="1758900"/>
          </a:xfrm>
          <a:prstGeom prst="rect">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92" name="Google Shape;92;p16"/>
          <p:cNvSpPr txBox="1"/>
          <p:nvPr/>
        </p:nvSpPr>
        <p:spPr>
          <a:xfrm>
            <a:off x="286775" y="305275"/>
            <a:ext cx="8557200" cy="795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2100">
                <a:solidFill>
                  <a:srgbClr val="274E13"/>
                </a:solidFill>
              </a:rPr>
              <a:t>Marcel Agüeros </a:t>
            </a:r>
            <a:r>
              <a:rPr lang="en" sz="2100">
                <a:solidFill>
                  <a:srgbClr val="274E13"/>
                </a:solidFill>
              </a:rPr>
              <a:t>has discovered new star clusters and stellar populations</a:t>
            </a:r>
            <a:endParaRPr sz="1800">
              <a:solidFill>
                <a:srgbClr val="274E13"/>
              </a:solidFill>
            </a:endParaRPr>
          </a:p>
          <a:p>
            <a:pPr indent="0" lvl="0" marL="0" rtl="0" algn="l">
              <a:spcBef>
                <a:spcPts val="0"/>
              </a:spcBef>
              <a:spcAft>
                <a:spcPts val="0"/>
              </a:spcAft>
              <a:buClr>
                <a:schemeClr val="dk1"/>
              </a:buClr>
              <a:buSzPts val="1100"/>
              <a:buFont typeface="Arial"/>
              <a:buNone/>
            </a:pPr>
            <a:r>
              <a:t/>
            </a:r>
            <a:endParaRPr sz="1800">
              <a:solidFill>
                <a:schemeClr val="dk1"/>
              </a:solidFill>
            </a:endParaRPr>
          </a:p>
        </p:txBody>
      </p:sp>
      <p:sp>
        <p:nvSpPr>
          <p:cNvPr id="93" name="Google Shape;93;p16"/>
          <p:cNvSpPr txBox="1"/>
          <p:nvPr/>
        </p:nvSpPr>
        <p:spPr>
          <a:xfrm>
            <a:off x="106300" y="1486700"/>
            <a:ext cx="5642100" cy="1311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800">
                <a:solidFill>
                  <a:srgbClr val="274E13"/>
                </a:solidFill>
              </a:rPr>
              <a:t>Agüeros is involved in identifying and studying new </a:t>
            </a:r>
            <a:r>
              <a:rPr b="1" lang="en" sz="1800">
                <a:solidFill>
                  <a:srgbClr val="274E13"/>
                </a:solidFill>
              </a:rPr>
              <a:t>star clusters</a:t>
            </a:r>
            <a:r>
              <a:rPr lang="en" sz="1800">
                <a:solidFill>
                  <a:srgbClr val="274E13"/>
                </a:solidFill>
              </a:rPr>
              <a:t> within the Milky Way. This research has provided insights into the ages, metallicities, and evolution of stars in different regions of our galaxy.</a:t>
            </a:r>
            <a:endParaRPr sz="2500">
              <a:solidFill>
                <a:srgbClr val="274E13"/>
              </a:solidFill>
            </a:endParaRPr>
          </a:p>
        </p:txBody>
      </p:sp>
      <p:sp>
        <p:nvSpPr>
          <p:cNvPr id="94" name="Google Shape;94;p16"/>
          <p:cNvSpPr txBox="1"/>
          <p:nvPr/>
        </p:nvSpPr>
        <p:spPr>
          <a:xfrm>
            <a:off x="3671525" y="3328900"/>
            <a:ext cx="5375400" cy="1642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800">
                <a:solidFill>
                  <a:srgbClr val="274E13"/>
                </a:solidFill>
              </a:rPr>
              <a:t>One of Agüeros's</a:t>
            </a:r>
            <a:r>
              <a:rPr lang="en" sz="1800" u="sng">
                <a:solidFill>
                  <a:schemeClr val="hlink"/>
                </a:solidFill>
                <a:hlinkClick r:id="rId4"/>
              </a:rPr>
              <a:t> latest papers </a:t>
            </a:r>
            <a:r>
              <a:rPr lang="en" sz="1800">
                <a:solidFill>
                  <a:srgbClr val="274E13"/>
                </a:solidFill>
              </a:rPr>
              <a:t>describes the discovery of previously unknown star clusters using data from </a:t>
            </a:r>
            <a:r>
              <a:rPr b="1" lang="en" sz="1800">
                <a:solidFill>
                  <a:srgbClr val="274E13"/>
                </a:solidFill>
              </a:rPr>
              <a:t>Pan-STARRS</a:t>
            </a:r>
            <a:r>
              <a:rPr lang="en" sz="1800">
                <a:solidFill>
                  <a:srgbClr val="274E13"/>
                </a:solidFill>
              </a:rPr>
              <a:t> and the </a:t>
            </a:r>
            <a:r>
              <a:rPr b="1" lang="en" sz="1800">
                <a:solidFill>
                  <a:srgbClr val="274E13"/>
                </a:solidFill>
              </a:rPr>
              <a:t>Sloan Digital Sky Survey (SDSS)</a:t>
            </a:r>
            <a:r>
              <a:rPr lang="en" sz="1800">
                <a:solidFill>
                  <a:srgbClr val="274E13"/>
                </a:solidFill>
              </a:rPr>
              <a:t>. He</a:t>
            </a:r>
            <a:r>
              <a:rPr lang="en" sz="1800">
                <a:solidFill>
                  <a:srgbClr val="274E13"/>
                </a:solidFill>
              </a:rPr>
              <a:t> </a:t>
            </a:r>
            <a:r>
              <a:rPr lang="en" sz="1800">
                <a:solidFill>
                  <a:srgbClr val="274E13"/>
                </a:solidFill>
              </a:rPr>
              <a:t>accomplished this by studying the light curves from these datasets.</a:t>
            </a:r>
            <a:endParaRPr sz="2500">
              <a:solidFill>
                <a:srgbClr val="274E13"/>
              </a:solidFill>
            </a:endParaRPr>
          </a:p>
        </p:txBody>
      </p:sp>
      <p:pic>
        <p:nvPicPr>
          <p:cNvPr id="95" name="Google Shape;95;p16"/>
          <p:cNvPicPr preferRelativeResize="0"/>
          <p:nvPr/>
        </p:nvPicPr>
        <p:blipFill rotWithShape="1">
          <a:blip r:embed="rId5">
            <a:alphaModFix/>
          </a:blip>
          <a:srcRect b="7250" l="0" r="0" t="8836"/>
          <a:stretch/>
        </p:blipFill>
        <p:spPr>
          <a:xfrm>
            <a:off x="6008275" y="1049450"/>
            <a:ext cx="2232475" cy="2015275"/>
          </a:xfrm>
          <a:prstGeom prst="rect">
            <a:avLst/>
          </a:prstGeom>
          <a:noFill/>
          <a:ln>
            <a:noFill/>
          </a:ln>
        </p:spPr>
      </p:pic>
      <p:pic>
        <p:nvPicPr>
          <p:cNvPr id="96" name="Google Shape;96;p16"/>
          <p:cNvPicPr preferRelativeResize="0"/>
          <p:nvPr/>
        </p:nvPicPr>
        <p:blipFill>
          <a:blip r:embed="rId6">
            <a:alphaModFix/>
          </a:blip>
          <a:stretch>
            <a:fillRect/>
          </a:stretch>
        </p:blipFill>
        <p:spPr>
          <a:xfrm>
            <a:off x="542275" y="2969775"/>
            <a:ext cx="2743200" cy="1714500"/>
          </a:xfrm>
          <a:prstGeom prst="rect">
            <a:avLst/>
          </a:prstGeom>
          <a:noFill/>
          <a:ln>
            <a:noFill/>
          </a:ln>
        </p:spPr>
      </p:pic>
      <p:sp>
        <p:nvSpPr>
          <p:cNvPr id="97" name="Google Shape;97;p16"/>
          <p:cNvSpPr txBox="1"/>
          <p:nvPr/>
        </p:nvSpPr>
        <p:spPr>
          <a:xfrm>
            <a:off x="506725" y="4684275"/>
            <a:ext cx="2814300" cy="345600"/>
          </a:xfrm>
          <a:prstGeom prst="rect">
            <a:avLst/>
          </a:prstGeom>
          <a:noFill/>
          <a:ln cap="flat" cmpd="sng" w="9525">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300">
                <a:solidFill>
                  <a:schemeClr val="dk2"/>
                </a:solidFill>
              </a:rPr>
              <a:t>Light curve from an eclipsing binary</a:t>
            </a:r>
            <a:r>
              <a:rPr lang="en" sz="1300">
                <a:solidFill>
                  <a:schemeClr val="dk2"/>
                </a:solidFill>
              </a:rPr>
              <a:t> </a:t>
            </a:r>
            <a:endParaRPr sz="1300">
              <a:solidFill>
                <a:schemeClr val="dk2"/>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 name="Shape 101"/>
        <p:cNvGrpSpPr/>
        <p:nvPr/>
      </p:nvGrpSpPr>
      <p:grpSpPr>
        <a:xfrm>
          <a:off x="0" y="0"/>
          <a:ext cx="0" cy="0"/>
          <a:chOff x="0" y="0"/>
          <a:chExt cx="0" cy="0"/>
        </a:xfrm>
      </p:grpSpPr>
      <p:sp>
        <p:nvSpPr>
          <p:cNvPr id="102" name="Google Shape;102;p17"/>
          <p:cNvSpPr/>
          <p:nvPr/>
        </p:nvSpPr>
        <p:spPr>
          <a:xfrm>
            <a:off x="0" y="2927125"/>
            <a:ext cx="9144000" cy="1808700"/>
          </a:xfrm>
          <a:prstGeom prst="rect">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03" name="Google Shape;103;p17"/>
          <p:cNvSpPr/>
          <p:nvPr/>
        </p:nvSpPr>
        <p:spPr>
          <a:xfrm>
            <a:off x="-6625" y="1007150"/>
            <a:ext cx="9144000" cy="1616700"/>
          </a:xfrm>
          <a:prstGeom prst="rect">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04" name="Google Shape;104;p17"/>
          <p:cNvSpPr txBox="1"/>
          <p:nvPr/>
        </p:nvSpPr>
        <p:spPr>
          <a:xfrm>
            <a:off x="286775" y="305275"/>
            <a:ext cx="8557200" cy="795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2100">
                <a:solidFill>
                  <a:srgbClr val="274E13"/>
                </a:solidFill>
              </a:rPr>
              <a:t>Marcel Agüeros </a:t>
            </a:r>
            <a:r>
              <a:rPr lang="en" sz="2100">
                <a:solidFill>
                  <a:srgbClr val="274E13"/>
                </a:solidFill>
              </a:rPr>
              <a:t>studies</a:t>
            </a:r>
            <a:r>
              <a:rPr b="1" lang="en" sz="2100">
                <a:solidFill>
                  <a:srgbClr val="274E13"/>
                </a:solidFill>
              </a:rPr>
              <a:t> </a:t>
            </a:r>
            <a:r>
              <a:rPr lang="en" sz="2100">
                <a:solidFill>
                  <a:srgbClr val="274E13"/>
                </a:solidFill>
              </a:rPr>
              <a:t>magnetic activity and stellar flares </a:t>
            </a:r>
            <a:endParaRPr sz="1800">
              <a:solidFill>
                <a:srgbClr val="274E13"/>
              </a:solidFill>
            </a:endParaRPr>
          </a:p>
        </p:txBody>
      </p:sp>
      <p:sp>
        <p:nvSpPr>
          <p:cNvPr id="105" name="Google Shape;105;p17"/>
          <p:cNvSpPr txBox="1"/>
          <p:nvPr/>
        </p:nvSpPr>
        <p:spPr>
          <a:xfrm>
            <a:off x="286775" y="1007150"/>
            <a:ext cx="8689800" cy="1523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rgbClr val="274E13"/>
                </a:solidFill>
              </a:rPr>
              <a:t>Agüeros studies </a:t>
            </a:r>
            <a:r>
              <a:rPr b="1" lang="en" sz="1800">
                <a:solidFill>
                  <a:srgbClr val="274E13"/>
                </a:solidFill>
              </a:rPr>
              <a:t>magnetic activity</a:t>
            </a:r>
            <a:r>
              <a:rPr lang="en" sz="1800">
                <a:solidFill>
                  <a:srgbClr val="274E13"/>
                </a:solidFill>
              </a:rPr>
              <a:t> in </a:t>
            </a:r>
            <a:r>
              <a:rPr b="1" lang="en" sz="1800">
                <a:solidFill>
                  <a:srgbClr val="274E13"/>
                </a:solidFill>
              </a:rPr>
              <a:t>low-mass stars</a:t>
            </a:r>
            <a:r>
              <a:rPr lang="en" sz="1800">
                <a:solidFill>
                  <a:srgbClr val="274E13"/>
                </a:solidFill>
              </a:rPr>
              <a:t>, particularly the impact of </a:t>
            </a:r>
            <a:r>
              <a:rPr b="1" lang="en" sz="1800">
                <a:solidFill>
                  <a:srgbClr val="274E13"/>
                </a:solidFill>
              </a:rPr>
              <a:t>stellar flares</a:t>
            </a:r>
            <a:r>
              <a:rPr lang="en" sz="1800">
                <a:solidFill>
                  <a:srgbClr val="274E13"/>
                </a:solidFill>
              </a:rPr>
              <a:t> on the stars themselves and their surrounding environments. Such stars (like </a:t>
            </a:r>
            <a:r>
              <a:rPr b="1" lang="en" sz="1800">
                <a:solidFill>
                  <a:srgbClr val="274E13"/>
                </a:solidFill>
              </a:rPr>
              <a:t>r</a:t>
            </a:r>
            <a:r>
              <a:rPr b="1" lang="en" sz="1800">
                <a:solidFill>
                  <a:srgbClr val="274E13"/>
                </a:solidFill>
              </a:rPr>
              <a:t>ed</a:t>
            </a:r>
            <a:r>
              <a:rPr b="1" lang="en" sz="1800">
                <a:solidFill>
                  <a:srgbClr val="274E13"/>
                </a:solidFill>
              </a:rPr>
              <a:t> dwarfs</a:t>
            </a:r>
            <a:r>
              <a:rPr lang="en" sz="1800">
                <a:solidFill>
                  <a:srgbClr val="274E13"/>
                </a:solidFill>
              </a:rPr>
              <a:t>) are known to exhibit strong magnetic activity, but the exact nature of these flares and their variability was not fully understood until recent studies.</a:t>
            </a:r>
            <a:endParaRPr sz="1800">
              <a:solidFill>
                <a:srgbClr val="274E13"/>
              </a:solidFill>
            </a:endParaRPr>
          </a:p>
          <a:p>
            <a:pPr indent="0" lvl="0" marL="0" rtl="0" algn="l">
              <a:spcBef>
                <a:spcPts val="0"/>
              </a:spcBef>
              <a:spcAft>
                <a:spcPts val="0"/>
              </a:spcAft>
              <a:buNone/>
            </a:pPr>
            <a:r>
              <a:t/>
            </a:r>
            <a:endParaRPr sz="1800">
              <a:solidFill>
                <a:schemeClr val="dk1"/>
              </a:solidFill>
            </a:endParaRPr>
          </a:p>
          <a:p>
            <a:pPr indent="0" lvl="0" marL="0" rtl="0" algn="l">
              <a:spcBef>
                <a:spcPts val="0"/>
              </a:spcBef>
              <a:spcAft>
                <a:spcPts val="0"/>
              </a:spcAft>
              <a:buNone/>
            </a:pPr>
            <a:r>
              <a:t/>
            </a:r>
            <a:endParaRPr sz="1800">
              <a:solidFill>
                <a:schemeClr val="dk1"/>
              </a:solidFill>
            </a:endParaRPr>
          </a:p>
        </p:txBody>
      </p:sp>
      <p:sp>
        <p:nvSpPr>
          <p:cNvPr id="106" name="Google Shape;106;p17"/>
          <p:cNvSpPr txBox="1"/>
          <p:nvPr/>
        </p:nvSpPr>
        <p:spPr>
          <a:xfrm>
            <a:off x="5924950" y="3806250"/>
            <a:ext cx="1293600" cy="545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chemeClr val="dk2"/>
              </a:solidFill>
            </a:endParaRPr>
          </a:p>
        </p:txBody>
      </p:sp>
      <p:sp>
        <p:nvSpPr>
          <p:cNvPr id="107" name="Google Shape;107;p17"/>
          <p:cNvSpPr txBox="1"/>
          <p:nvPr/>
        </p:nvSpPr>
        <p:spPr>
          <a:xfrm>
            <a:off x="3903875" y="2927125"/>
            <a:ext cx="5072700" cy="1808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800" u="sng">
                <a:solidFill>
                  <a:schemeClr val="hlink"/>
                </a:solidFill>
                <a:hlinkClick r:id="rId3"/>
              </a:rPr>
              <a:t>Agüeros and </a:t>
            </a:r>
            <a:r>
              <a:rPr lang="en" sz="1800" u="sng">
                <a:solidFill>
                  <a:schemeClr val="hlink"/>
                </a:solidFill>
                <a:hlinkClick r:id="rId4"/>
              </a:rPr>
              <a:t>colleagues</a:t>
            </a:r>
            <a:r>
              <a:rPr lang="en" sz="1800">
                <a:solidFill>
                  <a:srgbClr val="274E13"/>
                </a:solidFill>
              </a:rPr>
              <a:t> found that </a:t>
            </a:r>
            <a:r>
              <a:rPr b="1" lang="en" sz="1800">
                <a:solidFill>
                  <a:srgbClr val="274E13"/>
                </a:solidFill>
              </a:rPr>
              <a:t>low-mass stars</a:t>
            </a:r>
            <a:r>
              <a:rPr lang="en" sz="1800">
                <a:solidFill>
                  <a:srgbClr val="274E13"/>
                </a:solidFill>
              </a:rPr>
              <a:t> can experience exceptionally powerful flares, releasing large amounts of energy in short periods and altering the atmospheres and habitability of exoplanets </a:t>
            </a:r>
            <a:r>
              <a:rPr lang="en" sz="1800">
                <a:solidFill>
                  <a:srgbClr val="274E13"/>
                </a:solidFill>
              </a:rPr>
              <a:t>orbiting</a:t>
            </a:r>
            <a:r>
              <a:rPr lang="en" sz="1800">
                <a:solidFill>
                  <a:srgbClr val="274E13"/>
                </a:solidFill>
              </a:rPr>
              <a:t> in close proximity.</a:t>
            </a:r>
            <a:endParaRPr sz="2500">
              <a:solidFill>
                <a:srgbClr val="274E13"/>
              </a:solidFill>
            </a:endParaRPr>
          </a:p>
        </p:txBody>
      </p:sp>
      <p:pic>
        <p:nvPicPr>
          <p:cNvPr id="108" name="Google Shape;108;p17"/>
          <p:cNvPicPr preferRelativeResize="0"/>
          <p:nvPr/>
        </p:nvPicPr>
        <p:blipFill rotWithShape="1">
          <a:blip r:embed="rId5">
            <a:alphaModFix/>
          </a:blip>
          <a:srcRect b="0" l="0" r="16422" t="0"/>
          <a:stretch/>
        </p:blipFill>
        <p:spPr>
          <a:xfrm>
            <a:off x="542275" y="2735113"/>
            <a:ext cx="2977076" cy="2000725"/>
          </a:xfrm>
          <a:prstGeom prst="rect">
            <a:avLst/>
          </a:prstGeom>
          <a:noFill/>
          <a:ln>
            <a:noFill/>
          </a:ln>
        </p:spPr>
      </p:pic>
      <p:sp>
        <p:nvSpPr>
          <p:cNvPr id="109" name="Google Shape;109;p17"/>
          <p:cNvSpPr txBox="1"/>
          <p:nvPr/>
        </p:nvSpPr>
        <p:spPr>
          <a:xfrm>
            <a:off x="542275" y="4583400"/>
            <a:ext cx="1293600" cy="320100"/>
          </a:xfrm>
          <a:prstGeom prst="rect">
            <a:avLst/>
          </a:prstGeom>
          <a:solidFill>
            <a:srgbClr val="F3F3F3"/>
          </a:solidFill>
          <a:ln cap="flat" cmpd="sng" w="9525">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300">
                <a:solidFill>
                  <a:schemeClr val="dk2"/>
                </a:solidFill>
              </a:rPr>
              <a:t>A stellar flare </a:t>
            </a:r>
            <a:endParaRPr sz="1300">
              <a:solidFill>
                <a:schemeClr val="dk2"/>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 name="Shape 113"/>
        <p:cNvGrpSpPr/>
        <p:nvPr/>
      </p:nvGrpSpPr>
      <p:grpSpPr>
        <a:xfrm>
          <a:off x="0" y="0"/>
          <a:ext cx="0" cy="0"/>
          <a:chOff x="0" y="0"/>
          <a:chExt cx="0" cy="0"/>
        </a:xfrm>
      </p:grpSpPr>
      <p:sp>
        <p:nvSpPr>
          <p:cNvPr id="114" name="Google Shape;114;p18"/>
          <p:cNvSpPr/>
          <p:nvPr/>
        </p:nvSpPr>
        <p:spPr>
          <a:xfrm>
            <a:off x="-27450" y="1287325"/>
            <a:ext cx="9198900" cy="1222500"/>
          </a:xfrm>
          <a:prstGeom prst="rect">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15" name="Google Shape;115;p18"/>
          <p:cNvSpPr/>
          <p:nvPr/>
        </p:nvSpPr>
        <p:spPr>
          <a:xfrm>
            <a:off x="-27450" y="2987450"/>
            <a:ext cx="9198900" cy="1290600"/>
          </a:xfrm>
          <a:prstGeom prst="rect">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16" name="Google Shape;116;p18"/>
          <p:cNvSpPr txBox="1"/>
          <p:nvPr/>
        </p:nvSpPr>
        <p:spPr>
          <a:xfrm>
            <a:off x="286775" y="457675"/>
            <a:ext cx="8557200" cy="795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2100">
                <a:solidFill>
                  <a:srgbClr val="274E13"/>
                </a:solidFill>
              </a:rPr>
              <a:t>Marcel Agüeros </a:t>
            </a:r>
            <a:r>
              <a:rPr lang="en" sz="2100">
                <a:solidFill>
                  <a:srgbClr val="274E13"/>
                </a:solidFill>
              </a:rPr>
              <a:t>studies</a:t>
            </a:r>
            <a:r>
              <a:rPr b="1" lang="en" sz="2100">
                <a:solidFill>
                  <a:srgbClr val="274E13"/>
                </a:solidFill>
              </a:rPr>
              <a:t> </a:t>
            </a:r>
            <a:r>
              <a:rPr lang="en" sz="2100">
                <a:solidFill>
                  <a:srgbClr val="274E13"/>
                </a:solidFill>
              </a:rPr>
              <a:t>interacting binary star systems</a:t>
            </a:r>
            <a:r>
              <a:rPr b="1" lang="en" sz="2100">
                <a:solidFill>
                  <a:srgbClr val="274E13"/>
                </a:solidFill>
              </a:rPr>
              <a:t> </a:t>
            </a:r>
            <a:endParaRPr sz="1800">
              <a:solidFill>
                <a:srgbClr val="274E13"/>
              </a:solidFill>
            </a:endParaRPr>
          </a:p>
          <a:p>
            <a:pPr indent="0" lvl="0" marL="0" rtl="0" algn="l">
              <a:spcBef>
                <a:spcPts val="0"/>
              </a:spcBef>
              <a:spcAft>
                <a:spcPts val="0"/>
              </a:spcAft>
              <a:buNone/>
            </a:pPr>
            <a:r>
              <a:t/>
            </a:r>
            <a:endParaRPr sz="1800">
              <a:solidFill>
                <a:schemeClr val="dk1"/>
              </a:solidFill>
            </a:endParaRPr>
          </a:p>
        </p:txBody>
      </p:sp>
      <p:sp>
        <p:nvSpPr>
          <p:cNvPr id="117" name="Google Shape;117;p18"/>
          <p:cNvSpPr txBox="1"/>
          <p:nvPr/>
        </p:nvSpPr>
        <p:spPr>
          <a:xfrm>
            <a:off x="210275" y="1253275"/>
            <a:ext cx="8710200" cy="1290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rgbClr val="274E13"/>
                </a:solidFill>
              </a:rPr>
              <a:t>Agüeros also works on </a:t>
            </a:r>
            <a:r>
              <a:rPr b="1" lang="en" sz="1800">
                <a:solidFill>
                  <a:srgbClr val="274E13"/>
                </a:solidFill>
              </a:rPr>
              <a:t>binary</a:t>
            </a:r>
            <a:r>
              <a:rPr lang="en" sz="1800">
                <a:solidFill>
                  <a:srgbClr val="274E13"/>
                </a:solidFill>
              </a:rPr>
              <a:t> and </a:t>
            </a:r>
            <a:r>
              <a:rPr b="1" lang="en" sz="1800">
                <a:solidFill>
                  <a:srgbClr val="274E13"/>
                </a:solidFill>
              </a:rPr>
              <a:t>multiple star systems</a:t>
            </a:r>
            <a:r>
              <a:rPr lang="en" sz="1800">
                <a:solidFill>
                  <a:srgbClr val="274E13"/>
                </a:solidFill>
              </a:rPr>
              <a:t>, </a:t>
            </a:r>
            <a:r>
              <a:rPr lang="en" sz="1800">
                <a:solidFill>
                  <a:srgbClr val="274E13"/>
                </a:solidFill>
              </a:rPr>
              <a:t>investigating</a:t>
            </a:r>
            <a:r>
              <a:rPr lang="en" sz="1800">
                <a:solidFill>
                  <a:srgbClr val="274E13"/>
                </a:solidFill>
              </a:rPr>
              <a:t> how such stellar bodies interact, </a:t>
            </a:r>
            <a:r>
              <a:rPr b="1" lang="en" sz="1800">
                <a:solidFill>
                  <a:srgbClr val="274E13"/>
                </a:solidFill>
              </a:rPr>
              <a:t>exchange mass</a:t>
            </a:r>
            <a:r>
              <a:rPr lang="en" sz="1800">
                <a:solidFill>
                  <a:srgbClr val="274E13"/>
                </a:solidFill>
              </a:rPr>
              <a:t>, and affect each other’s evolution. These systems are particularly interesting for studying </a:t>
            </a:r>
            <a:r>
              <a:rPr b="1" lang="en" sz="1800">
                <a:solidFill>
                  <a:srgbClr val="274E13"/>
                </a:solidFill>
              </a:rPr>
              <a:t>stellar </a:t>
            </a:r>
            <a:r>
              <a:rPr b="1" lang="en" sz="1800">
                <a:solidFill>
                  <a:srgbClr val="274E13"/>
                </a:solidFill>
              </a:rPr>
              <a:t>life cycles</a:t>
            </a:r>
            <a:r>
              <a:rPr lang="en" sz="1800">
                <a:solidFill>
                  <a:srgbClr val="274E13"/>
                </a:solidFill>
              </a:rPr>
              <a:t>, especially in close binary systems, where stellar material can be </a:t>
            </a:r>
            <a:r>
              <a:rPr b="1" lang="en" sz="1800">
                <a:solidFill>
                  <a:srgbClr val="274E13"/>
                </a:solidFill>
              </a:rPr>
              <a:t>transferred between stars</a:t>
            </a:r>
            <a:r>
              <a:rPr lang="en" sz="1800">
                <a:solidFill>
                  <a:srgbClr val="274E13"/>
                </a:solidFill>
              </a:rPr>
              <a:t>.</a:t>
            </a:r>
            <a:endParaRPr sz="1800">
              <a:solidFill>
                <a:srgbClr val="274E13"/>
              </a:solidFill>
            </a:endParaRPr>
          </a:p>
        </p:txBody>
      </p:sp>
      <p:sp>
        <p:nvSpPr>
          <p:cNvPr id="118" name="Google Shape;118;p18"/>
          <p:cNvSpPr txBox="1"/>
          <p:nvPr/>
        </p:nvSpPr>
        <p:spPr>
          <a:xfrm>
            <a:off x="77600" y="2987450"/>
            <a:ext cx="5466900" cy="1290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800">
                <a:solidFill>
                  <a:srgbClr val="274E13"/>
                </a:solidFill>
              </a:rPr>
              <a:t>This work has highlighted how these interactions can lead to the formation of </a:t>
            </a:r>
            <a:r>
              <a:rPr b="1" lang="en" sz="1800">
                <a:solidFill>
                  <a:srgbClr val="274E13"/>
                </a:solidFill>
              </a:rPr>
              <a:t>cataclysmic variables, </a:t>
            </a:r>
            <a:r>
              <a:rPr lang="en" sz="1800">
                <a:solidFill>
                  <a:srgbClr val="274E13"/>
                </a:solidFill>
              </a:rPr>
              <a:t>a binary system composed of a white dwarf and a low mass star.</a:t>
            </a:r>
            <a:endParaRPr sz="2500">
              <a:solidFill>
                <a:srgbClr val="274E13"/>
              </a:solidFill>
            </a:endParaRPr>
          </a:p>
        </p:txBody>
      </p:sp>
      <p:pic>
        <p:nvPicPr>
          <p:cNvPr id="119" name="Google Shape;119;p18"/>
          <p:cNvPicPr preferRelativeResize="0"/>
          <p:nvPr/>
        </p:nvPicPr>
        <p:blipFill>
          <a:blip r:embed="rId4">
            <a:alphaModFix/>
          </a:blip>
          <a:stretch>
            <a:fillRect/>
          </a:stretch>
        </p:blipFill>
        <p:spPr>
          <a:xfrm>
            <a:off x="5942025" y="2712125"/>
            <a:ext cx="2694525" cy="2177375"/>
          </a:xfrm>
          <a:prstGeom prst="rect">
            <a:avLst/>
          </a:prstGeom>
          <a:noFill/>
          <a:ln>
            <a:noFill/>
          </a:ln>
        </p:spPr>
      </p:pic>
      <p:sp>
        <p:nvSpPr>
          <p:cNvPr id="120" name="Google Shape;120;p18"/>
          <p:cNvSpPr txBox="1"/>
          <p:nvPr/>
        </p:nvSpPr>
        <p:spPr>
          <a:xfrm>
            <a:off x="7268850" y="3164950"/>
            <a:ext cx="1367700" cy="381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200">
                <a:solidFill>
                  <a:schemeClr val="dk1"/>
                </a:solidFill>
              </a:rPr>
              <a:t>Low mass star</a:t>
            </a:r>
            <a:endParaRPr b="1" sz="1200">
              <a:solidFill>
                <a:schemeClr val="dk1"/>
              </a:solidFill>
            </a:endParaRPr>
          </a:p>
        </p:txBody>
      </p:sp>
      <p:sp>
        <p:nvSpPr>
          <p:cNvPr id="121" name="Google Shape;121;p18"/>
          <p:cNvSpPr txBox="1"/>
          <p:nvPr/>
        </p:nvSpPr>
        <p:spPr>
          <a:xfrm>
            <a:off x="6909900" y="4167025"/>
            <a:ext cx="1367700" cy="381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200">
                <a:solidFill>
                  <a:schemeClr val="dk1"/>
                </a:solidFill>
              </a:rPr>
              <a:t>White Dwarf</a:t>
            </a:r>
            <a:endParaRPr b="1" sz="1200">
              <a:solidFill>
                <a:schemeClr val="dk1"/>
              </a:solidFill>
            </a:endParaRPr>
          </a:p>
        </p:txBody>
      </p:sp>
      <p:sp>
        <p:nvSpPr>
          <p:cNvPr id="122" name="Google Shape;122;p18"/>
          <p:cNvSpPr txBox="1"/>
          <p:nvPr/>
        </p:nvSpPr>
        <p:spPr>
          <a:xfrm>
            <a:off x="6009550" y="2783950"/>
            <a:ext cx="1367700" cy="501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200">
                <a:solidFill>
                  <a:srgbClr val="ECF8FA"/>
                </a:solidFill>
              </a:rPr>
              <a:t>Cataclysmic</a:t>
            </a:r>
            <a:r>
              <a:rPr b="1" lang="en" sz="1200">
                <a:solidFill>
                  <a:srgbClr val="ECF8FA"/>
                </a:solidFill>
              </a:rPr>
              <a:t> </a:t>
            </a:r>
            <a:r>
              <a:rPr b="1" lang="en" sz="1200">
                <a:solidFill>
                  <a:srgbClr val="ECF8FA"/>
                </a:solidFill>
              </a:rPr>
              <a:t>Variables</a:t>
            </a:r>
            <a:endParaRPr b="1" sz="1200">
              <a:solidFill>
                <a:schemeClr val="dk1"/>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 name="Shape 126"/>
        <p:cNvGrpSpPr/>
        <p:nvPr/>
      </p:nvGrpSpPr>
      <p:grpSpPr>
        <a:xfrm>
          <a:off x="0" y="0"/>
          <a:ext cx="0" cy="0"/>
          <a:chOff x="0" y="0"/>
          <a:chExt cx="0" cy="0"/>
        </a:xfrm>
      </p:grpSpPr>
      <p:sp>
        <p:nvSpPr>
          <p:cNvPr id="127" name="Google Shape;127;p19"/>
          <p:cNvSpPr/>
          <p:nvPr/>
        </p:nvSpPr>
        <p:spPr>
          <a:xfrm>
            <a:off x="-6625" y="3210250"/>
            <a:ext cx="9144000" cy="1608600"/>
          </a:xfrm>
          <a:prstGeom prst="rect">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28" name="Google Shape;128;p19"/>
          <p:cNvSpPr/>
          <p:nvPr/>
        </p:nvSpPr>
        <p:spPr>
          <a:xfrm>
            <a:off x="-6625" y="1318550"/>
            <a:ext cx="9150600" cy="1608600"/>
          </a:xfrm>
          <a:prstGeom prst="rect">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29" name="Google Shape;129;p19"/>
          <p:cNvSpPr txBox="1"/>
          <p:nvPr/>
        </p:nvSpPr>
        <p:spPr>
          <a:xfrm>
            <a:off x="286775" y="305275"/>
            <a:ext cx="8557200" cy="795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2100">
                <a:solidFill>
                  <a:srgbClr val="274E13"/>
                </a:solidFill>
              </a:rPr>
              <a:t>Marcel Agüeros</a:t>
            </a:r>
            <a:r>
              <a:rPr lang="en" sz="2100">
                <a:solidFill>
                  <a:srgbClr val="274E13"/>
                </a:solidFill>
              </a:rPr>
              <a:t> is an advocate for diversity in higher level physic-related studies </a:t>
            </a:r>
            <a:endParaRPr sz="1800">
              <a:solidFill>
                <a:srgbClr val="274E13"/>
              </a:solidFill>
            </a:endParaRPr>
          </a:p>
          <a:p>
            <a:pPr indent="0" lvl="0" marL="0" rtl="0" algn="l">
              <a:spcBef>
                <a:spcPts val="0"/>
              </a:spcBef>
              <a:spcAft>
                <a:spcPts val="0"/>
              </a:spcAft>
              <a:buClr>
                <a:schemeClr val="dk1"/>
              </a:buClr>
              <a:buSzPts val="1100"/>
              <a:buFont typeface="Arial"/>
              <a:buNone/>
            </a:pPr>
            <a:r>
              <a:t/>
            </a:r>
            <a:endParaRPr sz="1800">
              <a:solidFill>
                <a:schemeClr val="dk1"/>
              </a:solidFill>
            </a:endParaRPr>
          </a:p>
        </p:txBody>
      </p:sp>
      <p:sp>
        <p:nvSpPr>
          <p:cNvPr id="130" name="Google Shape;130;p19"/>
          <p:cNvSpPr txBox="1"/>
          <p:nvPr/>
        </p:nvSpPr>
        <p:spPr>
          <a:xfrm>
            <a:off x="216600" y="1318550"/>
            <a:ext cx="8710800" cy="1464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rgbClr val="274E13"/>
                </a:solidFill>
              </a:rPr>
              <a:t>Prof. Agüeros has worked on increasing the numbers of women and underrepresented minorities in the sciences since starting graduate school. At the University of Washington, he helped create the </a:t>
            </a:r>
            <a:r>
              <a:rPr lang="en" sz="1800">
                <a:solidFill>
                  <a:srgbClr val="274E13"/>
                </a:solidFill>
              </a:rPr>
              <a:t>Pre-Major in astronomy Program</a:t>
            </a:r>
            <a:r>
              <a:rPr lang="en" sz="1800">
                <a:solidFill>
                  <a:srgbClr val="274E13"/>
                </a:solidFill>
              </a:rPr>
              <a:t>, where first-year underrepresented students interested in astronomy are exposed to research, and which now has over 100 alumni.</a:t>
            </a:r>
            <a:endParaRPr sz="1800">
              <a:solidFill>
                <a:srgbClr val="274E13"/>
              </a:solidFill>
            </a:endParaRPr>
          </a:p>
        </p:txBody>
      </p:sp>
      <p:sp>
        <p:nvSpPr>
          <p:cNvPr id="131" name="Google Shape;131;p19"/>
          <p:cNvSpPr txBox="1"/>
          <p:nvPr/>
        </p:nvSpPr>
        <p:spPr>
          <a:xfrm>
            <a:off x="133175" y="3210250"/>
            <a:ext cx="6717300" cy="1172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800">
                <a:solidFill>
                  <a:srgbClr val="274E13"/>
                </a:solidFill>
              </a:rPr>
              <a:t>His </a:t>
            </a:r>
            <a:r>
              <a:rPr lang="en" sz="1800">
                <a:solidFill>
                  <a:srgbClr val="274E13"/>
                </a:solidFill>
              </a:rPr>
              <a:t>is a recipient of an NSF CAREER award and of the Presidential Early Career Award for Scientists and Engineers (PECASE), and he has won Columbia University Lenfest Distinguished Faculty Award, its Presidential Teaching Award for Faculty, and its Faculty Service Award.</a:t>
            </a:r>
            <a:endParaRPr sz="2100">
              <a:solidFill>
                <a:srgbClr val="274E13"/>
              </a:solidFill>
            </a:endParaRPr>
          </a:p>
        </p:txBody>
      </p:sp>
      <p:pic>
        <p:nvPicPr>
          <p:cNvPr id="132" name="Google Shape;132;p19"/>
          <p:cNvPicPr preferRelativeResize="0"/>
          <p:nvPr/>
        </p:nvPicPr>
        <p:blipFill>
          <a:blip r:embed="rId4">
            <a:alphaModFix/>
          </a:blip>
          <a:stretch>
            <a:fillRect/>
          </a:stretch>
        </p:blipFill>
        <p:spPr>
          <a:xfrm>
            <a:off x="7069525" y="3497773"/>
            <a:ext cx="1966150" cy="102922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 name="Shape 136"/>
        <p:cNvGrpSpPr/>
        <p:nvPr/>
      </p:nvGrpSpPr>
      <p:grpSpPr>
        <a:xfrm>
          <a:off x="0" y="0"/>
          <a:ext cx="0" cy="0"/>
          <a:chOff x="0" y="0"/>
          <a:chExt cx="0" cy="0"/>
        </a:xfrm>
      </p:grpSpPr>
      <p:sp>
        <p:nvSpPr>
          <p:cNvPr id="137" name="Google Shape;137;p20"/>
          <p:cNvSpPr/>
          <p:nvPr/>
        </p:nvSpPr>
        <p:spPr>
          <a:xfrm>
            <a:off x="-6625" y="3573850"/>
            <a:ext cx="9144000" cy="1101300"/>
          </a:xfrm>
          <a:prstGeom prst="rect">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38" name="Google Shape;138;p20"/>
          <p:cNvSpPr/>
          <p:nvPr/>
        </p:nvSpPr>
        <p:spPr>
          <a:xfrm>
            <a:off x="245900" y="322775"/>
            <a:ext cx="8629800" cy="2676600"/>
          </a:xfrm>
          <a:prstGeom prst="rect">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39" name="Google Shape;139;p20"/>
          <p:cNvSpPr txBox="1"/>
          <p:nvPr/>
        </p:nvSpPr>
        <p:spPr>
          <a:xfrm>
            <a:off x="384350" y="322775"/>
            <a:ext cx="8557200" cy="2531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rgbClr val="274E13"/>
                </a:solidFill>
              </a:rPr>
              <a:t>Dr. Agüeros is very proud of his Puerto Rican heritage. In a journal </a:t>
            </a:r>
            <a:r>
              <a:rPr lang="en" sz="1800">
                <a:solidFill>
                  <a:srgbClr val="274E13"/>
                </a:solidFill>
              </a:rPr>
              <a:t>article written by </a:t>
            </a:r>
            <a:r>
              <a:rPr i="1" lang="en" sz="1800">
                <a:solidFill>
                  <a:srgbClr val="274E13"/>
                </a:solidFill>
              </a:rPr>
              <a:t>Ciencia Puerto Rico, </a:t>
            </a:r>
            <a:r>
              <a:rPr lang="en" sz="1800">
                <a:solidFill>
                  <a:srgbClr val="274E13"/>
                </a:solidFill>
              </a:rPr>
              <a:t> he expresses that a pivotal moment in his scientific journey was when he participated in a summer internship at the </a:t>
            </a:r>
            <a:r>
              <a:rPr lang="en" sz="1800">
                <a:solidFill>
                  <a:srgbClr val="274E13"/>
                </a:solidFill>
                <a:uFill>
                  <a:noFill/>
                </a:uFill>
                <a:latin typeface="Trebuchet MS"/>
                <a:ea typeface="Trebuchet MS"/>
                <a:cs typeface="Trebuchet MS"/>
                <a:sym typeface="Trebuchet MS"/>
                <a:hlinkClick r:id="rId3">
                  <a:extLst>
                    <a:ext uri="{A12FA001-AC4F-418D-AE19-62706E023703}">
                      <ahyp:hlinkClr val="tx"/>
                    </a:ext>
                  </a:extLst>
                </a:hlinkClick>
              </a:rPr>
              <a:t>Arecibo Observatory</a:t>
            </a:r>
            <a:r>
              <a:rPr lang="en" sz="1800">
                <a:solidFill>
                  <a:srgbClr val="274E13"/>
                </a:solidFill>
                <a:latin typeface="Trebuchet MS"/>
                <a:ea typeface="Trebuchet MS"/>
                <a:cs typeface="Trebuchet MS"/>
                <a:sym typeface="Trebuchet MS"/>
              </a:rPr>
              <a:t>.</a:t>
            </a:r>
            <a:endParaRPr sz="1800">
              <a:solidFill>
                <a:srgbClr val="274E13"/>
              </a:solidFill>
              <a:latin typeface="Trebuchet MS"/>
              <a:ea typeface="Trebuchet MS"/>
              <a:cs typeface="Trebuchet MS"/>
              <a:sym typeface="Trebuchet MS"/>
            </a:endParaRPr>
          </a:p>
          <a:p>
            <a:pPr indent="0" lvl="0" marL="0" rtl="0" algn="l">
              <a:spcBef>
                <a:spcPts val="0"/>
              </a:spcBef>
              <a:spcAft>
                <a:spcPts val="0"/>
              </a:spcAft>
              <a:buNone/>
            </a:pPr>
            <a:r>
              <a:t/>
            </a:r>
            <a:endParaRPr sz="1800">
              <a:solidFill>
                <a:srgbClr val="274E13"/>
              </a:solidFill>
              <a:latin typeface="Trebuchet MS"/>
              <a:ea typeface="Trebuchet MS"/>
              <a:cs typeface="Trebuchet MS"/>
              <a:sym typeface="Trebuchet MS"/>
            </a:endParaRPr>
          </a:p>
          <a:p>
            <a:pPr indent="0" lvl="0" marL="0" rtl="0" algn="l">
              <a:spcBef>
                <a:spcPts val="0"/>
              </a:spcBef>
              <a:spcAft>
                <a:spcPts val="0"/>
              </a:spcAft>
              <a:buClr>
                <a:schemeClr val="dk1"/>
              </a:buClr>
              <a:buSzPts val="1100"/>
              <a:buFont typeface="Arial"/>
              <a:buNone/>
            </a:pPr>
            <a:r>
              <a:rPr i="1" lang="en" sz="1800">
                <a:solidFill>
                  <a:srgbClr val="6AA84F"/>
                </a:solidFill>
              </a:rPr>
              <a:t>“At that point my research experiences hadn't been particularly rewarding.  But I had a really great time working (in Arecibo) with Dr. Kiriaki Xiluri, a terrific mentor.  I think that experience made me imagine I could be an astronomer, even if it took another 10 years before I got comfortable saying: I am an astronomer!" </a:t>
            </a:r>
            <a:endParaRPr sz="3000">
              <a:solidFill>
                <a:srgbClr val="6AA84F"/>
              </a:solidFill>
            </a:endParaRPr>
          </a:p>
          <a:p>
            <a:pPr indent="0" lvl="0" marL="0" rtl="0" algn="l">
              <a:spcBef>
                <a:spcPts val="0"/>
              </a:spcBef>
              <a:spcAft>
                <a:spcPts val="0"/>
              </a:spcAft>
              <a:buNone/>
            </a:pPr>
            <a:r>
              <a:t/>
            </a:r>
            <a:endParaRPr sz="1800">
              <a:solidFill>
                <a:schemeClr val="dk1"/>
              </a:solidFill>
            </a:endParaRPr>
          </a:p>
        </p:txBody>
      </p:sp>
      <p:pic>
        <p:nvPicPr>
          <p:cNvPr id="140" name="Google Shape;140;p20"/>
          <p:cNvPicPr preferRelativeResize="0"/>
          <p:nvPr/>
        </p:nvPicPr>
        <p:blipFill rotWithShape="1">
          <a:blip r:embed="rId4">
            <a:alphaModFix/>
          </a:blip>
          <a:srcRect b="11140" l="0" r="32464" t="19708"/>
          <a:stretch/>
        </p:blipFill>
        <p:spPr>
          <a:xfrm>
            <a:off x="1557600" y="3258250"/>
            <a:ext cx="2256126" cy="1732500"/>
          </a:xfrm>
          <a:prstGeom prst="rect">
            <a:avLst/>
          </a:prstGeom>
          <a:noFill/>
          <a:ln>
            <a:noFill/>
          </a:ln>
        </p:spPr>
      </p:pic>
      <p:pic>
        <p:nvPicPr>
          <p:cNvPr id="141" name="Google Shape;141;p20"/>
          <p:cNvPicPr preferRelativeResize="0"/>
          <p:nvPr/>
        </p:nvPicPr>
        <p:blipFill>
          <a:blip r:embed="rId5">
            <a:alphaModFix/>
          </a:blip>
          <a:stretch>
            <a:fillRect/>
          </a:stretch>
        </p:blipFill>
        <p:spPr>
          <a:xfrm>
            <a:off x="5218645" y="3181325"/>
            <a:ext cx="2831605" cy="1886351"/>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 name="Shape 145"/>
        <p:cNvGrpSpPr/>
        <p:nvPr/>
      </p:nvGrpSpPr>
      <p:grpSpPr>
        <a:xfrm>
          <a:off x="0" y="0"/>
          <a:ext cx="0" cy="0"/>
          <a:chOff x="0" y="0"/>
          <a:chExt cx="0" cy="0"/>
        </a:xfrm>
      </p:grpSpPr>
      <p:sp>
        <p:nvSpPr>
          <p:cNvPr id="146" name="Google Shape;146;p21"/>
          <p:cNvSpPr txBox="1"/>
          <p:nvPr/>
        </p:nvSpPr>
        <p:spPr>
          <a:xfrm>
            <a:off x="286775" y="305275"/>
            <a:ext cx="8557200" cy="795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600">
                <a:solidFill>
                  <a:schemeClr val="dk1"/>
                </a:solidFill>
              </a:rPr>
              <a:t>Resources: </a:t>
            </a:r>
            <a:endParaRPr sz="1300">
              <a:solidFill>
                <a:schemeClr val="dk1"/>
              </a:solidFill>
            </a:endParaRPr>
          </a:p>
        </p:txBody>
      </p:sp>
      <p:sp>
        <p:nvSpPr>
          <p:cNvPr id="147" name="Google Shape;147;p21"/>
          <p:cNvSpPr txBox="1"/>
          <p:nvPr/>
        </p:nvSpPr>
        <p:spPr>
          <a:xfrm>
            <a:off x="332100" y="663575"/>
            <a:ext cx="8479800" cy="4385400"/>
          </a:xfrm>
          <a:prstGeom prst="rect">
            <a:avLst/>
          </a:prstGeom>
          <a:noFill/>
          <a:ln>
            <a:noFill/>
          </a:ln>
        </p:spPr>
        <p:txBody>
          <a:bodyPr anchorCtr="0" anchor="t" bIns="91425" lIns="91425" spcFirstLastPara="1" rIns="91425" wrap="square" tIns="91425">
            <a:noAutofit/>
          </a:bodyPr>
          <a:lstStyle/>
          <a:p>
            <a:pPr indent="-298450" lvl="0" marL="457200" rtl="0" algn="l">
              <a:lnSpc>
                <a:spcPct val="115000"/>
              </a:lnSpc>
              <a:spcBef>
                <a:spcPts val="0"/>
              </a:spcBef>
              <a:spcAft>
                <a:spcPts val="0"/>
              </a:spcAft>
              <a:buClr>
                <a:schemeClr val="dk1"/>
              </a:buClr>
              <a:buSzPts val="1100"/>
              <a:buChar char="-"/>
            </a:pPr>
            <a:r>
              <a:rPr lang="en" sz="1100"/>
              <a:t>News </a:t>
            </a:r>
            <a:r>
              <a:rPr lang="en" sz="1100"/>
              <a:t>article: </a:t>
            </a:r>
            <a:r>
              <a:rPr lang="en" sz="1100" u="sng">
                <a:solidFill>
                  <a:schemeClr val="hlink"/>
                </a:solidFill>
                <a:hlinkClick r:id="rId3"/>
              </a:rPr>
              <a:t>https://www.cienciapr.org/en/monthly-story/marcel-agueros-junction-world-class-astronomy-and-passion-diversity</a:t>
            </a:r>
            <a:endParaRPr sz="1100">
              <a:solidFill>
                <a:schemeClr val="dk1"/>
              </a:solidFill>
            </a:endParaRPr>
          </a:p>
          <a:p>
            <a:pPr indent="-298450" lvl="0" marL="457200" rtl="0" algn="l">
              <a:lnSpc>
                <a:spcPct val="115000"/>
              </a:lnSpc>
              <a:spcBef>
                <a:spcPts val="0"/>
              </a:spcBef>
              <a:spcAft>
                <a:spcPts val="0"/>
              </a:spcAft>
              <a:buClr>
                <a:schemeClr val="dk1"/>
              </a:buClr>
              <a:buSzPts val="1100"/>
              <a:buChar char="-"/>
            </a:pPr>
            <a:r>
              <a:rPr lang="en" sz="1100">
                <a:solidFill>
                  <a:schemeClr val="dk1"/>
                </a:solidFill>
              </a:rPr>
              <a:t>Webpage: </a:t>
            </a:r>
            <a:r>
              <a:rPr lang="en" sz="1100" u="sng">
                <a:solidFill>
                  <a:schemeClr val="hlink"/>
                </a:solidFill>
                <a:hlinkClick r:id="rId4"/>
              </a:rPr>
              <a:t>https://lsstdiscoveryalliance.org/programs/catalyst-fellowship/mentors/marcel-agueros/</a:t>
            </a:r>
            <a:endParaRPr sz="1100">
              <a:solidFill>
                <a:schemeClr val="dk1"/>
              </a:solidFill>
            </a:endParaRPr>
          </a:p>
          <a:p>
            <a:pPr indent="-298450" lvl="0" marL="457200" rtl="0" algn="l">
              <a:lnSpc>
                <a:spcPct val="115000"/>
              </a:lnSpc>
              <a:spcBef>
                <a:spcPts val="0"/>
              </a:spcBef>
              <a:spcAft>
                <a:spcPts val="0"/>
              </a:spcAft>
              <a:buClr>
                <a:schemeClr val="dk1"/>
              </a:buClr>
              <a:buSzPts val="1100"/>
              <a:buChar char="-"/>
            </a:pPr>
            <a:r>
              <a:rPr lang="en" sz="1100">
                <a:solidFill>
                  <a:schemeClr val="dk1"/>
                </a:solidFill>
              </a:rPr>
              <a:t>Research papers : </a:t>
            </a:r>
            <a:r>
              <a:rPr lang="en" sz="1100" u="sng">
                <a:solidFill>
                  <a:schemeClr val="hlink"/>
                </a:solidFill>
                <a:hlinkClick r:id="rId5"/>
              </a:rPr>
              <a:t>https://inspirehep.net/authors/1037060</a:t>
            </a:r>
            <a:r>
              <a:rPr lang="en" sz="1100">
                <a:solidFill>
                  <a:schemeClr val="dk1"/>
                </a:solidFill>
              </a:rPr>
              <a:t> </a:t>
            </a:r>
            <a:endParaRPr sz="1100">
              <a:solidFill>
                <a:schemeClr val="dk1"/>
              </a:solidFill>
            </a:endParaRPr>
          </a:p>
          <a:p>
            <a:pPr indent="-298450" lvl="0" marL="457200" rtl="0" algn="l">
              <a:lnSpc>
                <a:spcPct val="115000"/>
              </a:lnSpc>
              <a:spcBef>
                <a:spcPts val="0"/>
              </a:spcBef>
              <a:spcAft>
                <a:spcPts val="0"/>
              </a:spcAft>
              <a:buClr>
                <a:schemeClr val="dk1"/>
              </a:buClr>
              <a:buSzPts val="1100"/>
              <a:buChar char="-"/>
            </a:pPr>
            <a:r>
              <a:rPr lang="en" sz="1100">
                <a:solidFill>
                  <a:schemeClr val="dk1"/>
                </a:solidFill>
              </a:rPr>
              <a:t>Bridge Program to PHD: </a:t>
            </a:r>
            <a:r>
              <a:rPr lang="en" sz="1100" u="sng">
                <a:solidFill>
                  <a:schemeClr val="hlink"/>
                </a:solidFill>
                <a:hlinkClick r:id="rId6"/>
              </a:rPr>
              <a:t>https://bridgetophd.facultydiversity.columbia.edu/directory/marcel-agueros</a:t>
            </a:r>
            <a:r>
              <a:rPr lang="en" sz="1100">
                <a:solidFill>
                  <a:schemeClr val="dk1"/>
                </a:solidFill>
              </a:rPr>
              <a:t>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rPr lang="en" sz="1700">
                <a:solidFill>
                  <a:schemeClr val="dk1"/>
                </a:solidFill>
              </a:rPr>
              <a:t>Images: </a:t>
            </a:r>
            <a:endParaRPr sz="1700">
              <a:solidFill>
                <a:schemeClr val="dk1"/>
              </a:solidFill>
            </a:endParaRPr>
          </a:p>
          <a:p>
            <a:pPr indent="-298450" lvl="0" marL="457200" rtl="0" algn="l">
              <a:lnSpc>
                <a:spcPct val="115000"/>
              </a:lnSpc>
              <a:spcBef>
                <a:spcPts val="0"/>
              </a:spcBef>
              <a:spcAft>
                <a:spcPts val="0"/>
              </a:spcAft>
              <a:buClr>
                <a:schemeClr val="dk1"/>
              </a:buClr>
              <a:buSzPts val="1100"/>
              <a:buChar char="-"/>
            </a:pPr>
            <a:r>
              <a:rPr lang="en" sz="1100">
                <a:solidFill>
                  <a:schemeClr val="dk1"/>
                </a:solidFill>
              </a:rPr>
              <a:t>s</a:t>
            </a:r>
            <a:r>
              <a:rPr lang="en" sz="1100">
                <a:solidFill>
                  <a:schemeClr val="dk1"/>
                </a:solidFill>
              </a:rPr>
              <a:t>tars , slide 1: </a:t>
            </a:r>
            <a:r>
              <a:rPr lang="en" sz="1100" u="sng">
                <a:solidFill>
                  <a:schemeClr val="hlink"/>
                </a:solidFill>
                <a:hlinkClick r:id="rId7"/>
              </a:rPr>
              <a:t>https://exoplanetes.umontreal.ca/en/research/astrophysique-stellaire/</a:t>
            </a:r>
            <a:r>
              <a:rPr lang="en" sz="1100">
                <a:solidFill>
                  <a:schemeClr val="dk1"/>
                </a:solidFill>
              </a:rPr>
              <a:t> </a:t>
            </a:r>
            <a:endParaRPr sz="1100">
              <a:solidFill>
                <a:schemeClr val="dk1"/>
              </a:solidFill>
            </a:endParaRPr>
          </a:p>
          <a:p>
            <a:pPr indent="-298450" lvl="0" marL="457200" rtl="0" algn="l">
              <a:lnSpc>
                <a:spcPct val="115000"/>
              </a:lnSpc>
              <a:spcBef>
                <a:spcPts val="0"/>
              </a:spcBef>
              <a:spcAft>
                <a:spcPts val="0"/>
              </a:spcAft>
              <a:buClr>
                <a:schemeClr val="dk1"/>
              </a:buClr>
              <a:buSzPts val="1100"/>
              <a:buChar char="-"/>
            </a:pPr>
            <a:r>
              <a:rPr lang="en" sz="1100">
                <a:solidFill>
                  <a:schemeClr val="dk1"/>
                </a:solidFill>
              </a:rPr>
              <a:t>Marcel Agüeros, slide 1: </a:t>
            </a:r>
            <a:r>
              <a:rPr lang="en" sz="1100" u="sng">
                <a:solidFill>
                  <a:schemeClr val="hlink"/>
                </a:solidFill>
                <a:hlinkClick r:id="rId8"/>
              </a:rPr>
              <a:t>https://www.wsj.com/articles/an-astronomers-most-beloved-telescope-1483553781</a:t>
            </a:r>
            <a:r>
              <a:rPr lang="en" sz="1100">
                <a:solidFill>
                  <a:schemeClr val="dk1"/>
                </a:solidFill>
              </a:rPr>
              <a:t> </a:t>
            </a:r>
            <a:endParaRPr sz="1100">
              <a:solidFill>
                <a:schemeClr val="dk1"/>
              </a:solidFill>
            </a:endParaRPr>
          </a:p>
          <a:p>
            <a:pPr indent="-298450" lvl="0" marL="457200" rtl="0" algn="l">
              <a:lnSpc>
                <a:spcPct val="115000"/>
              </a:lnSpc>
              <a:spcBef>
                <a:spcPts val="0"/>
              </a:spcBef>
              <a:spcAft>
                <a:spcPts val="0"/>
              </a:spcAft>
              <a:buClr>
                <a:schemeClr val="dk1"/>
              </a:buClr>
              <a:buSzPts val="1100"/>
              <a:buChar char="-"/>
            </a:pPr>
            <a:r>
              <a:rPr lang="en" sz="1100">
                <a:solidFill>
                  <a:schemeClr val="dk1"/>
                </a:solidFill>
              </a:rPr>
              <a:t>Stellar Classification. Slide 2: </a:t>
            </a:r>
            <a:r>
              <a:rPr lang="en" sz="1100" u="sng">
                <a:solidFill>
                  <a:schemeClr val="hlink"/>
                </a:solidFill>
                <a:hlinkClick r:id="rId9"/>
              </a:rPr>
              <a:t>https://en.wikipedia.org/wiki/Stellar_classification</a:t>
            </a:r>
            <a:r>
              <a:rPr lang="en" sz="1100">
                <a:solidFill>
                  <a:schemeClr val="dk1"/>
                </a:solidFill>
              </a:rPr>
              <a:t> </a:t>
            </a:r>
            <a:endParaRPr sz="1100">
              <a:solidFill>
                <a:schemeClr val="dk1"/>
              </a:solidFill>
            </a:endParaRPr>
          </a:p>
          <a:p>
            <a:pPr indent="-298450" lvl="0" marL="457200" rtl="0" algn="l">
              <a:lnSpc>
                <a:spcPct val="115000"/>
              </a:lnSpc>
              <a:spcBef>
                <a:spcPts val="0"/>
              </a:spcBef>
              <a:spcAft>
                <a:spcPts val="0"/>
              </a:spcAft>
              <a:buClr>
                <a:schemeClr val="dk1"/>
              </a:buClr>
              <a:buSzPts val="1100"/>
              <a:buChar char="-"/>
            </a:pPr>
            <a:r>
              <a:rPr lang="en" sz="1100">
                <a:solidFill>
                  <a:schemeClr val="dk1"/>
                </a:solidFill>
              </a:rPr>
              <a:t>Hubble space telescope, slide 3: </a:t>
            </a:r>
            <a:r>
              <a:rPr lang="en" sz="1100" u="sng">
                <a:solidFill>
                  <a:schemeClr val="hlink"/>
                </a:solidFill>
                <a:hlinkClick r:id="rId10"/>
              </a:rPr>
              <a:t>https://en.wikipedia.org/wiki/Hubble_Space_Telescope</a:t>
            </a:r>
            <a:r>
              <a:rPr lang="en" sz="1100">
                <a:solidFill>
                  <a:schemeClr val="dk1"/>
                </a:solidFill>
              </a:rPr>
              <a:t> </a:t>
            </a:r>
            <a:endParaRPr sz="1100">
              <a:solidFill>
                <a:schemeClr val="dk1"/>
              </a:solidFill>
            </a:endParaRPr>
          </a:p>
          <a:p>
            <a:pPr indent="-298450" lvl="0" marL="457200" rtl="0" algn="l">
              <a:lnSpc>
                <a:spcPct val="115000"/>
              </a:lnSpc>
              <a:spcBef>
                <a:spcPts val="0"/>
              </a:spcBef>
              <a:spcAft>
                <a:spcPts val="0"/>
              </a:spcAft>
              <a:buClr>
                <a:schemeClr val="dk1"/>
              </a:buClr>
              <a:buSzPts val="1100"/>
              <a:buChar char="-"/>
            </a:pPr>
            <a:r>
              <a:rPr lang="en" sz="1100">
                <a:solidFill>
                  <a:schemeClr val="dk1"/>
                </a:solidFill>
              </a:rPr>
              <a:t>Keck telescopes, slide 3: </a:t>
            </a:r>
            <a:r>
              <a:rPr lang="en" sz="1100" u="sng">
                <a:solidFill>
                  <a:schemeClr val="hlink"/>
                </a:solidFill>
                <a:hlinkClick r:id="rId11"/>
              </a:rPr>
              <a:t>https://en.wikipedia.org/wiki/W._M._Keck_Observatory</a:t>
            </a:r>
            <a:r>
              <a:rPr lang="en" sz="1100">
                <a:solidFill>
                  <a:schemeClr val="dk1"/>
                </a:solidFill>
              </a:rPr>
              <a:t> </a:t>
            </a:r>
            <a:endParaRPr sz="1100">
              <a:solidFill>
                <a:schemeClr val="dk1"/>
              </a:solidFill>
            </a:endParaRPr>
          </a:p>
          <a:p>
            <a:pPr indent="-298450" lvl="0" marL="457200" rtl="0" algn="l">
              <a:lnSpc>
                <a:spcPct val="115000"/>
              </a:lnSpc>
              <a:spcBef>
                <a:spcPts val="0"/>
              </a:spcBef>
              <a:spcAft>
                <a:spcPts val="0"/>
              </a:spcAft>
              <a:buClr>
                <a:schemeClr val="dk1"/>
              </a:buClr>
              <a:buSzPts val="1100"/>
              <a:buChar char="-"/>
            </a:pPr>
            <a:r>
              <a:rPr lang="en" sz="1100">
                <a:solidFill>
                  <a:schemeClr val="dk1"/>
                </a:solidFill>
              </a:rPr>
              <a:t>Star cluster, slide  4: </a:t>
            </a:r>
            <a:r>
              <a:rPr lang="en" sz="1100" u="sng">
                <a:solidFill>
                  <a:schemeClr val="hlink"/>
                </a:solidFill>
                <a:hlinkClick r:id="rId12"/>
              </a:rPr>
              <a:t>https://en.wikipedia.org/wiki/Star_cluster</a:t>
            </a:r>
            <a:r>
              <a:rPr lang="en" sz="1100">
                <a:solidFill>
                  <a:schemeClr val="dk1"/>
                </a:solidFill>
              </a:rPr>
              <a:t> </a:t>
            </a:r>
            <a:endParaRPr sz="1100">
              <a:solidFill>
                <a:schemeClr val="dk1"/>
              </a:solidFill>
            </a:endParaRPr>
          </a:p>
          <a:p>
            <a:pPr indent="-298450" lvl="0" marL="457200" rtl="0" algn="l">
              <a:lnSpc>
                <a:spcPct val="115000"/>
              </a:lnSpc>
              <a:spcBef>
                <a:spcPts val="0"/>
              </a:spcBef>
              <a:spcAft>
                <a:spcPts val="0"/>
              </a:spcAft>
              <a:buClr>
                <a:schemeClr val="dk1"/>
              </a:buClr>
              <a:buSzPts val="1100"/>
              <a:buChar char="-"/>
            </a:pPr>
            <a:r>
              <a:rPr lang="en" sz="1100">
                <a:solidFill>
                  <a:schemeClr val="dk1"/>
                </a:solidFill>
              </a:rPr>
              <a:t>Light curves, slide 4: </a:t>
            </a:r>
            <a:r>
              <a:rPr lang="en" sz="1100" u="sng">
                <a:solidFill>
                  <a:schemeClr val="hlink"/>
                </a:solidFill>
                <a:hlinkClick r:id="rId13"/>
              </a:rPr>
              <a:t>https://imagine.gsfc.nasa.gov/science/toolbox/timing1.html</a:t>
            </a:r>
            <a:r>
              <a:rPr lang="en" sz="1100">
                <a:solidFill>
                  <a:schemeClr val="dk1"/>
                </a:solidFill>
              </a:rPr>
              <a:t> </a:t>
            </a:r>
            <a:endParaRPr sz="1100">
              <a:solidFill>
                <a:schemeClr val="dk1"/>
              </a:solidFill>
            </a:endParaRPr>
          </a:p>
          <a:p>
            <a:pPr indent="-298450" lvl="0" marL="457200" rtl="0" algn="l">
              <a:lnSpc>
                <a:spcPct val="115000"/>
              </a:lnSpc>
              <a:spcBef>
                <a:spcPts val="0"/>
              </a:spcBef>
              <a:spcAft>
                <a:spcPts val="0"/>
              </a:spcAft>
              <a:buClr>
                <a:schemeClr val="dk1"/>
              </a:buClr>
              <a:buSzPts val="1100"/>
              <a:buChar char="-"/>
            </a:pPr>
            <a:r>
              <a:rPr lang="en" sz="1100">
                <a:solidFill>
                  <a:schemeClr val="dk1"/>
                </a:solidFill>
              </a:rPr>
              <a:t>Stellar Flare, slide 5: </a:t>
            </a:r>
            <a:r>
              <a:rPr lang="en" sz="1100" u="sng">
                <a:solidFill>
                  <a:schemeClr val="hlink"/>
                </a:solidFill>
                <a:hlinkClick r:id="rId14"/>
              </a:rPr>
              <a:t>https://skyandtelescope.org/astronomy-news/which-keplers-stars-flare/</a:t>
            </a:r>
            <a:r>
              <a:rPr lang="en" sz="1100">
                <a:solidFill>
                  <a:schemeClr val="dk1"/>
                </a:solidFill>
              </a:rPr>
              <a:t> </a:t>
            </a:r>
            <a:endParaRPr sz="1100">
              <a:solidFill>
                <a:schemeClr val="dk1"/>
              </a:solidFill>
            </a:endParaRPr>
          </a:p>
          <a:p>
            <a:pPr indent="-298450" lvl="0" marL="457200" rtl="0" algn="l">
              <a:lnSpc>
                <a:spcPct val="115000"/>
              </a:lnSpc>
              <a:spcBef>
                <a:spcPts val="0"/>
              </a:spcBef>
              <a:spcAft>
                <a:spcPts val="0"/>
              </a:spcAft>
              <a:buClr>
                <a:schemeClr val="dk1"/>
              </a:buClr>
              <a:buSzPts val="1100"/>
              <a:buChar char="-"/>
            </a:pPr>
            <a:r>
              <a:rPr lang="en" sz="1100">
                <a:solidFill>
                  <a:schemeClr val="dk1"/>
                </a:solidFill>
              </a:rPr>
              <a:t>Cataclysmic</a:t>
            </a:r>
            <a:r>
              <a:rPr lang="en" sz="1100">
                <a:solidFill>
                  <a:schemeClr val="dk1"/>
                </a:solidFill>
              </a:rPr>
              <a:t> variable, slide 6: </a:t>
            </a:r>
            <a:r>
              <a:rPr lang="en" sz="1100" u="sng">
                <a:solidFill>
                  <a:schemeClr val="hlink"/>
                </a:solidFill>
                <a:hlinkClick r:id="rId15"/>
              </a:rPr>
              <a:t>https://heasarc.gsfc.nasa.gov/docs/objects/cvs/cvstext.html</a:t>
            </a:r>
            <a:r>
              <a:rPr lang="en" sz="1100">
                <a:solidFill>
                  <a:schemeClr val="dk1"/>
                </a:solidFill>
              </a:rPr>
              <a:t> </a:t>
            </a:r>
            <a:endParaRPr sz="1100">
              <a:solidFill>
                <a:schemeClr val="dk1"/>
              </a:solidFill>
            </a:endParaRPr>
          </a:p>
          <a:p>
            <a:pPr indent="-298450" lvl="0" marL="457200" rtl="0" algn="l">
              <a:lnSpc>
                <a:spcPct val="115000"/>
              </a:lnSpc>
              <a:spcBef>
                <a:spcPts val="0"/>
              </a:spcBef>
              <a:spcAft>
                <a:spcPts val="0"/>
              </a:spcAft>
              <a:buClr>
                <a:schemeClr val="dk1"/>
              </a:buClr>
              <a:buSzPts val="1100"/>
              <a:buChar char="-"/>
            </a:pPr>
            <a:r>
              <a:rPr lang="en" sz="1100">
                <a:solidFill>
                  <a:schemeClr val="dk1"/>
                </a:solidFill>
              </a:rPr>
              <a:t>Marcel Agüeros, slide 8: </a:t>
            </a:r>
            <a:r>
              <a:rPr lang="en" sz="1100" u="sng">
                <a:solidFill>
                  <a:schemeClr val="hlink"/>
                </a:solidFill>
                <a:hlinkClick r:id="rId16"/>
              </a:rPr>
              <a:t>https://www.cienciapr.org/en/monthly-story/marcel-agueros-junction-world-class-astronomy-and-passion-diversity</a:t>
            </a:r>
            <a:r>
              <a:rPr lang="en" sz="1100">
                <a:solidFill>
                  <a:schemeClr val="dk1"/>
                </a:solidFill>
              </a:rPr>
              <a:t> </a:t>
            </a:r>
            <a:endParaRPr sz="1100">
              <a:solidFill>
                <a:schemeClr val="dk1"/>
              </a:solidFill>
            </a:endParaRPr>
          </a:p>
          <a:p>
            <a:pPr indent="-298450" lvl="0" marL="457200" rtl="0" algn="l">
              <a:lnSpc>
                <a:spcPct val="115000"/>
              </a:lnSpc>
              <a:spcBef>
                <a:spcPts val="0"/>
              </a:spcBef>
              <a:spcAft>
                <a:spcPts val="0"/>
              </a:spcAft>
              <a:buClr>
                <a:schemeClr val="dk1"/>
              </a:buClr>
              <a:buSzPts val="1100"/>
              <a:buChar char="-"/>
            </a:pPr>
            <a:r>
              <a:rPr lang="en" sz="1100">
                <a:solidFill>
                  <a:schemeClr val="dk1"/>
                </a:solidFill>
              </a:rPr>
              <a:t>Arecibo Observatory, Puerto Rico, slide 8: </a:t>
            </a:r>
            <a:r>
              <a:rPr lang="en" sz="1100" u="sng">
                <a:solidFill>
                  <a:schemeClr val="hlink"/>
                </a:solidFill>
                <a:hlinkClick r:id="rId17"/>
              </a:rPr>
              <a:t>https://www.forbes.com/sites/davidthier/2020/12/02/remembering-the-collapsed-arecibo-observatorys-famous-video-game-level/</a:t>
            </a:r>
            <a:r>
              <a:rPr lang="en" sz="1100">
                <a:solidFill>
                  <a:schemeClr val="dk1"/>
                </a:solidFill>
              </a:rPr>
              <a:t> </a:t>
            </a:r>
            <a:endParaRPr sz="1100">
              <a:solidFill>
                <a:schemeClr val="dk1"/>
              </a:solidFill>
            </a:endParaRPr>
          </a:p>
          <a:p>
            <a:pPr indent="0" lvl="0" marL="457200" rtl="0" algn="l">
              <a:lnSpc>
                <a:spcPct val="115000"/>
              </a:lnSpc>
              <a:spcBef>
                <a:spcPts val="0"/>
              </a:spcBef>
              <a:spcAft>
                <a:spcPts val="0"/>
              </a:spcAft>
              <a:buNone/>
            </a:pPr>
            <a:r>
              <a:t/>
            </a:r>
            <a:endParaRPr sz="1100">
              <a:solidFill>
                <a:schemeClr val="dk1"/>
              </a:solidFill>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