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amélie ch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5-03-28T19:27:57.307">
    <p:pos x="180" y="1139"/>
    <p:text>add an example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f818185d05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f818185d05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d94b075a63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d94b075a63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674b96019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674b96019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818185d05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818185d05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f818185d05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f818185d05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f818185d05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f818185d05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source NYT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d94b075a63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d94b075a63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comments" Target="../comments/comment1.xml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briandnord.com/" TargetMode="External"/><Relationship Id="rId4" Type="http://schemas.openxmlformats.org/officeDocument/2006/relationships/hyperlink" Target="https://en.wikipedia.org/wiki/Brian_Nord" TargetMode="External"/><Relationship Id="rId10" Type="http://schemas.openxmlformats.org/officeDocument/2006/relationships/hyperlink" Target="https://www.nytimes.com/2020/06/10/science/science-diversity-racism-protests.html" TargetMode="External"/><Relationship Id="rId9" Type="http://schemas.openxmlformats.org/officeDocument/2006/relationships/hyperlink" Target="https://en.wikipedia.org/wiki/Cosmic_microwave_background#/media/File:WMAP_2012.png" TargetMode="External"/><Relationship Id="rId5" Type="http://schemas.openxmlformats.org/officeDocument/2006/relationships/hyperlink" Target="https://www.loc.gov/item/2021692387/" TargetMode="External"/><Relationship Id="rId6" Type="http://schemas.openxmlformats.org/officeDocument/2006/relationships/hyperlink" Target="http://briandnord.com/bio" TargetMode="External"/><Relationship Id="rId7" Type="http://schemas.openxmlformats.org/officeDocument/2006/relationships/hyperlink" Target="https://50.fnal.gov/the-birth-of-fermilab/" TargetMode="External"/><Relationship Id="rId8" Type="http://schemas.openxmlformats.org/officeDocument/2006/relationships/hyperlink" Target="https://en.wikipedia.org/wiki/Convolutional_neural_network#/media/File:1D_Convolutional_Neural_Network_feed_forward_example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288675"/>
            <a:ext cx="9181200" cy="396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3150" y="2060025"/>
            <a:ext cx="1827226" cy="273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5949" y="2100700"/>
            <a:ext cx="3438301" cy="229222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286775" y="305275"/>
            <a:ext cx="8557200" cy="15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434343"/>
                </a:solidFill>
              </a:rPr>
              <a:t>Brian Nord</a:t>
            </a:r>
            <a:r>
              <a:rPr lang="en" sz="1800">
                <a:solidFill>
                  <a:srgbClr val="434343"/>
                </a:solidFill>
              </a:rPr>
              <a:t> is an astrophysicist and AI researcher at the Fermi National Accelerator Laboratory. Nord investigates the applications of </a:t>
            </a:r>
            <a:r>
              <a:rPr b="1" lang="en" sz="1800">
                <a:solidFill>
                  <a:srgbClr val="434343"/>
                </a:solidFill>
              </a:rPr>
              <a:t>machine learning</a:t>
            </a:r>
            <a:r>
              <a:rPr lang="en" sz="1800">
                <a:solidFill>
                  <a:srgbClr val="434343"/>
                </a:solidFill>
              </a:rPr>
              <a:t> in astronomy, with a focus on </a:t>
            </a:r>
            <a:r>
              <a:rPr b="1" lang="en" sz="1800">
                <a:solidFill>
                  <a:srgbClr val="434343"/>
                </a:solidFill>
              </a:rPr>
              <a:t>galaxy evolution</a:t>
            </a:r>
            <a:r>
              <a:rPr lang="en" sz="1800">
                <a:solidFill>
                  <a:srgbClr val="434343"/>
                </a:solidFill>
              </a:rPr>
              <a:t> and </a:t>
            </a:r>
            <a:r>
              <a:rPr b="1" lang="en" sz="1800">
                <a:solidFill>
                  <a:srgbClr val="434343"/>
                </a:solidFill>
              </a:rPr>
              <a:t>gravitational </a:t>
            </a:r>
            <a:r>
              <a:rPr b="1" lang="en" sz="1800">
                <a:solidFill>
                  <a:srgbClr val="434343"/>
                </a:solidFill>
              </a:rPr>
              <a:t>lensing</a:t>
            </a:r>
            <a:r>
              <a:rPr lang="en" sz="1800">
                <a:solidFill>
                  <a:srgbClr val="434343"/>
                </a:solidFill>
              </a:rPr>
              <a:t>. A pioneer in the domain of cosmological survey simulation and design, Nord has spearheaded numerous collaborations, including the Deep Skies Lab.</a:t>
            </a:r>
            <a:endParaRPr sz="1800">
              <a:solidFill>
                <a:srgbClr val="434343"/>
              </a:solidFill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4515950" y="4392925"/>
            <a:ext cx="3438300" cy="288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434343"/>
                </a:solidFill>
              </a:rPr>
              <a:t>Fermi National Accelerator Laboratory, Illinois</a:t>
            </a:r>
            <a:endParaRPr b="1" sz="80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4663475" y="2015775"/>
            <a:ext cx="4353600" cy="2326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0" y="288675"/>
            <a:ext cx="9181200" cy="1097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 txBox="1"/>
          <p:nvPr/>
        </p:nvSpPr>
        <p:spPr>
          <a:xfrm>
            <a:off x="286775" y="305275"/>
            <a:ext cx="8557200" cy="10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434343"/>
                </a:solidFill>
              </a:rPr>
              <a:t>Brian Nord</a:t>
            </a:r>
            <a:r>
              <a:rPr lang="en" sz="1800">
                <a:solidFill>
                  <a:srgbClr val="434343"/>
                </a:solidFill>
              </a:rPr>
              <a:t> is an astrophysicist and AI researcher at Fermi National Accelerator Laboratory. Nord investigates the applications of </a:t>
            </a:r>
            <a:r>
              <a:rPr b="1" lang="en" sz="1800">
                <a:solidFill>
                  <a:srgbClr val="434343"/>
                </a:solidFill>
              </a:rPr>
              <a:t>machine learning</a:t>
            </a:r>
            <a:r>
              <a:rPr lang="en" sz="1800">
                <a:solidFill>
                  <a:srgbClr val="434343"/>
                </a:solidFill>
              </a:rPr>
              <a:t> in astronomy, with a focus on </a:t>
            </a:r>
            <a:r>
              <a:rPr b="1" lang="en" sz="1800">
                <a:solidFill>
                  <a:srgbClr val="434343"/>
                </a:solidFill>
              </a:rPr>
              <a:t>galaxy evolution</a:t>
            </a:r>
            <a:r>
              <a:rPr lang="en" sz="1800">
                <a:solidFill>
                  <a:srgbClr val="434343"/>
                </a:solidFill>
              </a:rPr>
              <a:t> and </a:t>
            </a:r>
            <a:r>
              <a:rPr b="1" lang="en" sz="1800">
                <a:solidFill>
                  <a:srgbClr val="434343"/>
                </a:solidFill>
              </a:rPr>
              <a:t>gravitational lensing</a:t>
            </a:r>
            <a:r>
              <a:rPr lang="en" sz="1800">
                <a:solidFill>
                  <a:srgbClr val="434343"/>
                </a:solidFill>
              </a:rPr>
              <a:t>.</a:t>
            </a:r>
            <a:endParaRPr sz="1800">
              <a:solidFill>
                <a:srgbClr val="434343"/>
              </a:solidFill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368100" y="2182825"/>
            <a:ext cx="4035600" cy="21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2"/>
                </a:solidFill>
              </a:rPr>
              <a:t>Convolutional Neural Networks (CNNs)</a:t>
            </a:r>
            <a:r>
              <a:rPr lang="en" sz="1500">
                <a:solidFill>
                  <a:schemeClr val="dk2"/>
                </a:solidFill>
              </a:rPr>
              <a:t> are a type of </a:t>
            </a:r>
            <a:r>
              <a:rPr b="1" lang="en" sz="1500">
                <a:solidFill>
                  <a:schemeClr val="dk2"/>
                </a:solidFill>
              </a:rPr>
              <a:t>deep learning model</a:t>
            </a:r>
            <a:r>
              <a:rPr lang="en" sz="1500">
                <a:solidFill>
                  <a:schemeClr val="dk2"/>
                </a:solidFill>
              </a:rPr>
              <a:t> used for analyzing visual data, such as images and videos. CNNs are effective in tasks like </a:t>
            </a:r>
            <a:r>
              <a:rPr b="1" lang="en" sz="1500">
                <a:solidFill>
                  <a:schemeClr val="dk2"/>
                </a:solidFill>
              </a:rPr>
              <a:t>image classification</a:t>
            </a:r>
            <a:r>
              <a:rPr lang="en" sz="1500">
                <a:solidFill>
                  <a:schemeClr val="dk2"/>
                </a:solidFill>
              </a:rPr>
              <a:t> and </a:t>
            </a:r>
            <a:r>
              <a:rPr b="1" lang="en" sz="1500">
                <a:solidFill>
                  <a:schemeClr val="dk2"/>
                </a:solidFill>
              </a:rPr>
              <a:t>object detection</a:t>
            </a:r>
            <a:r>
              <a:rPr lang="en" sz="1500">
                <a:solidFill>
                  <a:schemeClr val="dk2"/>
                </a:solidFill>
              </a:rPr>
              <a:t>, which make them useful for processing the large, complex data sets that come from telescopes.</a:t>
            </a:r>
            <a:endParaRPr sz="1500">
              <a:solidFill>
                <a:schemeClr val="dk2"/>
              </a:solidFill>
            </a:endParaRPr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1175" y="2108275"/>
            <a:ext cx="4947600" cy="225297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195300" y="1780275"/>
            <a:ext cx="42084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>
                <a:solidFill>
                  <a:schemeClr val="dk2"/>
                </a:solidFill>
              </a:rPr>
              <a:t>What does an AI researcher/astronomer do?</a:t>
            </a:r>
            <a:endParaRPr b="1" i="1" sz="1500">
              <a:solidFill>
                <a:schemeClr val="dk2"/>
              </a:solidFill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4692150" y="4463100"/>
            <a:ext cx="2324100" cy="333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</a:rPr>
              <a:t>Example of a neural network</a:t>
            </a:r>
            <a:endParaRPr sz="13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/>
        </p:nvSpPr>
        <p:spPr>
          <a:xfrm>
            <a:off x="392825" y="1550240"/>
            <a:ext cx="4238700" cy="31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>
                <a:solidFill>
                  <a:schemeClr val="dk2"/>
                </a:solidFill>
              </a:rPr>
              <a:t>How does that impact astronomy?</a:t>
            </a:r>
            <a:endParaRPr b="1" i="1" sz="15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Nord uses </a:t>
            </a:r>
            <a:r>
              <a:rPr b="1" lang="en" sz="1500">
                <a:solidFill>
                  <a:schemeClr val="dk2"/>
                </a:solidFill>
              </a:rPr>
              <a:t>CNNs </a:t>
            </a:r>
            <a:r>
              <a:rPr lang="en" sz="1500">
                <a:solidFill>
                  <a:schemeClr val="dk2"/>
                </a:solidFill>
              </a:rPr>
              <a:t>to </a:t>
            </a:r>
            <a:r>
              <a:rPr lang="en" sz="1500">
                <a:solidFill>
                  <a:schemeClr val="dk2"/>
                </a:solidFill>
              </a:rPr>
              <a:t>separate noise from signal in maps of the </a:t>
            </a:r>
            <a:r>
              <a:rPr b="1" lang="en" sz="1500">
                <a:solidFill>
                  <a:schemeClr val="dk2"/>
                </a:solidFill>
              </a:rPr>
              <a:t>Cosmic Microwave Background (CMB)</a:t>
            </a:r>
            <a:r>
              <a:rPr lang="en" sz="1500">
                <a:solidFill>
                  <a:schemeClr val="dk2"/>
                </a:solidFill>
              </a:rPr>
              <a:t>, a bath of microwave radiation which serves as a key piece of evidence supporting the Big Bang Theory. </a:t>
            </a:r>
            <a:endParaRPr sz="15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By training the network to identify the effects of </a:t>
            </a:r>
            <a:r>
              <a:rPr b="1" lang="en" sz="1500">
                <a:solidFill>
                  <a:schemeClr val="dk2"/>
                </a:solidFill>
              </a:rPr>
              <a:t>gravitational lensing</a:t>
            </a:r>
            <a:r>
              <a:rPr lang="en" sz="1500">
                <a:solidFill>
                  <a:schemeClr val="dk2"/>
                </a:solidFill>
              </a:rPr>
              <a:t>, Nord can improve the resolution and accuracy of large CMB maps, allowing for a better glimpse into </a:t>
            </a:r>
            <a:r>
              <a:rPr b="1" lang="en" sz="1500">
                <a:solidFill>
                  <a:schemeClr val="dk2"/>
                </a:solidFill>
              </a:rPr>
              <a:t>early-universe physics</a:t>
            </a:r>
            <a:r>
              <a:rPr lang="en" sz="1500">
                <a:solidFill>
                  <a:schemeClr val="dk2"/>
                </a:solidFill>
              </a:rPr>
              <a:t>.</a:t>
            </a:r>
            <a:endParaRPr sz="1500">
              <a:solidFill>
                <a:schemeClr val="dk2"/>
              </a:solidFill>
            </a:endParaRPr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1951" y="2286646"/>
            <a:ext cx="3437123" cy="171857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/>
          <p:nvPr/>
        </p:nvSpPr>
        <p:spPr>
          <a:xfrm>
            <a:off x="0" y="288675"/>
            <a:ext cx="9181200" cy="1097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5"/>
          <p:cNvSpPr txBox="1"/>
          <p:nvPr/>
        </p:nvSpPr>
        <p:spPr>
          <a:xfrm>
            <a:off x="286775" y="305275"/>
            <a:ext cx="8557200" cy="10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434343"/>
                </a:solidFill>
              </a:rPr>
              <a:t>Brian Nord</a:t>
            </a:r>
            <a:r>
              <a:rPr lang="en" sz="1800">
                <a:solidFill>
                  <a:srgbClr val="434343"/>
                </a:solidFill>
              </a:rPr>
              <a:t> is an astrophysicist and AI researcher at Fermi National Accelerator Laboratory. Nord investigates the applications of </a:t>
            </a:r>
            <a:r>
              <a:rPr b="1" lang="en" sz="1800">
                <a:solidFill>
                  <a:srgbClr val="434343"/>
                </a:solidFill>
              </a:rPr>
              <a:t>machine learning</a:t>
            </a:r>
            <a:r>
              <a:rPr lang="en" sz="1800">
                <a:solidFill>
                  <a:srgbClr val="434343"/>
                </a:solidFill>
              </a:rPr>
              <a:t> in astronomy, with a focus on </a:t>
            </a:r>
            <a:r>
              <a:rPr b="1" lang="en" sz="1800">
                <a:solidFill>
                  <a:srgbClr val="434343"/>
                </a:solidFill>
              </a:rPr>
              <a:t>galaxy evolution</a:t>
            </a:r>
            <a:r>
              <a:rPr lang="en" sz="1800">
                <a:solidFill>
                  <a:srgbClr val="434343"/>
                </a:solidFill>
              </a:rPr>
              <a:t> and </a:t>
            </a:r>
            <a:r>
              <a:rPr b="1" lang="en" sz="1800">
                <a:solidFill>
                  <a:srgbClr val="434343"/>
                </a:solidFill>
              </a:rPr>
              <a:t>gravitational lensing</a:t>
            </a:r>
            <a:r>
              <a:rPr lang="en" sz="1800">
                <a:solidFill>
                  <a:srgbClr val="434343"/>
                </a:solidFill>
              </a:rPr>
              <a:t>.</a:t>
            </a:r>
            <a:endParaRPr sz="1800">
              <a:solidFill>
                <a:srgbClr val="434343"/>
              </a:solidFill>
            </a:endParaRPr>
          </a:p>
        </p:txBody>
      </p:sp>
      <p:sp>
        <p:nvSpPr>
          <p:cNvPr id="78" name="Google Shape;78;p15"/>
          <p:cNvSpPr txBox="1"/>
          <p:nvPr/>
        </p:nvSpPr>
        <p:spPr>
          <a:xfrm>
            <a:off x="5022463" y="4192075"/>
            <a:ext cx="3596100" cy="36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Heat map of the Cosmic Microwave Background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/>
        </p:nvSpPr>
        <p:spPr>
          <a:xfrm>
            <a:off x="286775" y="1555365"/>
            <a:ext cx="4238700" cy="31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>
                <a:solidFill>
                  <a:schemeClr val="dk2"/>
                </a:solidFill>
              </a:rPr>
              <a:t>What is Gravitational Lensing</a:t>
            </a:r>
            <a:r>
              <a:rPr b="1" i="1" lang="en" sz="1500">
                <a:solidFill>
                  <a:schemeClr val="dk2"/>
                </a:solidFill>
              </a:rPr>
              <a:t>?</a:t>
            </a:r>
            <a:endParaRPr b="1" i="1" sz="15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As light travels through space, its path can be warped by the presence of massive objects, such as clusters of galaxies or stars. This warping effect is known as gravitational lensing.</a:t>
            </a:r>
            <a:endParaRPr sz="15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Gravitational lensing can distort the apparent positions and brightness of stars and galaxies in star maps. To </a:t>
            </a:r>
            <a:r>
              <a:rPr lang="en" sz="1500">
                <a:solidFill>
                  <a:schemeClr val="dk2"/>
                </a:solidFill>
              </a:rPr>
              <a:t>accurately model the universe’s structure and evolution, the effect of lensing must be taken into account, or removed entirely through a process called </a:t>
            </a:r>
            <a:r>
              <a:rPr b="1" lang="en" sz="1500">
                <a:solidFill>
                  <a:schemeClr val="dk2"/>
                </a:solidFill>
              </a:rPr>
              <a:t>de-lensing</a:t>
            </a:r>
            <a:r>
              <a:rPr lang="en" sz="1500">
                <a:solidFill>
                  <a:schemeClr val="dk2"/>
                </a:solidFill>
              </a:rPr>
              <a:t>.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84" name="Google Shape;84;p16"/>
          <p:cNvSpPr/>
          <p:nvPr/>
        </p:nvSpPr>
        <p:spPr>
          <a:xfrm>
            <a:off x="0" y="288675"/>
            <a:ext cx="9181200" cy="1097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6"/>
          <p:cNvSpPr txBox="1"/>
          <p:nvPr/>
        </p:nvSpPr>
        <p:spPr>
          <a:xfrm>
            <a:off x="286775" y="305275"/>
            <a:ext cx="8557200" cy="10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434343"/>
                </a:solidFill>
              </a:rPr>
              <a:t>Brian Nord</a:t>
            </a:r>
            <a:r>
              <a:rPr lang="en" sz="1800">
                <a:solidFill>
                  <a:srgbClr val="434343"/>
                </a:solidFill>
              </a:rPr>
              <a:t> is an astrophysicist and AI researcher at Fermi National Accelerator Laboratory. Nord investigates the applications of </a:t>
            </a:r>
            <a:r>
              <a:rPr b="1" lang="en" sz="1800">
                <a:solidFill>
                  <a:srgbClr val="434343"/>
                </a:solidFill>
              </a:rPr>
              <a:t>machine learning</a:t>
            </a:r>
            <a:r>
              <a:rPr lang="en" sz="1800">
                <a:solidFill>
                  <a:srgbClr val="434343"/>
                </a:solidFill>
              </a:rPr>
              <a:t> in astronomy, with a focus on </a:t>
            </a:r>
            <a:r>
              <a:rPr b="1" lang="en" sz="1800">
                <a:solidFill>
                  <a:srgbClr val="434343"/>
                </a:solidFill>
              </a:rPr>
              <a:t>galaxy evolution</a:t>
            </a:r>
            <a:r>
              <a:rPr lang="en" sz="1800">
                <a:solidFill>
                  <a:srgbClr val="434343"/>
                </a:solidFill>
              </a:rPr>
              <a:t> and </a:t>
            </a:r>
            <a:r>
              <a:rPr b="1" lang="en" sz="1800">
                <a:solidFill>
                  <a:srgbClr val="434343"/>
                </a:solidFill>
              </a:rPr>
              <a:t>gravitational lensing</a:t>
            </a:r>
            <a:r>
              <a:rPr lang="en" sz="1800">
                <a:solidFill>
                  <a:srgbClr val="434343"/>
                </a:solidFill>
              </a:rPr>
              <a:t>.</a:t>
            </a:r>
            <a:endParaRPr sz="1800">
              <a:solidFill>
                <a:srgbClr val="434343"/>
              </a:solidFill>
            </a:endParaRPr>
          </a:p>
        </p:txBody>
      </p:sp>
      <p:sp>
        <p:nvSpPr>
          <p:cNvPr id="86" name="Google Shape;86;p16"/>
          <p:cNvSpPr txBox="1"/>
          <p:nvPr/>
        </p:nvSpPr>
        <p:spPr>
          <a:xfrm>
            <a:off x="4783926" y="4039675"/>
            <a:ext cx="3759900" cy="36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A gravitational lens.</a:t>
            </a:r>
            <a:endParaRPr sz="1200">
              <a:solidFill>
                <a:schemeClr val="dk2"/>
              </a:solidFill>
            </a:endParaRPr>
          </a:p>
        </p:txBody>
      </p:sp>
      <p:pic>
        <p:nvPicPr>
          <p:cNvPr id="87" name="Google Shape;8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3925" y="1555375"/>
            <a:ext cx="3759821" cy="248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/>
          <p:nvPr/>
        </p:nvSpPr>
        <p:spPr>
          <a:xfrm>
            <a:off x="0" y="288675"/>
            <a:ext cx="9181200" cy="1097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7"/>
          <p:cNvSpPr txBox="1"/>
          <p:nvPr/>
        </p:nvSpPr>
        <p:spPr>
          <a:xfrm>
            <a:off x="286775" y="305275"/>
            <a:ext cx="8557200" cy="10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434343"/>
                </a:solidFill>
              </a:rPr>
              <a:t>Brian Nord</a:t>
            </a:r>
            <a:r>
              <a:rPr lang="en" sz="1800">
                <a:solidFill>
                  <a:srgbClr val="434343"/>
                </a:solidFill>
              </a:rPr>
              <a:t> is an astrophysicist and AI researcher at Fermi National Accelerator Laboratory. Nord investigates the applications of </a:t>
            </a:r>
            <a:r>
              <a:rPr b="1" lang="en" sz="1800">
                <a:solidFill>
                  <a:srgbClr val="434343"/>
                </a:solidFill>
              </a:rPr>
              <a:t>machine learning</a:t>
            </a:r>
            <a:r>
              <a:rPr lang="en" sz="1800">
                <a:solidFill>
                  <a:srgbClr val="434343"/>
                </a:solidFill>
              </a:rPr>
              <a:t> in astronomy, with a focus on </a:t>
            </a:r>
            <a:r>
              <a:rPr b="1" lang="en" sz="1800">
                <a:solidFill>
                  <a:srgbClr val="434343"/>
                </a:solidFill>
              </a:rPr>
              <a:t>galaxy evolution</a:t>
            </a:r>
            <a:r>
              <a:rPr lang="en" sz="1800">
                <a:solidFill>
                  <a:srgbClr val="434343"/>
                </a:solidFill>
              </a:rPr>
              <a:t> and </a:t>
            </a:r>
            <a:r>
              <a:rPr b="1" lang="en" sz="1800">
                <a:solidFill>
                  <a:srgbClr val="434343"/>
                </a:solidFill>
              </a:rPr>
              <a:t>gravitational lensing</a:t>
            </a:r>
            <a:r>
              <a:rPr lang="en" sz="1800">
                <a:solidFill>
                  <a:srgbClr val="434343"/>
                </a:solidFill>
              </a:rPr>
              <a:t>.</a:t>
            </a:r>
            <a:endParaRPr sz="1800">
              <a:solidFill>
                <a:srgbClr val="434343"/>
              </a:solidFill>
            </a:endParaRPr>
          </a:p>
        </p:txBody>
      </p:sp>
      <p:sp>
        <p:nvSpPr>
          <p:cNvPr id="94" name="Google Shape;94;p17"/>
          <p:cNvSpPr txBox="1"/>
          <p:nvPr/>
        </p:nvSpPr>
        <p:spPr>
          <a:xfrm>
            <a:off x="286775" y="1595650"/>
            <a:ext cx="4121400" cy="32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De-lensing is done using a type of feed-forward deep neural network called a </a:t>
            </a:r>
            <a:r>
              <a:rPr b="1" lang="en" sz="1500">
                <a:solidFill>
                  <a:schemeClr val="dk2"/>
                </a:solidFill>
              </a:rPr>
              <a:t>Residual U-Net</a:t>
            </a:r>
            <a:r>
              <a:rPr lang="en" sz="1500">
                <a:solidFill>
                  <a:schemeClr val="dk2"/>
                </a:solidFill>
              </a:rPr>
              <a:t> (ResUNet).</a:t>
            </a:r>
            <a:endParaRPr sz="15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Each layer is sensitive to features at </a:t>
            </a:r>
            <a:r>
              <a:rPr b="1" lang="en" sz="1500">
                <a:solidFill>
                  <a:schemeClr val="dk2"/>
                </a:solidFill>
              </a:rPr>
              <a:t>increasingly larger scales</a:t>
            </a:r>
            <a:r>
              <a:rPr lang="en" sz="1500">
                <a:solidFill>
                  <a:schemeClr val="dk2"/>
                </a:solidFill>
              </a:rPr>
              <a:t>, allowing for both local and global information to propagate through the network. </a:t>
            </a:r>
            <a:endParaRPr sz="15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2"/>
                </a:solidFill>
              </a:rPr>
              <a:t>Once the process is finished, the network can effectively map lensed CMB images to de-lensed ones and </a:t>
            </a:r>
            <a:r>
              <a:rPr b="1" lang="en" sz="1500">
                <a:solidFill>
                  <a:schemeClr val="dk2"/>
                </a:solidFill>
              </a:rPr>
              <a:t>quantify the amount of lensing</a:t>
            </a:r>
            <a:r>
              <a:rPr lang="en" sz="1500">
                <a:solidFill>
                  <a:schemeClr val="dk2"/>
                </a:solidFill>
              </a:rPr>
              <a:t> present in an image.</a:t>
            </a:r>
            <a:endParaRPr sz="1500">
              <a:solidFill>
                <a:schemeClr val="dk2"/>
              </a:solidFill>
            </a:endParaRPr>
          </a:p>
        </p:txBody>
      </p:sp>
      <p:pic>
        <p:nvPicPr>
          <p:cNvPr id="95" name="Google Shape;9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2670" y="1706275"/>
            <a:ext cx="4121326" cy="272085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7"/>
          <p:cNvSpPr txBox="1"/>
          <p:nvPr/>
        </p:nvSpPr>
        <p:spPr>
          <a:xfrm>
            <a:off x="4661688" y="4527525"/>
            <a:ext cx="4023300" cy="36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Simulated CMB maps with different amounts of noise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/>
        </p:nvSpPr>
        <p:spPr>
          <a:xfrm>
            <a:off x="286775" y="1808325"/>
            <a:ext cx="3075900" cy="28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Nord’s work continues to improve the sensitivity and accuracy of astronomical data analysis. </a:t>
            </a:r>
            <a:endParaRPr sz="15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Outside of the CMB, Nord has applied novel techniques in </a:t>
            </a:r>
            <a:r>
              <a:rPr b="1" lang="en" sz="1500">
                <a:solidFill>
                  <a:schemeClr val="dk2"/>
                </a:solidFill>
              </a:rPr>
              <a:t>machine learning</a:t>
            </a:r>
            <a:r>
              <a:rPr lang="en" sz="1500">
                <a:solidFill>
                  <a:schemeClr val="dk2"/>
                </a:solidFill>
              </a:rPr>
              <a:t> to identify</a:t>
            </a:r>
            <a:r>
              <a:rPr b="1" lang="en" sz="1500">
                <a:solidFill>
                  <a:schemeClr val="dk2"/>
                </a:solidFill>
              </a:rPr>
              <a:t> redshift galaxy mergers</a:t>
            </a:r>
            <a:r>
              <a:rPr lang="en" sz="1500">
                <a:solidFill>
                  <a:schemeClr val="dk2"/>
                </a:solidFill>
              </a:rPr>
              <a:t> and </a:t>
            </a:r>
            <a:r>
              <a:rPr b="1" lang="en" sz="1500">
                <a:solidFill>
                  <a:schemeClr val="dk2"/>
                </a:solidFill>
              </a:rPr>
              <a:t>simulate </a:t>
            </a:r>
            <a:r>
              <a:rPr b="1" lang="en" sz="1500">
                <a:solidFill>
                  <a:schemeClr val="dk2"/>
                </a:solidFill>
              </a:rPr>
              <a:t>cosmological structure formation</a:t>
            </a:r>
            <a:r>
              <a:rPr b="1" lang="en" sz="1500">
                <a:solidFill>
                  <a:schemeClr val="dk2"/>
                </a:solidFill>
              </a:rPr>
              <a:t>.</a:t>
            </a:r>
            <a:endParaRPr b="1" sz="1500">
              <a:solidFill>
                <a:schemeClr val="dk2"/>
              </a:solidFill>
            </a:endParaRPr>
          </a:p>
        </p:txBody>
      </p:sp>
      <p:sp>
        <p:nvSpPr>
          <p:cNvPr id="102" name="Google Shape;102;p18"/>
          <p:cNvSpPr/>
          <p:nvPr/>
        </p:nvSpPr>
        <p:spPr>
          <a:xfrm>
            <a:off x="0" y="288675"/>
            <a:ext cx="9181200" cy="1097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8"/>
          <p:cNvSpPr txBox="1"/>
          <p:nvPr/>
        </p:nvSpPr>
        <p:spPr>
          <a:xfrm>
            <a:off x="286775" y="305275"/>
            <a:ext cx="8557200" cy="10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434343"/>
                </a:solidFill>
              </a:rPr>
              <a:t>Brian Nord</a:t>
            </a:r>
            <a:r>
              <a:rPr lang="en" sz="1800">
                <a:solidFill>
                  <a:srgbClr val="434343"/>
                </a:solidFill>
              </a:rPr>
              <a:t> is an astrophysicist and AI researcher at Fermi National Accelerator Laboratory. Nord investigates the applications of </a:t>
            </a:r>
            <a:r>
              <a:rPr b="1" lang="en" sz="1800">
                <a:solidFill>
                  <a:srgbClr val="434343"/>
                </a:solidFill>
              </a:rPr>
              <a:t>machine learning</a:t>
            </a:r>
            <a:r>
              <a:rPr lang="en" sz="1800">
                <a:solidFill>
                  <a:srgbClr val="434343"/>
                </a:solidFill>
              </a:rPr>
              <a:t> in astronomy, with a focus on </a:t>
            </a:r>
            <a:r>
              <a:rPr b="1" lang="en" sz="1800">
                <a:solidFill>
                  <a:srgbClr val="434343"/>
                </a:solidFill>
              </a:rPr>
              <a:t>galaxy evolution</a:t>
            </a:r>
            <a:r>
              <a:rPr lang="en" sz="1800">
                <a:solidFill>
                  <a:srgbClr val="434343"/>
                </a:solidFill>
              </a:rPr>
              <a:t> and </a:t>
            </a:r>
            <a:r>
              <a:rPr b="1" lang="en" sz="1800">
                <a:solidFill>
                  <a:srgbClr val="434343"/>
                </a:solidFill>
              </a:rPr>
              <a:t>gravitational lensing</a:t>
            </a:r>
            <a:r>
              <a:rPr lang="en" sz="1800">
                <a:solidFill>
                  <a:srgbClr val="434343"/>
                </a:solidFill>
              </a:rPr>
              <a:t>.</a:t>
            </a:r>
            <a:endParaRPr sz="1800">
              <a:solidFill>
                <a:srgbClr val="434343"/>
              </a:solidFill>
            </a:endParaRPr>
          </a:p>
        </p:txBody>
      </p:sp>
      <p:pic>
        <p:nvPicPr>
          <p:cNvPr id="104" name="Google Shape;10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29299" y="1652463"/>
            <a:ext cx="5314675" cy="311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/>
          <p:nvPr/>
        </p:nvSpPr>
        <p:spPr>
          <a:xfrm>
            <a:off x="286775" y="1721975"/>
            <a:ext cx="3801000" cy="259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34343"/>
                </a:solidFill>
              </a:rPr>
              <a:t>Nord is an outspoken advocate for BIPOC communities in science. In 2020, Nord co-created #Strike4BlackLives, an international walk-out in protest of police brutality. He is also a co-author of ThisIsBlackLight.com, a curriculum for learning about Black experiences.</a:t>
            </a:r>
            <a:endParaRPr sz="17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</a:endParaRPr>
          </a:p>
        </p:txBody>
      </p:sp>
      <p:pic>
        <p:nvPicPr>
          <p:cNvPr id="110" name="Google Shape;11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921950"/>
            <a:ext cx="3896952" cy="219203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9"/>
          <p:cNvSpPr/>
          <p:nvPr/>
        </p:nvSpPr>
        <p:spPr>
          <a:xfrm>
            <a:off x="0" y="288675"/>
            <a:ext cx="9181200" cy="1097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9"/>
          <p:cNvSpPr txBox="1"/>
          <p:nvPr/>
        </p:nvSpPr>
        <p:spPr>
          <a:xfrm>
            <a:off x="286775" y="305275"/>
            <a:ext cx="8557200" cy="10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434343"/>
                </a:solidFill>
              </a:rPr>
              <a:t>Brian Nord</a:t>
            </a:r>
            <a:r>
              <a:rPr lang="en" sz="1800">
                <a:solidFill>
                  <a:srgbClr val="434343"/>
                </a:solidFill>
              </a:rPr>
              <a:t> is an astrophysicist and AI researcher at Fermi National Accelerator Laboratory. Nord investigates the applications of </a:t>
            </a:r>
            <a:r>
              <a:rPr b="1" lang="en" sz="1800">
                <a:solidFill>
                  <a:srgbClr val="434343"/>
                </a:solidFill>
              </a:rPr>
              <a:t>machine learning</a:t>
            </a:r>
            <a:r>
              <a:rPr lang="en" sz="1800">
                <a:solidFill>
                  <a:srgbClr val="434343"/>
                </a:solidFill>
              </a:rPr>
              <a:t> in astronomy, with a focus on </a:t>
            </a:r>
            <a:r>
              <a:rPr b="1" lang="en" sz="1800">
                <a:solidFill>
                  <a:srgbClr val="434343"/>
                </a:solidFill>
              </a:rPr>
              <a:t>galaxy evolution</a:t>
            </a:r>
            <a:r>
              <a:rPr lang="en" sz="1800">
                <a:solidFill>
                  <a:srgbClr val="434343"/>
                </a:solidFill>
              </a:rPr>
              <a:t> and </a:t>
            </a:r>
            <a:r>
              <a:rPr b="1" lang="en" sz="1800">
                <a:solidFill>
                  <a:srgbClr val="434343"/>
                </a:solidFill>
              </a:rPr>
              <a:t>gravitational lensing</a:t>
            </a:r>
            <a:r>
              <a:rPr lang="en" sz="1800">
                <a:solidFill>
                  <a:srgbClr val="434343"/>
                </a:solidFill>
              </a:rPr>
              <a:t>.</a:t>
            </a:r>
            <a:endParaRPr sz="180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 txBox="1"/>
          <p:nvPr/>
        </p:nvSpPr>
        <p:spPr>
          <a:xfrm>
            <a:off x="636300" y="158550"/>
            <a:ext cx="7871400" cy="48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</a:rPr>
              <a:t>Resources:</a:t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2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-"/>
            </a:pPr>
            <a:r>
              <a:rPr lang="en" sz="1500">
                <a:solidFill>
                  <a:schemeClr val="dk2"/>
                </a:solidFill>
              </a:rPr>
              <a:t>Brian Nord’s website: </a:t>
            </a:r>
            <a:r>
              <a:rPr lang="en" sz="1500" u="sng">
                <a:solidFill>
                  <a:schemeClr val="hlink"/>
                </a:solidFill>
                <a:hlinkClick r:id="rId3"/>
              </a:rPr>
              <a:t>http://briandnord.com/</a:t>
            </a:r>
            <a:endParaRPr sz="1500">
              <a:solidFill>
                <a:schemeClr val="dk2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-"/>
            </a:pPr>
            <a:r>
              <a:rPr lang="en" sz="1500">
                <a:solidFill>
                  <a:schemeClr val="dk2"/>
                </a:solidFill>
              </a:rPr>
              <a:t>Wikipedia: </a:t>
            </a:r>
            <a:r>
              <a:rPr lang="en" sz="1500" u="sng">
                <a:solidFill>
                  <a:schemeClr val="hlink"/>
                </a:solidFill>
                <a:hlinkClick r:id="rId4"/>
              </a:rPr>
              <a:t>https://en.wikipedia.org/wiki/Brian_Nord</a:t>
            </a:r>
            <a:endParaRPr sz="1500">
              <a:solidFill>
                <a:schemeClr val="dk2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-"/>
            </a:pPr>
            <a:r>
              <a:rPr lang="en" sz="1500">
                <a:solidFill>
                  <a:schemeClr val="dk2"/>
                </a:solidFill>
              </a:rPr>
              <a:t>“Becoming Interplanetary”: </a:t>
            </a:r>
            <a:r>
              <a:rPr lang="en" sz="1500" u="sng">
                <a:solidFill>
                  <a:schemeClr val="hlink"/>
                </a:solidFill>
                <a:hlinkClick r:id="rId5"/>
              </a:rPr>
              <a:t>https://www.loc.gov/item/2021692387/</a:t>
            </a:r>
            <a:endParaRPr sz="15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</a:rPr>
              <a:t>Images:</a:t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2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-"/>
            </a:pPr>
            <a:r>
              <a:rPr lang="en" sz="1500">
                <a:solidFill>
                  <a:schemeClr val="dk2"/>
                </a:solidFill>
              </a:rPr>
              <a:t>Brian Nord, slide 1: </a:t>
            </a:r>
            <a:r>
              <a:rPr lang="en" sz="1500" u="sng">
                <a:solidFill>
                  <a:schemeClr val="hlink"/>
                </a:solidFill>
                <a:hlinkClick r:id="rId6"/>
              </a:rPr>
              <a:t>http://briandnord.com/bio</a:t>
            </a:r>
            <a:endParaRPr sz="1500">
              <a:solidFill>
                <a:schemeClr val="dk2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-"/>
            </a:pPr>
            <a:r>
              <a:rPr lang="en" sz="1500">
                <a:solidFill>
                  <a:schemeClr val="dk2"/>
                </a:solidFill>
              </a:rPr>
              <a:t>Fermilab, slide 1: </a:t>
            </a:r>
            <a:r>
              <a:rPr lang="en" sz="1500" u="sng">
                <a:solidFill>
                  <a:schemeClr val="hlink"/>
                </a:solidFill>
                <a:hlinkClick r:id="rId7"/>
              </a:rPr>
              <a:t>https://50.fnal.gov/the-birth-of-fermilab/</a:t>
            </a:r>
            <a:endParaRPr sz="1500">
              <a:solidFill>
                <a:schemeClr val="dk2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-"/>
            </a:pPr>
            <a:r>
              <a:rPr lang="en" sz="1500">
                <a:solidFill>
                  <a:schemeClr val="dk2"/>
                </a:solidFill>
              </a:rPr>
              <a:t>Neural Network, slide 2: </a:t>
            </a:r>
            <a:r>
              <a:rPr lang="en" sz="1500" u="sng">
                <a:solidFill>
                  <a:schemeClr val="hlink"/>
                </a:solidFill>
                <a:hlinkClick r:id="rId8"/>
              </a:rPr>
              <a:t>https://en.wikipedia.org/wiki/Convolutional_neural_network#/media/File:1D_Convolutional_Neural_Network_feed_forward_example.png</a:t>
            </a:r>
            <a:endParaRPr sz="1500">
              <a:solidFill>
                <a:schemeClr val="dk2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-"/>
            </a:pPr>
            <a:r>
              <a:rPr lang="en" sz="1500">
                <a:solidFill>
                  <a:schemeClr val="dk2"/>
                </a:solidFill>
              </a:rPr>
              <a:t>Wilkinson heat map of the CMB, slide 3: </a:t>
            </a:r>
            <a:r>
              <a:rPr lang="en" sz="1500" u="sng">
                <a:solidFill>
                  <a:schemeClr val="hlink"/>
                </a:solidFill>
                <a:hlinkClick r:id="rId9"/>
              </a:rPr>
              <a:t>https://en.wikipedia.org/wiki/Cosmic_microwave_background#/media/File:WMAP_2012.png</a:t>
            </a:r>
            <a:endParaRPr sz="1500">
              <a:solidFill>
                <a:schemeClr val="dk2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-"/>
            </a:pPr>
            <a:r>
              <a:rPr lang="en" sz="1500">
                <a:solidFill>
                  <a:schemeClr val="dk2"/>
                </a:solidFill>
              </a:rPr>
              <a:t>Brian Nord, slide 6: </a:t>
            </a:r>
            <a:r>
              <a:rPr lang="en" sz="1500" u="sng">
                <a:solidFill>
                  <a:schemeClr val="hlink"/>
                </a:solidFill>
                <a:hlinkClick r:id="rId10"/>
              </a:rPr>
              <a:t>https://www.nytimes.com/2020/06/10/science/science-diversity-racism-protests.html</a:t>
            </a:r>
            <a:endParaRPr sz="15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