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Michael Baker"/>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5-04-10T16:38:23.127">
    <p:pos x="1961" y="2145"/>
    <p:text>Depending on what PLUTO stands for it might be useful to write out the full name here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1f818185d05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1f818185d05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1f818185d0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1f818185d0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1f818185d05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1f818185d0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1f818185d05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1f818185d05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3e77e5d146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3e77e5d146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3e77e5d146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3e77e5d146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CFE2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comments" Target="../comments/comment1.xml"/><Relationship Id="rId4" Type="http://schemas.openxmlformats.org/officeDocument/2006/relationships/image" Target="../media/image9.jpg"/><Relationship Id="rId5" Type="http://schemas.openxmlformats.org/officeDocument/2006/relationships/image" Target="../media/image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11" Type="http://schemas.openxmlformats.org/officeDocument/2006/relationships/hyperlink" Target="https://en.wikipedia.org/wiki/Polaris#" TargetMode="External"/><Relationship Id="rId10" Type="http://schemas.openxmlformats.org/officeDocument/2006/relationships/hyperlink" Target="https://en.wikipedia.org/wiki/Hayashi_track" TargetMode="External"/><Relationship Id="rId13" Type="http://schemas.openxmlformats.org/officeDocument/2006/relationships/hyperlink" Target="https://www.uwindsor.ca/dailynews/2022-09-14/astronomer-inaugurate-indigenous-speaker-series" TargetMode="External"/><Relationship Id="rId12" Type="http://schemas.openxmlformats.org/officeDocument/2006/relationships/hyperlink" Target="https://www.utoronto.ca/news/indigenous-star-lore-night-skies-over-turtle-island" TargetMode="External"/><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hildingneilson.com/" TargetMode="External"/><Relationship Id="rId4" Type="http://schemas.openxmlformats.org/officeDocument/2006/relationships/hyperlink" Target="https://www.cbc.ca/news/canada/newfoundland-labrador/hilding-neilson-indigenizing-astronomy-1.6679072" TargetMode="External"/><Relationship Id="rId9" Type="http://schemas.openxmlformats.org/officeDocument/2006/relationships/hyperlink" Target="https://plutocode.ph.unito.it/gallery/" TargetMode="External"/><Relationship Id="rId14" Type="http://schemas.openxmlformats.org/officeDocument/2006/relationships/hyperlink" Target="https://www.ictinc.ca/blog/a-brief-look-at-indigenous-star-names" TargetMode="External"/><Relationship Id="rId5" Type="http://schemas.openxmlformats.org/officeDocument/2006/relationships/hyperlink" Target="https://arxiv.org/pdf/2412.06669" TargetMode="External"/><Relationship Id="rId6" Type="http://schemas.openxmlformats.org/officeDocument/2006/relationships/hyperlink" Target="http://hildingneilson.com/" TargetMode="External"/><Relationship Id="rId7" Type="http://schemas.openxmlformats.org/officeDocument/2006/relationships/hyperlink" Target="https://en.wikipedia.org/wiki/Night_sky" TargetMode="External"/><Relationship Id="rId8" Type="http://schemas.openxmlformats.org/officeDocument/2006/relationships/hyperlink" Target="https://en.wikipedia.org/wiki/Cepheid_variabl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286775" y="305275"/>
            <a:ext cx="8557200" cy="1864200"/>
          </a:xfrm>
          <a:prstGeom prst="rect">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nvSpPr>
        <p:spPr>
          <a:xfrm>
            <a:off x="286775" y="305275"/>
            <a:ext cx="8557200" cy="15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1"/>
                </a:solidFill>
              </a:rPr>
              <a:t>Hilding Neilson</a:t>
            </a:r>
            <a:r>
              <a:rPr lang="en" sz="1800">
                <a:solidFill>
                  <a:schemeClr val="dk1"/>
                </a:solidFill>
              </a:rPr>
              <a:t> is an astrophysicist at the Memorial University of Newfoundland working in stellar astronomy. He studies the </a:t>
            </a:r>
            <a:r>
              <a:rPr b="1" lang="en" sz="1800">
                <a:solidFill>
                  <a:schemeClr val="dk1"/>
                </a:solidFill>
              </a:rPr>
              <a:t>radiation spectra of stars</a:t>
            </a:r>
            <a:r>
              <a:rPr lang="en" sz="1800">
                <a:solidFill>
                  <a:schemeClr val="dk1"/>
                </a:solidFill>
              </a:rPr>
              <a:t> to better understand their interaction with nearby exoplanets, as well as the common markers of their lifecycle.</a:t>
            </a:r>
            <a:endParaRPr sz="1800">
              <a:solidFill>
                <a:schemeClr val="dk1"/>
              </a:solidFill>
            </a:endParaRPr>
          </a:p>
        </p:txBody>
      </p:sp>
      <p:pic>
        <p:nvPicPr>
          <p:cNvPr id="56" name="Google Shape;56;p13"/>
          <p:cNvPicPr preferRelativeResize="0"/>
          <p:nvPr/>
        </p:nvPicPr>
        <p:blipFill>
          <a:blip r:embed="rId3">
            <a:alphaModFix/>
          </a:blip>
          <a:stretch>
            <a:fillRect/>
          </a:stretch>
        </p:blipFill>
        <p:spPr>
          <a:xfrm>
            <a:off x="4436551" y="1757200"/>
            <a:ext cx="3825350" cy="2549225"/>
          </a:xfrm>
          <a:prstGeom prst="rect">
            <a:avLst/>
          </a:prstGeom>
          <a:noFill/>
          <a:ln>
            <a:noFill/>
          </a:ln>
        </p:spPr>
      </p:pic>
      <p:pic>
        <p:nvPicPr>
          <p:cNvPr id="57" name="Google Shape;57;p13"/>
          <p:cNvPicPr preferRelativeResize="0"/>
          <p:nvPr/>
        </p:nvPicPr>
        <p:blipFill>
          <a:blip r:embed="rId4">
            <a:alphaModFix/>
          </a:blip>
          <a:stretch>
            <a:fillRect/>
          </a:stretch>
        </p:blipFill>
        <p:spPr>
          <a:xfrm>
            <a:off x="811150" y="1757200"/>
            <a:ext cx="3044076" cy="3044076"/>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p:nvPr/>
        </p:nvSpPr>
        <p:spPr>
          <a:xfrm>
            <a:off x="286825" y="3179250"/>
            <a:ext cx="8274000" cy="1470600"/>
          </a:xfrm>
          <a:prstGeom prst="rect">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3" name="Google Shape;63;p14"/>
          <p:cNvSpPr/>
          <p:nvPr/>
        </p:nvSpPr>
        <p:spPr>
          <a:xfrm>
            <a:off x="286825" y="1059000"/>
            <a:ext cx="8274000" cy="1470600"/>
          </a:xfrm>
          <a:prstGeom prst="rect">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4" name="Google Shape;64;p14"/>
          <p:cNvSpPr txBox="1"/>
          <p:nvPr/>
        </p:nvSpPr>
        <p:spPr>
          <a:xfrm>
            <a:off x="877950" y="1147800"/>
            <a:ext cx="50928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rPr>
              <a:t>Much of Neilson’s work involves the study of </a:t>
            </a:r>
            <a:r>
              <a:rPr b="1" lang="en" sz="1800">
                <a:solidFill>
                  <a:schemeClr val="dk1"/>
                </a:solidFill>
              </a:rPr>
              <a:t>Cepheid variable stars</a:t>
            </a:r>
            <a:r>
              <a:rPr lang="en" sz="1800">
                <a:solidFill>
                  <a:schemeClr val="dk1"/>
                </a:solidFill>
              </a:rPr>
              <a:t>, a type of star that brightens and dims periodically in a process known as </a:t>
            </a:r>
            <a:r>
              <a:rPr b="1" lang="en" sz="1800">
                <a:solidFill>
                  <a:schemeClr val="dk1"/>
                </a:solidFill>
              </a:rPr>
              <a:t>stellar pulsation</a:t>
            </a:r>
            <a:r>
              <a:rPr lang="en" sz="1800">
                <a:solidFill>
                  <a:schemeClr val="dk1"/>
                </a:solidFill>
              </a:rPr>
              <a:t>.</a:t>
            </a:r>
            <a:endParaRPr sz="1800">
              <a:solidFill>
                <a:schemeClr val="dk1"/>
              </a:solidFill>
            </a:endParaRPr>
          </a:p>
        </p:txBody>
      </p:sp>
      <p:sp>
        <p:nvSpPr>
          <p:cNvPr id="65" name="Google Shape;65;p14"/>
          <p:cNvSpPr txBox="1"/>
          <p:nvPr/>
        </p:nvSpPr>
        <p:spPr>
          <a:xfrm>
            <a:off x="3114550" y="3406650"/>
            <a:ext cx="50112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rPr>
              <a:t>Neilson analyzes astronomical data using computer simulations, like </a:t>
            </a:r>
            <a:r>
              <a:rPr b="1" lang="en" sz="1800">
                <a:solidFill>
                  <a:schemeClr val="dk1"/>
                </a:solidFill>
              </a:rPr>
              <a:t>PLUTO</a:t>
            </a:r>
            <a:r>
              <a:rPr b="1" lang="en" sz="1800">
                <a:solidFill>
                  <a:schemeClr val="dk1"/>
                </a:solidFill>
              </a:rPr>
              <a:t> </a:t>
            </a:r>
            <a:r>
              <a:rPr lang="en" sz="1800">
                <a:solidFill>
                  <a:schemeClr val="dk1"/>
                </a:solidFill>
              </a:rPr>
              <a:t>in order to model the evolution of stellar plasma.</a:t>
            </a:r>
            <a:endParaRPr sz="1800">
              <a:solidFill>
                <a:schemeClr val="dk1"/>
              </a:solidFill>
            </a:endParaRPr>
          </a:p>
        </p:txBody>
      </p:sp>
      <p:pic>
        <p:nvPicPr>
          <p:cNvPr id="66" name="Google Shape;66;p14"/>
          <p:cNvPicPr preferRelativeResize="0"/>
          <p:nvPr/>
        </p:nvPicPr>
        <p:blipFill>
          <a:blip r:embed="rId4">
            <a:alphaModFix/>
          </a:blip>
          <a:stretch>
            <a:fillRect/>
          </a:stretch>
        </p:blipFill>
        <p:spPr>
          <a:xfrm>
            <a:off x="6271725" y="914775"/>
            <a:ext cx="1790523" cy="1759049"/>
          </a:xfrm>
          <a:prstGeom prst="rect">
            <a:avLst/>
          </a:prstGeom>
          <a:noFill/>
          <a:ln cap="flat" cmpd="sng" w="9525">
            <a:solidFill>
              <a:schemeClr val="dk2"/>
            </a:solidFill>
            <a:prstDash val="solid"/>
            <a:round/>
            <a:headEnd len="sm" w="sm" type="none"/>
            <a:tailEnd len="sm" w="sm" type="none"/>
          </a:ln>
        </p:spPr>
      </p:pic>
      <p:pic>
        <p:nvPicPr>
          <p:cNvPr id="67" name="Google Shape;67;p14"/>
          <p:cNvPicPr preferRelativeResize="0"/>
          <p:nvPr/>
        </p:nvPicPr>
        <p:blipFill>
          <a:blip r:embed="rId5">
            <a:alphaModFix/>
          </a:blip>
          <a:stretch>
            <a:fillRect/>
          </a:stretch>
        </p:blipFill>
        <p:spPr>
          <a:xfrm>
            <a:off x="436025" y="3009500"/>
            <a:ext cx="2383025" cy="1873376"/>
          </a:xfrm>
          <a:prstGeom prst="rect">
            <a:avLst/>
          </a:prstGeom>
          <a:noFill/>
          <a:ln cap="flat" cmpd="sng" w="9525">
            <a:solidFill>
              <a:schemeClr val="dk2"/>
            </a:solidFill>
            <a:prstDash val="solid"/>
            <a:round/>
            <a:headEnd len="sm" w="sm" type="none"/>
            <a:tailEnd len="sm" w="sm" type="none"/>
          </a:ln>
        </p:spPr>
      </p:pic>
      <p:sp>
        <p:nvSpPr>
          <p:cNvPr id="68" name="Google Shape;68;p14"/>
          <p:cNvSpPr txBox="1"/>
          <p:nvPr/>
        </p:nvSpPr>
        <p:spPr>
          <a:xfrm>
            <a:off x="496800" y="385750"/>
            <a:ext cx="5855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rPr>
              <a:t>Hilding Neilson and Cepheids</a:t>
            </a:r>
            <a:endParaRPr b="1" sz="18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5"/>
          <p:cNvSpPr/>
          <p:nvPr/>
        </p:nvSpPr>
        <p:spPr>
          <a:xfrm>
            <a:off x="339750" y="2102050"/>
            <a:ext cx="8274000" cy="2802300"/>
          </a:xfrm>
          <a:prstGeom prst="rect">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 name="Google Shape;74;p15"/>
          <p:cNvSpPr/>
          <p:nvPr/>
        </p:nvSpPr>
        <p:spPr>
          <a:xfrm>
            <a:off x="339750" y="914625"/>
            <a:ext cx="8274000" cy="1015800"/>
          </a:xfrm>
          <a:prstGeom prst="rect">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 name="Google Shape;75;p15"/>
          <p:cNvSpPr txBox="1"/>
          <p:nvPr/>
        </p:nvSpPr>
        <p:spPr>
          <a:xfrm>
            <a:off x="398475" y="376825"/>
            <a:ext cx="5855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rPr>
              <a:t>Computational Methods used by Hilding Neilson</a:t>
            </a:r>
            <a:endParaRPr b="1" sz="1800">
              <a:solidFill>
                <a:schemeClr val="dk1"/>
              </a:solidFill>
            </a:endParaRPr>
          </a:p>
        </p:txBody>
      </p:sp>
      <p:sp>
        <p:nvSpPr>
          <p:cNvPr id="76" name="Google Shape;76;p15"/>
          <p:cNvSpPr txBox="1"/>
          <p:nvPr/>
        </p:nvSpPr>
        <p:spPr>
          <a:xfrm>
            <a:off x="398475" y="914625"/>
            <a:ext cx="78693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rPr>
              <a:t>A </a:t>
            </a:r>
            <a:r>
              <a:rPr b="1" lang="en" sz="1800">
                <a:solidFill>
                  <a:schemeClr val="dk1"/>
                </a:solidFill>
              </a:rPr>
              <a:t>stellar evolution track</a:t>
            </a:r>
            <a:r>
              <a:rPr lang="en" sz="1800">
                <a:solidFill>
                  <a:schemeClr val="dk1"/>
                </a:solidFill>
              </a:rPr>
              <a:t>–a graph of </a:t>
            </a:r>
            <a:r>
              <a:rPr lang="en" sz="1800">
                <a:solidFill>
                  <a:schemeClr val="dk1"/>
                </a:solidFill>
              </a:rPr>
              <a:t>effective temperature versus luminosity–</a:t>
            </a:r>
            <a:r>
              <a:rPr lang="en" sz="1800">
                <a:solidFill>
                  <a:schemeClr val="dk1"/>
                </a:solidFill>
              </a:rPr>
              <a:t>is a common tool used to visualize how a star’s </a:t>
            </a:r>
            <a:r>
              <a:rPr lang="en" sz="1800">
                <a:solidFill>
                  <a:schemeClr val="dk1"/>
                </a:solidFill>
              </a:rPr>
              <a:t>size </a:t>
            </a:r>
            <a:r>
              <a:rPr lang="en" sz="1800">
                <a:solidFill>
                  <a:schemeClr val="dk1"/>
                </a:solidFill>
              </a:rPr>
              <a:t>relates to its brightness over time.</a:t>
            </a:r>
            <a:endParaRPr sz="1800">
              <a:solidFill>
                <a:schemeClr val="dk1"/>
              </a:solidFill>
            </a:endParaRPr>
          </a:p>
        </p:txBody>
      </p:sp>
      <p:sp>
        <p:nvSpPr>
          <p:cNvPr id="77" name="Google Shape;77;p15"/>
          <p:cNvSpPr txBox="1"/>
          <p:nvPr/>
        </p:nvSpPr>
        <p:spPr>
          <a:xfrm>
            <a:off x="398475" y="2302600"/>
            <a:ext cx="45672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rPr>
              <a:t>The shape and position of the track depends on the star's </a:t>
            </a:r>
            <a:r>
              <a:rPr b="1" lang="en" sz="1800">
                <a:solidFill>
                  <a:schemeClr val="dk1"/>
                </a:solidFill>
              </a:rPr>
              <a:t>mass </a:t>
            </a:r>
            <a:r>
              <a:rPr lang="en" sz="1800">
                <a:solidFill>
                  <a:schemeClr val="dk1"/>
                </a:solidFill>
              </a:rPr>
              <a:t>and </a:t>
            </a:r>
            <a:r>
              <a:rPr b="1" lang="en" sz="1800">
                <a:solidFill>
                  <a:schemeClr val="dk1"/>
                </a:solidFill>
              </a:rPr>
              <a:t>chemical composition</a:t>
            </a:r>
            <a:r>
              <a:rPr lang="en" sz="1800">
                <a:solidFill>
                  <a:schemeClr val="dk1"/>
                </a:solidFill>
              </a:rPr>
              <a:t>. Using </a:t>
            </a:r>
            <a:r>
              <a:rPr lang="en" sz="1800">
                <a:solidFill>
                  <a:schemeClr val="dk1"/>
                </a:solidFill>
              </a:rPr>
              <a:t>a 1D hydrodynamical model of stellar evolution called the</a:t>
            </a:r>
            <a:r>
              <a:rPr lang="en" sz="1800">
                <a:solidFill>
                  <a:schemeClr val="dk1"/>
                </a:solidFill>
              </a:rPr>
              <a:t> </a:t>
            </a:r>
            <a:r>
              <a:rPr b="1" lang="en" sz="1800">
                <a:solidFill>
                  <a:schemeClr val="dk1"/>
                </a:solidFill>
              </a:rPr>
              <a:t>Binary Evolution Code (BEC)</a:t>
            </a:r>
            <a:r>
              <a:rPr lang="en" sz="1800">
                <a:solidFill>
                  <a:schemeClr val="dk1"/>
                </a:solidFill>
              </a:rPr>
              <a:t>, Neilson was able to classify Cepheid behaviours and make improved predictions of the stars’ rotation, period changes, and convective dynamics.</a:t>
            </a:r>
            <a:endParaRPr sz="1800">
              <a:solidFill>
                <a:schemeClr val="dk1"/>
              </a:solidFill>
            </a:endParaRPr>
          </a:p>
        </p:txBody>
      </p:sp>
      <p:pic>
        <p:nvPicPr>
          <p:cNvPr id="78" name="Google Shape;78;p15"/>
          <p:cNvPicPr preferRelativeResize="0"/>
          <p:nvPr/>
        </p:nvPicPr>
        <p:blipFill>
          <a:blip r:embed="rId3">
            <a:alphaModFix/>
          </a:blip>
          <a:stretch>
            <a:fillRect/>
          </a:stretch>
        </p:blipFill>
        <p:spPr>
          <a:xfrm>
            <a:off x="5252075" y="1779025"/>
            <a:ext cx="2828924" cy="30764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6"/>
          <p:cNvSpPr/>
          <p:nvPr/>
        </p:nvSpPr>
        <p:spPr>
          <a:xfrm>
            <a:off x="339750" y="3233750"/>
            <a:ext cx="8274000" cy="1569900"/>
          </a:xfrm>
          <a:prstGeom prst="rect">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 name="Google Shape;84;p16"/>
          <p:cNvSpPr/>
          <p:nvPr/>
        </p:nvSpPr>
        <p:spPr>
          <a:xfrm>
            <a:off x="339750" y="1126300"/>
            <a:ext cx="8274000" cy="1445400"/>
          </a:xfrm>
          <a:prstGeom prst="rect">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 name="Google Shape;85;p16"/>
          <p:cNvSpPr txBox="1"/>
          <p:nvPr/>
        </p:nvSpPr>
        <p:spPr>
          <a:xfrm>
            <a:off x="622100" y="368025"/>
            <a:ext cx="5855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rPr>
              <a:t>Rethinking Polaris</a:t>
            </a:r>
            <a:endParaRPr b="1" sz="1800">
              <a:solidFill>
                <a:schemeClr val="dk1"/>
              </a:solidFill>
            </a:endParaRPr>
          </a:p>
        </p:txBody>
      </p:sp>
      <p:sp>
        <p:nvSpPr>
          <p:cNvPr id="86" name="Google Shape;86;p16"/>
          <p:cNvSpPr txBox="1"/>
          <p:nvPr/>
        </p:nvSpPr>
        <p:spPr>
          <a:xfrm>
            <a:off x="548025" y="1341100"/>
            <a:ext cx="39498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rPr>
              <a:t>One of the most prominent Cepheid variable stars is </a:t>
            </a:r>
            <a:r>
              <a:rPr b="1" lang="en" sz="1800">
                <a:solidFill>
                  <a:schemeClr val="dk1"/>
                </a:solidFill>
              </a:rPr>
              <a:t>Polaris</a:t>
            </a:r>
            <a:r>
              <a:rPr lang="en" sz="1800">
                <a:solidFill>
                  <a:schemeClr val="dk1"/>
                </a:solidFill>
              </a:rPr>
              <a:t>, </a:t>
            </a:r>
            <a:r>
              <a:rPr lang="en" sz="1800">
                <a:solidFill>
                  <a:schemeClr val="dk1"/>
                </a:solidFill>
              </a:rPr>
              <a:t>commonly</a:t>
            </a:r>
            <a:r>
              <a:rPr lang="en" sz="1800">
                <a:solidFill>
                  <a:schemeClr val="dk1"/>
                </a:solidFill>
              </a:rPr>
              <a:t> known as the </a:t>
            </a:r>
            <a:r>
              <a:rPr b="1" lang="en" sz="1800">
                <a:solidFill>
                  <a:schemeClr val="dk1"/>
                </a:solidFill>
              </a:rPr>
              <a:t>North Star</a:t>
            </a:r>
            <a:r>
              <a:rPr lang="en" sz="1800">
                <a:solidFill>
                  <a:schemeClr val="dk1"/>
                </a:solidFill>
              </a:rPr>
              <a:t>.</a:t>
            </a:r>
            <a:endParaRPr sz="1800">
              <a:solidFill>
                <a:schemeClr val="dk1"/>
              </a:solidFill>
            </a:endParaRPr>
          </a:p>
        </p:txBody>
      </p:sp>
      <p:sp>
        <p:nvSpPr>
          <p:cNvPr id="87" name="Google Shape;87;p16"/>
          <p:cNvSpPr txBox="1"/>
          <p:nvPr/>
        </p:nvSpPr>
        <p:spPr>
          <a:xfrm>
            <a:off x="622100" y="3372200"/>
            <a:ext cx="78045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rPr>
              <a:t>In 2020, Neilson and his team found that some of the accepted properties of Polaris, like its age, mass, and distance from the Earth, were inaccurate. He proposed several alternative model for Polaris’ development, </a:t>
            </a:r>
            <a:r>
              <a:rPr lang="en" sz="1800">
                <a:solidFill>
                  <a:schemeClr val="dk1"/>
                </a:solidFill>
              </a:rPr>
              <a:t>including</a:t>
            </a:r>
            <a:r>
              <a:rPr lang="en" sz="1800">
                <a:solidFill>
                  <a:schemeClr val="dk1"/>
                </a:solidFill>
              </a:rPr>
              <a:t> the possibility that the star was a remnant of a </a:t>
            </a:r>
            <a:r>
              <a:rPr b="1" lang="en" sz="1800">
                <a:solidFill>
                  <a:schemeClr val="dk1"/>
                </a:solidFill>
              </a:rPr>
              <a:t>stellar merger</a:t>
            </a:r>
            <a:r>
              <a:rPr lang="en" sz="1800">
                <a:solidFill>
                  <a:schemeClr val="dk1"/>
                </a:solidFill>
              </a:rPr>
              <a:t>.</a:t>
            </a:r>
            <a:endParaRPr sz="1800">
              <a:solidFill>
                <a:schemeClr val="dk1"/>
              </a:solidFill>
            </a:endParaRPr>
          </a:p>
        </p:txBody>
      </p:sp>
      <p:pic>
        <p:nvPicPr>
          <p:cNvPr id="88" name="Google Shape;88;p16"/>
          <p:cNvPicPr preferRelativeResize="0"/>
          <p:nvPr/>
        </p:nvPicPr>
        <p:blipFill>
          <a:blip r:embed="rId3">
            <a:alphaModFix/>
          </a:blip>
          <a:stretch>
            <a:fillRect/>
          </a:stretch>
        </p:blipFill>
        <p:spPr>
          <a:xfrm>
            <a:off x="4877825" y="924962"/>
            <a:ext cx="3209974" cy="208650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7"/>
          <p:cNvSpPr/>
          <p:nvPr/>
        </p:nvSpPr>
        <p:spPr>
          <a:xfrm>
            <a:off x="435000" y="310175"/>
            <a:ext cx="8274000" cy="1569900"/>
          </a:xfrm>
          <a:prstGeom prst="rect">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4" name="Google Shape;94;p17"/>
          <p:cNvSpPr txBox="1"/>
          <p:nvPr/>
        </p:nvSpPr>
        <p:spPr>
          <a:xfrm>
            <a:off x="488950" y="310175"/>
            <a:ext cx="81915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rPr>
              <a:t>Neilson is an advocate for Indigenous voices in science. As</a:t>
            </a:r>
            <a:r>
              <a:rPr lang="en" sz="1800">
                <a:solidFill>
                  <a:schemeClr val="dk1"/>
                </a:solidFill>
              </a:rPr>
              <a:t> a member of the </a:t>
            </a:r>
            <a:r>
              <a:rPr b="1" lang="en" sz="1800">
                <a:solidFill>
                  <a:schemeClr val="dk1"/>
                </a:solidFill>
              </a:rPr>
              <a:t>Mi’kmaq</a:t>
            </a:r>
            <a:r>
              <a:rPr lang="en" sz="1800">
                <a:solidFill>
                  <a:schemeClr val="dk1"/>
                </a:solidFill>
              </a:rPr>
              <a:t>, the indigenous inhabitants of the Atlantic provinces of Canada, he advocates for incorporating </a:t>
            </a:r>
            <a:r>
              <a:rPr b="1" lang="en" sz="1800">
                <a:solidFill>
                  <a:schemeClr val="dk1"/>
                </a:solidFill>
              </a:rPr>
              <a:t>Indigenous knowledge systems</a:t>
            </a:r>
            <a:r>
              <a:rPr lang="en" sz="1800">
                <a:solidFill>
                  <a:schemeClr val="dk1"/>
                </a:solidFill>
              </a:rPr>
              <a:t> into astronomical research, and emphasizes the value of </a:t>
            </a:r>
            <a:r>
              <a:rPr b="1" lang="en" sz="1800">
                <a:solidFill>
                  <a:schemeClr val="dk1"/>
                </a:solidFill>
              </a:rPr>
              <a:t>diverse cultural perspectives</a:t>
            </a:r>
            <a:r>
              <a:rPr lang="en" sz="1800">
                <a:solidFill>
                  <a:schemeClr val="dk1"/>
                </a:solidFill>
              </a:rPr>
              <a:t> in enriching our understanding of the universe.</a:t>
            </a:r>
            <a:endParaRPr sz="1800">
              <a:solidFill>
                <a:schemeClr val="dk1"/>
              </a:solidFill>
            </a:endParaRPr>
          </a:p>
        </p:txBody>
      </p:sp>
      <p:pic>
        <p:nvPicPr>
          <p:cNvPr id="95" name="Google Shape;95;p17"/>
          <p:cNvPicPr preferRelativeResize="0"/>
          <p:nvPr/>
        </p:nvPicPr>
        <p:blipFill>
          <a:blip r:embed="rId3">
            <a:alphaModFix/>
          </a:blip>
          <a:stretch>
            <a:fillRect/>
          </a:stretch>
        </p:blipFill>
        <p:spPr>
          <a:xfrm>
            <a:off x="1972869" y="1996475"/>
            <a:ext cx="5198267" cy="271890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id="100" name="Google Shape;100;p18"/>
          <p:cNvPicPr preferRelativeResize="0"/>
          <p:nvPr/>
        </p:nvPicPr>
        <p:blipFill>
          <a:blip r:embed="rId3">
            <a:alphaModFix/>
          </a:blip>
          <a:stretch>
            <a:fillRect/>
          </a:stretch>
        </p:blipFill>
        <p:spPr>
          <a:xfrm>
            <a:off x="755100" y="2882801"/>
            <a:ext cx="4255524" cy="1555524"/>
          </a:xfrm>
          <a:prstGeom prst="rect">
            <a:avLst/>
          </a:prstGeom>
          <a:noFill/>
          <a:ln cap="flat" cmpd="sng" w="9525">
            <a:solidFill>
              <a:schemeClr val="dk2"/>
            </a:solidFill>
            <a:prstDash val="solid"/>
            <a:round/>
            <a:headEnd len="sm" w="sm" type="none"/>
            <a:tailEnd len="sm" w="sm" type="none"/>
          </a:ln>
        </p:spPr>
      </p:pic>
      <p:sp>
        <p:nvSpPr>
          <p:cNvPr id="101" name="Google Shape;101;p18"/>
          <p:cNvSpPr/>
          <p:nvPr/>
        </p:nvSpPr>
        <p:spPr>
          <a:xfrm>
            <a:off x="435000" y="218200"/>
            <a:ext cx="8274000" cy="2664600"/>
          </a:xfrm>
          <a:prstGeom prst="rect">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2" name="Google Shape;102;p18"/>
          <p:cNvSpPr txBox="1"/>
          <p:nvPr/>
        </p:nvSpPr>
        <p:spPr>
          <a:xfrm>
            <a:off x="755100" y="303600"/>
            <a:ext cx="76338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rPr>
              <a:t>In a 2024 essay titled </a:t>
            </a:r>
            <a:r>
              <a:rPr i="1" lang="en" sz="1800">
                <a:solidFill>
                  <a:schemeClr val="dk1"/>
                </a:solidFill>
              </a:rPr>
              <a:t>Indigenous knowledges and kinship as a model for our future in outer space</a:t>
            </a:r>
            <a:r>
              <a:rPr lang="en" sz="1800">
                <a:solidFill>
                  <a:schemeClr val="dk1"/>
                </a:solidFill>
              </a:rPr>
              <a:t>, Neilson described Indigenous perspectives on objectivity and subjectivity in the physical sciences:</a:t>
            </a:r>
            <a:endParaRPr sz="1800">
              <a:solidFill>
                <a:schemeClr val="dk1"/>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rPr lang="en" sz="1800">
                <a:solidFill>
                  <a:schemeClr val="dk2"/>
                </a:solidFill>
              </a:rPr>
              <a:t>“</a:t>
            </a:r>
            <a:r>
              <a:rPr i="1" lang="en" sz="1800">
                <a:solidFill>
                  <a:schemeClr val="dk2"/>
                </a:solidFill>
              </a:rPr>
              <a:t>For many Indigenous peoples, knowledge is not something universal but depends on the person learning and their perspectives [...] Knowledge is relational, because knowledge is something that is used [...] and to be shared ethically.</a:t>
            </a:r>
            <a:r>
              <a:rPr lang="en" sz="1800">
                <a:solidFill>
                  <a:schemeClr val="dk2"/>
                </a:solidFill>
              </a:rPr>
              <a:t>”</a:t>
            </a:r>
            <a:endParaRPr sz="1800">
              <a:solidFill>
                <a:schemeClr val="dk2"/>
              </a:solidFill>
            </a:endParaRPr>
          </a:p>
        </p:txBody>
      </p:sp>
      <p:pic>
        <p:nvPicPr>
          <p:cNvPr id="103" name="Google Shape;103;p18"/>
          <p:cNvPicPr preferRelativeResize="0"/>
          <p:nvPr/>
        </p:nvPicPr>
        <p:blipFill>
          <a:blip r:embed="rId4">
            <a:alphaModFix/>
          </a:blip>
          <a:stretch>
            <a:fillRect/>
          </a:stretch>
        </p:blipFill>
        <p:spPr>
          <a:xfrm>
            <a:off x="4786901" y="2704800"/>
            <a:ext cx="3246800" cy="2164525"/>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9"/>
          <p:cNvSpPr txBox="1"/>
          <p:nvPr/>
        </p:nvSpPr>
        <p:spPr>
          <a:xfrm>
            <a:off x="286775" y="305275"/>
            <a:ext cx="85572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 sz="1600">
                <a:solidFill>
                  <a:srgbClr val="000000"/>
                </a:solidFill>
              </a:rPr>
              <a:t>Resources: </a:t>
            </a:r>
            <a:endParaRPr sz="1300">
              <a:solidFill>
                <a:srgbClr val="000000"/>
              </a:solidFill>
            </a:endParaRPr>
          </a:p>
        </p:txBody>
      </p:sp>
      <p:sp>
        <p:nvSpPr>
          <p:cNvPr id="109" name="Google Shape;109;p19"/>
          <p:cNvSpPr txBox="1"/>
          <p:nvPr/>
        </p:nvSpPr>
        <p:spPr>
          <a:xfrm>
            <a:off x="332100" y="663575"/>
            <a:ext cx="8479800" cy="4385400"/>
          </a:xfrm>
          <a:prstGeom prst="rect">
            <a:avLst/>
          </a:prstGeom>
          <a:noFill/>
          <a:ln>
            <a:noFill/>
          </a:ln>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rgbClr val="000000"/>
              </a:buClr>
              <a:buSzPts val="1100"/>
              <a:buChar char="-"/>
            </a:pPr>
            <a:r>
              <a:rPr lang="en" sz="1100"/>
              <a:t>Neilson's Website: </a:t>
            </a:r>
            <a:r>
              <a:rPr lang="en" sz="1100" u="sng">
                <a:solidFill>
                  <a:schemeClr val="hlink"/>
                </a:solidFill>
                <a:hlinkClick r:id="rId3"/>
              </a:rPr>
              <a:t>http://hildingneilson.com/</a:t>
            </a:r>
            <a:endParaRPr sz="1100"/>
          </a:p>
          <a:p>
            <a:pPr indent="-298450" lvl="0" marL="457200" rtl="0" algn="l">
              <a:lnSpc>
                <a:spcPct val="115000"/>
              </a:lnSpc>
              <a:spcBef>
                <a:spcPts val="0"/>
              </a:spcBef>
              <a:spcAft>
                <a:spcPts val="0"/>
              </a:spcAft>
              <a:buSzPts val="1100"/>
              <a:buChar char="-"/>
            </a:pPr>
            <a:r>
              <a:rPr lang="en" sz="1100"/>
              <a:t>Decolonizing </a:t>
            </a:r>
            <a:r>
              <a:rPr lang="en" sz="1100"/>
              <a:t>Astronomy</a:t>
            </a:r>
            <a:r>
              <a:rPr lang="en" sz="1100"/>
              <a:t>: </a:t>
            </a:r>
            <a:r>
              <a:rPr lang="en" sz="1100" u="sng">
                <a:solidFill>
                  <a:schemeClr val="hlink"/>
                </a:solidFill>
                <a:hlinkClick r:id="rId4"/>
              </a:rPr>
              <a:t>https://www.cbc.ca/news/canada/newfoundland-labrador/hilding-neilson-indigenizing-astronomy-1.6679072</a:t>
            </a:r>
            <a:endParaRPr sz="1100"/>
          </a:p>
          <a:p>
            <a:pPr indent="-298450" lvl="0" marL="457200" rtl="0" algn="l">
              <a:lnSpc>
                <a:spcPct val="115000"/>
              </a:lnSpc>
              <a:spcBef>
                <a:spcPts val="0"/>
              </a:spcBef>
              <a:spcAft>
                <a:spcPts val="0"/>
              </a:spcAft>
              <a:buSzPts val="1100"/>
              <a:buChar char="-"/>
            </a:pPr>
            <a:r>
              <a:rPr lang="en" sz="1100"/>
              <a:t>Neilson’s essay: </a:t>
            </a:r>
            <a:r>
              <a:rPr lang="en" sz="1100" u="sng">
                <a:solidFill>
                  <a:schemeClr val="hlink"/>
                </a:solidFill>
                <a:hlinkClick r:id="rId5"/>
              </a:rPr>
              <a:t>https://arxiv.org/pdf/2412.06669</a:t>
            </a:r>
            <a:endParaRPr sz="1100"/>
          </a:p>
          <a:p>
            <a:pPr indent="0" lvl="0" marL="0" rtl="0" algn="l">
              <a:lnSpc>
                <a:spcPct val="115000"/>
              </a:lnSpc>
              <a:spcBef>
                <a:spcPts val="0"/>
              </a:spcBef>
              <a:spcAft>
                <a:spcPts val="0"/>
              </a:spcAft>
              <a:buNone/>
            </a:pPr>
            <a:r>
              <a:t/>
            </a:r>
            <a:endParaRPr sz="1100">
              <a:solidFill>
                <a:srgbClr val="000000"/>
              </a:solidFill>
            </a:endParaRPr>
          </a:p>
          <a:p>
            <a:pPr indent="0" lvl="0" marL="0" rtl="0" algn="l">
              <a:lnSpc>
                <a:spcPct val="115000"/>
              </a:lnSpc>
              <a:spcBef>
                <a:spcPts val="0"/>
              </a:spcBef>
              <a:spcAft>
                <a:spcPts val="0"/>
              </a:spcAft>
              <a:buNone/>
            </a:pPr>
            <a:r>
              <a:rPr lang="en" sz="1700">
                <a:solidFill>
                  <a:srgbClr val="000000"/>
                </a:solidFill>
              </a:rPr>
              <a:t>Images: </a:t>
            </a:r>
            <a:endParaRPr sz="1700">
              <a:solidFill>
                <a:srgbClr val="000000"/>
              </a:solidFill>
            </a:endParaRPr>
          </a:p>
          <a:p>
            <a:pPr indent="-298450" lvl="0" marL="457200" rtl="0" algn="l">
              <a:lnSpc>
                <a:spcPct val="115000"/>
              </a:lnSpc>
              <a:spcBef>
                <a:spcPts val="0"/>
              </a:spcBef>
              <a:spcAft>
                <a:spcPts val="0"/>
              </a:spcAft>
              <a:buClr>
                <a:srgbClr val="000000"/>
              </a:buClr>
              <a:buSzPts val="1100"/>
              <a:buChar char="-"/>
            </a:pPr>
            <a:r>
              <a:rPr lang="en" sz="1100"/>
              <a:t>Neilson headshot, </a:t>
            </a:r>
            <a:r>
              <a:rPr lang="en" sz="1100" u="sng">
                <a:solidFill>
                  <a:schemeClr val="hlink"/>
                </a:solidFill>
                <a:hlinkClick r:id="rId6"/>
              </a:rPr>
              <a:t>http://hildingneilson.com/</a:t>
            </a:r>
            <a:endParaRPr sz="1100"/>
          </a:p>
          <a:p>
            <a:pPr indent="-298450" lvl="0" marL="457200" rtl="0" algn="l">
              <a:lnSpc>
                <a:spcPct val="115000"/>
              </a:lnSpc>
              <a:spcBef>
                <a:spcPts val="0"/>
              </a:spcBef>
              <a:spcAft>
                <a:spcPts val="0"/>
              </a:spcAft>
              <a:buSzPts val="1100"/>
              <a:buChar char="-"/>
            </a:pPr>
            <a:r>
              <a:rPr lang="en" sz="1100"/>
              <a:t>Night sky 1: </a:t>
            </a:r>
            <a:r>
              <a:rPr lang="en" sz="1100" u="sng">
                <a:solidFill>
                  <a:schemeClr val="hlink"/>
                </a:solidFill>
                <a:hlinkClick r:id="rId7"/>
              </a:rPr>
              <a:t>https://en.wikipedia.org/wiki/Night_sky</a:t>
            </a:r>
            <a:endParaRPr sz="1100"/>
          </a:p>
          <a:p>
            <a:pPr indent="-298450" lvl="0" marL="457200" rtl="0" algn="l">
              <a:lnSpc>
                <a:spcPct val="115000"/>
              </a:lnSpc>
              <a:spcBef>
                <a:spcPts val="0"/>
              </a:spcBef>
              <a:spcAft>
                <a:spcPts val="0"/>
              </a:spcAft>
              <a:buSzPts val="1100"/>
              <a:buChar char="-"/>
            </a:pPr>
            <a:r>
              <a:rPr lang="en" sz="1100"/>
              <a:t>Cepheid </a:t>
            </a:r>
            <a:r>
              <a:rPr lang="en" sz="1100"/>
              <a:t>variable</a:t>
            </a:r>
            <a:r>
              <a:rPr lang="en" sz="1100"/>
              <a:t> star: </a:t>
            </a:r>
            <a:r>
              <a:rPr lang="en" sz="1100" u="sng">
                <a:solidFill>
                  <a:schemeClr val="hlink"/>
                </a:solidFill>
                <a:hlinkClick r:id="rId8"/>
              </a:rPr>
              <a:t>https://en.wikipedia.org/wiki/Cepheid_variable</a:t>
            </a:r>
            <a:endParaRPr sz="1100"/>
          </a:p>
          <a:p>
            <a:pPr indent="-298450" lvl="0" marL="457200" rtl="0" algn="l">
              <a:lnSpc>
                <a:spcPct val="115000"/>
              </a:lnSpc>
              <a:spcBef>
                <a:spcPts val="0"/>
              </a:spcBef>
              <a:spcAft>
                <a:spcPts val="0"/>
              </a:spcAft>
              <a:buSzPts val="1100"/>
              <a:buChar char="-"/>
            </a:pPr>
            <a:r>
              <a:rPr lang="en" sz="1100"/>
              <a:t>PLUTO simulation: </a:t>
            </a:r>
            <a:r>
              <a:rPr lang="en" sz="1100" u="sng">
                <a:solidFill>
                  <a:schemeClr val="hlink"/>
                </a:solidFill>
                <a:hlinkClick r:id="rId9"/>
              </a:rPr>
              <a:t>https://plutocode.ph.unito.it/gallery/</a:t>
            </a:r>
            <a:endParaRPr sz="1100"/>
          </a:p>
          <a:p>
            <a:pPr indent="-298450" lvl="0" marL="457200" rtl="0" algn="l">
              <a:lnSpc>
                <a:spcPct val="115000"/>
              </a:lnSpc>
              <a:spcBef>
                <a:spcPts val="0"/>
              </a:spcBef>
              <a:spcAft>
                <a:spcPts val="0"/>
              </a:spcAft>
              <a:buSzPts val="1100"/>
              <a:buChar char="-"/>
            </a:pPr>
            <a:r>
              <a:rPr lang="en" sz="1100"/>
              <a:t>Stellar evolution track: </a:t>
            </a:r>
            <a:r>
              <a:rPr lang="en" sz="1100" u="sng">
                <a:solidFill>
                  <a:schemeClr val="hlink"/>
                </a:solidFill>
                <a:hlinkClick r:id="rId10"/>
              </a:rPr>
              <a:t>https://en.wikipedia.org/wiki/Hayashi_track</a:t>
            </a:r>
            <a:endParaRPr sz="1100"/>
          </a:p>
          <a:p>
            <a:pPr indent="-298450" lvl="0" marL="457200" rtl="0" algn="l">
              <a:lnSpc>
                <a:spcPct val="115000"/>
              </a:lnSpc>
              <a:spcBef>
                <a:spcPts val="0"/>
              </a:spcBef>
              <a:spcAft>
                <a:spcPts val="0"/>
              </a:spcAft>
              <a:buSzPts val="1100"/>
              <a:buChar char="-"/>
            </a:pPr>
            <a:r>
              <a:rPr lang="en" sz="1100"/>
              <a:t>Polaris light curve: </a:t>
            </a:r>
            <a:r>
              <a:rPr lang="en" sz="1100" u="sng">
                <a:solidFill>
                  <a:schemeClr val="hlink"/>
                </a:solidFill>
                <a:hlinkClick r:id="rId11"/>
              </a:rPr>
              <a:t>https://en.wikipedia.org/wiki/Polaris#</a:t>
            </a:r>
            <a:endParaRPr sz="1100"/>
          </a:p>
          <a:p>
            <a:pPr indent="-298450" lvl="0" marL="457200" rtl="0" algn="l">
              <a:lnSpc>
                <a:spcPct val="115000"/>
              </a:lnSpc>
              <a:spcBef>
                <a:spcPts val="0"/>
              </a:spcBef>
              <a:spcAft>
                <a:spcPts val="0"/>
              </a:spcAft>
              <a:buSzPts val="1100"/>
              <a:buChar char="-"/>
            </a:pPr>
            <a:r>
              <a:rPr lang="en" sz="1100"/>
              <a:t>UofT panel: </a:t>
            </a:r>
            <a:r>
              <a:rPr lang="en" sz="1100" u="sng">
                <a:solidFill>
                  <a:schemeClr val="hlink"/>
                </a:solidFill>
                <a:hlinkClick r:id="rId12"/>
              </a:rPr>
              <a:t>https://www.utoronto.ca/news/indigenous-star-lore-night-skies-over-turtle-island</a:t>
            </a:r>
            <a:endParaRPr sz="1100"/>
          </a:p>
          <a:p>
            <a:pPr indent="-298450" lvl="0" marL="457200" rtl="0" algn="l">
              <a:lnSpc>
                <a:spcPct val="115000"/>
              </a:lnSpc>
              <a:spcBef>
                <a:spcPts val="0"/>
              </a:spcBef>
              <a:spcAft>
                <a:spcPts val="0"/>
              </a:spcAft>
              <a:buSzPts val="1100"/>
              <a:buChar char="-"/>
            </a:pPr>
            <a:r>
              <a:rPr lang="en" sz="1100"/>
              <a:t>University of Windsor, Neilson: </a:t>
            </a:r>
            <a:r>
              <a:rPr lang="en" sz="1100" u="sng">
                <a:solidFill>
                  <a:schemeClr val="hlink"/>
                </a:solidFill>
                <a:hlinkClick r:id="rId13"/>
              </a:rPr>
              <a:t>https://www.uwindsor.ca/dailynews/2022-09-14/astronomer-inaugurate-indigenous-speaker-series</a:t>
            </a:r>
            <a:endParaRPr sz="1100"/>
          </a:p>
          <a:p>
            <a:pPr indent="-298450" lvl="0" marL="457200" rtl="0" algn="l">
              <a:lnSpc>
                <a:spcPct val="115000"/>
              </a:lnSpc>
              <a:spcBef>
                <a:spcPts val="0"/>
              </a:spcBef>
              <a:spcAft>
                <a:spcPts val="0"/>
              </a:spcAft>
              <a:buSzPts val="1100"/>
              <a:buChar char="-"/>
            </a:pPr>
            <a:r>
              <a:rPr lang="en" sz="1100"/>
              <a:t>Night sky 2: </a:t>
            </a:r>
            <a:r>
              <a:rPr lang="en" sz="1100" u="sng">
                <a:solidFill>
                  <a:schemeClr val="hlink"/>
                </a:solidFill>
                <a:hlinkClick r:id="rId14"/>
              </a:rPr>
              <a:t>https://www.ictinc.ca/blog/a-brief-look-at-indigenous-star-names</a:t>
            </a:r>
            <a:endParaRPr sz="1100"/>
          </a:p>
          <a:p>
            <a:pPr indent="0" lvl="0" marL="457200" rtl="0" algn="l">
              <a:lnSpc>
                <a:spcPct val="115000"/>
              </a:lnSpc>
              <a:spcBef>
                <a:spcPts val="0"/>
              </a:spcBef>
              <a:spcAft>
                <a:spcPts val="0"/>
              </a:spcAft>
              <a:buNone/>
            </a:pPr>
            <a:r>
              <a:t/>
            </a:r>
            <a:endParaRPr sz="1100"/>
          </a:p>
          <a:p>
            <a:pPr indent="0" lvl="0" marL="457200" rtl="0" algn="l">
              <a:lnSpc>
                <a:spcPct val="115000"/>
              </a:lnSpc>
              <a:spcBef>
                <a:spcPts val="0"/>
              </a:spcBef>
              <a:spcAft>
                <a:spcPts val="0"/>
              </a:spcAft>
              <a:buNone/>
            </a:pPr>
            <a:r>
              <a:t/>
            </a:r>
            <a:endParaRPr sz="1100">
              <a:solidFill>
                <a:srgbClr val="000000"/>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