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comments+xml" PartName="/ppt/comments/comment2.xml"/>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3" name="Samantha Wong"/>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commentAuthors" Target="commentAuthor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5-05-23T14:39:59.866">
    <p:pos x="2236" y="2348"/>
    <p:text>It might be useful to put the strain equation somewhere and show how these parameters are related</p:tex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2" dt="2025-05-23T14:42:46.586">
    <p:pos x="0" y="910"/>
    <p:text>A cool thing about this dataset is that there's a public tutorial that anyone can use! For pedagogical purposes, I think it would be nice to include it somewhere (and I know that Jon Sievers often uses this in PHYS 512 and PHYS 641)
https://github.com/gwosc-tutorial/Data_Guide</p:text>
  </p:cm>
  <p:cm authorId="0" idx="3" dt="2025-05-23T14:43:04.977">
    <p:pos x="1923" y="492"/>
    <p:text>data analysis?</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g1f818185d05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g1f818185d05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1f818185d05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1f818185d05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3552b4a33f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33552b4a33f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2e3f3236ee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2e3f3236ee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1f818185d05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1f818185d05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1f818185d05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1f818185d05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3552b4a33f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33552b4a33f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336f89a1a49_3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336f89a1a49_3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6.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9.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comments" Target="../comments/comment1.xml"/><Relationship Id="rId4" Type="http://schemas.openxmlformats.org/officeDocument/2006/relationships/image" Target="../media/image2.png"/><Relationship Id="rId5"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comments" Target="../comments/comment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2.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hyperlink" Target="https://en.wikipedia.org/wiki/American_Physical_Society#Edward_A._Bouchet_Award" TargetMode="External"/><Relationship Id="rId4" Type="http://schemas.openxmlformats.org/officeDocument/2006/relationships/hyperlink" Target="https://en.wikipedia.org/wiki/Bruno_Rossi_Prize" TargetMode="External"/><Relationship Id="rId5" Type="http://schemas.openxmlformats.org/officeDocument/2006/relationships/hyperlink" Target="https://en.wikipedia.org/wiki/National_Academy_of_Sciences" TargetMode="External"/><Relationship Id="rId6"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11" Type="http://schemas.openxmlformats.org/officeDocument/2006/relationships/hyperlink" Target="https://www.ligo.caltech.edu/LA" TargetMode="External"/><Relationship Id="rId10" Type="http://schemas.openxmlformats.org/officeDocument/2006/relationships/hyperlink" Target="https://www.ligo.caltech.edu/LA" TargetMode="External"/><Relationship Id="rId13" Type="http://schemas.openxmlformats.org/officeDocument/2006/relationships/hyperlink" Target="https://www.shemmassianconsulting.com/blog/waves-and-sound-mcat" TargetMode="External"/><Relationship Id="rId12" Type="http://schemas.openxmlformats.org/officeDocument/2006/relationships/hyperlink" Target="https://www.optica-opn.org/home/articles/volume_26/march_2015/features/ligo_finally_poised_to_catch_elusive_gravitational/" TargetMode="External"/><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hyperlink" Target="https://www.phys.lsu.edu/faculty/gonzalez/" TargetMode="External"/><Relationship Id="rId4" Type="http://schemas.openxmlformats.org/officeDocument/2006/relationships/hyperlink" Target="https://www.phys.lsu.edu/faculty/gonzalez/" TargetMode="External"/><Relationship Id="rId9" Type="http://schemas.openxmlformats.org/officeDocument/2006/relationships/hyperlink" Target="https://news.syr.edu/blog/2019/01/04/physicist-gabriela-gonzalez-g95-reveals-how-syracuse-prepared-her-to-make-science-history/" TargetMode="External"/><Relationship Id="rId15" Type="http://schemas.openxmlformats.org/officeDocument/2006/relationships/hyperlink" Target="https://en.wikipedia.org/wiki/First_observation_of_gravitational_waves" TargetMode="External"/><Relationship Id="rId14" Type="http://schemas.openxmlformats.org/officeDocument/2006/relationships/hyperlink" Target="https://www.ligo.caltech.edu/image/ligo20200902a" TargetMode="External"/><Relationship Id="rId17" Type="http://schemas.openxmlformats.org/officeDocument/2006/relationships/hyperlink" Target="https://www.youtube.com/watch?v=DywnIbQZmvQ" TargetMode="External"/><Relationship Id="rId16" Type="http://schemas.openxmlformats.org/officeDocument/2006/relationships/hyperlink" Target="https://www.ligo.caltech.edu/image/ligo20160211a" TargetMode="External"/><Relationship Id="rId5" Type="http://schemas.openxmlformats.org/officeDocument/2006/relationships/hyperlink" Target="https://en.wikipedia.org/wiki/Gabriela_Gonz%C3%A1lez" TargetMode="External"/><Relationship Id="rId6" Type="http://schemas.openxmlformats.org/officeDocument/2006/relationships/hyperlink" Target="https://news.syr.edu/blog/2019/01/04/physicist-gabriela-gonzalez-g95-reveals-how-syracuse-prepared-her-to-make-science-history/" TargetMode="External"/><Relationship Id="rId7" Type="http://schemas.openxmlformats.org/officeDocument/2006/relationships/hyperlink" Target="https://www.ted.com/speakers/gabriela_gonzalez" TargetMode="External"/><Relationship Id="rId8" Type="http://schemas.openxmlformats.org/officeDocument/2006/relationships/hyperlink" Target="https://www.researchgate.net/publication/383754065_LIGO_Detector_Characterization_in_the_first_half_of_the_fourth_Observing_run"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53" name="Shape 53"/>
        <p:cNvGrpSpPr/>
        <p:nvPr/>
      </p:nvGrpSpPr>
      <p:grpSpPr>
        <a:xfrm>
          <a:off x="0" y="0"/>
          <a:ext cx="0" cy="0"/>
          <a:chOff x="0" y="0"/>
          <a:chExt cx="0" cy="0"/>
        </a:xfrm>
      </p:grpSpPr>
      <p:sp>
        <p:nvSpPr>
          <p:cNvPr id="54" name="Google Shape;54;p13"/>
          <p:cNvSpPr/>
          <p:nvPr/>
        </p:nvSpPr>
        <p:spPr>
          <a:xfrm>
            <a:off x="125" y="229050"/>
            <a:ext cx="9144000" cy="46080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txBox="1"/>
          <p:nvPr/>
        </p:nvSpPr>
        <p:spPr>
          <a:xfrm>
            <a:off x="286775" y="305275"/>
            <a:ext cx="8557200" cy="156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rgbClr val="351C75"/>
                </a:solidFill>
              </a:rPr>
              <a:t>Gabriela Gonzáles</a:t>
            </a:r>
            <a:r>
              <a:rPr lang="en" sz="1800">
                <a:solidFill>
                  <a:srgbClr val="351C75"/>
                </a:solidFill>
              </a:rPr>
              <a:t> is an Argentinian professor of physics and astronomy at Louisiana State University. She has been a member of the LIGO scientific collaboration since 1997, where she works on the detection of gravitational waves. She is a pioneer in the search for </a:t>
            </a:r>
            <a:r>
              <a:rPr lang="en" sz="1800">
                <a:solidFill>
                  <a:srgbClr val="351C75"/>
                </a:solidFill>
              </a:rPr>
              <a:t>gravitational</a:t>
            </a:r>
            <a:r>
              <a:rPr lang="en" sz="1800">
                <a:solidFill>
                  <a:srgbClr val="351C75"/>
                </a:solidFill>
              </a:rPr>
              <a:t> waves produced by compact binary systems in the last orbits of their lives, and was part of the team who </a:t>
            </a:r>
            <a:r>
              <a:rPr lang="en" sz="1800">
                <a:solidFill>
                  <a:srgbClr val="351C75"/>
                </a:solidFill>
              </a:rPr>
              <a:t>detected the first of these signals in 2015.</a:t>
            </a:r>
            <a:endParaRPr sz="1800">
              <a:solidFill>
                <a:srgbClr val="351C75"/>
              </a:solidFill>
            </a:endParaRPr>
          </a:p>
          <a:p>
            <a:pPr indent="0" lvl="0" marL="0" rtl="0" algn="l">
              <a:spcBef>
                <a:spcPts val="0"/>
              </a:spcBef>
              <a:spcAft>
                <a:spcPts val="0"/>
              </a:spcAft>
              <a:buNone/>
            </a:pPr>
            <a:r>
              <a:t/>
            </a:r>
            <a:endParaRPr sz="1800">
              <a:solidFill>
                <a:schemeClr val="dk1"/>
              </a:solidFill>
            </a:endParaRPr>
          </a:p>
        </p:txBody>
      </p:sp>
      <p:pic>
        <p:nvPicPr>
          <p:cNvPr id="56" name="Google Shape;56;p13"/>
          <p:cNvPicPr preferRelativeResize="0"/>
          <p:nvPr/>
        </p:nvPicPr>
        <p:blipFill>
          <a:blip r:embed="rId3">
            <a:alphaModFix/>
          </a:blip>
          <a:stretch>
            <a:fillRect/>
          </a:stretch>
        </p:blipFill>
        <p:spPr>
          <a:xfrm>
            <a:off x="657650" y="2244150"/>
            <a:ext cx="3659648" cy="2747775"/>
          </a:xfrm>
          <a:prstGeom prst="rect">
            <a:avLst/>
          </a:prstGeom>
          <a:noFill/>
          <a:ln>
            <a:noFill/>
          </a:ln>
        </p:spPr>
      </p:pic>
      <p:pic>
        <p:nvPicPr>
          <p:cNvPr id="57" name="Google Shape;57;p13"/>
          <p:cNvPicPr preferRelativeResize="0"/>
          <p:nvPr/>
        </p:nvPicPr>
        <p:blipFill>
          <a:blip r:embed="rId4">
            <a:alphaModFix/>
          </a:blip>
          <a:stretch>
            <a:fillRect/>
          </a:stretch>
        </p:blipFill>
        <p:spPr>
          <a:xfrm>
            <a:off x="4449499" y="2244150"/>
            <a:ext cx="3585375" cy="1714550"/>
          </a:xfrm>
          <a:prstGeom prst="rect">
            <a:avLst/>
          </a:prstGeom>
          <a:noFill/>
          <a:ln>
            <a:noFill/>
          </a:ln>
        </p:spPr>
      </p:pic>
      <p:sp>
        <p:nvSpPr>
          <p:cNvPr id="58" name="Google Shape;58;p13"/>
          <p:cNvSpPr txBox="1"/>
          <p:nvPr/>
        </p:nvSpPr>
        <p:spPr>
          <a:xfrm>
            <a:off x="4449500" y="3957850"/>
            <a:ext cx="45744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chemeClr val="dk2"/>
                </a:solidFill>
              </a:rPr>
              <a:t>LIGO Livingston</a:t>
            </a:r>
            <a:endParaRPr sz="1600">
              <a:solidFill>
                <a:schemeClr val="dk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62" name="Shape 62"/>
        <p:cNvGrpSpPr/>
        <p:nvPr/>
      </p:nvGrpSpPr>
      <p:grpSpPr>
        <a:xfrm>
          <a:off x="0" y="0"/>
          <a:ext cx="0" cy="0"/>
          <a:chOff x="0" y="0"/>
          <a:chExt cx="0" cy="0"/>
        </a:xfrm>
      </p:grpSpPr>
      <p:sp>
        <p:nvSpPr>
          <p:cNvPr id="63" name="Google Shape;63;p14"/>
          <p:cNvSpPr/>
          <p:nvPr/>
        </p:nvSpPr>
        <p:spPr>
          <a:xfrm>
            <a:off x="125" y="3725425"/>
            <a:ext cx="9144000" cy="11115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4" name="Google Shape;64;p14"/>
          <p:cNvSpPr/>
          <p:nvPr/>
        </p:nvSpPr>
        <p:spPr>
          <a:xfrm>
            <a:off x="-25" y="926300"/>
            <a:ext cx="9144000" cy="22635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5" name="Google Shape;65;p14"/>
          <p:cNvSpPr txBox="1"/>
          <p:nvPr/>
        </p:nvSpPr>
        <p:spPr>
          <a:xfrm>
            <a:off x="286775" y="305275"/>
            <a:ext cx="8557200" cy="79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100">
                <a:solidFill>
                  <a:srgbClr val="351C75"/>
                </a:solidFill>
              </a:rPr>
              <a:t>Gabriela Gonzáles </a:t>
            </a:r>
            <a:r>
              <a:rPr lang="en" sz="2100">
                <a:solidFill>
                  <a:srgbClr val="351C75"/>
                </a:solidFill>
              </a:rPr>
              <a:t>studies</a:t>
            </a:r>
            <a:r>
              <a:rPr b="1" lang="en" sz="2100">
                <a:solidFill>
                  <a:srgbClr val="351C75"/>
                </a:solidFill>
              </a:rPr>
              <a:t> gravitational waves</a:t>
            </a:r>
            <a:endParaRPr b="1" sz="2100">
              <a:solidFill>
                <a:srgbClr val="351C75"/>
              </a:solidFill>
            </a:endParaRPr>
          </a:p>
          <a:p>
            <a:pPr indent="0" lvl="0" marL="0" rtl="0" algn="l">
              <a:spcBef>
                <a:spcPts val="0"/>
              </a:spcBef>
              <a:spcAft>
                <a:spcPts val="0"/>
              </a:spcAft>
              <a:buClr>
                <a:schemeClr val="dk1"/>
              </a:buClr>
              <a:buSzPts val="1100"/>
              <a:buFont typeface="Arial"/>
              <a:buNone/>
            </a:pPr>
            <a:r>
              <a:t/>
            </a:r>
            <a:endParaRPr sz="1800">
              <a:solidFill>
                <a:schemeClr val="dk1"/>
              </a:solidFill>
            </a:endParaRPr>
          </a:p>
        </p:txBody>
      </p:sp>
      <p:sp>
        <p:nvSpPr>
          <p:cNvPr id="66" name="Google Shape;66;p14"/>
          <p:cNvSpPr txBox="1"/>
          <p:nvPr/>
        </p:nvSpPr>
        <p:spPr>
          <a:xfrm>
            <a:off x="84650" y="969500"/>
            <a:ext cx="5991900" cy="217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rgbClr val="351C75"/>
                </a:solidFill>
              </a:rPr>
              <a:t>Predicted by the Theory of General R</a:t>
            </a:r>
            <a:r>
              <a:rPr lang="en" sz="1700">
                <a:solidFill>
                  <a:srgbClr val="351C75"/>
                </a:solidFill>
              </a:rPr>
              <a:t>elativity (GR)</a:t>
            </a:r>
            <a:r>
              <a:rPr lang="en" sz="1700">
                <a:solidFill>
                  <a:srgbClr val="351C75"/>
                </a:solidFill>
              </a:rPr>
              <a:t>, </a:t>
            </a:r>
            <a:r>
              <a:rPr b="1" lang="en" sz="1700">
                <a:solidFill>
                  <a:srgbClr val="351C75"/>
                </a:solidFill>
              </a:rPr>
              <a:t>gravitational waves</a:t>
            </a:r>
            <a:r>
              <a:rPr lang="en" sz="1700">
                <a:solidFill>
                  <a:srgbClr val="351C75"/>
                </a:solidFill>
              </a:rPr>
              <a:t> are </a:t>
            </a:r>
            <a:r>
              <a:rPr b="1" lang="en" sz="1700">
                <a:solidFill>
                  <a:srgbClr val="351C75"/>
                </a:solidFill>
              </a:rPr>
              <a:t>ripples in spacetime</a:t>
            </a:r>
            <a:r>
              <a:rPr lang="en" sz="1700">
                <a:solidFill>
                  <a:srgbClr val="351C75"/>
                </a:solidFill>
              </a:rPr>
              <a:t> which arise when massive astronomical objects orbit around each other in close proximity, sometimes leading to mergers . </a:t>
            </a:r>
            <a:endParaRPr sz="1700">
              <a:solidFill>
                <a:srgbClr val="351C75"/>
              </a:solidFill>
            </a:endParaRPr>
          </a:p>
          <a:p>
            <a:pPr indent="0" lvl="0" marL="0" rtl="0" algn="l">
              <a:spcBef>
                <a:spcPts val="0"/>
              </a:spcBef>
              <a:spcAft>
                <a:spcPts val="0"/>
              </a:spcAft>
              <a:buNone/>
            </a:pPr>
            <a:r>
              <a:t/>
            </a:r>
            <a:endParaRPr sz="1700">
              <a:solidFill>
                <a:srgbClr val="351C75"/>
              </a:solidFill>
            </a:endParaRPr>
          </a:p>
          <a:p>
            <a:pPr indent="0" lvl="0" marL="0" rtl="0" algn="l">
              <a:spcBef>
                <a:spcPts val="0"/>
              </a:spcBef>
              <a:spcAft>
                <a:spcPts val="0"/>
              </a:spcAft>
              <a:buNone/>
            </a:pPr>
            <a:r>
              <a:rPr lang="en" sz="1700">
                <a:solidFill>
                  <a:srgbClr val="351C75"/>
                </a:solidFill>
              </a:rPr>
              <a:t>These waves </a:t>
            </a:r>
            <a:r>
              <a:rPr b="1" lang="en" sz="1700">
                <a:solidFill>
                  <a:srgbClr val="351C75"/>
                </a:solidFill>
              </a:rPr>
              <a:t>propagate</a:t>
            </a:r>
            <a:r>
              <a:rPr lang="en" sz="1700">
                <a:solidFill>
                  <a:srgbClr val="351C75"/>
                </a:solidFill>
              </a:rPr>
              <a:t> outward from their source, much like waves on a pond. Instead of water, they carry energy across the universe.</a:t>
            </a:r>
            <a:endParaRPr sz="1700">
              <a:solidFill>
                <a:srgbClr val="351C75"/>
              </a:solidFill>
            </a:endParaRPr>
          </a:p>
          <a:p>
            <a:pPr indent="0" lvl="0" marL="0" rtl="0" algn="l">
              <a:spcBef>
                <a:spcPts val="0"/>
              </a:spcBef>
              <a:spcAft>
                <a:spcPts val="0"/>
              </a:spcAft>
              <a:buNone/>
            </a:pPr>
            <a:r>
              <a:t/>
            </a:r>
            <a:endParaRPr sz="1800">
              <a:solidFill>
                <a:schemeClr val="dk1"/>
              </a:solidFill>
            </a:endParaRPr>
          </a:p>
        </p:txBody>
      </p:sp>
      <p:pic>
        <p:nvPicPr>
          <p:cNvPr id="67" name="Google Shape;67;p14"/>
          <p:cNvPicPr preferRelativeResize="0"/>
          <p:nvPr/>
        </p:nvPicPr>
        <p:blipFill rotWithShape="1">
          <a:blip r:embed="rId3">
            <a:alphaModFix/>
          </a:blip>
          <a:srcRect b="0" l="8483" r="0" t="0"/>
          <a:stretch/>
        </p:blipFill>
        <p:spPr>
          <a:xfrm>
            <a:off x="6177600" y="1186250"/>
            <a:ext cx="2834849" cy="1743600"/>
          </a:xfrm>
          <a:prstGeom prst="rect">
            <a:avLst/>
          </a:prstGeom>
          <a:noFill/>
          <a:ln>
            <a:noFill/>
          </a:ln>
        </p:spPr>
      </p:pic>
      <p:sp>
        <p:nvSpPr>
          <p:cNvPr id="68" name="Google Shape;68;p14"/>
          <p:cNvSpPr txBox="1"/>
          <p:nvPr/>
        </p:nvSpPr>
        <p:spPr>
          <a:xfrm>
            <a:off x="3065225" y="3786050"/>
            <a:ext cx="5507400" cy="94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800">
                <a:solidFill>
                  <a:srgbClr val="351C75"/>
                </a:solidFill>
              </a:rPr>
              <a:t>O</a:t>
            </a:r>
            <a:r>
              <a:rPr lang="en" sz="1800">
                <a:solidFill>
                  <a:srgbClr val="351C75"/>
                </a:solidFill>
              </a:rPr>
              <a:t>bjects causing such phenomena are usually </a:t>
            </a:r>
            <a:r>
              <a:rPr b="1" lang="en" sz="1800">
                <a:solidFill>
                  <a:srgbClr val="351C75"/>
                </a:solidFill>
              </a:rPr>
              <a:t>black holes</a:t>
            </a:r>
            <a:r>
              <a:rPr lang="en" sz="1800">
                <a:solidFill>
                  <a:srgbClr val="351C75"/>
                </a:solidFill>
              </a:rPr>
              <a:t> or </a:t>
            </a:r>
            <a:r>
              <a:rPr b="1" lang="en" sz="1800">
                <a:solidFill>
                  <a:srgbClr val="351C75"/>
                </a:solidFill>
              </a:rPr>
              <a:t>neutron stars</a:t>
            </a:r>
            <a:r>
              <a:rPr lang="en" sz="1800">
                <a:solidFill>
                  <a:srgbClr val="351C75"/>
                </a:solidFill>
              </a:rPr>
              <a:t>, compact objects usually found in binary systems. </a:t>
            </a:r>
            <a:endParaRPr sz="1800">
              <a:solidFill>
                <a:srgbClr val="351C75"/>
              </a:solidFill>
            </a:endParaRPr>
          </a:p>
          <a:p>
            <a:pPr indent="0" lvl="0" marL="0" rtl="0" algn="l">
              <a:spcBef>
                <a:spcPts val="0"/>
              </a:spcBef>
              <a:spcAft>
                <a:spcPts val="0"/>
              </a:spcAft>
              <a:buNone/>
            </a:pPr>
            <a:r>
              <a:t/>
            </a:r>
            <a:endParaRPr sz="1800">
              <a:solidFill>
                <a:schemeClr val="dk2"/>
              </a:solidFill>
            </a:endParaRPr>
          </a:p>
        </p:txBody>
      </p:sp>
      <p:pic>
        <p:nvPicPr>
          <p:cNvPr id="69" name="Google Shape;69;p14"/>
          <p:cNvPicPr preferRelativeResize="0"/>
          <p:nvPr/>
        </p:nvPicPr>
        <p:blipFill>
          <a:blip r:embed="rId4">
            <a:alphaModFix/>
          </a:blip>
          <a:stretch>
            <a:fillRect/>
          </a:stretch>
        </p:blipFill>
        <p:spPr>
          <a:xfrm>
            <a:off x="536675" y="3288725"/>
            <a:ext cx="2209776" cy="1743600"/>
          </a:xfrm>
          <a:prstGeom prst="rect">
            <a:avLst/>
          </a:prstGeom>
          <a:noFill/>
          <a:ln>
            <a:noFill/>
          </a:ln>
          <a:effectLst>
            <a:outerShdw blurRad="57150" rotWithShape="0" algn="bl" dir="5400000" dist="19050">
              <a:srgbClr val="000000">
                <a:alpha val="50000"/>
              </a:srgbClr>
            </a:outerShdw>
          </a:effectLst>
        </p:spPr>
      </p:pic>
      <p:sp>
        <p:nvSpPr>
          <p:cNvPr id="70" name="Google Shape;70;p14"/>
          <p:cNvSpPr txBox="1"/>
          <p:nvPr/>
        </p:nvSpPr>
        <p:spPr>
          <a:xfrm>
            <a:off x="6182625" y="2929850"/>
            <a:ext cx="2824800" cy="31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2"/>
                </a:solidFill>
              </a:rPr>
              <a:t>Visualization of gravitational waves</a:t>
            </a:r>
            <a:endParaRPr sz="1200">
              <a:solidFill>
                <a:schemeClr val="dk2"/>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74" name="Shape 74"/>
        <p:cNvGrpSpPr/>
        <p:nvPr/>
      </p:nvGrpSpPr>
      <p:grpSpPr>
        <a:xfrm>
          <a:off x="0" y="0"/>
          <a:ext cx="0" cy="0"/>
          <a:chOff x="0" y="0"/>
          <a:chExt cx="0" cy="0"/>
        </a:xfrm>
      </p:grpSpPr>
      <p:sp>
        <p:nvSpPr>
          <p:cNvPr id="75" name="Google Shape;75;p15"/>
          <p:cNvSpPr/>
          <p:nvPr/>
        </p:nvSpPr>
        <p:spPr>
          <a:xfrm>
            <a:off x="0" y="2418300"/>
            <a:ext cx="9144000" cy="25500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6" name="Google Shape;76;p15"/>
          <p:cNvSpPr/>
          <p:nvPr/>
        </p:nvSpPr>
        <p:spPr>
          <a:xfrm>
            <a:off x="-6625" y="813600"/>
            <a:ext cx="9144000" cy="13656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7" name="Google Shape;77;p15"/>
          <p:cNvSpPr txBox="1"/>
          <p:nvPr/>
        </p:nvSpPr>
        <p:spPr>
          <a:xfrm>
            <a:off x="293400" y="224425"/>
            <a:ext cx="8557200" cy="54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2100">
                <a:solidFill>
                  <a:schemeClr val="dk1"/>
                </a:solidFill>
              </a:rPr>
              <a:t> </a:t>
            </a:r>
            <a:r>
              <a:rPr lang="en" sz="2100">
                <a:solidFill>
                  <a:srgbClr val="351C75"/>
                </a:solidFill>
              </a:rPr>
              <a:t>LIGO and </a:t>
            </a:r>
            <a:r>
              <a:rPr b="1" lang="en" sz="2100">
                <a:solidFill>
                  <a:srgbClr val="351C75"/>
                </a:solidFill>
              </a:rPr>
              <a:t>Gabriela Gonzáles</a:t>
            </a:r>
            <a:r>
              <a:rPr b="1" lang="en" sz="2100">
                <a:solidFill>
                  <a:schemeClr val="dk1"/>
                </a:solidFill>
              </a:rPr>
              <a:t> </a:t>
            </a:r>
            <a:endParaRPr sz="1800">
              <a:solidFill>
                <a:schemeClr val="dk1"/>
              </a:solidFill>
            </a:endParaRPr>
          </a:p>
        </p:txBody>
      </p:sp>
      <p:sp>
        <p:nvSpPr>
          <p:cNvPr id="78" name="Google Shape;78;p15"/>
          <p:cNvSpPr txBox="1"/>
          <p:nvPr/>
        </p:nvSpPr>
        <p:spPr>
          <a:xfrm>
            <a:off x="195825" y="813600"/>
            <a:ext cx="5941500" cy="119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351C75"/>
                </a:solidFill>
              </a:rPr>
              <a:t>Gonzáles directly tests the theory of GR by using a giant interferometer known as the </a:t>
            </a:r>
            <a:r>
              <a:rPr b="1" lang="en" sz="1600">
                <a:solidFill>
                  <a:srgbClr val="351C75"/>
                </a:solidFill>
              </a:rPr>
              <a:t>laser interferometer gravitational-wave observatory</a:t>
            </a:r>
            <a:r>
              <a:rPr lang="en" sz="1600">
                <a:solidFill>
                  <a:srgbClr val="351C75"/>
                </a:solidFill>
              </a:rPr>
              <a:t> (LIGO). This is actually a set of two detectors located in Hanford, Washington and Livingston, Louisiana.</a:t>
            </a:r>
            <a:endParaRPr sz="1600">
              <a:solidFill>
                <a:srgbClr val="351C75"/>
              </a:solidFill>
            </a:endParaRPr>
          </a:p>
          <a:p>
            <a:pPr indent="0" lvl="0" marL="0" rtl="0" algn="l">
              <a:spcBef>
                <a:spcPts val="0"/>
              </a:spcBef>
              <a:spcAft>
                <a:spcPts val="0"/>
              </a:spcAft>
              <a:buNone/>
            </a:pPr>
            <a:r>
              <a:t/>
            </a:r>
            <a:endParaRPr sz="1800">
              <a:solidFill>
                <a:schemeClr val="dk1"/>
              </a:solidFill>
            </a:endParaRPr>
          </a:p>
          <a:p>
            <a:pPr indent="0" lvl="0" marL="0" rtl="0" algn="l">
              <a:spcBef>
                <a:spcPts val="0"/>
              </a:spcBef>
              <a:spcAft>
                <a:spcPts val="0"/>
              </a:spcAft>
              <a:buNone/>
            </a:pPr>
            <a:r>
              <a:t/>
            </a:r>
            <a:endParaRPr sz="1800">
              <a:solidFill>
                <a:schemeClr val="dk1"/>
              </a:solidFill>
            </a:endParaRPr>
          </a:p>
        </p:txBody>
      </p:sp>
      <p:pic>
        <p:nvPicPr>
          <p:cNvPr id="79" name="Google Shape;79;p15"/>
          <p:cNvPicPr preferRelativeResize="0"/>
          <p:nvPr/>
        </p:nvPicPr>
        <p:blipFill>
          <a:blip r:embed="rId3">
            <a:alphaModFix/>
          </a:blip>
          <a:stretch>
            <a:fillRect/>
          </a:stretch>
        </p:blipFill>
        <p:spPr>
          <a:xfrm>
            <a:off x="195825" y="2498800"/>
            <a:ext cx="3214651" cy="2389000"/>
          </a:xfrm>
          <a:prstGeom prst="rect">
            <a:avLst/>
          </a:prstGeom>
          <a:noFill/>
          <a:ln>
            <a:noFill/>
          </a:ln>
        </p:spPr>
      </p:pic>
      <p:sp>
        <p:nvSpPr>
          <p:cNvPr id="80" name="Google Shape;80;p15"/>
          <p:cNvSpPr txBox="1"/>
          <p:nvPr/>
        </p:nvSpPr>
        <p:spPr>
          <a:xfrm>
            <a:off x="5924950" y="3806250"/>
            <a:ext cx="1293600" cy="54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81" name="Google Shape;81;p15"/>
          <p:cNvSpPr txBox="1"/>
          <p:nvPr/>
        </p:nvSpPr>
        <p:spPr>
          <a:xfrm>
            <a:off x="3530050" y="2351125"/>
            <a:ext cx="5487000" cy="238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600">
                <a:solidFill>
                  <a:srgbClr val="351C75"/>
                </a:solidFill>
              </a:rPr>
              <a:t>LIGO consists of two </a:t>
            </a:r>
            <a:r>
              <a:rPr b="1" lang="en" sz="1600">
                <a:solidFill>
                  <a:srgbClr val="351C75"/>
                </a:solidFill>
              </a:rPr>
              <a:t>L-shaped arms</a:t>
            </a:r>
            <a:r>
              <a:rPr lang="en" sz="1600">
                <a:solidFill>
                  <a:srgbClr val="351C75"/>
                </a:solidFill>
              </a:rPr>
              <a:t>, each 4 kilometers in length, arranged at a right angle to each other. The arms are placed in a </a:t>
            </a:r>
            <a:r>
              <a:rPr b="1" lang="en" sz="1600">
                <a:solidFill>
                  <a:srgbClr val="351C75"/>
                </a:solidFill>
              </a:rPr>
              <a:t>vacuum</a:t>
            </a:r>
            <a:r>
              <a:rPr lang="en" sz="1600">
                <a:solidFill>
                  <a:srgbClr val="351C75"/>
                </a:solidFill>
              </a:rPr>
              <a:t> to prevent </a:t>
            </a:r>
            <a:r>
              <a:rPr b="1" lang="en" sz="1600">
                <a:solidFill>
                  <a:srgbClr val="351C75"/>
                </a:solidFill>
              </a:rPr>
              <a:t>interference</a:t>
            </a:r>
            <a:r>
              <a:rPr lang="en" sz="1600">
                <a:solidFill>
                  <a:srgbClr val="351C75"/>
                </a:solidFill>
              </a:rPr>
              <a:t> from air particles or </a:t>
            </a:r>
            <a:r>
              <a:rPr b="1" lang="en" sz="1600">
                <a:solidFill>
                  <a:srgbClr val="351C75"/>
                </a:solidFill>
              </a:rPr>
              <a:t>vibrations</a:t>
            </a:r>
            <a:r>
              <a:rPr lang="en" sz="1600">
                <a:solidFill>
                  <a:srgbClr val="351C75"/>
                </a:solidFill>
              </a:rPr>
              <a:t> that could disrupt the precision measurements.</a:t>
            </a:r>
            <a:endParaRPr sz="1600">
              <a:solidFill>
                <a:srgbClr val="351C75"/>
              </a:solidFill>
            </a:endParaRPr>
          </a:p>
          <a:p>
            <a:pPr indent="0" lvl="0" marL="0" rtl="0" algn="l">
              <a:spcBef>
                <a:spcPts val="0"/>
              </a:spcBef>
              <a:spcAft>
                <a:spcPts val="0"/>
              </a:spcAft>
              <a:buClr>
                <a:schemeClr val="dk1"/>
              </a:buClr>
              <a:buSzPts val="1100"/>
              <a:buFont typeface="Arial"/>
              <a:buNone/>
            </a:pPr>
            <a:r>
              <a:t/>
            </a:r>
            <a:endParaRPr sz="1600">
              <a:solidFill>
                <a:srgbClr val="351C75"/>
              </a:solidFill>
            </a:endParaRPr>
          </a:p>
          <a:p>
            <a:pPr indent="0" lvl="0" marL="0" rtl="0" algn="l">
              <a:spcBef>
                <a:spcPts val="0"/>
              </a:spcBef>
              <a:spcAft>
                <a:spcPts val="0"/>
              </a:spcAft>
              <a:buClr>
                <a:schemeClr val="dk1"/>
              </a:buClr>
              <a:buSzPts val="1100"/>
              <a:buFont typeface="Arial"/>
              <a:buNone/>
            </a:pPr>
            <a:r>
              <a:rPr lang="en" sz="1600">
                <a:solidFill>
                  <a:srgbClr val="351C75"/>
                </a:solidFill>
              </a:rPr>
              <a:t>At the center of the L-shape, a </a:t>
            </a:r>
            <a:r>
              <a:rPr b="1" lang="en" sz="1600">
                <a:solidFill>
                  <a:srgbClr val="351C75"/>
                </a:solidFill>
              </a:rPr>
              <a:t>laser</a:t>
            </a:r>
            <a:r>
              <a:rPr lang="en" sz="1600">
                <a:solidFill>
                  <a:srgbClr val="351C75"/>
                </a:solidFill>
              </a:rPr>
              <a:t> is fired into a device called a </a:t>
            </a:r>
            <a:r>
              <a:rPr b="1" lang="en" sz="1600">
                <a:solidFill>
                  <a:srgbClr val="351C75"/>
                </a:solidFill>
              </a:rPr>
              <a:t>beam splitter</a:t>
            </a:r>
            <a:r>
              <a:rPr lang="en" sz="1600">
                <a:solidFill>
                  <a:srgbClr val="351C75"/>
                </a:solidFill>
              </a:rPr>
              <a:t>, which divides the laser into two beams. Each beam is sent down one of the two perpendicular arms.</a:t>
            </a:r>
            <a:endParaRPr sz="2200">
              <a:solidFill>
                <a:srgbClr val="351C75"/>
              </a:solidFill>
            </a:endParaRPr>
          </a:p>
        </p:txBody>
      </p:sp>
      <p:pic>
        <p:nvPicPr>
          <p:cNvPr id="82" name="Google Shape;82;p15"/>
          <p:cNvPicPr preferRelativeResize="0"/>
          <p:nvPr/>
        </p:nvPicPr>
        <p:blipFill>
          <a:blip r:embed="rId4">
            <a:alphaModFix/>
          </a:blip>
          <a:stretch>
            <a:fillRect/>
          </a:stretch>
        </p:blipFill>
        <p:spPr>
          <a:xfrm>
            <a:off x="6260125" y="386125"/>
            <a:ext cx="2590474" cy="1740451"/>
          </a:xfrm>
          <a:prstGeom prst="rect">
            <a:avLst/>
          </a:prstGeom>
          <a:noFill/>
          <a:ln>
            <a:noFill/>
          </a:ln>
        </p:spPr>
      </p:pic>
      <p:sp>
        <p:nvSpPr>
          <p:cNvPr id="83" name="Google Shape;83;p15"/>
          <p:cNvSpPr txBox="1"/>
          <p:nvPr/>
        </p:nvSpPr>
        <p:spPr>
          <a:xfrm>
            <a:off x="6308975" y="386125"/>
            <a:ext cx="1992300" cy="32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2"/>
                </a:solidFill>
              </a:rPr>
              <a:t>LIGO Livingston</a:t>
            </a:r>
            <a:endParaRPr sz="1200">
              <a:solidFill>
                <a:schemeClr val="dk2"/>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87" name="Shape 87"/>
        <p:cNvGrpSpPr/>
        <p:nvPr/>
      </p:nvGrpSpPr>
      <p:grpSpPr>
        <a:xfrm>
          <a:off x="0" y="0"/>
          <a:ext cx="0" cy="0"/>
          <a:chOff x="0" y="0"/>
          <a:chExt cx="0" cy="0"/>
        </a:xfrm>
      </p:grpSpPr>
      <p:sp>
        <p:nvSpPr>
          <p:cNvPr id="88" name="Google Shape;88;p16"/>
          <p:cNvSpPr/>
          <p:nvPr/>
        </p:nvSpPr>
        <p:spPr>
          <a:xfrm>
            <a:off x="-6625" y="827238"/>
            <a:ext cx="9144000" cy="24435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9" name="Google Shape;89;p16"/>
          <p:cNvSpPr/>
          <p:nvPr/>
        </p:nvSpPr>
        <p:spPr>
          <a:xfrm>
            <a:off x="-27450" y="3728700"/>
            <a:ext cx="9198900" cy="12906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0" name="Google Shape;90;p16"/>
          <p:cNvSpPr txBox="1"/>
          <p:nvPr/>
        </p:nvSpPr>
        <p:spPr>
          <a:xfrm>
            <a:off x="286775" y="200225"/>
            <a:ext cx="8557200" cy="56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2100">
                <a:solidFill>
                  <a:srgbClr val="351C75"/>
                </a:solidFill>
              </a:rPr>
              <a:t>LIGO and </a:t>
            </a:r>
            <a:r>
              <a:rPr b="1" lang="en" sz="2100">
                <a:solidFill>
                  <a:srgbClr val="351C75"/>
                </a:solidFill>
              </a:rPr>
              <a:t>Gabriela Gonzáles </a:t>
            </a:r>
            <a:endParaRPr sz="1800">
              <a:solidFill>
                <a:srgbClr val="351C75"/>
              </a:solidFill>
            </a:endParaRPr>
          </a:p>
          <a:p>
            <a:pPr indent="0" lvl="0" marL="0" rtl="0" algn="l">
              <a:spcBef>
                <a:spcPts val="0"/>
              </a:spcBef>
              <a:spcAft>
                <a:spcPts val="0"/>
              </a:spcAft>
              <a:buNone/>
            </a:pPr>
            <a:r>
              <a:t/>
            </a:r>
            <a:endParaRPr sz="1800">
              <a:solidFill>
                <a:schemeClr val="dk1"/>
              </a:solidFill>
            </a:endParaRPr>
          </a:p>
        </p:txBody>
      </p:sp>
      <p:sp>
        <p:nvSpPr>
          <p:cNvPr id="91" name="Google Shape;91;p16"/>
          <p:cNvSpPr txBox="1"/>
          <p:nvPr/>
        </p:nvSpPr>
        <p:spPr>
          <a:xfrm>
            <a:off x="155850" y="897125"/>
            <a:ext cx="5844000" cy="232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351C75"/>
                </a:solidFill>
              </a:rPr>
              <a:t>The length of LIGO’s arms enables gravitational waves to stretch and compress </a:t>
            </a:r>
            <a:r>
              <a:rPr lang="en" sz="1800">
                <a:solidFill>
                  <a:srgbClr val="351C75"/>
                </a:solidFill>
              </a:rPr>
              <a:t>these</a:t>
            </a:r>
            <a:r>
              <a:rPr lang="en" sz="1800">
                <a:solidFill>
                  <a:srgbClr val="351C75"/>
                </a:solidFill>
              </a:rPr>
              <a:t> structure’s distances by incredibly small amounts, allowing for precise measurements to be made.</a:t>
            </a:r>
            <a:endParaRPr sz="1800">
              <a:solidFill>
                <a:srgbClr val="351C75"/>
              </a:solidFill>
            </a:endParaRPr>
          </a:p>
          <a:p>
            <a:pPr indent="0" lvl="0" marL="0" rtl="0" algn="l">
              <a:spcBef>
                <a:spcPts val="0"/>
              </a:spcBef>
              <a:spcAft>
                <a:spcPts val="0"/>
              </a:spcAft>
              <a:buNone/>
            </a:pPr>
            <a:r>
              <a:t/>
            </a:r>
            <a:endParaRPr sz="1800">
              <a:solidFill>
                <a:srgbClr val="351C75"/>
              </a:solidFill>
            </a:endParaRPr>
          </a:p>
          <a:p>
            <a:pPr indent="0" lvl="0" marL="0" rtl="0" algn="l">
              <a:spcBef>
                <a:spcPts val="0"/>
              </a:spcBef>
              <a:spcAft>
                <a:spcPts val="0"/>
              </a:spcAft>
              <a:buNone/>
            </a:pPr>
            <a:r>
              <a:rPr lang="en" sz="1800">
                <a:solidFill>
                  <a:srgbClr val="351C75"/>
                </a:solidFill>
              </a:rPr>
              <a:t>When a gravitational wave hits the Earth, the wobbling of the arms causes the laser to go in and out of </a:t>
            </a:r>
            <a:r>
              <a:rPr b="1" lang="en" sz="1800">
                <a:solidFill>
                  <a:srgbClr val="351C75"/>
                </a:solidFill>
              </a:rPr>
              <a:t>phase</a:t>
            </a:r>
            <a:r>
              <a:rPr lang="en" sz="1800">
                <a:solidFill>
                  <a:srgbClr val="351C75"/>
                </a:solidFill>
              </a:rPr>
              <a:t> periodically. </a:t>
            </a:r>
            <a:endParaRPr sz="1800">
              <a:solidFill>
                <a:srgbClr val="351C75"/>
              </a:solidFill>
            </a:endParaRPr>
          </a:p>
        </p:txBody>
      </p:sp>
      <p:pic>
        <p:nvPicPr>
          <p:cNvPr id="92" name="Google Shape;92;p16"/>
          <p:cNvPicPr preferRelativeResize="0"/>
          <p:nvPr/>
        </p:nvPicPr>
        <p:blipFill>
          <a:blip r:embed="rId4">
            <a:alphaModFix/>
          </a:blip>
          <a:stretch>
            <a:fillRect/>
          </a:stretch>
        </p:blipFill>
        <p:spPr>
          <a:xfrm>
            <a:off x="387825" y="3355625"/>
            <a:ext cx="2586452" cy="1787875"/>
          </a:xfrm>
          <a:prstGeom prst="rect">
            <a:avLst/>
          </a:prstGeom>
          <a:noFill/>
          <a:ln>
            <a:noFill/>
          </a:ln>
        </p:spPr>
      </p:pic>
      <p:sp>
        <p:nvSpPr>
          <p:cNvPr id="93" name="Google Shape;93;p16"/>
          <p:cNvSpPr txBox="1"/>
          <p:nvPr/>
        </p:nvSpPr>
        <p:spPr>
          <a:xfrm>
            <a:off x="3550275" y="3728700"/>
            <a:ext cx="5466900" cy="14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700">
                <a:solidFill>
                  <a:srgbClr val="351C75"/>
                </a:solidFill>
              </a:rPr>
              <a:t>It is precisely these periodic measurements that Gabriela Gonzales uses to characterize binary systems and determine crucial information such as </a:t>
            </a:r>
            <a:r>
              <a:rPr b="1" lang="en" sz="1700">
                <a:solidFill>
                  <a:srgbClr val="351C75"/>
                </a:solidFill>
              </a:rPr>
              <a:t>mass</a:t>
            </a:r>
            <a:r>
              <a:rPr lang="en" sz="1700">
                <a:solidFill>
                  <a:srgbClr val="351C75"/>
                </a:solidFill>
              </a:rPr>
              <a:t> and </a:t>
            </a:r>
            <a:r>
              <a:rPr b="1" lang="en" sz="1700">
                <a:solidFill>
                  <a:srgbClr val="351C75"/>
                </a:solidFill>
              </a:rPr>
              <a:t>orbital period</a:t>
            </a:r>
            <a:r>
              <a:rPr lang="en" sz="1700">
                <a:solidFill>
                  <a:srgbClr val="351C75"/>
                </a:solidFill>
              </a:rPr>
              <a:t>. </a:t>
            </a:r>
            <a:endParaRPr sz="1700">
              <a:solidFill>
                <a:srgbClr val="351C75"/>
              </a:solidFill>
            </a:endParaRPr>
          </a:p>
        </p:txBody>
      </p:sp>
      <p:pic>
        <p:nvPicPr>
          <p:cNvPr id="94" name="Google Shape;94;p16"/>
          <p:cNvPicPr preferRelativeResize="0"/>
          <p:nvPr/>
        </p:nvPicPr>
        <p:blipFill>
          <a:blip r:embed="rId5">
            <a:alphaModFix/>
          </a:blip>
          <a:stretch>
            <a:fillRect/>
          </a:stretch>
        </p:blipFill>
        <p:spPr>
          <a:xfrm>
            <a:off x="5999850" y="1122625"/>
            <a:ext cx="3003065" cy="17878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98" name="Shape 98"/>
        <p:cNvGrpSpPr/>
        <p:nvPr/>
      </p:nvGrpSpPr>
      <p:grpSpPr>
        <a:xfrm>
          <a:off x="0" y="0"/>
          <a:ext cx="0" cy="0"/>
          <a:chOff x="0" y="0"/>
          <a:chExt cx="0" cy="0"/>
        </a:xfrm>
      </p:grpSpPr>
      <p:sp>
        <p:nvSpPr>
          <p:cNvPr id="99" name="Google Shape;99;p17"/>
          <p:cNvSpPr/>
          <p:nvPr/>
        </p:nvSpPr>
        <p:spPr>
          <a:xfrm>
            <a:off x="-6625" y="827250"/>
            <a:ext cx="9144000" cy="42117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0" name="Google Shape;100;p17"/>
          <p:cNvSpPr txBox="1"/>
          <p:nvPr/>
        </p:nvSpPr>
        <p:spPr>
          <a:xfrm>
            <a:off x="94325" y="224425"/>
            <a:ext cx="8943000" cy="79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2100">
                <a:solidFill>
                  <a:srgbClr val="351C75"/>
                </a:solidFill>
              </a:rPr>
              <a:t>Gabriela Gonzáles’s </a:t>
            </a:r>
            <a:r>
              <a:rPr lang="en" sz="2100">
                <a:solidFill>
                  <a:srgbClr val="351C75"/>
                </a:solidFill>
              </a:rPr>
              <a:t>contribution to the</a:t>
            </a:r>
            <a:r>
              <a:rPr lang="en" sz="2100">
                <a:solidFill>
                  <a:srgbClr val="351C75"/>
                </a:solidFill>
              </a:rPr>
              <a:t> first gravitational wave detection</a:t>
            </a:r>
            <a:endParaRPr sz="1800">
              <a:solidFill>
                <a:srgbClr val="351C75"/>
              </a:solidFill>
            </a:endParaRPr>
          </a:p>
          <a:p>
            <a:pPr indent="0" lvl="0" marL="0" rtl="0" algn="l">
              <a:spcBef>
                <a:spcPts val="0"/>
              </a:spcBef>
              <a:spcAft>
                <a:spcPts val="0"/>
              </a:spcAft>
              <a:buClr>
                <a:schemeClr val="dk1"/>
              </a:buClr>
              <a:buSzPts val="1100"/>
              <a:buFont typeface="Arial"/>
              <a:buNone/>
            </a:pPr>
            <a:r>
              <a:t/>
            </a:r>
            <a:endParaRPr sz="1800">
              <a:solidFill>
                <a:schemeClr val="dk1"/>
              </a:solidFill>
            </a:endParaRPr>
          </a:p>
        </p:txBody>
      </p:sp>
      <p:pic>
        <p:nvPicPr>
          <p:cNvPr id="101" name="Google Shape;101;p17"/>
          <p:cNvPicPr preferRelativeResize="0"/>
          <p:nvPr/>
        </p:nvPicPr>
        <p:blipFill>
          <a:blip r:embed="rId4">
            <a:alphaModFix/>
          </a:blip>
          <a:stretch>
            <a:fillRect/>
          </a:stretch>
        </p:blipFill>
        <p:spPr>
          <a:xfrm>
            <a:off x="0" y="1445250"/>
            <a:ext cx="3054150" cy="2583299"/>
          </a:xfrm>
          <a:prstGeom prst="rect">
            <a:avLst/>
          </a:prstGeom>
          <a:noFill/>
          <a:ln>
            <a:noFill/>
          </a:ln>
        </p:spPr>
      </p:pic>
      <p:sp>
        <p:nvSpPr>
          <p:cNvPr id="102" name="Google Shape;102;p17"/>
          <p:cNvSpPr txBox="1"/>
          <p:nvPr/>
        </p:nvSpPr>
        <p:spPr>
          <a:xfrm>
            <a:off x="3054150" y="781500"/>
            <a:ext cx="5983200" cy="391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rgbClr val="351C75"/>
                </a:solidFill>
              </a:rPr>
              <a:t>The </a:t>
            </a:r>
            <a:r>
              <a:rPr b="1" lang="en" sz="1700">
                <a:solidFill>
                  <a:srgbClr val="351C75"/>
                </a:solidFill>
              </a:rPr>
              <a:t>first gravitational wave detection</a:t>
            </a:r>
            <a:r>
              <a:rPr lang="en" sz="1700">
                <a:solidFill>
                  <a:srgbClr val="351C75"/>
                </a:solidFill>
              </a:rPr>
              <a:t> was made on the 14th of September 2015. Both LIGO observatories detected a waveform coming from a </a:t>
            </a:r>
            <a:r>
              <a:rPr b="1" lang="en" sz="1700">
                <a:solidFill>
                  <a:srgbClr val="351C75"/>
                </a:solidFill>
              </a:rPr>
              <a:t>binary black hole merger (GW150914)</a:t>
            </a:r>
            <a:r>
              <a:rPr lang="en" sz="1700">
                <a:solidFill>
                  <a:srgbClr val="351C75"/>
                </a:solidFill>
              </a:rPr>
              <a:t>, matching the predictions of general relativity. </a:t>
            </a:r>
            <a:endParaRPr sz="1700">
              <a:solidFill>
                <a:srgbClr val="351C75"/>
              </a:solidFill>
            </a:endParaRPr>
          </a:p>
          <a:p>
            <a:pPr indent="0" lvl="0" marL="0" rtl="0" algn="l">
              <a:spcBef>
                <a:spcPts val="0"/>
              </a:spcBef>
              <a:spcAft>
                <a:spcPts val="0"/>
              </a:spcAft>
              <a:buNone/>
            </a:pPr>
            <a:r>
              <a:t/>
            </a:r>
            <a:endParaRPr sz="1700">
              <a:solidFill>
                <a:srgbClr val="351C75"/>
              </a:solidFill>
            </a:endParaRPr>
          </a:p>
          <a:p>
            <a:pPr indent="0" lvl="0" marL="0" rtl="0" algn="l">
              <a:spcBef>
                <a:spcPts val="0"/>
              </a:spcBef>
              <a:spcAft>
                <a:spcPts val="0"/>
              </a:spcAft>
              <a:buNone/>
            </a:pPr>
            <a:r>
              <a:rPr lang="en" sz="1700">
                <a:solidFill>
                  <a:srgbClr val="351C75"/>
                </a:solidFill>
              </a:rPr>
              <a:t>Gonzáles was a leading member of the team responsible for the </a:t>
            </a:r>
            <a:r>
              <a:rPr lang="en" sz="1700">
                <a:solidFill>
                  <a:srgbClr val="351C75"/>
                </a:solidFill>
              </a:rPr>
              <a:t>data</a:t>
            </a:r>
            <a:r>
              <a:rPr lang="en" sz="1700">
                <a:solidFill>
                  <a:srgbClr val="351C75"/>
                </a:solidFill>
              </a:rPr>
              <a:t> analysis of this detection. This required sophisticated algorithms such as </a:t>
            </a:r>
            <a:r>
              <a:rPr b="1" lang="en" sz="1700">
                <a:solidFill>
                  <a:srgbClr val="351C75"/>
                </a:solidFill>
              </a:rPr>
              <a:t>Matched Filtering</a:t>
            </a:r>
            <a:r>
              <a:rPr lang="en" sz="1700">
                <a:solidFill>
                  <a:srgbClr val="351C75"/>
                </a:solidFill>
              </a:rPr>
              <a:t> and </a:t>
            </a:r>
            <a:r>
              <a:rPr b="1" lang="en" sz="1700">
                <a:solidFill>
                  <a:srgbClr val="351C75"/>
                </a:solidFill>
              </a:rPr>
              <a:t>Bayesian Inference</a:t>
            </a:r>
            <a:r>
              <a:rPr lang="en" sz="1700">
                <a:solidFill>
                  <a:srgbClr val="351C75"/>
                </a:solidFill>
              </a:rPr>
              <a:t> to filter out noise and identify the faint signals corresponding to the actual source.</a:t>
            </a:r>
            <a:endParaRPr sz="1700">
              <a:solidFill>
                <a:srgbClr val="351C75"/>
              </a:solidFill>
            </a:endParaRPr>
          </a:p>
          <a:p>
            <a:pPr indent="0" lvl="0" marL="0" rtl="0" algn="l">
              <a:spcBef>
                <a:spcPts val="0"/>
              </a:spcBef>
              <a:spcAft>
                <a:spcPts val="0"/>
              </a:spcAft>
              <a:buNone/>
            </a:pPr>
            <a:r>
              <a:t/>
            </a:r>
            <a:endParaRPr sz="1700">
              <a:solidFill>
                <a:srgbClr val="351C75"/>
              </a:solidFill>
            </a:endParaRPr>
          </a:p>
          <a:p>
            <a:pPr indent="0" lvl="0" marL="0" rtl="0" algn="l">
              <a:spcBef>
                <a:spcPts val="0"/>
              </a:spcBef>
              <a:spcAft>
                <a:spcPts val="0"/>
              </a:spcAft>
              <a:buNone/>
            </a:pPr>
            <a:r>
              <a:rPr lang="en" sz="1700">
                <a:solidFill>
                  <a:srgbClr val="351C75"/>
                </a:solidFill>
              </a:rPr>
              <a:t>Additionally, as one of the </a:t>
            </a:r>
            <a:r>
              <a:rPr b="1" lang="en" sz="1700">
                <a:solidFill>
                  <a:srgbClr val="351C75"/>
                </a:solidFill>
              </a:rPr>
              <a:t>spokespersons</a:t>
            </a:r>
            <a:r>
              <a:rPr lang="en" sz="1700">
                <a:solidFill>
                  <a:srgbClr val="351C75"/>
                </a:solidFill>
              </a:rPr>
              <a:t> for the LIGO collaboration, González played an important role in communicating the significance of the discovery to the public. </a:t>
            </a:r>
            <a:endParaRPr sz="1700">
              <a:solidFill>
                <a:srgbClr val="351C75"/>
              </a:solidFill>
            </a:endParaRPr>
          </a:p>
          <a:p>
            <a:pPr indent="0" lvl="0" marL="0" rtl="0" algn="l">
              <a:spcBef>
                <a:spcPts val="0"/>
              </a:spcBef>
              <a:spcAft>
                <a:spcPts val="0"/>
              </a:spcAft>
              <a:buNone/>
            </a:pPr>
            <a:r>
              <a:t/>
            </a:r>
            <a:endParaRPr sz="1700">
              <a:solidFill>
                <a:srgbClr val="351C75"/>
              </a:solidFill>
            </a:endParaRPr>
          </a:p>
        </p:txBody>
      </p:sp>
      <p:sp>
        <p:nvSpPr>
          <p:cNvPr id="103" name="Google Shape;103;p17"/>
          <p:cNvSpPr txBox="1"/>
          <p:nvPr/>
        </p:nvSpPr>
        <p:spPr>
          <a:xfrm>
            <a:off x="255975" y="4028550"/>
            <a:ext cx="1677600" cy="30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2"/>
                </a:solidFill>
              </a:rPr>
              <a:t>2015 data</a:t>
            </a:r>
            <a:endParaRPr sz="1300">
              <a:solidFill>
                <a:schemeClr val="dk2"/>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07" name="Shape 107"/>
        <p:cNvGrpSpPr/>
        <p:nvPr/>
      </p:nvGrpSpPr>
      <p:grpSpPr>
        <a:xfrm>
          <a:off x="0" y="0"/>
          <a:ext cx="0" cy="0"/>
          <a:chOff x="0" y="0"/>
          <a:chExt cx="0" cy="0"/>
        </a:xfrm>
      </p:grpSpPr>
      <p:sp>
        <p:nvSpPr>
          <p:cNvPr id="108" name="Google Shape;108;p18"/>
          <p:cNvSpPr/>
          <p:nvPr/>
        </p:nvSpPr>
        <p:spPr>
          <a:xfrm>
            <a:off x="0" y="993450"/>
            <a:ext cx="9144000" cy="9939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9" name="Google Shape;109;p18"/>
          <p:cNvSpPr/>
          <p:nvPr/>
        </p:nvSpPr>
        <p:spPr>
          <a:xfrm>
            <a:off x="0" y="2290500"/>
            <a:ext cx="9144000" cy="27384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0" name="Google Shape;110;p18"/>
          <p:cNvSpPr txBox="1"/>
          <p:nvPr/>
        </p:nvSpPr>
        <p:spPr>
          <a:xfrm>
            <a:off x="286775" y="305275"/>
            <a:ext cx="8557200" cy="79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2100">
                <a:solidFill>
                  <a:srgbClr val="351C75"/>
                </a:solidFill>
              </a:rPr>
              <a:t>Gabriela Gonzáles </a:t>
            </a:r>
            <a:r>
              <a:rPr lang="en" sz="2100">
                <a:solidFill>
                  <a:srgbClr val="351C75"/>
                </a:solidFill>
              </a:rPr>
              <a:t>work in data analysis and reduction</a:t>
            </a:r>
            <a:endParaRPr sz="1800">
              <a:solidFill>
                <a:srgbClr val="351C75"/>
              </a:solidFill>
            </a:endParaRPr>
          </a:p>
          <a:p>
            <a:pPr indent="0" lvl="0" marL="0" rtl="0" algn="l">
              <a:spcBef>
                <a:spcPts val="0"/>
              </a:spcBef>
              <a:spcAft>
                <a:spcPts val="0"/>
              </a:spcAft>
              <a:buClr>
                <a:schemeClr val="dk1"/>
              </a:buClr>
              <a:buSzPts val="1100"/>
              <a:buFont typeface="Arial"/>
              <a:buNone/>
            </a:pPr>
            <a:r>
              <a:t/>
            </a:r>
            <a:endParaRPr sz="1800">
              <a:solidFill>
                <a:schemeClr val="dk1"/>
              </a:solidFill>
            </a:endParaRPr>
          </a:p>
        </p:txBody>
      </p:sp>
      <p:sp>
        <p:nvSpPr>
          <p:cNvPr id="111" name="Google Shape;111;p18"/>
          <p:cNvSpPr txBox="1"/>
          <p:nvPr/>
        </p:nvSpPr>
        <p:spPr>
          <a:xfrm>
            <a:off x="175650" y="993450"/>
            <a:ext cx="5517000" cy="119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700">
                <a:solidFill>
                  <a:srgbClr val="351C75"/>
                </a:solidFill>
              </a:rPr>
              <a:t>González has played a pivotal role in improving the </a:t>
            </a:r>
            <a:r>
              <a:rPr b="1" lang="en" sz="1700">
                <a:solidFill>
                  <a:srgbClr val="351C75"/>
                </a:solidFill>
              </a:rPr>
              <a:t>sensitivity</a:t>
            </a:r>
            <a:r>
              <a:rPr lang="en" sz="1700">
                <a:solidFill>
                  <a:srgbClr val="351C75"/>
                </a:solidFill>
              </a:rPr>
              <a:t> of LIGO detectors, reducing </a:t>
            </a:r>
            <a:r>
              <a:rPr b="1" lang="en" sz="1700">
                <a:solidFill>
                  <a:srgbClr val="351C75"/>
                </a:solidFill>
              </a:rPr>
              <a:t>background noise</a:t>
            </a:r>
            <a:r>
              <a:rPr lang="en" sz="1700">
                <a:solidFill>
                  <a:srgbClr val="351C75"/>
                </a:solidFill>
              </a:rPr>
              <a:t> and unwanted data captured by the instrument.  </a:t>
            </a:r>
            <a:endParaRPr sz="1700">
              <a:solidFill>
                <a:srgbClr val="351C75"/>
              </a:solidFill>
            </a:endParaRPr>
          </a:p>
        </p:txBody>
      </p:sp>
      <p:sp>
        <p:nvSpPr>
          <p:cNvPr id="112" name="Google Shape;112;p18"/>
          <p:cNvSpPr txBox="1"/>
          <p:nvPr/>
        </p:nvSpPr>
        <p:spPr>
          <a:xfrm>
            <a:off x="3125875" y="2290513"/>
            <a:ext cx="5891400" cy="254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700">
                <a:solidFill>
                  <a:srgbClr val="351C75"/>
                </a:solidFill>
              </a:rPr>
              <a:t>In a recent 2024 paper, she presented her team’s efforts to enhance the instrument’s sensitivity through multiple instrumental inspections, leading to a reduction in </a:t>
            </a:r>
            <a:r>
              <a:rPr b="1" lang="en" sz="1700">
                <a:solidFill>
                  <a:srgbClr val="351C75"/>
                </a:solidFill>
              </a:rPr>
              <a:t>transient noise</a:t>
            </a:r>
            <a:r>
              <a:rPr lang="en" sz="1700">
                <a:solidFill>
                  <a:srgbClr val="351C75"/>
                </a:solidFill>
              </a:rPr>
              <a:t> due to </a:t>
            </a:r>
            <a:r>
              <a:rPr b="1" lang="en" sz="1700">
                <a:solidFill>
                  <a:srgbClr val="351C75"/>
                </a:solidFill>
              </a:rPr>
              <a:t>glitches</a:t>
            </a:r>
            <a:r>
              <a:rPr lang="en" sz="1700">
                <a:solidFill>
                  <a:srgbClr val="351C75"/>
                </a:solidFill>
              </a:rPr>
              <a:t>. </a:t>
            </a:r>
            <a:endParaRPr sz="1700">
              <a:solidFill>
                <a:srgbClr val="351C75"/>
              </a:solidFill>
            </a:endParaRPr>
          </a:p>
          <a:p>
            <a:pPr indent="0" lvl="0" marL="0" rtl="0" algn="l">
              <a:spcBef>
                <a:spcPts val="0"/>
              </a:spcBef>
              <a:spcAft>
                <a:spcPts val="0"/>
              </a:spcAft>
              <a:buClr>
                <a:schemeClr val="dk1"/>
              </a:buClr>
              <a:buSzPts val="1100"/>
              <a:buFont typeface="Arial"/>
              <a:buNone/>
            </a:pPr>
            <a:r>
              <a:t/>
            </a:r>
            <a:endParaRPr sz="1700">
              <a:solidFill>
                <a:srgbClr val="351C75"/>
              </a:solidFill>
            </a:endParaRPr>
          </a:p>
          <a:p>
            <a:pPr indent="0" lvl="0" marL="0" rtl="0" algn="l">
              <a:spcBef>
                <a:spcPts val="0"/>
              </a:spcBef>
              <a:spcAft>
                <a:spcPts val="0"/>
              </a:spcAft>
              <a:buClr>
                <a:schemeClr val="dk1"/>
              </a:buClr>
              <a:buSzPts val="1100"/>
              <a:buFont typeface="Arial"/>
              <a:buNone/>
            </a:pPr>
            <a:r>
              <a:rPr lang="en" sz="1700">
                <a:solidFill>
                  <a:srgbClr val="351C75"/>
                </a:solidFill>
              </a:rPr>
              <a:t>She has also improved software tools used to analyze the detector’s data quality. This includes </a:t>
            </a:r>
            <a:r>
              <a:rPr b="1" lang="en" sz="1700">
                <a:solidFill>
                  <a:srgbClr val="351C75"/>
                </a:solidFill>
              </a:rPr>
              <a:t>Machine Learning-Based Glitch Classification, </a:t>
            </a:r>
            <a:r>
              <a:rPr lang="en" sz="1700">
                <a:solidFill>
                  <a:srgbClr val="351C75"/>
                </a:solidFill>
              </a:rPr>
              <a:t>where she uses </a:t>
            </a:r>
            <a:r>
              <a:rPr b="1" lang="en" sz="1700">
                <a:solidFill>
                  <a:srgbClr val="351C75"/>
                </a:solidFill>
              </a:rPr>
              <a:t>neural networks</a:t>
            </a:r>
            <a:r>
              <a:rPr lang="en" sz="1700">
                <a:solidFill>
                  <a:srgbClr val="351C75"/>
                </a:solidFill>
              </a:rPr>
              <a:t> to classify and identify various types of glitches.</a:t>
            </a:r>
            <a:endParaRPr sz="1700">
              <a:solidFill>
                <a:srgbClr val="351C75"/>
              </a:solidFill>
            </a:endParaRPr>
          </a:p>
        </p:txBody>
      </p:sp>
      <p:sp>
        <p:nvSpPr>
          <p:cNvPr id="113" name="Google Shape;113;p18"/>
          <p:cNvSpPr txBox="1"/>
          <p:nvPr/>
        </p:nvSpPr>
        <p:spPr>
          <a:xfrm>
            <a:off x="7127475" y="4170050"/>
            <a:ext cx="768000" cy="79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pic>
        <p:nvPicPr>
          <p:cNvPr id="114" name="Google Shape;114;p18"/>
          <p:cNvPicPr preferRelativeResize="0"/>
          <p:nvPr/>
        </p:nvPicPr>
        <p:blipFill rotWithShape="1">
          <a:blip r:embed="rId3">
            <a:alphaModFix/>
          </a:blip>
          <a:srcRect b="37800" l="8588" r="9611" t="32729"/>
          <a:stretch/>
        </p:blipFill>
        <p:spPr>
          <a:xfrm>
            <a:off x="5845486" y="947974"/>
            <a:ext cx="2655288" cy="1196099"/>
          </a:xfrm>
          <a:prstGeom prst="rect">
            <a:avLst/>
          </a:prstGeom>
          <a:noFill/>
          <a:ln>
            <a:noFill/>
          </a:ln>
        </p:spPr>
      </p:pic>
      <p:pic>
        <p:nvPicPr>
          <p:cNvPr id="115" name="Google Shape;115;p18"/>
          <p:cNvPicPr preferRelativeResize="0"/>
          <p:nvPr/>
        </p:nvPicPr>
        <p:blipFill rotWithShape="1">
          <a:blip r:embed="rId4">
            <a:alphaModFix/>
          </a:blip>
          <a:srcRect b="0" l="0" r="61750" t="0"/>
          <a:stretch/>
        </p:blipFill>
        <p:spPr>
          <a:xfrm>
            <a:off x="286775" y="2410888"/>
            <a:ext cx="2535076" cy="2305625"/>
          </a:xfrm>
          <a:prstGeom prst="rect">
            <a:avLst/>
          </a:prstGeom>
          <a:noFill/>
          <a:ln>
            <a:noFill/>
          </a:ln>
        </p:spPr>
      </p:pic>
      <p:sp>
        <p:nvSpPr>
          <p:cNvPr id="116" name="Google Shape;116;p18"/>
          <p:cNvSpPr txBox="1"/>
          <p:nvPr/>
        </p:nvSpPr>
        <p:spPr>
          <a:xfrm>
            <a:off x="276200" y="4776350"/>
            <a:ext cx="2172600" cy="25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chemeClr val="dk2"/>
                </a:solidFill>
              </a:rPr>
              <a:t>Transient example</a:t>
            </a:r>
            <a:endParaRPr sz="1100">
              <a:solidFill>
                <a:schemeClr val="dk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20" name="Shape 120"/>
        <p:cNvGrpSpPr/>
        <p:nvPr/>
      </p:nvGrpSpPr>
      <p:grpSpPr>
        <a:xfrm>
          <a:off x="0" y="0"/>
          <a:ext cx="0" cy="0"/>
          <a:chOff x="0" y="0"/>
          <a:chExt cx="0" cy="0"/>
        </a:xfrm>
      </p:grpSpPr>
      <p:sp>
        <p:nvSpPr>
          <p:cNvPr id="121" name="Google Shape;121;p19"/>
          <p:cNvSpPr/>
          <p:nvPr/>
        </p:nvSpPr>
        <p:spPr>
          <a:xfrm>
            <a:off x="-6625" y="3789500"/>
            <a:ext cx="9144000" cy="9399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2" name="Google Shape;122;p19"/>
          <p:cNvSpPr/>
          <p:nvPr/>
        </p:nvSpPr>
        <p:spPr>
          <a:xfrm>
            <a:off x="-6625" y="1007150"/>
            <a:ext cx="9150600" cy="24657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3" name="Google Shape;123;p19"/>
          <p:cNvSpPr txBox="1"/>
          <p:nvPr/>
        </p:nvSpPr>
        <p:spPr>
          <a:xfrm>
            <a:off x="286775" y="305275"/>
            <a:ext cx="8557200" cy="79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2100">
                <a:solidFill>
                  <a:srgbClr val="351C75"/>
                </a:solidFill>
              </a:rPr>
              <a:t>Gabriela González; </a:t>
            </a:r>
            <a:r>
              <a:rPr lang="en" sz="2100">
                <a:solidFill>
                  <a:srgbClr val="351C75"/>
                </a:solidFill>
              </a:rPr>
              <a:t>a pioneer in her field</a:t>
            </a:r>
            <a:endParaRPr sz="1800">
              <a:solidFill>
                <a:srgbClr val="351C75"/>
              </a:solidFill>
            </a:endParaRPr>
          </a:p>
          <a:p>
            <a:pPr indent="0" lvl="0" marL="0" rtl="0" algn="l">
              <a:spcBef>
                <a:spcPts val="0"/>
              </a:spcBef>
              <a:spcAft>
                <a:spcPts val="0"/>
              </a:spcAft>
              <a:buClr>
                <a:schemeClr val="dk1"/>
              </a:buClr>
              <a:buSzPts val="1100"/>
              <a:buFont typeface="Arial"/>
              <a:buNone/>
            </a:pPr>
            <a:r>
              <a:t/>
            </a:r>
            <a:endParaRPr sz="1800">
              <a:solidFill>
                <a:schemeClr val="dk1"/>
              </a:solidFill>
            </a:endParaRPr>
          </a:p>
        </p:txBody>
      </p:sp>
      <p:sp>
        <p:nvSpPr>
          <p:cNvPr id="124" name="Google Shape;124;p19"/>
          <p:cNvSpPr txBox="1"/>
          <p:nvPr/>
        </p:nvSpPr>
        <p:spPr>
          <a:xfrm>
            <a:off x="60975" y="1100876"/>
            <a:ext cx="5136300" cy="223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chemeClr val="dk1"/>
                </a:solidFill>
              </a:rPr>
              <a:t>I</a:t>
            </a:r>
            <a:r>
              <a:rPr lang="en" sz="1700">
                <a:solidFill>
                  <a:srgbClr val="351C75"/>
                </a:solidFill>
              </a:rPr>
              <a:t>n 2008, Gonzales </a:t>
            </a:r>
            <a:r>
              <a:rPr lang="en" sz="1700">
                <a:solidFill>
                  <a:srgbClr val="351C75"/>
                </a:solidFill>
              </a:rPr>
              <a:t>became</a:t>
            </a:r>
            <a:r>
              <a:rPr lang="en" sz="1700">
                <a:solidFill>
                  <a:srgbClr val="351C75"/>
                </a:solidFill>
              </a:rPr>
              <a:t> the </a:t>
            </a:r>
            <a:r>
              <a:rPr b="1" lang="en" sz="1700">
                <a:solidFill>
                  <a:srgbClr val="351C75"/>
                </a:solidFill>
              </a:rPr>
              <a:t>first woman</a:t>
            </a:r>
            <a:r>
              <a:rPr lang="en" sz="1700">
                <a:solidFill>
                  <a:srgbClr val="351C75"/>
                </a:solidFill>
              </a:rPr>
              <a:t> to </a:t>
            </a:r>
            <a:r>
              <a:rPr lang="en" sz="1700">
                <a:solidFill>
                  <a:srgbClr val="351C75"/>
                </a:solidFill>
              </a:rPr>
              <a:t>receive</a:t>
            </a:r>
            <a:r>
              <a:rPr lang="en" sz="1700">
                <a:solidFill>
                  <a:srgbClr val="351C75"/>
                </a:solidFill>
              </a:rPr>
              <a:t> a </a:t>
            </a:r>
            <a:r>
              <a:rPr b="1" lang="en" sz="1700">
                <a:solidFill>
                  <a:srgbClr val="351C75"/>
                </a:solidFill>
              </a:rPr>
              <a:t>full professorship</a:t>
            </a:r>
            <a:r>
              <a:rPr lang="en" sz="1700">
                <a:solidFill>
                  <a:srgbClr val="351C75"/>
                </a:solidFill>
              </a:rPr>
              <a:t> in the department of physics at the Louisiana State University. </a:t>
            </a:r>
            <a:endParaRPr sz="1700">
              <a:solidFill>
                <a:srgbClr val="351C75"/>
              </a:solidFill>
            </a:endParaRPr>
          </a:p>
          <a:p>
            <a:pPr indent="0" lvl="0" marL="0" rtl="0" algn="l">
              <a:spcBef>
                <a:spcPts val="0"/>
              </a:spcBef>
              <a:spcAft>
                <a:spcPts val="0"/>
              </a:spcAft>
              <a:buNone/>
            </a:pPr>
            <a:r>
              <a:t/>
            </a:r>
            <a:endParaRPr sz="1700">
              <a:solidFill>
                <a:srgbClr val="351C75"/>
              </a:solidFill>
            </a:endParaRPr>
          </a:p>
          <a:p>
            <a:pPr indent="0" lvl="0" marL="0" rtl="0" algn="l">
              <a:spcBef>
                <a:spcPts val="0"/>
              </a:spcBef>
              <a:spcAft>
                <a:spcPts val="0"/>
              </a:spcAft>
              <a:buNone/>
            </a:pPr>
            <a:r>
              <a:rPr lang="en" sz="1700">
                <a:solidFill>
                  <a:srgbClr val="351C75"/>
                </a:solidFill>
              </a:rPr>
              <a:t>She has won a multitude of awards such as the </a:t>
            </a:r>
            <a:r>
              <a:rPr b="1" lang="en" sz="1700">
                <a:solidFill>
                  <a:srgbClr val="351C75"/>
                </a:solidFill>
                <a:uFill>
                  <a:noFill/>
                </a:uFill>
                <a:hlinkClick r:id="rId3">
                  <a:extLst>
                    <a:ext uri="{A12FA001-AC4F-418D-AE19-62706E023703}">
                      <ahyp:hlinkClr val="tx"/>
                    </a:ext>
                  </a:extLst>
                </a:hlinkClick>
              </a:rPr>
              <a:t>Bouchet Award</a:t>
            </a:r>
            <a:r>
              <a:rPr lang="en" sz="1700">
                <a:solidFill>
                  <a:srgbClr val="351C75"/>
                </a:solidFill>
              </a:rPr>
              <a:t> in 2007, the </a:t>
            </a:r>
            <a:r>
              <a:rPr b="1" lang="en" sz="1700">
                <a:solidFill>
                  <a:srgbClr val="351C75"/>
                </a:solidFill>
                <a:uFill>
                  <a:noFill/>
                </a:uFill>
                <a:hlinkClick r:id="rId4">
                  <a:extLst>
                    <a:ext uri="{A12FA001-AC4F-418D-AE19-62706E023703}">
                      <ahyp:hlinkClr val="tx"/>
                    </a:ext>
                  </a:extLst>
                </a:hlinkClick>
              </a:rPr>
              <a:t>Bruno Rossi Prize</a:t>
            </a:r>
            <a:r>
              <a:rPr lang="en" sz="1700">
                <a:solidFill>
                  <a:srgbClr val="351C75"/>
                </a:solidFill>
              </a:rPr>
              <a:t> in 2017 and the </a:t>
            </a:r>
            <a:r>
              <a:rPr b="1" lang="en" sz="1700">
                <a:solidFill>
                  <a:srgbClr val="351C75"/>
                </a:solidFill>
                <a:uFill>
                  <a:noFill/>
                </a:uFill>
                <a:hlinkClick r:id="rId5">
                  <a:extLst>
                    <a:ext uri="{A12FA001-AC4F-418D-AE19-62706E023703}">
                      <ahyp:hlinkClr val="tx"/>
                    </a:ext>
                  </a:extLst>
                </a:hlinkClick>
              </a:rPr>
              <a:t>National Academy of Sciences</a:t>
            </a:r>
            <a:r>
              <a:rPr b="1" lang="en" sz="1700">
                <a:solidFill>
                  <a:srgbClr val="351C75"/>
                </a:solidFill>
              </a:rPr>
              <a:t> Award for Scientific Discovery</a:t>
            </a:r>
            <a:r>
              <a:rPr lang="en" sz="1700">
                <a:solidFill>
                  <a:srgbClr val="351C75"/>
                </a:solidFill>
              </a:rPr>
              <a:t> in 2017</a:t>
            </a:r>
            <a:endParaRPr sz="2200">
              <a:solidFill>
                <a:srgbClr val="351C75"/>
              </a:solidFill>
            </a:endParaRPr>
          </a:p>
        </p:txBody>
      </p:sp>
      <p:pic>
        <p:nvPicPr>
          <p:cNvPr id="125" name="Google Shape;125;p19"/>
          <p:cNvPicPr preferRelativeResize="0"/>
          <p:nvPr/>
        </p:nvPicPr>
        <p:blipFill>
          <a:blip r:embed="rId6">
            <a:alphaModFix/>
          </a:blip>
          <a:stretch>
            <a:fillRect/>
          </a:stretch>
        </p:blipFill>
        <p:spPr>
          <a:xfrm>
            <a:off x="5592250" y="1129013"/>
            <a:ext cx="3251731" cy="2113625"/>
          </a:xfrm>
          <a:prstGeom prst="rect">
            <a:avLst/>
          </a:prstGeom>
          <a:noFill/>
          <a:ln>
            <a:noFill/>
          </a:ln>
        </p:spPr>
      </p:pic>
      <p:sp>
        <p:nvSpPr>
          <p:cNvPr id="126" name="Google Shape;126;p19"/>
          <p:cNvSpPr txBox="1"/>
          <p:nvPr/>
        </p:nvSpPr>
        <p:spPr>
          <a:xfrm>
            <a:off x="382475" y="3739200"/>
            <a:ext cx="8365800" cy="117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700">
                <a:solidFill>
                  <a:srgbClr val="351C75"/>
                </a:solidFill>
              </a:rPr>
              <a:t>She is a firm believer that science would be better off with an equal amount of women and men, along with other diverse groups, and advocates for the world to understand that physicists are regular people too. </a:t>
            </a:r>
            <a:endParaRPr sz="1700">
              <a:solidFill>
                <a:srgbClr val="351C75"/>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30" name="Shape 130"/>
        <p:cNvGrpSpPr/>
        <p:nvPr/>
      </p:nvGrpSpPr>
      <p:grpSpPr>
        <a:xfrm>
          <a:off x="0" y="0"/>
          <a:ext cx="0" cy="0"/>
          <a:chOff x="0" y="0"/>
          <a:chExt cx="0" cy="0"/>
        </a:xfrm>
      </p:grpSpPr>
      <p:sp>
        <p:nvSpPr>
          <p:cNvPr id="131" name="Google Shape;131;p20"/>
          <p:cNvSpPr/>
          <p:nvPr/>
        </p:nvSpPr>
        <p:spPr>
          <a:xfrm>
            <a:off x="-6625" y="3573850"/>
            <a:ext cx="9144000" cy="11013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2" name="Google Shape;132;p20"/>
          <p:cNvSpPr/>
          <p:nvPr/>
        </p:nvSpPr>
        <p:spPr>
          <a:xfrm>
            <a:off x="245900" y="322775"/>
            <a:ext cx="8629800" cy="28368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3" name="Google Shape;133;p20"/>
          <p:cNvSpPr txBox="1"/>
          <p:nvPr/>
        </p:nvSpPr>
        <p:spPr>
          <a:xfrm>
            <a:off x="384350" y="322775"/>
            <a:ext cx="8557200" cy="162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351C75"/>
                </a:solidFill>
              </a:rPr>
              <a:t>In an interview at Syracuse University, when asked about how she feels with </a:t>
            </a:r>
            <a:r>
              <a:rPr lang="en" sz="1800">
                <a:solidFill>
                  <a:srgbClr val="351C75"/>
                </a:solidFill>
              </a:rPr>
              <a:t>regards</a:t>
            </a:r>
            <a:r>
              <a:rPr lang="en" sz="1800">
                <a:solidFill>
                  <a:srgbClr val="351C75"/>
                </a:solidFill>
              </a:rPr>
              <a:t> to being a role model for young women and Latinas, she answered: </a:t>
            </a:r>
            <a:endParaRPr sz="1800">
              <a:solidFill>
                <a:srgbClr val="351C75"/>
              </a:solidFill>
            </a:endParaRPr>
          </a:p>
          <a:p>
            <a:pPr indent="0" lvl="0" marL="0" rtl="0" algn="l">
              <a:spcBef>
                <a:spcPts val="0"/>
              </a:spcBef>
              <a:spcAft>
                <a:spcPts val="0"/>
              </a:spcAft>
              <a:buNone/>
            </a:pPr>
            <a:r>
              <a:t/>
            </a:r>
            <a:endParaRPr sz="1800">
              <a:solidFill>
                <a:schemeClr val="dk1"/>
              </a:solidFill>
            </a:endParaRPr>
          </a:p>
          <a:p>
            <a:pPr indent="0" lvl="0" marL="0" rtl="0" algn="l">
              <a:spcBef>
                <a:spcPts val="0"/>
              </a:spcBef>
              <a:spcAft>
                <a:spcPts val="0"/>
              </a:spcAft>
              <a:buNone/>
            </a:pPr>
            <a:r>
              <a:t/>
            </a:r>
            <a:endParaRPr sz="1800">
              <a:solidFill>
                <a:srgbClr val="8E7CC3"/>
              </a:solidFill>
            </a:endParaRPr>
          </a:p>
          <a:p>
            <a:pPr indent="0" lvl="0" marL="0" rtl="0" algn="l">
              <a:spcBef>
                <a:spcPts val="0"/>
              </a:spcBef>
              <a:spcAft>
                <a:spcPts val="0"/>
              </a:spcAft>
              <a:buNone/>
            </a:pPr>
            <a:r>
              <a:rPr lang="en" sz="1800">
                <a:solidFill>
                  <a:srgbClr val="8E7CC3"/>
                </a:solidFill>
              </a:rPr>
              <a:t>“I want to show them that not all physicists are geniuses—or are male, gray haired, or eccentric. Most of them are fairly normal people. We need to make sure young boys and girls don’t buy into the “mad scientist” stereotype. Instead, they need to understand that contributions to science—or any field, for that matter—require curiosity and hard work. This approach has served me well.”</a:t>
            </a:r>
            <a:endParaRPr sz="1800">
              <a:solidFill>
                <a:srgbClr val="8E7CC3"/>
              </a:solidFill>
            </a:endParaRPr>
          </a:p>
          <a:p>
            <a:pPr indent="0" lvl="0" marL="0" rtl="0" algn="l">
              <a:spcBef>
                <a:spcPts val="0"/>
              </a:spcBef>
              <a:spcAft>
                <a:spcPts val="0"/>
              </a:spcAft>
              <a:buNone/>
            </a:pPr>
            <a:r>
              <a:t/>
            </a:r>
            <a:endParaRPr sz="1800">
              <a:solidFill>
                <a:schemeClr val="dk1"/>
              </a:solidFill>
            </a:endParaRPr>
          </a:p>
        </p:txBody>
      </p:sp>
      <p:pic>
        <p:nvPicPr>
          <p:cNvPr id="134" name="Google Shape;134;p20"/>
          <p:cNvPicPr preferRelativeResize="0"/>
          <p:nvPr/>
        </p:nvPicPr>
        <p:blipFill>
          <a:blip r:embed="rId3">
            <a:alphaModFix/>
          </a:blip>
          <a:stretch>
            <a:fillRect/>
          </a:stretch>
        </p:blipFill>
        <p:spPr>
          <a:xfrm>
            <a:off x="3068725" y="3332200"/>
            <a:ext cx="2984145" cy="16791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138" name="Shape 138"/>
        <p:cNvGrpSpPr/>
        <p:nvPr/>
      </p:nvGrpSpPr>
      <p:grpSpPr>
        <a:xfrm>
          <a:off x="0" y="0"/>
          <a:ext cx="0" cy="0"/>
          <a:chOff x="0" y="0"/>
          <a:chExt cx="0" cy="0"/>
        </a:xfrm>
      </p:grpSpPr>
      <p:sp>
        <p:nvSpPr>
          <p:cNvPr id="139" name="Google Shape;139;p21"/>
          <p:cNvSpPr txBox="1"/>
          <p:nvPr/>
        </p:nvSpPr>
        <p:spPr>
          <a:xfrm>
            <a:off x="293400" y="113275"/>
            <a:ext cx="8557200" cy="79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600">
                <a:solidFill>
                  <a:schemeClr val="dk1"/>
                </a:solidFill>
              </a:rPr>
              <a:t>Resources: </a:t>
            </a:r>
            <a:endParaRPr sz="1300">
              <a:solidFill>
                <a:schemeClr val="dk1"/>
              </a:solidFill>
            </a:endParaRPr>
          </a:p>
        </p:txBody>
      </p:sp>
      <p:sp>
        <p:nvSpPr>
          <p:cNvPr id="140" name="Google Shape;140;p21"/>
          <p:cNvSpPr txBox="1"/>
          <p:nvPr/>
        </p:nvSpPr>
        <p:spPr>
          <a:xfrm>
            <a:off x="332100" y="542325"/>
            <a:ext cx="8479800" cy="4385400"/>
          </a:xfrm>
          <a:prstGeom prst="rect">
            <a:avLst/>
          </a:prstGeom>
          <a:noFill/>
          <a:ln>
            <a:noFill/>
          </a:ln>
        </p:spPr>
        <p:txBody>
          <a:bodyPr anchorCtr="0" anchor="t" bIns="91425" lIns="91425" spcFirstLastPara="1" rIns="91425" wrap="square" tIns="91425">
            <a:noAutofit/>
          </a:bodyPr>
          <a:lstStyle/>
          <a:p>
            <a:pPr indent="-304800" lvl="0" marL="457200" rtl="0" algn="l">
              <a:lnSpc>
                <a:spcPct val="115000"/>
              </a:lnSpc>
              <a:spcBef>
                <a:spcPts val="0"/>
              </a:spcBef>
              <a:spcAft>
                <a:spcPts val="0"/>
              </a:spcAft>
              <a:buClr>
                <a:schemeClr val="dk1"/>
              </a:buClr>
              <a:buSzPts val="1200"/>
              <a:buChar char="-"/>
            </a:pPr>
            <a:r>
              <a:rPr lang="en" sz="1200"/>
              <a:t>Gabriela Gonzales academic website: </a:t>
            </a:r>
            <a:r>
              <a:rPr lang="en" sz="1200" u="sng">
                <a:solidFill>
                  <a:srgbClr val="1155CC"/>
                </a:solidFill>
                <a:hlinkClick r:id="rId3">
                  <a:extLst>
                    <a:ext uri="{A12FA001-AC4F-418D-AE19-62706E023703}">
                      <ahyp:hlinkClr val="tx"/>
                    </a:ext>
                  </a:extLst>
                </a:hlinkClick>
              </a:rPr>
              <a:t>https://www</a:t>
            </a:r>
            <a:r>
              <a:rPr lang="en" sz="1200" u="sng">
                <a:solidFill>
                  <a:srgbClr val="1155CC"/>
                </a:solidFill>
                <a:hlinkClick r:id="rId4">
                  <a:extLst>
                    <a:ext uri="{A12FA001-AC4F-418D-AE19-62706E023703}">
                      <ahyp:hlinkClr val="tx"/>
                    </a:ext>
                  </a:extLst>
                </a:hlinkClick>
              </a:rPr>
              <a:t>.phys.lsu.edu/faculty/gonzalez/</a:t>
            </a:r>
            <a:r>
              <a:rPr lang="en" sz="1200">
                <a:solidFill>
                  <a:schemeClr val="dk1"/>
                </a:solidFill>
              </a:rPr>
              <a:t> </a:t>
            </a:r>
            <a:endParaRPr sz="1200">
              <a:solidFill>
                <a:schemeClr val="dk1"/>
              </a:solidFill>
            </a:endParaRPr>
          </a:p>
          <a:p>
            <a:pPr indent="-304800" lvl="0" marL="457200" rtl="0" algn="l">
              <a:lnSpc>
                <a:spcPct val="115000"/>
              </a:lnSpc>
              <a:spcBef>
                <a:spcPts val="0"/>
              </a:spcBef>
              <a:spcAft>
                <a:spcPts val="0"/>
              </a:spcAft>
              <a:buClr>
                <a:schemeClr val="dk1"/>
              </a:buClr>
              <a:buSzPts val="1200"/>
              <a:buChar char="-"/>
            </a:pPr>
            <a:r>
              <a:rPr lang="en" sz="1200">
                <a:solidFill>
                  <a:schemeClr val="dk1"/>
                </a:solidFill>
              </a:rPr>
              <a:t>Wiki: </a:t>
            </a:r>
            <a:r>
              <a:rPr lang="en" sz="1100" u="sng">
                <a:solidFill>
                  <a:srgbClr val="1155CC"/>
                </a:solidFill>
                <a:hlinkClick r:id="rId5">
                  <a:extLst>
                    <a:ext uri="{A12FA001-AC4F-418D-AE19-62706E023703}">
                      <ahyp:hlinkClr val="tx"/>
                    </a:ext>
                  </a:extLst>
                </a:hlinkClick>
              </a:rPr>
              <a:t>https://en.wikipedia.org/wiki/Gabriela_Gonz%C3%A1lez</a:t>
            </a:r>
            <a:r>
              <a:rPr lang="en" sz="1100">
                <a:solidFill>
                  <a:schemeClr val="dk1"/>
                </a:solidFill>
              </a:rPr>
              <a:t> </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 sz="1100">
                <a:solidFill>
                  <a:schemeClr val="dk1"/>
                </a:solidFill>
              </a:rPr>
              <a:t>Syracuse Article + slide 6 image: </a:t>
            </a:r>
            <a:r>
              <a:rPr lang="en" sz="1100" u="sng">
                <a:solidFill>
                  <a:srgbClr val="1155CC"/>
                </a:solidFill>
                <a:hlinkClick r:id="rId6">
                  <a:extLst>
                    <a:ext uri="{A12FA001-AC4F-418D-AE19-62706E023703}">
                      <ahyp:hlinkClr val="tx"/>
                    </a:ext>
                  </a:extLst>
                </a:hlinkClick>
              </a:rPr>
              <a:t>https://news.syr.edu/blog/2019/01/04/physicist-gabriela-gonzalez-g95-reveals-how-syracuse-prepared-her-to-make-science-history/</a:t>
            </a:r>
            <a:r>
              <a:rPr lang="en" sz="1100">
                <a:solidFill>
                  <a:schemeClr val="dk1"/>
                </a:solidFill>
              </a:rPr>
              <a:t> </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 sz="1100">
                <a:solidFill>
                  <a:schemeClr val="dk1"/>
                </a:solidFill>
              </a:rPr>
              <a:t>Ted Talk: </a:t>
            </a:r>
            <a:r>
              <a:rPr lang="en" sz="1100" u="sng">
                <a:solidFill>
                  <a:schemeClr val="hlink"/>
                </a:solidFill>
                <a:hlinkClick r:id="rId7"/>
              </a:rPr>
              <a:t>https://www.ted.com/speakers/gabriela_gonzalez</a:t>
            </a:r>
            <a:r>
              <a:rPr lang="en" sz="1100">
                <a:solidFill>
                  <a:schemeClr val="dk1"/>
                </a:solidFill>
              </a:rPr>
              <a:t> </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 sz="1100">
                <a:solidFill>
                  <a:schemeClr val="dk1"/>
                </a:solidFill>
              </a:rPr>
              <a:t>2024 paper: </a:t>
            </a:r>
            <a:r>
              <a:rPr lang="en" sz="1100" u="sng">
                <a:solidFill>
                  <a:schemeClr val="hlink"/>
                </a:solidFill>
                <a:hlinkClick r:id="rId8"/>
              </a:rPr>
              <a:t>https://www.researchgate.net/publication/383754065_LIGO_Detector_Characterization_in_the_first_half_of_the_fourth_Observing_run</a:t>
            </a:r>
            <a:r>
              <a:rPr lang="en" sz="1100">
                <a:solidFill>
                  <a:schemeClr val="dk1"/>
                </a:solidFill>
              </a:rPr>
              <a:t> </a:t>
            </a:r>
            <a:endParaRPr sz="1100">
              <a:solidFill>
                <a:schemeClr val="dk1"/>
              </a:solidFill>
            </a:endParaRPr>
          </a:p>
          <a:p>
            <a:pPr indent="0" lvl="0" marL="0" rtl="0" algn="l">
              <a:lnSpc>
                <a:spcPct val="115000"/>
              </a:lnSpc>
              <a:spcBef>
                <a:spcPts val="0"/>
              </a:spcBef>
              <a:spcAft>
                <a:spcPts val="0"/>
              </a:spcAft>
              <a:buNone/>
            </a:pPr>
            <a:r>
              <a:rPr lang="en" sz="1700">
                <a:solidFill>
                  <a:schemeClr val="dk1"/>
                </a:solidFill>
              </a:rPr>
              <a:t>Images: </a:t>
            </a:r>
            <a:endParaRPr sz="1700">
              <a:solidFill>
                <a:schemeClr val="dk1"/>
              </a:solidFill>
            </a:endParaRPr>
          </a:p>
          <a:p>
            <a:pPr indent="-298450" lvl="0" marL="457200" rtl="0" algn="l">
              <a:lnSpc>
                <a:spcPct val="115000"/>
              </a:lnSpc>
              <a:spcBef>
                <a:spcPts val="0"/>
              </a:spcBef>
              <a:spcAft>
                <a:spcPts val="0"/>
              </a:spcAft>
              <a:buClr>
                <a:schemeClr val="dk1"/>
              </a:buClr>
              <a:buSzPts val="1100"/>
              <a:buChar char="-"/>
            </a:pPr>
            <a:r>
              <a:rPr lang="en" sz="1100">
                <a:solidFill>
                  <a:schemeClr val="dk1"/>
                </a:solidFill>
              </a:rPr>
              <a:t>Gabriela Gonzales, slide 1: </a:t>
            </a:r>
            <a:r>
              <a:rPr lang="en" sz="1100" u="sng">
                <a:solidFill>
                  <a:schemeClr val="hlink"/>
                </a:solidFill>
                <a:hlinkClick r:id="rId9"/>
              </a:rPr>
              <a:t>https://news.syr.edu/blog/2019/01/04/physicist-gabriela-gonzalez-g95-reveals-how-syracuse-prepared-her-to-make-science-history/</a:t>
            </a:r>
            <a:r>
              <a:rPr lang="en" sz="1100">
                <a:solidFill>
                  <a:schemeClr val="dk1"/>
                </a:solidFill>
              </a:rPr>
              <a:t> </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 sz="1100">
                <a:solidFill>
                  <a:schemeClr val="dk1"/>
                </a:solidFill>
              </a:rPr>
              <a:t>LIGO, slide 1 and 3: </a:t>
            </a:r>
            <a:r>
              <a:rPr lang="en" sz="1100" u="sng">
                <a:solidFill>
                  <a:schemeClr val="hlink"/>
                </a:solidFill>
                <a:hlinkClick r:id="rId10"/>
              </a:rPr>
              <a:t>https://www.ligo.caltech.edu/LA</a:t>
            </a:r>
            <a:r>
              <a:rPr lang="en" sz="1100">
                <a:solidFill>
                  <a:schemeClr val="dk1"/>
                </a:solidFill>
              </a:rPr>
              <a:t> </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 sz="1100">
                <a:solidFill>
                  <a:schemeClr val="dk1"/>
                </a:solidFill>
              </a:rPr>
              <a:t>Gravitational waves, slide 2: </a:t>
            </a:r>
            <a:r>
              <a:rPr lang="en" sz="1100" u="sng">
                <a:solidFill>
                  <a:schemeClr val="hlink"/>
                </a:solidFill>
                <a:hlinkClick r:id="rId11"/>
              </a:rPr>
              <a:t>https://www.ligo.caltech.edu/LA</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 sz="1100">
                <a:solidFill>
                  <a:schemeClr val="dk1"/>
                </a:solidFill>
              </a:rPr>
              <a:t>LIGO laser, slide 3: </a:t>
            </a:r>
            <a:r>
              <a:rPr lang="en" sz="1100" u="sng">
                <a:solidFill>
                  <a:schemeClr val="hlink"/>
                </a:solidFill>
                <a:hlinkClick r:id="rId12"/>
              </a:rPr>
              <a:t>https://www.optica-opn.org/home/articles/volume_26/march_2015/features/ligo_finally_poised_to_catch_elusive_gravitational/</a:t>
            </a:r>
            <a:r>
              <a:rPr lang="en" sz="1100">
                <a:solidFill>
                  <a:schemeClr val="dk1"/>
                </a:solidFill>
              </a:rPr>
              <a:t> </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 sz="1100">
                <a:solidFill>
                  <a:schemeClr val="dk1"/>
                </a:solidFill>
              </a:rPr>
              <a:t>Waves, slide 4: </a:t>
            </a:r>
            <a:r>
              <a:rPr lang="en" sz="1100" u="sng">
                <a:solidFill>
                  <a:schemeClr val="hlink"/>
                </a:solidFill>
                <a:hlinkClick r:id="rId13"/>
              </a:rPr>
              <a:t>https://www.shemmassianconsulting.com/blog/waves-and-sound-mcat</a:t>
            </a:r>
            <a:r>
              <a:rPr lang="en" sz="1100">
                <a:solidFill>
                  <a:schemeClr val="dk1"/>
                </a:solidFill>
              </a:rPr>
              <a:t> </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 sz="1100">
                <a:solidFill>
                  <a:schemeClr val="dk1"/>
                </a:solidFill>
              </a:rPr>
              <a:t>Stellar Graveyard, slide 4: </a:t>
            </a:r>
            <a:r>
              <a:rPr lang="en" sz="1100" u="sng">
                <a:solidFill>
                  <a:schemeClr val="hlink"/>
                </a:solidFill>
                <a:hlinkClick r:id="rId14"/>
              </a:rPr>
              <a:t>https://www.ligo.caltech.edu/image/ligo20200902a</a:t>
            </a:r>
            <a:r>
              <a:rPr lang="en" sz="1100">
                <a:solidFill>
                  <a:schemeClr val="dk1"/>
                </a:solidFill>
              </a:rPr>
              <a:t> </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 sz="1100">
                <a:solidFill>
                  <a:schemeClr val="dk1"/>
                </a:solidFill>
              </a:rPr>
              <a:t>LIGO data, slide 5: </a:t>
            </a:r>
            <a:r>
              <a:rPr lang="en" sz="1100" u="sng">
                <a:solidFill>
                  <a:schemeClr val="hlink"/>
                </a:solidFill>
                <a:hlinkClick r:id="rId15"/>
              </a:rPr>
              <a:t>https://en.wikipedia.org/wiki/First_observation_of_gravitational_waves</a:t>
            </a:r>
            <a:r>
              <a:rPr lang="en" sz="1100">
                <a:solidFill>
                  <a:schemeClr val="dk1"/>
                </a:solidFill>
              </a:rPr>
              <a:t> </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 sz="1100">
                <a:solidFill>
                  <a:schemeClr val="dk1"/>
                </a:solidFill>
              </a:rPr>
              <a:t>LIGO Livingston data, slide 6: </a:t>
            </a:r>
            <a:r>
              <a:rPr lang="en" sz="1100" u="sng">
                <a:solidFill>
                  <a:schemeClr val="hlink"/>
                </a:solidFill>
                <a:hlinkClick r:id="rId16"/>
              </a:rPr>
              <a:t>https://www.ligo.caltech.edu/image/ligo20160211a</a:t>
            </a:r>
            <a:r>
              <a:rPr lang="en" sz="1100">
                <a:solidFill>
                  <a:schemeClr val="dk1"/>
                </a:solidFill>
              </a:rPr>
              <a:t> </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 sz="1100">
                <a:solidFill>
                  <a:schemeClr val="dk1"/>
                </a:solidFill>
              </a:rPr>
              <a:t>Gabriela Gonzales, slide 8: </a:t>
            </a:r>
            <a:r>
              <a:rPr lang="en" sz="1100" u="sng">
                <a:solidFill>
                  <a:schemeClr val="hlink"/>
                </a:solidFill>
                <a:hlinkClick r:id="rId17"/>
              </a:rPr>
              <a:t>https://www.youtube.com/watch?v=DywnIbQZmvQ</a:t>
            </a:r>
            <a:r>
              <a:rPr lang="en" sz="1100">
                <a:solidFill>
                  <a:schemeClr val="dk1"/>
                </a:solidFill>
              </a:rPr>
              <a:t> </a:t>
            </a:r>
            <a:endParaRPr sz="1100">
              <a:solidFill>
                <a:schemeClr val="dk1"/>
              </a:solidFill>
            </a:endParaRPr>
          </a:p>
          <a:p>
            <a:pPr indent="0" lvl="0" marL="457200" rtl="0" algn="l">
              <a:lnSpc>
                <a:spcPct val="115000"/>
              </a:lnSpc>
              <a:spcBef>
                <a:spcPts val="0"/>
              </a:spcBef>
              <a:spcAft>
                <a:spcPts val="0"/>
              </a:spcAft>
              <a:buNone/>
            </a:pPr>
            <a:r>
              <a:t/>
            </a:r>
            <a:endParaRPr sz="1100">
              <a:solidFill>
                <a:schemeClr val="dk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