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ymaris.com/technology/fluorescent-nano-diamonds/"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1586-020-2917-1"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ubs.acs.org/doi/10.1021/acssensors.0c01216" TargetMode="External"/><Relationship Id="rId3" Type="http://schemas.openxmlformats.org/officeDocument/2006/relationships/hyperlink" Target="https://www.biology.utah.edu/mceb/structural-signatures-in-e-coli/"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f818185d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f818185d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from </a:t>
            </a:r>
            <a:r>
              <a:rPr lang="en" u="sng">
                <a:solidFill>
                  <a:schemeClr val="hlink"/>
                </a:solidFill>
                <a:hlinkClick r:id="rId2"/>
              </a:rPr>
              <a:t>https://cymaris.com/technology/fluorescent-nano-diamonds/</a:t>
            </a:r>
            <a:r>
              <a:rPr lang="en"/>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f818185d0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f818185d0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https://www.nature.com/articles/s41586-020-2917-1</a:t>
            </a:r>
            <a:r>
              <a:rPr lang="en"/>
              <a:t> image from paper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552b4a33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552b4a33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e3f3236e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e3f3236e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Images from </a:t>
            </a:r>
            <a:r>
              <a:rPr lang="en" u="sng">
                <a:solidFill>
                  <a:schemeClr val="hlink"/>
                </a:solidFill>
                <a:hlinkClick r:id="rId2"/>
              </a:rPr>
              <a:t>https://pubs.acs.org/doi/10.1021/acssensors.0c01216</a:t>
            </a:r>
            <a:r>
              <a:rPr lang="en"/>
              <a:t> </a:t>
            </a:r>
            <a:endParaRPr/>
          </a:p>
          <a:p>
            <a:pPr indent="0" lvl="0" marL="0" rtl="0" algn="l">
              <a:spcBef>
                <a:spcPts val="0"/>
              </a:spcBef>
              <a:spcAft>
                <a:spcPts val="0"/>
              </a:spcAft>
              <a:buNone/>
            </a:pPr>
            <a:r>
              <a:rPr lang="en"/>
              <a:t>And </a:t>
            </a:r>
            <a:r>
              <a:rPr lang="en" u="sng">
                <a:solidFill>
                  <a:schemeClr val="hlink"/>
                </a:solidFill>
                <a:hlinkClick r:id="rId3"/>
              </a:rPr>
              <a:t>https://www.biology.utah.edu/mceb/structural-signatures-in-e-coli/</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f818185d0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f818185d0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gif"/><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53" name="Shape 53"/>
        <p:cNvGrpSpPr/>
        <p:nvPr/>
      </p:nvGrpSpPr>
      <p:grpSpPr>
        <a:xfrm>
          <a:off x="0" y="0"/>
          <a:ext cx="0" cy="0"/>
          <a:chOff x="0" y="0"/>
          <a:chExt cx="0" cy="0"/>
        </a:xfrm>
      </p:grpSpPr>
      <p:sp>
        <p:nvSpPr>
          <p:cNvPr id="54" name="Google Shape;54;p13"/>
          <p:cNvSpPr/>
          <p:nvPr/>
        </p:nvSpPr>
        <p:spPr>
          <a:xfrm>
            <a:off x="125" y="229050"/>
            <a:ext cx="9144000" cy="4608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286775" y="305275"/>
            <a:ext cx="8557200" cy="15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351C75"/>
                </a:solidFill>
              </a:rPr>
              <a:t>Rachel McKendry</a:t>
            </a:r>
            <a:r>
              <a:rPr lang="en" sz="1800">
                <a:solidFill>
                  <a:srgbClr val="351C75"/>
                </a:solidFill>
              </a:rPr>
              <a:t> is a British professor of Biomedical Nanoscience who leads a research team which examines applications</a:t>
            </a:r>
            <a:r>
              <a:rPr lang="en" sz="1800">
                <a:solidFill>
                  <a:srgbClr val="351C75"/>
                </a:solidFill>
              </a:rPr>
              <a:t> </a:t>
            </a:r>
            <a:r>
              <a:rPr lang="en" sz="1800">
                <a:solidFill>
                  <a:srgbClr val="351C75"/>
                </a:solidFill>
              </a:rPr>
              <a:t>of nanotechnology, telecommunications, and big data to infectious diseases and public health. Her work focuses on virus detection, developing sensors for antimicrobial resistance, and applying deep learning to rapid testing protocols. </a:t>
            </a:r>
            <a:endParaRPr sz="1800">
              <a:solidFill>
                <a:srgbClr val="351C75"/>
              </a:solidFill>
            </a:endParaRPr>
          </a:p>
          <a:p>
            <a:pPr indent="0" lvl="0" marL="0" rtl="0" algn="l">
              <a:spcBef>
                <a:spcPts val="0"/>
              </a:spcBef>
              <a:spcAft>
                <a:spcPts val="0"/>
              </a:spcAft>
              <a:buNone/>
            </a:pPr>
            <a:r>
              <a:t/>
            </a:r>
            <a:endParaRPr sz="1800">
              <a:solidFill>
                <a:schemeClr val="dk1"/>
              </a:solidFill>
            </a:endParaRPr>
          </a:p>
        </p:txBody>
      </p:sp>
      <p:pic>
        <p:nvPicPr>
          <p:cNvPr id="56" name="Google Shape;56;p13" title="241223_j-tye_ucl_314_rachel-mckendry_1527cropped.jpg"/>
          <p:cNvPicPr preferRelativeResize="0"/>
          <p:nvPr/>
        </p:nvPicPr>
        <p:blipFill>
          <a:blip r:embed="rId3">
            <a:alphaModFix/>
          </a:blip>
          <a:stretch>
            <a:fillRect/>
          </a:stretch>
        </p:blipFill>
        <p:spPr>
          <a:xfrm>
            <a:off x="736475" y="1970400"/>
            <a:ext cx="4287176" cy="2679475"/>
          </a:xfrm>
          <a:prstGeom prst="rect">
            <a:avLst/>
          </a:prstGeom>
          <a:noFill/>
          <a:ln>
            <a:noFill/>
          </a:ln>
        </p:spPr>
      </p:pic>
      <p:pic>
        <p:nvPicPr>
          <p:cNvPr id="57" name="Google Shape;57;p13" title="download-12.jpg"/>
          <p:cNvPicPr preferRelativeResize="0"/>
          <p:nvPr/>
        </p:nvPicPr>
        <p:blipFill>
          <a:blip r:embed="rId4">
            <a:alphaModFix/>
          </a:blip>
          <a:stretch>
            <a:fillRect/>
          </a:stretch>
        </p:blipFill>
        <p:spPr>
          <a:xfrm>
            <a:off x="5803200" y="2476688"/>
            <a:ext cx="2743200" cy="1666875"/>
          </a:xfrm>
          <a:prstGeom prst="rect">
            <a:avLst/>
          </a:prstGeom>
          <a:solidFill>
            <a:srgbClr val="F3F3F3"/>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1" name="Shape 61"/>
        <p:cNvGrpSpPr/>
        <p:nvPr/>
      </p:nvGrpSpPr>
      <p:grpSpPr>
        <a:xfrm>
          <a:off x="0" y="0"/>
          <a:ext cx="0" cy="0"/>
          <a:chOff x="0" y="0"/>
          <a:chExt cx="0" cy="0"/>
        </a:xfrm>
      </p:grpSpPr>
      <p:sp>
        <p:nvSpPr>
          <p:cNvPr id="62" name="Google Shape;62;p14"/>
          <p:cNvSpPr/>
          <p:nvPr/>
        </p:nvSpPr>
        <p:spPr>
          <a:xfrm>
            <a:off x="125" y="3725425"/>
            <a:ext cx="9144000" cy="1111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4"/>
          <p:cNvSpPr/>
          <p:nvPr/>
        </p:nvSpPr>
        <p:spPr>
          <a:xfrm>
            <a:off x="-25" y="926300"/>
            <a:ext cx="9144000" cy="226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 name="Google Shape;64;p14"/>
          <p:cNvSpPr txBox="1"/>
          <p:nvPr/>
        </p:nvSpPr>
        <p:spPr>
          <a:xfrm>
            <a:off x="84650" y="1186250"/>
            <a:ext cx="5991900" cy="21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351C75"/>
                </a:solidFill>
              </a:rPr>
              <a:t>McKendry investigates the use of </a:t>
            </a:r>
            <a:r>
              <a:rPr b="1" lang="en" sz="1700">
                <a:solidFill>
                  <a:srgbClr val="351C75"/>
                </a:solidFill>
              </a:rPr>
              <a:t>fluorescent nanodiamonds </a:t>
            </a:r>
            <a:r>
              <a:rPr lang="en" sz="1700">
                <a:solidFill>
                  <a:srgbClr val="351C75"/>
                </a:solidFill>
              </a:rPr>
              <a:t>for biosensing in a test tube. This approach aims to improve the sensitivity of nanoparticle based disease detection. Using fluorescent nanodiamonds provides a low cost, high brightness material. McKendry &amp; collaborators </a:t>
            </a:r>
            <a:r>
              <a:rPr lang="en" sz="1700">
                <a:solidFill>
                  <a:srgbClr val="351C75"/>
                </a:solidFill>
              </a:rPr>
              <a:t>achieve</a:t>
            </a:r>
            <a:r>
              <a:rPr lang="en" sz="1700">
                <a:solidFill>
                  <a:srgbClr val="351C75"/>
                </a:solidFill>
              </a:rPr>
              <a:t> a sensitivity of 10</a:t>
            </a:r>
            <a:r>
              <a:rPr baseline="30000" lang="en" sz="1700">
                <a:solidFill>
                  <a:srgbClr val="351C75"/>
                </a:solidFill>
              </a:rPr>
              <a:t>5</a:t>
            </a:r>
            <a:r>
              <a:rPr lang="en" sz="1700">
                <a:solidFill>
                  <a:srgbClr val="351C75"/>
                </a:solidFill>
              </a:rPr>
              <a:t> more sensitive than gold nanoparticles.</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t/>
            </a:r>
            <a:endParaRPr sz="1800">
              <a:solidFill>
                <a:schemeClr val="dk1"/>
              </a:solidFill>
            </a:endParaRPr>
          </a:p>
        </p:txBody>
      </p:sp>
      <p:sp>
        <p:nvSpPr>
          <p:cNvPr id="65" name="Google Shape;65;p14"/>
          <p:cNvSpPr txBox="1"/>
          <p:nvPr/>
        </p:nvSpPr>
        <p:spPr>
          <a:xfrm>
            <a:off x="3065225" y="3786050"/>
            <a:ext cx="6078900" cy="94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351C75"/>
                </a:solidFill>
              </a:rPr>
              <a:t>Nanodiamonds fluoresce when Nitrogen replaces the carbon in the crystal. Using microwaves to modulate the emission </a:t>
            </a:r>
            <a:r>
              <a:rPr lang="en" sz="1800">
                <a:solidFill>
                  <a:srgbClr val="351C75"/>
                </a:solidFill>
              </a:rPr>
              <a:t>intensity</a:t>
            </a:r>
            <a:r>
              <a:rPr lang="en" sz="1800">
                <a:solidFill>
                  <a:srgbClr val="351C75"/>
                </a:solidFill>
              </a:rPr>
              <a:t> can improve sensitivity</a:t>
            </a:r>
            <a:endParaRPr sz="1800">
              <a:solidFill>
                <a:srgbClr val="351C75"/>
              </a:solidFill>
            </a:endParaRPr>
          </a:p>
          <a:p>
            <a:pPr indent="0" lvl="0" marL="0" rtl="0" algn="l">
              <a:spcBef>
                <a:spcPts val="0"/>
              </a:spcBef>
              <a:spcAft>
                <a:spcPts val="0"/>
              </a:spcAft>
              <a:buNone/>
            </a:pPr>
            <a:r>
              <a:t/>
            </a:r>
            <a:endParaRPr sz="1800">
              <a:solidFill>
                <a:schemeClr val="dk2"/>
              </a:solidFill>
            </a:endParaRPr>
          </a:p>
        </p:txBody>
      </p:sp>
      <p:pic>
        <p:nvPicPr>
          <p:cNvPr id="66" name="Google Shape;66;p14" title="download-13.jpg"/>
          <p:cNvPicPr preferRelativeResize="0"/>
          <p:nvPr/>
        </p:nvPicPr>
        <p:blipFill>
          <a:blip r:embed="rId3">
            <a:alphaModFix/>
          </a:blip>
          <a:stretch>
            <a:fillRect/>
          </a:stretch>
        </p:blipFill>
        <p:spPr>
          <a:xfrm>
            <a:off x="6149500" y="1474700"/>
            <a:ext cx="2857500" cy="1600200"/>
          </a:xfrm>
          <a:prstGeom prst="rect">
            <a:avLst/>
          </a:prstGeom>
          <a:noFill/>
          <a:ln>
            <a:noFill/>
          </a:ln>
        </p:spPr>
      </p:pic>
      <p:pic>
        <p:nvPicPr>
          <p:cNvPr id="67" name="Google Shape;67;p14" title="download-14.jpg"/>
          <p:cNvPicPr preferRelativeResize="0"/>
          <p:nvPr/>
        </p:nvPicPr>
        <p:blipFill>
          <a:blip r:embed="rId4">
            <a:alphaModFix/>
          </a:blip>
          <a:stretch>
            <a:fillRect/>
          </a:stretch>
        </p:blipFill>
        <p:spPr>
          <a:xfrm>
            <a:off x="84647" y="3786175"/>
            <a:ext cx="2857500" cy="990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71" name="Shape 71"/>
        <p:cNvGrpSpPr/>
        <p:nvPr/>
      </p:nvGrpSpPr>
      <p:grpSpPr>
        <a:xfrm>
          <a:off x="0" y="0"/>
          <a:ext cx="0" cy="0"/>
          <a:chOff x="0" y="0"/>
          <a:chExt cx="0" cy="0"/>
        </a:xfrm>
      </p:grpSpPr>
      <p:sp>
        <p:nvSpPr>
          <p:cNvPr id="72" name="Google Shape;72;p15"/>
          <p:cNvSpPr/>
          <p:nvPr/>
        </p:nvSpPr>
        <p:spPr>
          <a:xfrm>
            <a:off x="0" y="3464975"/>
            <a:ext cx="9144000" cy="1503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5"/>
          <p:cNvSpPr/>
          <p:nvPr/>
        </p:nvSpPr>
        <p:spPr>
          <a:xfrm>
            <a:off x="0" y="1167675"/>
            <a:ext cx="9144000" cy="1666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txBox="1"/>
          <p:nvPr/>
        </p:nvSpPr>
        <p:spPr>
          <a:xfrm>
            <a:off x="293400" y="224425"/>
            <a:ext cx="8557200" cy="5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dk1"/>
                </a:solidFill>
              </a:rPr>
              <a:t> </a:t>
            </a:r>
            <a:r>
              <a:rPr lang="en" sz="2100">
                <a:solidFill>
                  <a:srgbClr val="351C75"/>
                </a:solidFill>
              </a:rPr>
              <a:t>Using the spin down nitrogen defects in diamond to improve sensing:</a:t>
            </a:r>
            <a:endParaRPr sz="1800">
              <a:solidFill>
                <a:schemeClr val="dk1"/>
              </a:solidFill>
            </a:endParaRPr>
          </a:p>
        </p:txBody>
      </p:sp>
      <p:sp>
        <p:nvSpPr>
          <p:cNvPr id="75" name="Google Shape;75;p15"/>
          <p:cNvSpPr txBox="1"/>
          <p:nvPr/>
        </p:nvSpPr>
        <p:spPr>
          <a:xfrm>
            <a:off x="195825" y="1376550"/>
            <a:ext cx="5378400" cy="11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351C75"/>
                </a:solidFill>
              </a:rPr>
              <a:t>While fluorescent biomarkers are useful for disease detection, in practical application the sensitivity is blunted by noise. Placing the nanodiamond in a resonant microwave amplifies the fluorescence. McKendry &amp; collaborators demonstrated this for the first time in 2020. </a:t>
            </a:r>
            <a:endParaRPr sz="1600">
              <a:solidFill>
                <a:srgbClr val="351C75"/>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p:txBody>
      </p:sp>
      <p:sp>
        <p:nvSpPr>
          <p:cNvPr id="76" name="Google Shape;76;p15"/>
          <p:cNvSpPr txBox="1"/>
          <p:nvPr/>
        </p:nvSpPr>
        <p:spPr>
          <a:xfrm>
            <a:off x="5924950" y="3806250"/>
            <a:ext cx="1293600" cy="5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77" name="Google Shape;77;p15"/>
          <p:cNvSpPr txBox="1"/>
          <p:nvPr/>
        </p:nvSpPr>
        <p:spPr>
          <a:xfrm>
            <a:off x="3933175" y="3581675"/>
            <a:ext cx="5121600" cy="12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rgbClr val="351C75"/>
                </a:solidFill>
              </a:rPr>
              <a:t>This sensing method was demonstrated to be effective at detecting the presence of HIV in samples, and McKendry focusing on making similar devices available for rapid testing at clinics</a:t>
            </a:r>
            <a:endParaRPr sz="1600">
              <a:solidFill>
                <a:srgbClr val="351C75"/>
              </a:solidFill>
            </a:endParaRPr>
          </a:p>
          <a:p>
            <a:pPr indent="0" lvl="0" marL="0" rtl="0" algn="l">
              <a:spcBef>
                <a:spcPts val="0"/>
              </a:spcBef>
              <a:spcAft>
                <a:spcPts val="0"/>
              </a:spcAft>
              <a:buClr>
                <a:schemeClr val="dk1"/>
              </a:buClr>
              <a:buSzPts val="1100"/>
              <a:buFont typeface="Arial"/>
              <a:buNone/>
            </a:pPr>
            <a:r>
              <a:t/>
            </a:r>
            <a:endParaRPr sz="2200">
              <a:solidFill>
                <a:srgbClr val="351C75"/>
              </a:solidFill>
            </a:endParaRPr>
          </a:p>
        </p:txBody>
      </p:sp>
      <p:pic>
        <p:nvPicPr>
          <p:cNvPr id="78" name="Google Shape;78;p15" title="41586_2020_2917_Fig1_HTML copy.png"/>
          <p:cNvPicPr preferRelativeResize="0"/>
          <p:nvPr/>
        </p:nvPicPr>
        <p:blipFill>
          <a:blip r:embed="rId3">
            <a:alphaModFix/>
          </a:blip>
          <a:stretch>
            <a:fillRect/>
          </a:stretch>
        </p:blipFill>
        <p:spPr>
          <a:xfrm>
            <a:off x="5723625" y="681163"/>
            <a:ext cx="3413750" cy="2642225"/>
          </a:xfrm>
          <a:prstGeom prst="rect">
            <a:avLst/>
          </a:prstGeom>
          <a:solidFill>
            <a:srgbClr val="F3F3F3"/>
          </a:solidFill>
          <a:ln>
            <a:noFill/>
          </a:ln>
        </p:spPr>
      </p:pic>
      <p:pic>
        <p:nvPicPr>
          <p:cNvPr id="79" name="Google Shape;79;p15" title="download-15.jpg"/>
          <p:cNvPicPr preferRelativeResize="0"/>
          <p:nvPr/>
        </p:nvPicPr>
        <p:blipFill>
          <a:blip r:embed="rId4">
            <a:alphaModFix/>
          </a:blip>
          <a:stretch>
            <a:fillRect/>
          </a:stretch>
        </p:blipFill>
        <p:spPr>
          <a:xfrm>
            <a:off x="365213" y="3345225"/>
            <a:ext cx="2619375" cy="1743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3" name="Shape 83"/>
        <p:cNvGrpSpPr/>
        <p:nvPr/>
      </p:nvGrpSpPr>
      <p:grpSpPr>
        <a:xfrm>
          <a:off x="0" y="0"/>
          <a:ext cx="0" cy="0"/>
          <a:chOff x="0" y="0"/>
          <a:chExt cx="0" cy="0"/>
        </a:xfrm>
      </p:grpSpPr>
      <p:sp>
        <p:nvSpPr>
          <p:cNvPr id="84" name="Google Shape;84;p16"/>
          <p:cNvSpPr/>
          <p:nvPr/>
        </p:nvSpPr>
        <p:spPr>
          <a:xfrm>
            <a:off x="-6625" y="827247"/>
            <a:ext cx="9144000" cy="18573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6"/>
          <p:cNvSpPr/>
          <p:nvPr/>
        </p:nvSpPr>
        <p:spPr>
          <a:xfrm>
            <a:off x="-27450" y="3307575"/>
            <a:ext cx="9198900" cy="1290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 name="Google Shape;86;p16"/>
          <p:cNvSpPr txBox="1"/>
          <p:nvPr/>
        </p:nvSpPr>
        <p:spPr>
          <a:xfrm>
            <a:off x="286775" y="200225"/>
            <a:ext cx="8557200" cy="5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rgbClr val="351C75"/>
                </a:solidFill>
              </a:rPr>
              <a:t>Measuring antimicrobial resistance (AMR)</a:t>
            </a:r>
            <a:endParaRPr sz="1800">
              <a:solidFill>
                <a:schemeClr val="dk1"/>
              </a:solidFill>
            </a:endParaRPr>
          </a:p>
        </p:txBody>
      </p:sp>
      <p:sp>
        <p:nvSpPr>
          <p:cNvPr id="87" name="Google Shape;87;p16"/>
          <p:cNvSpPr txBox="1"/>
          <p:nvPr/>
        </p:nvSpPr>
        <p:spPr>
          <a:xfrm>
            <a:off x="155850" y="897125"/>
            <a:ext cx="5844000" cy="12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351C75"/>
                </a:solidFill>
              </a:rPr>
              <a:t>AMR occurs when antimicrobials are introduced into an microbiome and introduces an evolutionary pressure which is preferential to microbes which can resist the antimicrobial. Antimicrobial resistant microbes present a serious threat to global health as typical treatments become ineffective.</a:t>
            </a:r>
            <a:endParaRPr sz="1800">
              <a:solidFill>
                <a:srgbClr val="351C75"/>
              </a:solidFill>
            </a:endParaRPr>
          </a:p>
        </p:txBody>
      </p:sp>
      <p:sp>
        <p:nvSpPr>
          <p:cNvPr id="88" name="Google Shape;88;p16"/>
          <p:cNvSpPr txBox="1"/>
          <p:nvPr/>
        </p:nvSpPr>
        <p:spPr>
          <a:xfrm>
            <a:off x="3538400" y="3362475"/>
            <a:ext cx="5466900" cy="14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rgbClr val="351C75"/>
                </a:solidFill>
              </a:rPr>
              <a:t>Whether or not an infection is </a:t>
            </a:r>
            <a:r>
              <a:rPr lang="en" sz="1700">
                <a:solidFill>
                  <a:srgbClr val="351C75"/>
                </a:solidFill>
              </a:rPr>
              <a:t>antimicrobial</a:t>
            </a:r>
            <a:r>
              <a:rPr lang="en" sz="1700">
                <a:solidFill>
                  <a:srgbClr val="351C75"/>
                </a:solidFill>
              </a:rPr>
              <a:t> resistant has massive implications for treatment plans and therefore having rapid tests to detect AMR is vital. Current methods take 12-24 hours</a:t>
            </a:r>
            <a:endParaRPr sz="1700">
              <a:solidFill>
                <a:srgbClr val="351C75"/>
              </a:solidFill>
            </a:endParaRPr>
          </a:p>
        </p:txBody>
      </p:sp>
      <p:pic>
        <p:nvPicPr>
          <p:cNvPr id="89" name="Google Shape;89;p16" title="download-16.jpg"/>
          <p:cNvPicPr preferRelativeResize="0"/>
          <p:nvPr/>
        </p:nvPicPr>
        <p:blipFill>
          <a:blip r:embed="rId3">
            <a:alphaModFix/>
          </a:blip>
          <a:stretch>
            <a:fillRect/>
          </a:stretch>
        </p:blipFill>
        <p:spPr>
          <a:xfrm>
            <a:off x="6043700" y="883650"/>
            <a:ext cx="2961602" cy="1744500"/>
          </a:xfrm>
          <a:prstGeom prst="rect">
            <a:avLst/>
          </a:prstGeom>
          <a:noFill/>
          <a:ln>
            <a:noFill/>
          </a:ln>
        </p:spPr>
      </p:pic>
      <p:pic>
        <p:nvPicPr>
          <p:cNvPr id="90" name="Google Shape;90;p16" title="download-17.jpg"/>
          <p:cNvPicPr preferRelativeResize="0"/>
          <p:nvPr/>
        </p:nvPicPr>
        <p:blipFill>
          <a:blip r:embed="rId4">
            <a:alphaModFix/>
          </a:blip>
          <a:stretch>
            <a:fillRect/>
          </a:stretch>
        </p:blipFill>
        <p:spPr>
          <a:xfrm>
            <a:off x="702525" y="2914650"/>
            <a:ext cx="2095500" cy="2076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94" name="Shape 94"/>
        <p:cNvGrpSpPr/>
        <p:nvPr/>
      </p:nvGrpSpPr>
      <p:grpSpPr>
        <a:xfrm>
          <a:off x="0" y="0"/>
          <a:ext cx="0" cy="0"/>
          <a:chOff x="0" y="0"/>
          <a:chExt cx="0" cy="0"/>
        </a:xfrm>
      </p:grpSpPr>
      <p:sp>
        <p:nvSpPr>
          <p:cNvPr id="95" name="Google Shape;95;p17"/>
          <p:cNvSpPr/>
          <p:nvPr/>
        </p:nvSpPr>
        <p:spPr>
          <a:xfrm>
            <a:off x="-6625" y="1132050"/>
            <a:ext cx="9144000" cy="18693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17"/>
          <p:cNvSpPr txBox="1"/>
          <p:nvPr/>
        </p:nvSpPr>
        <p:spPr>
          <a:xfrm>
            <a:off x="94325" y="224425"/>
            <a:ext cx="89430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351C75"/>
                </a:solidFill>
              </a:rPr>
              <a:t>Rachel McKendry’s</a:t>
            </a:r>
            <a:r>
              <a:rPr b="1" lang="en" sz="2100">
                <a:solidFill>
                  <a:srgbClr val="351C75"/>
                </a:solidFill>
              </a:rPr>
              <a:t> </a:t>
            </a:r>
            <a:r>
              <a:rPr lang="en" sz="2100">
                <a:solidFill>
                  <a:srgbClr val="351C75"/>
                </a:solidFill>
              </a:rPr>
              <a:t>contribution to the</a:t>
            </a:r>
            <a:r>
              <a:rPr lang="en" sz="2100">
                <a:solidFill>
                  <a:srgbClr val="351C75"/>
                </a:solidFill>
              </a:rPr>
              <a:t> AMR detection</a:t>
            </a:r>
            <a:endParaRPr sz="1800">
              <a:solidFill>
                <a:srgbClr val="351C75"/>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97" name="Google Shape;97;p17"/>
          <p:cNvSpPr txBox="1"/>
          <p:nvPr/>
        </p:nvSpPr>
        <p:spPr>
          <a:xfrm>
            <a:off x="4205075" y="1324825"/>
            <a:ext cx="4932300" cy="15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351C75"/>
                </a:solidFill>
              </a:rPr>
              <a:t>In 2020, McKendry improved upon a proposed mechanical cantilever-based sensor which is capable of detecting AMR within ~45 minutes. It was </a:t>
            </a:r>
            <a:r>
              <a:rPr lang="en" sz="1700">
                <a:solidFill>
                  <a:srgbClr val="351C75"/>
                </a:solidFill>
              </a:rPr>
              <a:t>demonstrated</a:t>
            </a:r>
            <a:r>
              <a:rPr lang="en" sz="1700">
                <a:solidFill>
                  <a:srgbClr val="351C75"/>
                </a:solidFill>
              </a:rPr>
              <a:t> to be effective both in lab conditions and with clinical strains of AMR E. coli. </a:t>
            </a:r>
            <a:endParaRPr sz="1700">
              <a:solidFill>
                <a:srgbClr val="351C75"/>
              </a:solidFill>
            </a:endParaRPr>
          </a:p>
        </p:txBody>
      </p:sp>
      <p:pic>
        <p:nvPicPr>
          <p:cNvPr id="98" name="Google Shape;98;p17" title="images_medium_se0c01216_0007.gif"/>
          <p:cNvPicPr preferRelativeResize="0"/>
          <p:nvPr/>
        </p:nvPicPr>
        <p:blipFill>
          <a:blip r:embed="rId3">
            <a:alphaModFix/>
          </a:blip>
          <a:stretch>
            <a:fillRect/>
          </a:stretch>
        </p:blipFill>
        <p:spPr>
          <a:xfrm>
            <a:off x="154425" y="933387"/>
            <a:ext cx="3670525" cy="2334475"/>
          </a:xfrm>
          <a:prstGeom prst="rect">
            <a:avLst/>
          </a:prstGeom>
          <a:solidFill>
            <a:srgbClr val="F3F3F3"/>
          </a:solidFill>
          <a:ln>
            <a:noFill/>
          </a:ln>
        </p:spPr>
      </p:pic>
      <p:sp>
        <p:nvSpPr>
          <p:cNvPr id="99" name="Google Shape;99;p17"/>
          <p:cNvSpPr/>
          <p:nvPr/>
        </p:nvSpPr>
        <p:spPr>
          <a:xfrm>
            <a:off x="-6625" y="3401775"/>
            <a:ext cx="9144000" cy="16704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7"/>
          <p:cNvSpPr txBox="1"/>
          <p:nvPr/>
        </p:nvSpPr>
        <p:spPr>
          <a:xfrm>
            <a:off x="94325" y="3401775"/>
            <a:ext cx="61539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351C75"/>
                </a:solidFill>
              </a:rPr>
              <a:t>McKendry’s method is to shine a laser on a reflective cantilever, and measure interference caused by bacteria crossing the beam path. Introducing antibiotics to the solution and measuring the amount of interference can give a measure of the number of AMR bacteria in the sample. This method can measure a single bacterium crossing the beam path.  </a:t>
            </a:r>
            <a:endParaRPr sz="1700">
              <a:solidFill>
                <a:srgbClr val="351C75"/>
              </a:solidFill>
            </a:endParaRPr>
          </a:p>
        </p:txBody>
      </p:sp>
      <p:pic>
        <p:nvPicPr>
          <p:cNvPr id="101" name="Google Shape;101;p17" title="download-18.jpg"/>
          <p:cNvPicPr preferRelativeResize="0"/>
          <p:nvPr/>
        </p:nvPicPr>
        <p:blipFill>
          <a:blip r:embed="rId4">
            <a:alphaModFix/>
          </a:blip>
          <a:stretch>
            <a:fillRect/>
          </a:stretch>
        </p:blipFill>
        <p:spPr>
          <a:xfrm>
            <a:off x="6248213" y="3365425"/>
            <a:ext cx="2619375" cy="1743075"/>
          </a:xfrm>
          <a:prstGeom prst="rect">
            <a:avLst/>
          </a:prstGeom>
          <a:solidFill>
            <a:srgbClr val="F3F3F3"/>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05" name="Shape 105"/>
        <p:cNvGrpSpPr/>
        <p:nvPr/>
      </p:nvGrpSpPr>
      <p:grpSpPr>
        <a:xfrm>
          <a:off x="0" y="0"/>
          <a:ext cx="0" cy="0"/>
          <a:chOff x="0" y="0"/>
          <a:chExt cx="0" cy="0"/>
        </a:xfrm>
      </p:grpSpPr>
      <p:sp>
        <p:nvSpPr>
          <p:cNvPr id="106" name="Google Shape;106;p18"/>
          <p:cNvSpPr/>
          <p:nvPr/>
        </p:nvSpPr>
        <p:spPr>
          <a:xfrm>
            <a:off x="-6625" y="1007150"/>
            <a:ext cx="9150600" cy="3483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 name="Google Shape;107;p18"/>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rgbClr val="351C75"/>
                </a:solidFill>
              </a:rPr>
              <a:t>McKendry: a pioneer in her field</a:t>
            </a:r>
            <a:endParaRPr sz="1800">
              <a:solidFill>
                <a:srgbClr val="351C75"/>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108" name="Google Shape;108;p18"/>
          <p:cNvSpPr txBox="1"/>
          <p:nvPr/>
        </p:nvSpPr>
        <p:spPr>
          <a:xfrm>
            <a:off x="60975" y="471300"/>
            <a:ext cx="5165700" cy="22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rPr lang="en" sz="1700">
                <a:solidFill>
                  <a:srgbClr val="351C75"/>
                </a:solidFill>
              </a:rPr>
              <a:t>McKendry was the Director of the i-sense Interdisciplinary Research Collaboration (IRC), and was the first woman to lead an Engineering and Physical Sciences Research Council IRC. As of 2025, McKendry is the Executive Director of Discovery at Wellcome, a global charitable foundation. </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rPr lang="en" sz="1700">
                <a:solidFill>
                  <a:srgbClr val="351C75"/>
                </a:solidFill>
              </a:rPr>
              <a:t>She has </a:t>
            </a:r>
            <a:r>
              <a:rPr lang="en" sz="1700">
                <a:solidFill>
                  <a:srgbClr val="351C75"/>
                </a:solidFill>
              </a:rPr>
              <a:t>received</a:t>
            </a:r>
            <a:r>
              <a:rPr lang="en" sz="1700">
                <a:solidFill>
                  <a:srgbClr val="351C75"/>
                </a:solidFill>
              </a:rPr>
              <a:t> awards such as the Royal Society Rosalind Franklin Award, Royal Society Wolfson Research Merit Award and the Institute of Physics Paterson Medal </a:t>
            </a:r>
            <a:endParaRPr sz="1700">
              <a:solidFill>
                <a:srgbClr val="351C75"/>
              </a:solidFill>
            </a:endParaRPr>
          </a:p>
        </p:txBody>
      </p:sp>
      <p:pic>
        <p:nvPicPr>
          <p:cNvPr id="109" name="Google Shape;109;p18" title="241223_j-tye_ucl_314_rachel-mckendry_1527cropped.jpg"/>
          <p:cNvPicPr preferRelativeResize="0"/>
          <p:nvPr/>
        </p:nvPicPr>
        <p:blipFill>
          <a:blip r:embed="rId3">
            <a:alphaModFix/>
          </a:blip>
          <a:stretch>
            <a:fillRect/>
          </a:stretch>
        </p:blipFill>
        <p:spPr>
          <a:xfrm>
            <a:off x="5226675" y="1546268"/>
            <a:ext cx="3847624" cy="240475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