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Fjalla One"/>
      <p:regular r:id="rId16"/>
    </p:embeddedFont>
    <p:embeddedFont>
      <p:font typeface="Average"/>
      <p:regular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Average-regular.fntdata"/><Relationship Id="rId16" Type="http://schemas.openxmlformats.org/officeDocument/2006/relationships/font" Target="fonts/FjallaOne-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46bdc3fe58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46bdc3fe5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46bdc3fe58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46bdc3fe58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46bdc3fe58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46bdc3fe58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46bdc3fe58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46bdc3fe58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6bdc3fe58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6bdc3fe58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46bdc3fe58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46bdc3fe58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46bdc3fe58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46bdc3fe58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46bdc3fe58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46bdc3fe58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46bdc3fe58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46bdc3fe58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17895" l="0" r="2940" t="24764"/>
          <a:stretch/>
        </p:blipFill>
        <p:spPr>
          <a:xfrm>
            <a:off x="0" y="0"/>
            <a:ext cx="9144000" cy="5143500"/>
          </a:xfrm>
          <a:prstGeom prst="rect">
            <a:avLst/>
          </a:prstGeom>
          <a:noFill/>
          <a:ln>
            <a:noFill/>
          </a:ln>
        </p:spPr>
      </p:pic>
      <p:sp>
        <p:nvSpPr>
          <p:cNvPr id="55" name="Google Shape;55;p13"/>
          <p:cNvSpPr txBox="1"/>
          <p:nvPr>
            <p:ph type="ctrTitle"/>
          </p:nvPr>
        </p:nvSpPr>
        <p:spPr>
          <a:xfrm>
            <a:off x="311708" y="744575"/>
            <a:ext cx="8520600" cy="2052600"/>
          </a:xfrm>
          <a:prstGeom prst="rect">
            <a:avLst/>
          </a:prstGeom>
          <a:effectLst>
            <a:outerShdw blurRad="57150" rotWithShape="0" algn="bl" dir="5400000" dist="19050">
              <a:srgbClr val="000000">
                <a:alpha val="50000"/>
              </a:srgbClr>
            </a:outerShdw>
          </a:effectLst>
        </p:spPr>
        <p:txBody>
          <a:bodyPr anchorCtr="0" anchor="b" bIns="91425" lIns="91425" spcFirstLastPara="1" rIns="91425" wrap="square" tIns="91425">
            <a:normAutofit/>
          </a:bodyPr>
          <a:lstStyle/>
          <a:p>
            <a:pPr indent="0" lvl="0" marL="0" rtl="0" algn="ctr">
              <a:spcBef>
                <a:spcPts val="0"/>
              </a:spcBef>
              <a:spcAft>
                <a:spcPts val="0"/>
              </a:spcAft>
              <a:buNone/>
            </a:pPr>
            <a:r>
              <a:rPr lang="en">
                <a:solidFill>
                  <a:schemeClr val="lt1"/>
                </a:solidFill>
                <a:latin typeface="Fjalla One"/>
                <a:ea typeface="Fjalla One"/>
                <a:cs typeface="Fjalla One"/>
                <a:sym typeface="Fjalla One"/>
              </a:rPr>
              <a:t>SN 1054: a </a:t>
            </a:r>
            <a:r>
              <a:rPr lang="en">
                <a:solidFill>
                  <a:schemeClr val="lt1"/>
                </a:solidFill>
                <a:latin typeface="Fjalla One"/>
                <a:ea typeface="Fjalla One"/>
                <a:cs typeface="Fjalla One"/>
                <a:sym typeface="Fjalla One"/>
              </a:rPr>
              <a:t>multicultural</a:t>
            </a:r>
            <a:r>
              <a:rPr lang="en">
                <a:solidFill>
                  <a:schemeClr val="lt1"/>
                </a:solidFill>
                <a:latin typeface="Fjalla One"/>
                <a:ea typeface="Fjalla One"/>
                <a:cs typeface="Fjalla One"/>
                <a:sym typeface="Fjalla One"/>
              </a:rPr>
              <a:t> perspective</a:t>
            </a:r>
            <a:endParaRPr>
              <a:solidFill>
                <a:schemeClr val="lt1"/>
              </a:solidFill>
              <a:latin typeface="Fjalla One"/>
              <a:ea typeface="Fjalla One"/>
              <a:cs typeface="Fjalla One"/>
              <a:sym typeface="Fjalla One"/>
            </a:endParaRPr>
          </a:p>
        </p:txBody>
      </p:sp>
      <p:sp>
        <p:nvSpPr>
          <p:cNvPr id="56" name="Google Shape;56;p13"/>
          <p:cNvSpPr txBox="1"/>
          <p:nvPr/>
        </p:nvSpPr>
        <p:spPr>
          <a:xfrm>
            <a:off x="0" y="4774200"/>
            <a:ext cx="5338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Average"/>
                <a:ea typeface="Average"/>
                <a:cs typeface="Average"/>
                <a:sym typeface="Average"/>
              </a:rPr>
              <a:t>Image: Spitzer/Caltech</a:t>
            </a:r>
            <a:endParaRPr sz="1200">
              <a:solidFill>
                <a:schemeClr val="lt1"/>
              </a:solidFill>
              <a:latin typeface="Average"/>
              <a:ea typeface="Average"/>
              <a:cs typeface="Average"/>
              <a:sym typeface="Averag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Fjalla One"/>
                <a:ea typeface="Fjalla One"/>
                <a:cs typeface="Fjalla One"/>
                <a:sym typeface="Fjalla One"/>
              </a:rPr>
              <a:t>What is a supernova?</a:t>
            </a:r>
            <a:endParaRPr>
              <a:solidFill>
                <a:schemeClr val="lt1"/>
              </a:solidFill>
              <a:latin typeface="Fjalla One"/>
              <a:ea typeface="Fjalla One"/>
              <a:cs typeface="Fjalla One"/>
              <a:sym typeface="Fjalla One"/>
            </a:endParaRPr>
          </a:p>
        </p:txBody>
      </p:sp>
      <p:sp>
        <p:nvSpPr>
          <p:cNvPr id="62" name="Google Shape;62;p14"/>
          <p:cNvSpPr txBox="1"/>
          <p:nvPr>
            <p:ph idx="1" type="body"/>
          </p:nvPr>
        </p:nvSpPr>
        <p:spPr>
          <a:xfrm>
            <a:off x="311700" y="1152475"/>
            <a:ext cx="38157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lt1"/>
                </a:solidFill>
                <a:latin typeface="Average"/>
                <a:ea typeface="Average"/>
                <a:cs typeface="Average"/>
                <a:sym typeface="Average"/>
              </a:rPr>
              <a:t>Supernovae are the explosions of massive stars (~8 - 40 M</a:t>
            </a:r>
            <a:r>
              <a:rPr baseline="-25000" lang="en">
                <a:solidFill>
                  <a:schemeClr val="lt1"/>
                </a:solidFill>
                <a:latin typeface="Average"/>
                <a:ea typeface="Average"/>
                <a:cs typeface="Average"/>
                <a:sym typeface="Average"/>
              </a:rPr>
              <a:t>⨀</a:t>
            </a:r>
            <a:r>
              <a:rPr lang="en">
                <a:solidFill>
                  <a:schemeClr val="lt1"/>
                </a:solidFill>
                <a:latin typeface="Average"/>
                <a:ea typeface="Average"/>
                <a:cs typeface="Average"/>
                <a:sym typeface="Average"/>
              </a:rPr>
              <a:t>) after they have exhausted their fuel and can no longer fuse new elements. </a:t>
            </a:r>
            <a:endParaRPr>
              <a:solidFill>
                <a:schemeClr val="lt1"/>
              </a:solidFill>
              <a:latin typeface="Average"/>
              <a:ea typeface="Average"/>
              <a:cs typeface="Average"/>
              <a:sym typeface="Average"/>
            </a:endParaRPr>
          </a:p>
          <a:p>
            <a:pPr indent="0" lvl="0" marL="0" rtl="0" algn="l">
              <a:spcBef>
                <a:spcPts val="1200"/>
              </a:spcBef>
              <a:spcAft>
                <a:spcPts val="1200"/>
              </a:spcAft>
              <a:buNone/>
            </a:pPr>
            <a:r>
              <a:rPr lang="en">
                <a:solidFill>
                  <a:schemeClr val="lt1"/>
                </a:solidFill>
                <a:latin typeface="Average"/>
                <a:ea typeface="Average"/>
                <a:cs typeface="Average"/>
                <a:sym typeface="Average"/>
              </a:rPr>
              <a:t>Supernovae nucleosynthesis creates many of the heavy elements in our universe through the r-process (see the yellow elements in the periodic table).</a:t>
            </a:r>
            <a:endParaRPr>
              <a:solidFill>
                <a:schemeClr val="lt1"/>
              </a:solidFill>
              <a:latin typeface="Average"/>
              <a:ea typeface="Average"/>
              <a:cs typeface="Average"/>
              <a:sym typeface="Average"/>
            </a:endParaRPr>
          </a:p>
        </p:txBody>
      </p:sp>
      <p:pic>
        <p:nvPicPr>
          <p:cNvPr id="63" name="Google Shape;63;p14"/>
          <p:cNvPicPr preferRelativeResize="0"/>
          <p:nvPr/>
        </p:nvPicPr>
        <p:blipFill>
          <a:blip r:embed="rId3">
            <a:alphaModFix/>
          </a:blip>
          <a:stretch>
            <a:fillRect/>
          </a:stretch>
        </p:blipFill>
        <p:spPr>
          <a:xfrm>
            <a:off x="5411950" y="202075"/>
            <a:ext cx="2493551" cy="2298226"/>
          </a:xfrm>
          <a:prstGeom prst="rect">
            <a:avLst/>
          </a:prstGeom>
          <a:noFill/>
          <a:ln>
            <a:noFill/>
          </a:ln>
        </p:spPr>
      </p:pic>
      <p:sp>
        <p:nvSpPr>
          <p:cNvPr id="64" name="Google Shape;64;p14"/>
          <p:cNvSpPr txBox="1"/>
          <p:nvPr/>
        </p:nvSpPr>
        <p:spPr>
          <a:xfrm>
            <a:off x="5411960" y="2007698"/>
            <a:ext cx="2202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lt1"/>
                </a:solidFill>
              </a:rPr>
              <a:t>Artist’s impression of a supernova </a:t>
            </a:r>
            <a:endParaRPr sz="1000">
              <a:solidFill>
                <a:schemeClr val="lt1"/>
              </a:solidFill>
            </a:endParaRPr>
          </a:p>
          <a:p>
            <a:pPr indent="0" lvl="0" marL="0" rtl="0" algn="l">
              <a:spcBef>
                <a:spcPts val="0"/>
              </a:spcBef>
              <a:spcAft>
                <a:spcPts val="0"/>
              </a:spcAft>
              <a:buNone/>
            </a:pPr>
            <a:r>
              <a:rPr lang="en" sz="1000">
                <a:solidFill>
                  <a:schemeClr val="lt1"/>
                </a:solidFill>
              </a:rPr>
              <a:t>Credit: NASA</a:t>
            </a:r>
            <a:endParaRPr sz="1000">
              <a:solidFill>
                <a:schemeClr val="lt1"/>
              </a:solidFill>
            </a:endParaRPr>
          </a:p>
        </p:txBody>
      </p:sp>
      <p:pic>
        <p:nvPicPr>
          <p:cNvPr id="65" name="Google Shape;65;p14"/>
          <p:cNvPicPr preferRelativeResize="0"/>
          <p:nvPr/>
        </p:nvPicPr>
        <p:blipFill>
          <a:blip r:embed="rId4">
            <a:alphaModFix/>
          </a:blip>
          <a:stretch>
            <a:fillRect/>
          </a:stretch>
        </p:blipFill>
        <p:spPr>
          <a:xfrm>
            <a:off x="4572000" y="2692698"/>
            <a:ext cx="4019506" cy="200975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9" name="Shape 69"/>
        <p:cNvGrpSpPr/>
        <p:nvPr/>
      </p:nvGrpSpPr>
      <p:grpSpPr>
        <a:xfrm>
          <a:off x="0" y="0"/>
          <a:ext cx="0" cy="0"/>
          <a:chOff x="0" y="0"/>
          <a:chExt cx="0" cy="0"/>
        </a:xfrm>
      </p:grpSpPr>
      <p:sp>
        <p:nvSpPr>
          <p:cNvPr id="70" name="Google Shape;70;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Fjalla One"/>
                <a:ea typeface="Fjalla One"/>
                <a:cs typeface="Fjalla One"/>
                <a:sym typeface="Fjalla One"/>
              </a:rPr>
              <a:t>Supernovae for particle physicists</a:t>
            </a:r>
            <a:endParaRPr>
              <a:solidFill>
                <a:schemeClr val="lt1"/>
              </a:solidFill>
              <a:latin typeface="Fjalla One"/>
              <a:ea typeface="Fjalla One"/>
              <a:cs typeface="Fjalla One"/>
              <a:sym typeface="Fjalla One"/>
            </a:endParaRPr>
          </a:p>
        </p:txBody>
      </p:sp>
      <p:sp>
        <p:nvSpPr>
          <p:cNvPr id="71" name="Google Shape;71;p15"/>
          <p:cNvSpPr txBox="1"/>
          <p:nvPr>
            <p:ph idx="1" type="body"/>
          </p:nvPr>
        </p:nvSpPr>
        <p:spPr>
          <a:xfrm>
            <a:off x="311700" y="1152475"/>
            <a:ext cx="4604700" cy="3416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solidFill>
                  <a:schemeClr val="lt1"/>
                </a:solidFill>
                <a:latin typeface="Average"/>
                <a:ea typeface="Average"/>
                <a:cs typeface="Average"/>
                <a:sym typeface="Average"/>
              </a:rPr>
              <a:t>Supernovae are the only known astrophysical (high energy) neutrino sources – roughly 99% of the star’s gravitational binding energy is released as neutrinos during the first few seconds of the supernova explosion. This was observed directly from SN1987A, a supernova in the Large Magellanic Cloud.</a:t>
            </a:r>
            <a:endParaRPr>
              <a:solidFill>
                <a:schemeClr val="lt1"/>
              </a:solidFill>
              <a:latin typeface="Average"/>
              <a:ea typeface="Average"/>
              <a:cs typeface="Average"/>
              <a:sym typeface="Average"/>
            </a:endParaRPr>
          </a:p>
          <a:p>
            <a:pPr indent="0" lvl="0" marL="0" rtl="0" algn="l">
              <a:spcBef>
                <a:spcPts val="1200"/>
              </a:spcBef>
              <a:spcAft>
                <a:spcPts val="1200"/>
              </a:spcAft>
              <a:buNone/>
            </a:pPr>
            <a:r>
              <a:rPr lang="en">
                <a:solidFill>
                  <a:schemeClr val="lt1"/>
                </a:solidFill>
                <a:latin typeface="Average"/>
                <a:ea typeface="Average"/>
                <a:cs typeface="Average"/>
                <a:sym typeface="Average"/>
              </a:rPr>
              <a:t>The production of neutrinos in a supernova environment necessitates that the supernova is a hadronic source (capable of accelerating protons and nuclei), which means that supernovae are the only known sources of high energy cosmic rays. </a:t>
            </a:r>
            <a:endParaRPr>
              <a:solidFill>
                <a:schemeClr val="lt1"/>
              </a:solidFill>
              <a:latin typeface="Average"/>
              <a:ea typeface="Average"/>
              <a:cs typeface="Average"/>
              <a:sym typeface="Average"/>
            </a:endParaRPr>
          </a:p>
        </p:txBody>
      </p:sp>
      <p:pic>
        <p:nvPicPr>
          <p:cNvPr id="72" name="Google Shape;72;p15"/>
          <p:cNvPicPr preferRelativeResize="0"/>
          <p:nvPr/>
        </p:nvPicPr>
        <p:blipFill>
          <a:blip r:embed="rId3">
            <a:alphaModFix/>
          </a:blip>
          <a:stretch>
            <a:fillRect/>
          </a:stretch>
        </p:blipFill>
        <p:spPr>
          <a:xfrm>
            <a:off x="4916400" y="1100700"/>
            <a:ext cx="3922801" cy="2942100"/>
          </a:xfrm>
          <a:prstGeom prst="rect">
            <a:avLst/>
          </a:prstGeom>
          <a:noFill/>
          <a:ln>
            <a:noFill/>
          </a:ln>
        </p:spPr>
      </p:pic>
      <p:sp>
        <p:nvSpPr>
          <p:cNvPr id="73" name="Google Shape;73;p15"/>
          <p:cNvSpPr txBox="1"/>
          <p:nvPr/>
        </p:nvSpPr>
        <p:spPr>
          <a:xfrm>
            <a:off x="4891050" y="3488700"/>
            <a:ext cx="3973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Average"/>
                <a:ea typeface="Average"/>
                <a:cs typeface="Average"/>
                <a:sym typeface="Average"/>
              </a:rPr>
              <a:t>SN1987A as seen by JWST’s NIRCam</a:t>
            </a:r>
            <a:endParaRPr sz="1200">
              <a:solidFill>
                <a:schemeClr val="lt1"/>
              </a:solidFill>
              <a:latin typeface="Average"/>
              <a:ea typeface="Average"/>
              <a:cs typeface="Average"/>
              <a:sym typeface="Average"/>
            </a:endParaRPr>
          </a:p>
          <a:p>
            <a:pPr indent="0" lvl="0" marL="0" rtl="0" algn="l">
              <a:spcBef>
                <a:spcPts val="0"/>
              </a:spcBef>
              <a:spcAft>
                <a:spcPts val="0"/>
              </a:spcAft>
              <a:buNone/>
            </a:pPr>
            <a:r>
              <a:rPr lang="en" sz="1200">
                <a:solidFill>
                  <a:schemeClr val="lt1"/>
                </a:solidFill>
                <a:latin typeface="Average"/>
                <a:ea typeface="Average"/>
                <a:cs typeface="Average"/>
                <a:sym typeface="Average"/>
              </a:rPr>
              <a:t>Credit: ESA/Webb</a:t>
            </a:r>
            <a:endParaRPr sz="1200">
              <a:solidFill>
                <a:schemeClr val="lt1"/>
              </a:solidFill>
              <a:latin typeface="Average"/>
              <a:ea typeface="Average"/>
              <a:cs typeface="Average"/>
              <a:sym typeface="Average"/>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7" name="Shape 77"/>
        <p:cNvGrpSpPr/>
        <p:nvPr/>
      </p:nvGrpSpPr>
      <p:grpSpPr>
        <a:xfrm>
          <a:off x="0" y="0"/>
          <a:ext cx="0" cy="0"/>
          <a:chOff x="0" y="0"/>
          <a:chExt cx="0" cy="0"/>
        </a:xfrm>
      </p:grpSpPr>
      <p:sp>
        <p:nvSpPr>
          <p:cNvPr id="78" name="Google Shape;78;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Fjalla One"/>
                <a:ea typeface="Fjalla One"/>
                <a:cs typeface="Fjalla One"/>
                <a:sym typeface="Fjalla One"/>
              </a:rPr>
              <a:t>Historical supernovae</a:t>
            </a:r>
            <a:endParaRPr>
              <a:solidFill>
                <a:schemeClr val="lt1"/>
              </a:solidFill>
              <a:latin typeface="Fjalla One"/>
              <a:ea typeface="Fjalla One"/>
              <a:cs typeface="Fjalla One"/>
              <a:sym typeface="Fjalla One"/>
            </a:endParaRPr>
          </a:p>
        </p:txBody>
      </p:sp>
      <p:pic>
        <p:nvPicPr>
          <p:cNvPr id="79" name="Google Shape;79;p16"/>
          <p:cNvPicPr preferRelativeResize="0"/>
          <p:nvPr/>
        </p:nvPicPr>
        <p:blipFill>
          <a:blip r:embed="rId3">
            <a:alphaModFix/>
          </a:blip>
          <a:stretch>
            <a:fillRect/>
          </a:stretch>
        </p:blipFill>
        <p:spPr>
          <a:xfrm>
            <a:off x="4982250" y="845913"/>
            <a:ext cx="3744960" cy="3820974"/>
          </a:xfrm>
          <a:prstGeom prst="rect">
            <a:avLst/>
          </a:prstGeom>
          <a:noFill/>
          <a:ln>
            <a:noFill/>
          </a:ln>
        </p:spPr>
      </p:pic>
      <p:sp>
        <p:nvSpPr>
          <p:cNvPr id="80" name="Google Shape;80;p16"/>
          <p:cNvSpPr txBox="1"/>
          <p:nvPr>
            <p:ph idx="1" type="body"/>
          </p:nvPr>
        </p:nvSpPr>
        <p:spPr>
          <a:xfrm>
            <a:off x="311700" y="1152475"/>
            <a:ext cx="4604700" cy="34164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en">
                <a:solidFill>
                  <a:schemeClr val="lt1"/>
                </a:solidFill>
                <a:latin typeface="Average"/>
                <a:ea typeface="Average"/>
                <a:cs typeface="Average"/>
                <a:sym typeface="Average"/>
              </a:rPr>
              <a:t>Based on observations of supernovae in our own Milky Way and other galaxies, we expect the Galactic supernova rate to be ~1-3/century and the total all-sky rate in the observable universe, accessible by transient telescopes, like Vera Rubin to be &gt;1/day</a:t>
            </a:r>
            <a:r>
              <a:rPr lang="en">
                <a:solidFill>
                  <a:schemeClr val="lt1"/>
                </a:solidFill>
                <a:latin typeface="Average"/>
                <a:ea typeface="Average"/>
                <a:cs typeface="Average"/>
                <a:sym typeface="Average"/>
              </a:rPr>
              <a:t>!</a:t>
            </a:r>
            <a:endParaRPr>
              <a:solidFill>
                <a:schemeClr val="lt1"/>
              </a:solidFill>
              <a:latin typeface="Average"/>
              <a:ea typeface="Average"/>
              <a:cs typeface="Average"/>
              <a:sym typeface="Average"/>
            </a:endParaRPr>
          </a:p>
          <a:p>
            <a:pPr indent="0" lvl="0" marL="0" rtl="0" algn="l">
              <a:spcBef>
                <a:spcPts val="1200"/>
              </a:spcBef>
              <a:spcAft>
                <a:spcPts val="0"/>
              </a:spcAft>
              <a:buNone/>
            </a:pPr>
            <a:r>
              <a:rPr lang="en">
                <a:solidFill>
                  <a:schemeClr val="lt1"/>
                </a:solidFill>
                <a:latin typeface="Average"/>
                <a:ea typeface="Average"/>
                <a:cs typeface="Average"/>
                <a:sym typeface="Average"/>
              </a:rPr>
              <a:t>The last Galactic supernova was seen over a century ago – we’re overdue for another one!</a:t>
            </a:r>
            <a:endParaRPr>
              <a:solidFill>
                <a:schemeClr val="lt1"/>
              </a:solidFill>
              <a:latin typeface="Average"/>
              <a:ea typeface="Average"/>
              <a:cs typeface="Average"/>
              <a:sym typeface="Average"/>
            </a:endParaRPr>
          </a:p>
          <a:p>
            <a:pPr indent="0" lvl="0" marL="0" rtl="0" algn="l">
              <a:spcBef>
                <a:spcPts val="1200"/>
              </a:spcBef>
              <a:spcAft>
                <a:spcPts val="1200"/>
              </a:spcAft>
              <a:buNone/>
            </a:pPr>
            <a:r>
              <a:rPr lang="en">
                <a:solidFill>
                  <a:schemeClr val="lt1"/>
                </a:solidFill>
                <a:latin typeface="Average"/>
                <a:ea typeface="Average"/>
                <a:cs typeface="Average"/>
                <a:sym typeface="Average"/>
              </a:rPr>
              <a:t>Nova is the Latin word for “new” – supernovae were originally thought to be new stars, which were so bright that they could be observed during the daytime for several months after the progenitor star’s explosion.</a:t>
            </a:r>
            <a:endParaRPr>
              <a:solidFill>
                <a:schemeClr val="lt1"/>
              </a:solidFill>
              <a:latin typeface="Average"/>
              <a:ea typeface="Average"/>
              <a:cs typeface="Average"/>
              <a:sym typeface="Average"/>
            </a:endParaRPr>
          </a:p>
        </p:txBody>
      </p:sp>
      <p:sp>
        <p:nvSpPr>
          <p:cNvPr id="81" name="Google Shape;81;p16"/>
          <p:cNvSpPr txBox="1"/>
          <p:nvPr/>
        </p:nvSpPr>
        <p:spPr>
          <a:xfrm>
            <a:off x="4993075" y="476625"/>
            <a:ext cx="37233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lt1"/>
                </a:solidFill>
                <a:latin typeface="Average"/>
                <a:ea typeface="Average"/>
                <a:cs typeface="Average"/>
                <a:sym typeface="Average"/>
              </a:rPr>
              <a:t>Wikipedia table of human-observed supernovae</a:t>
            </a:r>
            <a:endParaRPr sz="1200">
              <a:solidFill>
                <a:schemeClr val="lt1"/>
              </a:solidFill>
              <a:latin typeface="Average"/>
              <a:ea typeface="Average"/>
              <a:cs typeface="Average"/>
              <a:sym typeface="Averag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5" name="Shape 85"/>
        <p:cNvGrpSpPr/>
        <p:nvPr/>
      </p:nvGrpSpPr>
      <p:grpSpPr>
        <a:xfrm>
          <a:off x="0" y="0"/>
          <a:ext cx="0" cy="0"/>
          <a:chOff x="0" y="0"/>
          <a:chExt cx="0" cy="0"/>
        </a:xfrm>
      </p:grpSpPr>
      <p:sp>
        <p:nvSpPr>
          <p:cNvPr id="86" name="Google Shape;86;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Fjalla One"/>
                <a:ea typeface="Fjalla One"/>
                <a:cs typeface="Fjalla One"/>
                <a:sym typeface="Fjalla One"/>
              </a:rPr>
              <a:t>SN 1054 &amp; the Crab nebula</a:t>
            </a:r>
            <a:endParaRPr>
              <a:solidFill>
                <a:schemeClr val="lt1"/>
              </a:solidFill>
              <a:latin typeface="Fjalla One"/>
              <a:ea typeface="Fjalla One"/>
              <a:cs typeface="Fjalla One"/>
              <a:sym typeface="Fjalla One"/>
            </a:endParaRPr>
          </a:p>
        </p:txBody>
      </p:sp>
      <p:sp>
        <p:nvSpPr>
          <p:cNvPr id="87" name="Google Shape;87;p17"/>
          <p:cNvSpPr txBox="1"/>
          <p:nvPr>
            <p:ph idx="1" type="body"/>
          </p:nvPr>
        </p:nvSpPr>
        <p:spPr>
          <a:xfrm>
            <a:off x="311700" y="1152475"/>
            <a:ext cx="46047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lt1"/>
                </a:solidFill>
                <a:latin typeface="Average"/>
                <a:ea typeface="Average"/>
                <a:cs typeface="Average"/>
                <a:sym typeface="Average"/>
              </a:rPr>
              <a:t>The Crab nebula, which is the remnant of SN 1054 is one of the youngest and the closest supernova to Earth – it is exceptionally bright, particular in high energy gamma rays. </a:t>
            </a:r>
            <a:endParaRPr>
              <a:solidFill>
                <a:schemeClr val="lt1"/>
              </a:solidFill>
              <a:latin typeface="Average"/>
              <a:ea typeface="Average"/>
              <a:cs typeface="Average"/>
              <a:sym typeface="Average"/>
            </a:endParaRPr>
          </a:p>
          <a:p>
            <a:pPr indent="0" lvl="0" marL="0" rtl="0" algn="l">
              <a:spcBef>
                <a:spcPts val="1200"/>
              </a:spcBef>
              <a:spcAft>
                <a:spcPts val="0"/>
              </a:spcAft>
              <a:buNone/>
            </a:pPr>
            <a:r>
              <a:t/>
            </a:r>
            <a:endParaRPr>
              <a:solidFill>
                <a:schemeClr val="lt1"/>
              </a:solidFill>
              <a:latin typeface="Average"/>
              <a:ea typeface="Average"/>
              <a:cs typeface="Average"/>
              <a:sym typeface="Average"/>
            </a:endParaRPr>
          </a:p>
          <a:p>
            <a:pPr indent="0" lvl="0" marL="0" rtl="0" algn="l">
              <a:spcBef>
                <a:spcPts val="1200"/>
              </a:spcBef>
              <a:spcAft>
                <a:spcPts val="1200"/>
              </a:spcAft>
              <a:buNone/>
            </a:pPr>
            <a:r>
              <a:rPr lang="en">
                <a:solidFill>
                  <a:schemeClr val="lt1"/>
                </a:solidFill>
                <a:latin typeface="Average"/>
                <a:ea typeface="Average"/>
                <a:cs typeface="Average"/>
                <a:sym typeface="Average"/>
              </a:rPr>
              <a:t>The stellar remnant left behind is a pulsar, a rapidly rotating and highly magnetized neutron star, which is one of the brightest pulsars across the electromagnetic spectrum</a:t>
            </a:r>
            <a:endParaRPr>
              <a:solidFill>
                <a:schemeClr val="lt1"/>
              </a:solidFill>
              <a:latin typeface="Average"/>
              <a:ea typeface="Average"/>
              <a:cs typeface="Average"/>
              <a:sym typeface="Average"/>
            </a:endParaRPr>
          </a:p>
        </p:txBody>
      </p:sp>
      <p:grpSp>
        <p:nvGrpSpPr>
          <p:cNvPr id="88" name="Google Shape;88;p17"/>
          <p:cNvGrpSpPr/>
          <p:nvPr/>
        </p:nvGrpSpPr>
        <p:grpSpPr>
          <a:xfrm>
            <a:off x="5694119" y="2504428"/>
            <a:ext cx="2637691" cy="2578934"/>
            <a:chOff x="4982225" y="704200"/>
            <a:chExt cx="3922801" cy="3874600"/>
          </a:xfrm>
        </p:grpSpPr>
        <p:pic>
          <p:nvPicPr>
            <p:cNvPr id="89" name="Google Shape;89;p17"/>
            <p:cNvPicPr preferRelativeResize="0"/>
            <p:nvPr/>
          </p:nvPicPr>
          <p:blipFill>
            <a:blip r:embed="rId3">
              <a:alphaModFix/>
            </a:blip>
            <a:stretch>
              <a:fillRect/>
            </a:stretch>
          </p:blipFill>
          <p:spPr>
            <a:xfrm>
              <a:off x="4982225" y="704200"/>
              <a:ext cx="3922801" cy="3735089"/>
            </a:xfrm>
            <a:prstGeom prst="rect">
              <a:avLst/>
            </a:prstGeom>
            <a:noFill/>
            <a:ln>
              <a:noFill/>
            </a:ln>
          </p:spPr>
        </p:pic>
        <p:sp>
          <p:nvSpPr>
            <p:cNvPr id="90" name="Google Shape;90;p17"/>
            <p:cNvSpPr txBox="1"/>
            <p:nvPr/>
          </p:nvSpPr>
          <p:spPr>
            <a:xfrm>
              <a:off x="4982225" y="4070000"/>
              <a:ext cx="3922800" cy="50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lt1"/>
                  </a:solidFill>
                  <a:latin typeface="Average"/>
                  <a:ea typeface="Average"/>
                  <a:cs typeface="Average"/>
                  <a:sym typeface="Average"/>
                </a:rPr>
                <a:t>Image: Spitzer/Caltech</a:t>
              </a:r>
              <a:endParaRPr sz="1000">
                <a:solidFill>
                  <a:schemeClr val="lt1"/>
                </a:solidFill>
                <a:latin typeface="Average"/>
                <a:ea typeface="Average"/>
                <a:cs typeface="Average"/>
                <a:sym typeface="Average"/>
              </a:endParaRPr>
            </a:p>
          </p:txBody>
        </p:sp>
      </p:grpSp>
      <p:pic>
        <p:nvPicPr>
          <p:cNvPr id="91" name="Google Shape;91;p17"/>
          <p:cNvPicPr preferRelativeResize="0"/>
          <p:nvPr/>
        </p:nvPicPr>
        <p:blipFill rotWithShape="1">
          <a:blip r:embed="rId4">
            <a:alphaModFix/>
          </a:blip>
          <a:srcRect b="0" l="0" r="0" t="11933"/>
          <a:stretch/>
        </p:blipFill>
        <p:spPr>
          <a:xfrm>
            <a:off x="5111000" y="288625"/>
            <a:ext cx="3942376" cy="2129375"/>
          </a:xfrm>
          <a:prstGeom prst="rect">
            <a:avLst/>
          </a:prstGeom>
          <a:noFill/>
          <a:ln>
            <a:noFill/>
          </a:ln>
        </p:spPr>
      </p:pic>
      <p:cxnSp>
        <p:nvCxnSpPr>
          <p:cNvPr id="92" name="Google Shape;92;p17"/>
          <p:cNvCxnSpPr/>
          <p:nvPr/>
        </p:nvCxnSpPr>
        <p:spPr>
          <a:xfrm flipH="1" rot="10800000">
            <a:off x="7167800" y="1500950"/>
            <a:ext cx="1760700" cy="2193600"/>
          </a:xfrm>
          <a:prstGeom prst="straightConnector1">
            <a:avLst/>
          </a:prstGeom>
          <a:noFill/>
          <a:ln cap="flat" cmpd="sng" w="9525">
            <a:solidFill>
              <a:schemeClr val="lt1"/>
            </a:solidFill>
            <a:prstDash val="solid"/>
            <a:round/>
            <a:headEnd len="med" w="med" type="none"/>
            <a:tailEnd len="med" w="med" type="triangl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6" name="Shape 96"/>
        <p:cNvGrpSpPr/>
        <p:nvPr/>
      </p:nvGrpSpPr>
      <p:grpSpPr>
        <a:xfrm>
          <a:off x="0" y="0"/>
          <a:ext cx="0" cy="0"/>
          <a:chOff x="0" y="0"/>
          <a:chExt cx="0" cy="0"/>
        </a:xfrm>
      </p:grpSpPr>
      <p:sp>
        <p:nvSpPr>
          <p:cNvPr id="97" name="Google Shape;97;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Fjalla One"/>
                <a:ea typeface="Fjalla One"/>
                <a:cs typeface="Fjalla One"/>
                <a:sym typeface="Fjalla One"/>
              </a:rPr>
              <a:t>Chinese records of SN 1054</a:t>
            </a:r>
            <a:endParaRPr>
              <a:solidFill>
                <a:schemeClr val="lt1"/>
              </a:solidFill>
              <a:latin typeface="Fjalla One"/>
              <a:ea typeface="Fjalla One"/>
              <a:cs typeface="Fjalla One"/>
              <a:sym typeface="Fjalla One"/>
            </a:endParaRPr>
          </a:p>
        </p:txBody>
      </p:sp>
      <p:sp>
        <p:nvSpPr>
          <p:cNvPr id="98" name="Google Shape;98;p18"/>
          <p:cNvSpPr txBox="1"/>
          <p:nvPr>
            <p:ph idx="1" type="body"/>
          </p:nvPr>
        </p:nvSpPr>
        <p:spPr>
          <a:xfrm>
            <a:off x="311700" y="1058325"/>
            <a:ext cx="4604700" cy="37812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
                <a:solidFill>
                  <a:schemeClr val="lt1"/>
                </a:solidFill>
                <a:latin typeface="Average"/>
                <a:ea typeface="Average"/>
                <a:cs typeface="Average"/>
                <a:sym typeface="Average"/>
              </a:rPr>
              <a:t>Chinese astronomers called temporary stars (anything from comets to supernovae) 客星, or “guest stars”</a:t>
            </a:r>
            <a:endParaRPr>
              <a:solidFill>
                <a:schemeClr val="lt1"/>
              </a:solidFill>
              <a:latin typeface="Average"/>
              <a:ea typeface="Average"/>
              <a:cs typeface="Average"/>
              <a:sym typeface="Average"/>
            </a:endParaRPr>
          </a:p>
          <a:p>
            <a:pPr indent="0" lvl="0" marL="0" rtl="0" algn="l">
              <a:spcBef>
                <a:spcPts val="1200"/>
              </a:spcBef>
              <a:spcAft>
                <a:spcPts val="0"/>
              </a:spcAft>
              <a:buNone/>
            </a:pPr>
            <a:r>
              <a:rPr lang="en">
                <a:solidFill>
                  <a:schemeClr val="lt1"/>
                </a:solidFill>
                <a:latin typeface="Average"/>
                <a:ea typeface="Average"/>
                <a:cs typeface="Average"/>
                <a:sym typeface="Average"/>
              </a:rPr>
              <a:t>An account from the Song Huiyao (translates literally to "Collected important documents of the Song dynasty") states:  </a:t>
            </a:r>
            <a:endParaRPr>
              <a:solidFill>
                <a:schemeClr val="lt1"/>
              </a:solidFill>
              <a:latin typeface="Average"/>
              <a:ea typeface="Average"/>
              <a:cs typeface="Average"/>
              <a:sym typeface="Average"/>
            </a:endParaRPr>
          </a:p>
          <a:p>
            <a:pPr indent="0" lvl="0" marL="0" rtl="0" algn="just">
              <a:spcBef>
                <a:spcPts val="1200"/>
              </a:spcBef>
              <a:spcAft>
                <a:spcPts val="0"/>
              </a:spcAft>
              <a:buNone/>
            </a:pPr>
            <a:r>
              <a:rPr lang="en" sz="1048">
                <a:solidFill>
                  <a:schemeClr val="lt1"/>
                </a:solidFill>
                <a:latin typeface="Average"/>
                <a:ea typeface="Average"/>
                <a:cs typeface="Average"/>
                <a:sym typeface="Average"/>
              </a:rPr>
              <a:t>“Yang Weide declared: "I humbly observe that a guest star has appeared; above the star there is a feeble yellow glimmer. If one examines the divination regarding the Emperor, the interpretation [of the presence of this guest star] is the following: The fact that the star has not overrun Bi and that its brightness must represent a person of great value”</a:t>
            </a:r>
            <a:endParaRPr sz="1048">
              <a:solidFill>
                <a:schemeClr val="lt1"/>
              </a:solidFill>
              <a:latin typeface="Average"/>
              <a:ea typeface="Average"/>
              <a:cs typeface="Average"/>
              <a:sym typeface="Average"/>
            </a:endParaRPr>
          </a:p>
          <a:p>
            <a:pPr indent="0" lvl="0" marL="0" rtl="0" algn="just">
              <a:spcBef>
                <a:spcPts val="1200"/>
              </a:spcBef>
              <a:spcAft>
                <a:spcPts val="0"/>
              </a:spcAft>
              <a:buNone/>
            </a:pPr>
            <a:r>
              <a:rPr lang="en" sz="1750">
                <a:solidFill>
                  <a:schemeClr val="lt1"/>
                </a:solidFill>
                <a:latin typeface="Average"/>
                <a:ea typeface="Average"/>
                <a:cs typeface="Average"/>
                <a:sym typeface="Average"/>
              </a:rPr>
              <a:t>Then about two years later:</a:t>
            </a:r>
            <a:endParaRPr sz="1750">
              <a:solidFill>
                <a:schemeClr val="lt1"/>
              </a:solidFill>
              <a:latin typeface="Average"/>
              <a:ea typeface="Average"/>
              <a:cs typeface="Average"/>
              <a:sym typeface="Average"/>
            </a:endParaRPr>
          </a:p>
          <a:p>
            <a:pPr indent="0" lvl="0" marL="0" rtl="0" algn="l">
              <a:spcBef>
                <a:spcPts val="1200"/>
              </a:spcBef>
              <a:spcAft>
                <a:spcPts val="0"/>
              </a:spcAft>
              <a:buNone/>
            </a:pPr>
            <a:r>
              <a:rPr lang="en" sz="1048">
                <a:solidFill>
                  <a:schemeClr val="lt1"/>
                </a:solidFill>
                <a:latin typeface="Average"/>
                <a:ea typeface="Average"/>
                <a:cs typeface="Average"/>
                <a:sym typeface="Average"/>
              </a:rPr>
              <a:t>"The guest star has disappeared, which means the departure of the host [that it represents]."</a:t>
            </a:r>
            <a:endParaRPr sz="1048">
              <a:solidFill>
                <a:schemeClr val="lt1"/>
              </a:solidFill>
              <a:latin typeface="Average"/>
              <a:ea typeface="Average"/>
              <a:cs typeface="Average"/>
              <a:sym typeface="Average"/>
            </a:endParaRPr>
          </a:p>
          <a:p>
            <a:pPr indent="0" lvl="0" marL="0" rtl="0" algn="l">
              <a:spcBef>
                <a:spcPts val="1200"/>
              </a:spcBef>
              <a:spcAft>
                <a:spcPts val="1200"/>
              </a:spcAft>
              <a:buNone/>
            </a:pPr>
            <a:r>
              <a:rPr lang="en" sz="1750">
                <a:solidFill>
                  <a:schemeClr val="lt1"/>
                </a:solidFill>
                <a:latin typeface="Average"/>
                <a:ea typeface="Average"/>
                <a:cs typeface="Average"/>
                <a:sym typeface="Average"/>
              </a:rPr>
              <a:t>The dates in this document line up exactly with the calculated date of SN 1054’s explosion. These records indicate that the supernova was visible during the day for 23 days and had a total period of (naked eye) visibility of 642 days.</a:t>
            </a:r>
            <a:endParaRPr sz="1048">
              <a:solidFill>
                <a:schemeClr val="lt1"/>
              </a:solidFill>
              <a:latin typeface="Average"/>
              <a:ea typeface="Average"/>
              <a:cs typeface="Average"/>
              <a:sym typeface="Average"/>
            </a:endParaRPr>
          </a:p>
        </p:txBody>
      </p:sp>
      <p:pic>
        <p:nvPicPr>
          <p:cNvPr id="99" name="Google Shape;99;p18"/>
          <p:cNvPicPr preferRelativeResize="0"/>
          <p:nvPr/>
        </p:nvPicPr>
        <p:blipFill>
          <a:blip r:embed="rId3">
            <a:alphaModFix/>
          </a:blip>
          <a:stretch>
            <a:fillRect/>
          </a:stretch>
        </p:blipFill>
        <p:spPr>
          <a:xfrm>
            <a:off x="5049550" y="1036338"/>
            <a:ext cx="3922800" cy="307081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3" name="Shape 103"/>
        <p:cNvGrpSpPr/>
        <p:nvPr/>
      </p:nvGrpSpPr>
      <p:grpSpPr>
        <a:xfrm>
          <a:off x="0" y="0"/>
          <a:ext cx="0" cy="0"/>
          <a:chOff x="0" y="0"/>
          <a:chExt cx="0" cy="0"/>
        </a:xfrm>
      </p:grpSpPr>
      <p:sp>
        <p:nvSpPr>
          <p:cNvPr id="104" name="Google Shape;104;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Fjalla One"/>
                <a:ea typeface="Fjalla One"/>
                <a:cs typeface="Fjalla One"/>
                <a:sym typeface="Fjalla One"/>
              </a:rPr>
              <a:t>Arabic records of SN 1054</a:t>
            </a:r>
            <a:endParaRPr>
              <a:solidFill>
                <a:schemeClr val="lt1"/>
              </a:solidFill>
              <a:latin typeface="Fjalla One"/>
              <a:ea typeface="Fjalla One"/>
              <a:cs typeface="Fjalla One"/>
              <a:sym typeface="Fjalla One"/>
            </a:endParaRPr>
          </a:p>
        </p:txBody>
      </p:sp>
      <p:sp>
        <p:nvSpPr>
          <p:cNvPr id="105" name="Google Shape;105;p19"/>
          <p:cNvSpPr txBox="1"/>
          <p:nvPr>
            <p:ph idx="1" type="body"/>
          </p:nvPr>
        </p:nvSpPr>
        <p:spPr>
          <a:xfrm>
            <a:off x="311700" y="1058325"/>
            <a:ext cx="4604700" cy="37812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en">
                <a:solidFill>
                  <a:schemeClr val="lt1"/>
                </a:solidFill>
                <a:latin typeface="Average"/>
                <a:ea typeface="Average"/>
                <a:cs typeface="Average"/>
                <a:sym typeface="Average"/>
              </a:rPr>
              <a:t>Ibn Butlan, a physician from Baghdad, documented natural disasters and cosmic events during his travels from Baghdad to Constantinople during the 1050s. </a:t>
            </a:r>
            <a:endParaRPr>
              <a:solidFill>
                <a:schemeClr val="lt1"/>
              </a:solidFill>
              <a:latin typeface="Average"/>
              <a:ea typeface="Average"/>
              <a:cs typeface="Average"/>
              <a:sym typeface="Average"/>
            </a:endParaRPr>
          </a:p>
          <a:p>
            <a:pPr indent="0" lvl="0" marL="0" rtl="0" algn="l">
              <a:spcBef>
                <a:spcPts val="1200"/>
              </a:spcBef>
              <a:spcAft>
                <a:spcPts val="0"/>
              </a:spcAft>
              <a:buNone/>
            </a:pPr>
            <a:r>
              <a:rPr lang="en">
                <a:solidFill>
                  <a:schemeClr val="lt1"/>
                </a:solidFill>
                <a:latin typeface="Average"/>
                <a:ea typeface="Average"/>
                <a:cs typeface="Average"/>
                <a:sym typeface="Average"/>
              </a:rPr>
              <a:t>He reported on the apparition of a new star that appeared from 1054 - 1055:</a:t>
            </a:r>
            <a:endParaRPr>
              <a:solidFill>
                <a:schemeClr val="lt1"/>
              </a:solidFill>
              <a:latin typeface="Average"/>
              <a:ea typeface="Average"/>
              <a:cs typeface="Average"/>
              <a:sym typeface="Average"/>
            </a:endParaRPr>
          </a:p>
          <a:p>
            <a:pPr indent="0" lvl="0" marL="0" rtl="0" algn="l">
              <a:spcBef>
                <a:spcPts val="1200"/>
              </a:spcBef>
              <a:spcAft>
                <a:spcPts val="0"/>
              </a:spcAft>
              <a:buNone/>
            </a:pPr>
            <a:r>
              <a:rPr lang="en">
                <a:solidFill>
                  <a:schemeClr val="lt1"/>
                </a:solidFill>
                <a:latin typeface="Average"/>
                <a:ea typeface="Average"/>
                <a:cs typeface="Average"/>
                <a:sym typeface="Average"/>
              </a:rPr>
              <a:t>“One of the well-known epidemics of our own time is that which occurred when the spectacular (</a:t>
            </a:r>
            <a:r>
              <a:rPr i="1" lang="en">
                <a:solidFill>
                  <a:schemeClr val="lt1"/>
                </a:solidFill>
                <a:latin typeface="Average"/>
                <a:ea typeface="Average"/>
                <a:cs typeface="Average"/>
                <a:sym typeface="Average"/>
              </a:rPr>
              <a:t>athari</a:t>
            </a:r>
            <a:r>
              <a:rPr lang="en">
                <a:solidFill>
                  <a:schemeClr val="lt1"/>
                </a:solidFill>
                <a:latin typeface="Average"/>
                <a:ea typeface="Average"/>
                <a:cs typeface="Average"/>
                <a:sym typeface="Average"/>
              </a:rPr>
              <a:t>) star (</a:t>
            </a:r>
            <a:r>
              <a:rPr i="1" lang="en">
                <a:solidFill>
                  <a:schemeClr val="lt1"/>
                </a:solidFill>
                <a:latin typeface="Average"/>
                <a:ea typeface="Average"/>
                <a:cs typeface="Average"/>
                <a:sym typeface="Average"/>
              </a:rPr>
              <a:t>kawkab</a:t>
            </a:r>
            <a:r>
              <a:rPr lang="en">
                <a:solidFill>
                  <a:schemeClr val="lt1"/>
                </a:solidFill>
                <a:latin typeface="Average"/>
                <a:ea typeface="Average"/>
                <a:cs typeface="Average"/>
                <a:sym typeface="Average"/>
              </a:rPr>
              <a:t>) appeared in Gemini in the year 446H [12 April 1054-1 April 1055]”</a:t>
            </a:r>
            <a:endParaRPr>
              <a:solidFill>
                <a:schemeClr val="lt1"/>
              </a:solidFill>
              <a:latin typeface="Average"/>
              <a:ea typeface="Average"/>
              <a:cs typeface="Average"/>
              <a:sym typeface="Average"/>
            </a:endParaRPr>
          </a:p>
          <a:p>
            <a:pPr indent="0" lvl="0" marL="0" rtl="0" algn="l">
              <a:spcBef>
                <a:spcPts val="1200"/>
              </a:spcBef>
              <a:spcAft>
                <a:spcPts val="0"/>
              </a:spcAft>
              <a:buNone/>
            </a:pPr>
            <a:r>
              <a:rPr lang="en">
                <a:solidFill>
                  <a:schemeClr val="lt1"/>
                </a:solidFill>
                <a:latin typeface="Average"/>
                <a:ea typeface="Average"/>
                <a:cs typeface="Average"/>
                <a:sym typeface="Average"/>
              </a:rPr>
              <a:t>Butlan believed that the “star” caused a rapidly spreading epidemic to break out in Cairo. </a:t>
            </a:r>
            <a:endParaRPr>
              <a:solidFill>
                <a:schemeClr val="lt1"/>
              </a:solidFill>
              <a:latin typeface="Average"/>
              <a:ea typeface="Average"/>
              <a:cs typeface="Average"/>
              <a:sym typeface="Average"/>
            </a:endParaRPr>
          </a:p>
          <a:p>
            <a:pPr indent="0" lvl="0" marL="0" rtl="0" algn="l">
              <a:spcBef>
                <a:spcPts val="1200"/>
              </a:spcBef>
              <a:spcAft>
                <a:spcPts val="1200"/>
              </a:spcAft>
              <a:buNone/>
            </a:pPr>
            <a:r>
              <a:t/>
            </a:r>
            <a:endParaRPr>
              <a:solidFill>
                <a:schemeClr val="lt1"/>
              </a:solidFill>
              <a:latin typeface="Average"/>
              <a:ea typeface="Average"/>
              <a:cs typeface="Average"/>
              <a:sym typeface="Average"/>
            </a:endParaRPr>
          </a:p>
        </p:txBody>
      </p:sp>
      <p:pic>
        <p:nvPicPr>
          <p:cNvPr id="106" name="Google Shape;106;p19"/>
          <p:cNvPicPr preferRelativeResize="0"/>
          <p:nvPr/>
        </p:nvPicPr>
        <p:blipFill>
          <a:blip r:embed="rId3">
            <a:alphaModFix/>
          </a:blip>
          <a:stretch>
            <a:fillRect/>
          </a:stretch>
        </p:blipFill>
        <p:spPr>
          <a:xfrm>
            <a:off x="5155400" y="1601125"/>
            <a:ext cx="2445375" cy="3101949"/>
          </a:xfrm>
          <a:prstGeom prst="rect">
            <a:avLst/>
          </a:prstGeom>
          <a:noFill/>
          <a:ln>
            <a:noFill/>
          </a:ln>
        </p:spPr>
      </p:pic>
      <p:pic>
        <p:nvPicPr>
          <p:cNvPr id="107" name="Google Shape;107;p19"/>
          <p:cNvPicPr preferRelativeResize="0"/>
          <p:nvPr/>
        </p:nvPicPr>
        <p:blipFill>
          <a:blip r:embed="rId4">
            <a:alphaModFix/>
          </a:blip>
          <a:stretch>
            <a:fillRect/>
          </a:stretch>
        </p:blipFill>
        <p:spPr>
          <a:xfrm>
            <a:off x="7012525" y="265725"/>
            <a:ext cx="1598500" cy="26302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1" name="Shape 111"/>
        <p:cNvGrpSpPr/>
        <p:nvPr/>
      </p:nvGrpSpPr>
      <p:grpSpPr>
        <a:xfrm>
          <a:off x="0" y="0"/>
          <a:ext cx="0" cy="0"/>
          <a:chOff x="0" y="0"/>
          <a:chExt cx="0" cy="0"/>
        </a:xfrm>
      </p:grpSpPr>
      <p:sp>
        <p:nvSpPr>
          <p:cNvPr id="112" name="Google Shape;112;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Fjalla One"/>
                <a:ea typeface="Fjalla One"/>
                <a:cs typeface="Fjalla One"/>
                <a:sym typeface="Fjalla One"/>
              </a:rPr>
              <a:t>Petroglyphs of SN 1054</a:t>
            </a:r>
            <a:endParaRPr>
              <a:solidFill>
                <a:schemeClr val="lt1"/>
              </a:solidFill>
              <a:latin typeface="Fjalla One"/>
              <a:ea typeface="Fjalla One"/>
              <a:cs typeface="Fjalla One"/>
              <a:sym typeface="Fjalla One"/>
            </a:endParaRPr>
          </a:p>
        </p:txBody>
      </p:sp>
      <p:sp>
        <p:nvSpPr>
          <p:cNvPr id="113" name="Google Shape;113;p20"/>
          <p:cNvSpPr txBox="1"/>
          <p:nvPr>
            <p:ph idx="1" type="body"/>
          </p:nvPr>
        </p:nvSpPr>
        <p:spPr>
          <a:xfrm>
            <a:off x="311700" y="1058325"/>
            <a:ext cx="4604700" cy="378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648">
                <a:solidFill>
                  <a:schemeClr val="lt1"/>
                </a:solidFill>
                <a:latin typeface="Average"/>
                <a:ea typeface="Average"/>
                <a:cs typeface="Average"/>
                <a:sym typeface="Average"/>
              </a:rPr>
              <a:t>Many depictions of crescent Moons with nearby stars exist in North American rock art and petroglyphs. Anasazi rock art in Chaco Canyon, New Mexico depicts a crescent Moon with a nearby star. In this region, SN 1054 would’ve been visible rising to the East with the Moon on the first day the supernova was visible.</a:t>
            </a:r>
            <a:endParaRPr sz="1648">
              <a:solidFill>
                <a:schemeClr val="lt1"/>
              </a:solidFill>
              <a:latin typeface="Average"/>
              <a:ea typeface="Average"/>
              <a:cs typeface="Average"/>
              <a:sym typeface="Average"/>
            </a:endParaRPr>
          </a:p>
          <a:p>
            <a:pPr indent="0" lvl="0" marL="0" rtl="0" algn="l">
              <a:spcBef>
                <a:spcPts val="1200"/>
              </a:spcBef>
              <a:spcAft>
                <a:spcPts val="1200"/>
              </a:spcAft>
              <a:buNone/>
            </a:pPr>
            <a:r>
              <a:rPr lang="en" sz="1648">
                <a:solidFill>
                  <a:schemeClr val="lt1"/>
                </a:solidFill>
                <a:latin typeface="Average"/>
                <a:ea typeface="Average"/>
                <a:cs typeface="Average"/>
                <a:sym typeface="Average"/>
              </a:rPr>
              <a:t>However, many archaeologists claim this is a misinterpretation of a depiction of the Moon and Venus and the age of this art is likely long after the supernova occurred.</a:t>
            </a:r>
            <a:endParaRPr sz="1648">
              <a:solidFill>
                <a:schemeClr val="lt1"/>
              </a:solidFill>
              <a:latin typeface="Average"/>
              <a:ea typeface="Average"/>
              <a:cs typeface="Average"/>
              <a:sym typeface="Average"/>
            </a:endParaRPr>
          </a:p>
        </p:txBody>
      </p:sp>
      <p:pic>
        <p:nvPicPr>
          <p:cNvPr id="114" name="Google Shape;114;p20"/>
          <p:cNvPicPr preferRelativeResize="0"/>
          <p:nvPr/>
        </p:nvPicPr>
        <p:blipFill>
          <a:blip r:embed="rId3">
            <a:alphaModFix/>
          </a:blip>
          <a:stretch>
            <a:fillRect/>
          </a:stretch>
        </p:blipFill>
        <p:spPr>
          <a:xfrm>
            <a:off x="5356100" y="1486259"/>
            <a:ext cx="3309400" cy="21709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8" name="Shape 118"/>
        <p:cNvGrpSpPr/>
        <p:nvPr/>
      </p:nvGrpSpPr>
      <p:grpSpPr>
        <a:xfrm>
          <a:off x="0" y="0"/>
          <a:ext cx="0" cy="0"/>
          <a:chOff x="0" y="0"/>
          <a:chExt cx="0" cy="0"/>
        </a:xfrm>
      </p:grpSpPr>
      <p:sp>
        <p:nvSpPr>
          <p:cNvPr id="119" name="Google Shape;119;p21"/>
          <p:cNvSpPr txBox="1"/>
          <p:nvPr>
            <p:ph idx="1" type="body"/>
          </p:nvPr>
        </p:nvSpPr>
        <p:spPr>
          <a:xfrm>
            <a:off x="311700" y="1058325"/>
            <a:ext cx="4614300" cy="3781200"/>
          </a:xfrm>
          <a:prstGeom prst="rect">
            <a:avLst/>
          </a:prstGeom>
        </p:spPr>
        <p:txBody>
          <a:bodyPr anchorCtr="0" anchor="t" bIns="91425" lIns="91425" spcFirstLastPara="1" rIns="91425" wrap="square" tIns="91425">
            <a:normAutofit fontScale="77500" lnSpcReduction="10000"/>
          </a:bodyPr>
          <a:lstStyle/>
          <a:p>
            <a:pPr indent="0" lvl="0" marL="0" rtl="0" algn="l">
              <a:spcBef>
                <a:spcPts val="0"/>
              </a:spcBef>
              <a:spcAft>
                <a:spcPts val="0"/>
              </a:spcAft>
              <a:buNone/>
            </a:pPr>
            <a:r>
              <a:rPr lang="en" sz="1600">
                <a:solidFill>
                  <a:schemeClr val="lt1"/>
                </a:solidFill>
                <a:latin typeface="Average"/>
                <a:ea typeface="Average"/>
                <a:cs typeface="Average"/>
                <a:sym typeface="Average"/>
              </a:rPr>
              <a:t>Use Stellarium (free for Windows/Mac) with the historical supernova plugin enabled:</a:t>
            </a:r>
            <a:endParaRPr sz="1600">
              <a:solidFill>
                <a:schemeClr val="lt1"/>
              </a:solidFill>
              <a:latin typeface="Average"/>
              <a:ea typeface="Average"/>
              <a:cs typeface="Average"/>
              <a:sym typeface="Average"/>
            </a:endParaRPr>
          </a:p>
          <a:p>
            <a:pPr indent="-307340" lvl="0" marL="457200" rtl="0" algn="l">
              <a:spcBef>
                <a:spcPts val="1200"/>
              </a:spcBef>
              <a:spcAft>
                <a:spcPts val="0"/>
              </a:spcAft>
              <a:buClr>
                <a:schemeClr val="lt1"/>
              </a:buClr>
              <a:buSzPct val="100000"/>
              <a:buFont typeface="Average"/>
              <a:buAutoNum type="arabicPeriod"/>
            </a:pPr>
            <a:r>
              <a:rPr lang="en" sz="1600">
                <a:solidFill>
                  <a:schemeClr val="lt1"/>
                </a:solidFill>
                <a:latin typeface="Average"/>
                <a:ea typeface="Average"/>
                <a:cs typeface="Average"/>
                <a:sym typeface="Average"/>
              </a:rPr>
              <a:t>Go to the “Configuration” menu on the left side of your screen</a:t>
            </a:r>
            <a:endParaRPr sz="1600">
              <a:solidFill>
                <a:schemeClr val="lt1"/>
              </a:solidFill>
              <a:latin typeface="Average"/>
              <a:ea typeface="Average"/>
              <a:cs typeface="Average"/>
              <a:sym typeface="Average"/>
            </a:endParaRPr>
          </a:p>
          <a:p>
            <a:pPr indent="-307340" lvl="0" marL="457200" rtl="0" algn="l">
              <a:spcBef>
                <a:spcPts val="0"/>
              </a:spcBef>
              <a:spcAft>
                <a:spcPts val="0"/>
              </a:spcAft>
              <a:buClr>
                <a:schemeClr val="lt1"/>
              </a:buClr>
              <a:buSzPct val="100000"/>
              <a:buFont typeface="Average"/>
              <a:buAutoNum type="arabicPeriod"/>
            </a:pPr>
            <a:r>
              <a:rPr lang="en" sz="1600">
                <a:solidFill>
                  <a:schemeClr val="lt1"/>
                </a:solidFill>
                <a:latin typeface="Average"/>
                <a:ea typeface="Average"/>
                <a:cs typeface="Average"/>
                <a:sym typeface="Average"/>
              </a:rPr>
              <a:t>Go to the “Plugins” menu, scroll to “Historical Supernovae” and tick the “Load at startup” box</a:t>
            </a:r>
            <a:endParaRPr sz="1600">
              <a:solidFill>
                <a:schemeClr val="lt1"/>
              </a:solidFill>
              <a:latin typeface="Average"/>
              <a:ea typeface="Average"/>
              <a:cs typeface="Average"/>
              <a:sym typeface="Average"/>
            </a:endParaRPr>
          </a:p>
          <a:p>
            <a:pPr indent="-307340" lvl="0" marL="457200" rtl="0" algn="l">
              <a:spcBef>
                <a:spcPts val="0"/>
              </a:spcBef>
              <a:spcAft>
                <a:spcPts val="0"/>
              </a:spcAft>
              <a:buClr>
                <a:schemeClr val="lt1"/>
              </a:buClr>
              <a:buSzPct val="100000"/>
              <a:buFont typeface="Average"/>
              <a:buAutoNum type="arabicPeriod"/>
            </a:pPr>
            <a:r>
              <a:rPr lang="en" sz="1600">
                <a:solidFill>
                  <a:schemeClr val="lt1"/>
                </a:solidFill>
                <a:latin typeface="Average"/>
                <a:ea typeface="Average"/>
                <a:cs typeface="Average"/>
                <a:sym typeface="Average"/>
              </a:rPr>
              <a:t>Restart Stellarium</a:t>
            </a:r>
            <a:endParaRPr sz="1600">
              <a:solidFill>
                <a:schemeClr val="lt1"/>
              </a:solidFill>
              <a:latin typeface="Average"/>
              <a:ea typeface="Average"/>
              <a:cs typeface="Average"/>
              <a:sym typeface="Average"/>
            </a:endParaRPr>
          </a:p>
          <a:p>
            <a:pPr indent="-307340" lvl="0" marL="457200" rtl="0" algn="l">
              <a:spcBef>
                <a:spcPts val="0"/>
              </a:spcBef>
              <a:spcAft>
                <a:spcPts val="0"/>
              </a:spcAft>
              <a:buClr>
                <a:schemeClr val="lt1"/>
              </a:buClr>
              <a:buSzPct val="100000"/>
              <a:buFont typeface="Average"/>
              <a:buAutoNum type="arabicPeriod"/>
            </a:pPr>
            <a:r>
              <a:rPr lang="en" sz="1600">
                <a:solidFill>
                  <a:schemeClr val="lt1"/>
                </a:solidFill>
                <a:latin typeface="Average"/>
                <a:ea typeface="Average"/>
                <a:cs typeface="Average"/>
                <a:sym typeface="Average"/>
              </a:rPr>
              <a:t>Go to the “Date and Time” menu on the left side of your screen and set the date to July 1054</a:t>
            </a:r>
            <a:endParaRPr sz="1600">
              <a:solidFill>
                <a:schemeClr val="lt1"/>
              </a:solidFill>
              <a:latin typeface="Average"/>
              <a:ea typeface="Average"/>
              <a:cs typeface="Average"/>
              <a:sym typeface="Average"/>
            </a:endParaRPr>
          </a:p>
          <a:p>
            <a:pPr indent="-307340" lvl="0" marL="457200" rtl="0" algn="l">
              <a:spcBef>
                <a:spcPts val="0"/>
              </a:spcBef>
              <a:spcAft>
                <a:spcPts val="0"/>
              </a:spcAft>
              <a:buClr>
                <a:schemeClr val="lt1"/>
              </a:buClr>
              <a:buSzPct val="100000"/>
              <a:buFont typeface="Average"/>
              <a:buAutoNum type="arabicPeriod"/>
            </a:pPr>
            <a:r>
              <a:rPr lang="en" sz="1600">
                <a:solidFill>
                  <a:schemeClr val="lt1"/>
                </a:solidFill>
                <a:latin typeface="Average"/>
                <a:ea typeface="Average"/>
                <a:cs typeface="Average"/>
                <a:sym typeface="Average"/>
              </a:rPr>
              <a:t>Move forward in time and observe the supernova throughout the following year – note the location of the supernova </a:t>
            </a:r>
            <a:r>
              <a:rPr lang="en" sz="1600">
                <a:solidFill>
                  <a:schemeClr val="lt1"/>
                </a:solidFill>
                <a:latin typeface="Average"/>
                <a:ea typeface="Average"/>
                <a:cs typeface="Average"/>
                <a:sym typeface="Average"/>
              </a:rPr>
              <a:t>compared</a:t>
            </a:r>
            <a:r>
              <a:rPr lang="en" sz="1600">
                <a:solidFill>
                  <a:schemeClr val="lt1"/>
                </a:solidFill>
                <a:latin typeface="Average"/>
                <a:ea typeface="Average"/>
                <a:cs typeface="Average"/>
                <a:sym typeface="Average"/>
              </a:rPr>
              <a:t> to other bright </a:t>
            </a:r>
            <a:r>
              <a:rPr lang="en" sz="1600">
                <a:solidFill>
                  <a:schemeClr val="lt1"/>
                </a:solidFill>
                <a:latin typeface="Average"/>
                <a:ea typeface="Average"/>
                <a:cs typeface="Average"/>
                <a:sym typeface="Average"/>
              </a:rPr>
              <a:t>night time</a:t>
            </a:r>
            <a:r>
              <a:rPr lang="en" sz="1600">
                <a:solidFill>
                  <a:schemeClr val="lt1"/>
                </a:solidFill>
                <a:latin typeface="Average"/>
                <a:ea typeface="Average"/>
                <a:cs typeface="Average"/>
                <a:sym typeface="Average"/>
              </a:rPr>
              <a:t> object – what other objects could the supernova have been mistaken for? (Remember this was a time before light pollution!)</a:t>
            </a:r>
            <a:endParaRPr sz="1600">
              <a:solidFill>
                <a:schemeClr val="lt1"/>
              </a:solidFill>
              <a:latin typeface="Average"/>
              <a:ea typeface="Average"/>
              <a:cs typeface="Average"/>
              <a:sym typeface="Average"/>
            </a:endParaRPr>
          </a:p>
          <a:p>
            <a:pPr indent="-307340" lvl="0" marL="457200" rtl="0" algn="l">
              <a:spcBef>
                <a:spcPts val="0"/>
              </a:spcBef>
              <a:spcAft>
                <a:spcPts val="0"/>
              </a:spcAft>
              <a:buClr>
                <a:schemeClr val="lt1"/>
              </a:buClr>
              <a:buSzPct val="100000"/>
              <a:buFont typeface="Average"/>
              <a:buAutoNum type="arabicPeriod"/>
            </a:pPr>
            <a:r>
              <a:rPr lang="en" sz="1600">
                <a:solidFill>
                  <a:schemeClr val="lt1"/>
                </a:solidFill>
                <a:latin typeface="Average"/>
                <a:ea typeface="Average"/>
                <a:cs typeface="Average"/>
                <a:sym typeface="Average"/>
              </a:rPr>
              <a:t>Go to some other locations (“Location” menu on the left side of your screen) – can you understand the observations in this presentation from a peek into their night sky?</a:t>
            </a:r>
            <a:endParaRPr sz="1600">
              <a:solidFill>
                <a:schemeClr val="lt1"/>
              </a:solidFill>
              <a:latin typeface="Average"/>
              <a:ea typeface="Average"/>
              <a:cs typeface="Average"/>
              <a:sym typeface="Average"/>
            </a:endParaRPr>
          </a:p>
        </p:txBody>
      </p:sp>
      <p:pic>
        <p:nvPicPr>
          <p:cNvPr id="120" name="Google Shape;120;p21"/>
          <p:cNvPicPr preferRelativeResize="0"/>
          <p:nvPr/>
        </p:nvPicPr>
        <p:blipFill>
          <a:blip r:embed="rId3">
            <a:alphaModFix/>
          </a:blip>
          <a:stretch>
            <a:fillRect/>
          </a:stretch>
        </p:blipFill>
        <p:spPr>
          <a:xfrm>
            <a:off x="6598575" y="298249"/>
            <a:ext cx="2310675" cy="2183550"/>
          </a:xfrm>
          <a:prstGeom prst="rect">
            <a:avLst/>
          </a:prstGeom>
          <a:noFill/>
          <a:ln>
            <a:noFill/>
          </a:ln>
        </p:spPr>
      </p:pic>
      <p:pic>
        <p:nvPicPr>
          <p:cNvPr id="121" name="Google Shape;121;p21"/>
          <p:cNvPicPr preferRelativeResize="0"/>
          <p:nvPr/>
        </p:nvPicPr>
        <p:blipFill>
          <a:blip r:embed="rId4">
            <a:alphaModFix/>
          </a:blip>
          <a:stretch>
            <a:fillRect/>
          </a:stretch>
        </p:blipFill>
        <p:spPr>
          <a:xfrm>
            <a:off x="5757175" y="2643824"/>
            <a:ext cx="3152069" cy="2356901"/>
          </a:xfrm>
          <a:prstGeom prst="rect">
            <a:avLst/>
          </a:prstGeom>
          <a:noFill/>
          <a:ln>
            <a:noFill/>
          </a:ln>
        </p:spPr>
      </p:pic>
      <p:sp>
        <p:nvSpPr>
          <p:cNvPr id="122" name="Google Shape;122;p21"/>
          <p:cNvSpPr txBox="1"/>
          <p:nvPr/>
        </p:nvSpPr>
        <p:spPr>
          <a:xfrm>
            <a:off x="6598575" y="298250"/>
            <a:ext cx="194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rPr>
              <a:t>July 1054 (day)</a:t>
            </a:r>
            <a:endParaRPr sz="1200">
              <a:solidFill>
                <a:schemeClr val="lt1"/>
              </a:solidFill>
            </a:endParaRPr>
          </a:p>
        </p:txBody>
      </p:sp>
      <p:sp>
        <p:nvSpPr>
          <p:cNvPr id="123" name="Google Shape;123;p21"/>
          <p:cNvSpPr txBox="1"/>
          <p:nvPr/>
        </p:nvSpPr>
        <p:spPr>
          <a:xfrm>
            <a:off x="5757175" y="2643825"/>
            <a:ext cx="194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rPr>
              <a:t>July 1054 (night)</a:t>
            </a:r>
            <a:endParaRPr sz="1200">
              <a:solidFill>
                <a:schemeClr val="lt1"/>
              </a:solidFill>
            </a:endParaRPr>
          </a:p>
        </p:txBody>
      </p:sp>
      <p:sp>
        <p:nvSpPr>
          <p:cNvPr id="124" name="Google Shape;124;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Fjalla One"/>
                <a:ea typeface="Fjalla One"/>
                <a:cs typeface="Fjalla One"/>
                <a:sym typeface="Fjalla One"/>
              </a:rPr>
              <a:t>Activity: “observing” SN 1054</a:t>
            </a:r>
            <a:endParaRPr>
              <a:solidFill>
                <a:schemeClr val="lt1"/>
              </a:solidFill>
              <a:latin typeface="Fjalla One"/>
              <a:ea typeface="Fjalla One"/>
              <a:cs typeface="Fjalla One"/>
              <a:sym typeface="Fjalla On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8" name="Shape 128"/>
        <p:cNvGrpSpPr/>
        <p:nvPr/>
      </p:nvGrpSpPr>
      <p:grpSpPr>
        <a:xfrm>
          <a:off x="0" y="0"/>
          <a:ext cx="0" cy="0"/>
          <a:chOff x="0" y="0"/>
          <a:chExt cx="0" cy="0"/>
        </a:xfrm>
      </p:grpSpPr>
      <p:sp>
        <p:nvSpPr>
          <p:cNvPr id="129" name="Google Shape;129;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Fjalla One"/>
                <a:ea typeface="Fjalla One"/>
                <a:cs typeface="Fjalla One"/>
                <a:sym typeface="Fjalla One"/>
              </a:rPr>
              <a:t>Resources &amp; further reading</a:t>
            </a:r>
            <a:endParaRPr>
              <a:solidFill>
                <a:schemeClr val="lt1"/>
              </a:solidFill>
              <a:latin typeface="Fjalla One"/>
              <a:ea typeface="Fjalla One"/>
              <a:cs typeface="Fjalla One"/>
              <a:sym typeface="Fjalla One"/>
            </a:endParaRPr>
          </a:p>
        </p:txBody>
      </p:sp>
      <p:sp>
        <p:nvSpPr>
          <p:cNvPr id="130" name="Google Shape;130;p22"/>
          <p:cNvSpPr txBox="1"/>
          <p:nvPr>
            <p:ph idx="1" type="body"/>
          </p:nvPr>
        </p:nvSpPr>
        <p:spPr>
          <a:xfrm>
            <a:off x="311700" y="1058325"/>
            <a:ext cx="8520600" cy="378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200">
                <a:solidFill>
                  <a:schemeClr val="lt1"/>
                </a:solidFill>
                <a:latin typeface="Average"/>
                <a:ea typeface="Average"/>
                <a:cs typeface="Average"/>
                <a:sym typeface="Average"/>
              </a:rPr>
              <a:t>Hamacher, D. W., “Are supernovae recorded in indigenous astronomical traditions?”, </a:t>
            </a:r>
            <a:r>
              <a:rPr i="1" lang="en" sz="1200">
                <a:solidFill>
                  <a:schemeClr val="lt1"/>
                </a:solidFill>
                <a:latin typeface="Average"/>
                <a:ea typeface="Average"/>
                <a:cs typeface="Average"/>
                <a:sym typeface="Average"/>
              </a:rPr>
              <a:t>Journal of Astronomical History and Heritage</a:t>
            </a:r>
            <a:r>
              <a:rPr lang="en" sz="1200">
                <a:solidFill>
                  <a:schemeClr val="lt1"/>
                </a:solidFill>
                <a:latin typeface="Average"/>
                <a:ea typeface="Average"/>
                <a:cs typeface="Average"/>
                <a:sym typeface="Average"/>
              </a:rPr>
              <a:t>, vol. 17, no. 2, pp. 161–170, 2014. doi:10.48550/arXiv.1404.3253.</a:t>
            </a:r>
            <a:endParaRPr sz="1200">
              <a:solidFill>
                <a:schemeClr val="lt1"/>
              </a:solidFill>
              <a:latin typeface="Average"/>
              <a:ea typeface="Average"/>
              <a:cs typeface="Average"/>
              <a:sym typeface="Average"/>
            </a:endParaRPr>
          </a:p>
          <a:p>
            <a:pPr indent="0" lvl="0" marL="0" rtl="0" algn="l">
              <a:spcBef>
                <a:spcPts val="1200"/>
              </a:spcBef>
              <a:spcAft>
                <a:spcPts val="0"/>
              </a:spcAft>
              <a:buNone/>
            </a:pPr>
            <a:r>
              <a:rPr lang="en" sz="1200">
                <a:solidFill>
                  <a:schemeClr val="lt1"/>
                </a:solidFill>
                <a:latin typeface="Average"/>
                <a:ea typeface="Average"/>
                <a:cs typeface="Average"/>
                <a:sym typeface="Average"/>
              </a:rPr>
              <a:t>Breen, A. and McCarthy, D., “A Re-evaluation of the Eastern and Western Records of the Supernova of 1054”, </a:t>
            </a:r>
            <a:r>
              <a:rPr i="1" lang="en" sz="1200">
                <a:solidFill>
                  <a:schemeClr val="lt1"/>
                </a:solidFill>
                <a:latin typeface="Average"/>
                <a:ea typeface="Average"/>
                <a:cs typeface="Average"/>
                <a:sym typeface="Average"/>
              </a:rPr>
              <a:t>Vistas in Astronomy</a:t>
            </a:r>
            <a:r>
              <a:rPr lang="en" sz="1200">
                <a:solidFill>
                  <a:schemeClr val="lt1"/>
                </a:solidFill>
                <a:latin typeface="Average"/>
                <a:ea typeface="Average"/>
                <a:cs typeface="Average"/>
                <a:sym typeface="Average"/>
              </a:rPr>
              <a:t>, vol. 39, no. 3, pp. 363–379, 1995. doi:10.1016/0083-6656(95)96619-S.</a:t>
            </a:r>
            <a:endParaRPr sz="1200">
              <a:solidFill>
                <a:schemeClr val="lt1"/>
              </a:solidFill>
              <a:latin typeface="Average"/>
              <a:ea typeface="Average"/>
              <a:cs typeface="Average"/>
              <a:sym typeface="Average"/>
            </a:endParaRPr>
          </a:p>
          <a:p>
            <a:pPr indent="0" lvl="0" marL="0" rtl="0" algn="l">
              <a:spcBef>
                <a:spcPts val="1200"/>
              </a:spcBef>
              <a:spcAft>
                <a:spcPts val="1200"/>
              </a:spcAft>
              <a:buNone/>
            </a:pPr>
            <a:r>
              <a:rPr lang="en" sz="1200">
                <a:solidFill>
                  <a:schemeClr val="lt1"/>
                </a:solidFill>
                <a:latin typeface="Average"/>
                <a:ea typeface="Average"/>
                <a:cs typeface="Average"/>
                <a:sym typeface="Average"/>
              </a:rPr>
              <a:t>Krupp, E. C. (2015). Crab Supernova Rock Art: A Comprehensive, Critical, and Definitive Review. Journal of Skyscape Archaeology, 1(2), 167-197. https://doi.org/10.1558/jsa.v1i2.28255</a:t>
            </a:r>
            <a:endParaRPr sz="1200">
              <a:solidFill>
                <a:schemeClr val="lt1"/>
              </a:solidFill>
              <a:latin typeface="Average"/>
              <a:ea typeface="Average"/>
              <a:cs typeface="Average"/>
              <a:sym typeface="Average"/>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