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" name="amélie ch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4-05T16:48:52.245">
    <p:pos x="0" y="970"/>
    <p:text>Could you somehow add a lil phrase that relates both of these paragraphs together?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5-04-05T16:50:22.843">
    <p:pos x="184" y="1042"/>
    <p:text>add a lil phrase explaining what this is maybe?</p:text>
  </p:cm>
  <p:cm authorId="0" idx="3" dt="2025-04-05T16:50:42.019">
    <p:pos x="1717" y="2303"/>
    <p:text>Maybe say why its vital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1400degrees.org/scientist/cindy-regal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rochester.edu/newscenter/optical-tweezers-nobel-prize-nanoparticles-367202/" TargetMode="External"/><Relationship Id="rId3" Type="http://schemas.openxmlformats.org/officeDocument/2006/relationships/hyperlink" Target="https://en.wikipedia.org/wiki/Optical_tweezers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1400degrees.org/scientist/cindy-regal/" TargetMode="External"/><Relationship Id="rId3" Type="http://schemas.openxmlformats.org/officeDocument/2006/relationships/hyperlink" Target="https://bizwest.com/2024/06/25/cu-boulder-to-build-quantum-machine-shop-with-20m-from-nsf/" TargetMode="External"/><Relationship Id="rId4" Type="http://schemas.openxmlformats.org/officeDocument/2006/relationships/hyperlink" Target="https://www.rle.mit.edu/cua_pub/ketterle_group_old/Projects_2007/Pubs_07/PhysicsWorld_Jun07.pdf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https://1400degrees.org/scientist/cindy-regal/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f818185d05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f818185d0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f818185d0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f818185d0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3552b4a33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3552b4a33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Images From: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https://www.rochester.edu/newscenter/optical-tweezers-nobel-prize-nanoparticles-367202/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https://en.wikipedia.org/wiki/Optical_tweezers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3552b4a33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3552b4a33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https://1400degrees.org/scientist/cindy-regal/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https://bizwest.com/2024/06/25/cu-boulder-to-build-quantum-machine-shop-with-20m-from-nsf/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https://www.rle.mit.edu/cua_pub/ketterle_group_old/Projects_2007/Pubs_07/PhysicsWorld_Jun07.pdf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Relationship Id="rId4" Type="http://schemas.openxmlformats.org/officeDocument/2006/relationships/image" Target="../media/image6.gif"/><Relationship Id="rId5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2.xml"/><Relationship Id="rId4" Type="http://schemas.openxmlformats.org/officeDocument/2006/relationships/image" Target="../media/image11.png"/><Relationship Id="rId5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10.jp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132600" y="174050"/>
            <a:ext cx="9428100" cy="1679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293400" y="102100"/>
            <a:ext cx="8557200" cy="17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Cindy Regal </a:t>
            </a:r>
            <a:r>
              <a:rPr lang="en" sz="1800">
                <a:solidFill>
                  <a:schemeClr val="dk1"/>
                </a:solidFill>
              </a:rPr>
              <a:t>is an American experimental physicist known for her work in </a:t>
            </a:r>
            <a:r>
              <a:rPr b="1" lang="en" sz="1800">
                <a:solidFill>
                  <a:schemeClr val="dk1"/>
                </a:solidFill>
              </a:rPr>
              <a:t>ultracold fermionic condensates</a:t>
            </a:r>
            <a:r>
              <a:rPr lang="en" sz="1800">
                <a:solidFill>
                  <a:schemeClr val="dk1"/>
                </a:solidFill>
              </a:rPr>
              <a:t> and </a:t>
            </a:r>
            <a:r>
              <a:rPr b="1" lang="en" sz="1800">
                <a:solidFill>
                  <a:schemeClr val="dk1"/>
                </a:solidFill>
              </a:rPr>
              <a:t>quantum optics</a:t>
            </a:r>
            <a:r>
              <a:rPr lang="en" sz="1800">
                <a:solidFill>
                  <a:schemeClr val="dk1"/>
                </a:solidFill>
              </a:rPr>
              <a:t>. She is an associate professor of physics at the University of </a:t>
            </a:r>
            <a:r>
              <a:rPr lang="en" sz="1800">
                <a:solidFill>
                  <a:schemeClr val="dk1"/>
                </a:solidFill>
              </a:rPr>
              <a:t>Colorado</a:t>
            </a:r>
            <a:r>
              <a:rPr lang="en" sz="1800">
                <a:solidFill>
                  <a:schemeClr val="dk1"/>
                </a:solidFill>
              </a:rPr>
              <a:t>, and a fellow of the Joint Institute for </a:t>
            </a:r>
            <a:r>
              <a:rPr lang="en" sz="1800">
                <a:solidFill>
                  <a:schemeClr val="dk1"/>
                </a:solidFill>
              </a:rPr>
              <a:t>Laboratory</a:t>
            </a:r>
            <a:r>
              <a:rPr lang="en" sz="1800">
                <a:solidFill>
                  <a:schemeClr val="dk1"/>
                </a:solidFill>
              </a:rPr>
              <a:t> Astrophysics. In her own words she aims “to engineer and explore new quantum systems with controlled connections for </a:t>
            </a:r>
            <a:r>
              <a:rPr b="1" lang="en" sz="1800">
                <a:solidFill>
                  <a:schemeClr val="dk1"/>
                </a:solidFill>
              </a:rPr>
              <a:t>quantum information </a:t>
            </a:r>
            <a:r>
              <a:rPr lang="en" sz="1800">
                <a:solidFill>
                  <a:schemeClr val="dk1"/>
                </a:solidFill>
              </a:rPr>
              <a:t>and </a:t>
            </a:r>
            <a:r>
              <a:rPr b="1" lang="en" sz="1800">
                <a:solidFill>
                  <a:schemeClr val="dk1"/>
                </a:solidFill>
              </a:rPr>
              <a:t>quantum optics</a:t>
            </a:r>
            <a:r>
              <a:rPr lang="en" sz="1800">
                <a:solidFill>
                  <a:schemeClr val="dk1"/>
                </a:solidFill>
              </a:rPr>
              <a:t>”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164138" y="4213275"/>
            <a:ext cx="309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SiN Resonator under localized heating, Image from Steven Burrows/Regal group</a:t>
            </a:r>
            <a:endParaRPr sz="1200"/>
          </a:p>
        </p:txBody>
      </p:sp>
      <p:pic>
        <p:nvPicPr>
          <p:cNvPr descr="A SiN resonator under localized heating. Different modes have different effective temperatures depending on the spatial overlap between the local temperature and the dissipation density of the mode."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4175" y="2232075"/>
            <a:ext cx="3095625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950" y="2028575"/>
            <a:ext cx="2942299" cy="2942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6625" y="3658650"/>
            <a:ext cx="9276600" cy="1281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-6625" y="1541150"/>
            <a:ext cx="9144000" cy="1523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293400" y="151150"/>
            <a:ext cx="85572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</a:rPr>
              <a:t>Cindy Regal </a:t>
            </a:r>
            <a:r>
              <a:rPr lang="en" sz="1800">
                <a:solidFill>
                  <a:schemeClr val="dk1"/>
                </a:solidFill>
              </a:rPr>
              <a:t>is an American experimental physicist known for her work in </a:t>
            </a:r>
            <a:r>
              <a:rPr b="1" lang="en" sz="1800">
                <a:solidFill>
                  <a:schemeClr val="dk1"/>
                </a:solidFill>
              </a:rPr>
              <a:t>quantum optics</a:t>
            </a:r>
            <a:r>
              <a:rPr lang="en" sz="1800">
                <a:solidFill>
                  <a:schemeClr val="dk1"/>
                </a:solidFill>
              </a:rPr>
              <a:t>, and </a:t>
            </a:r>
            <a:r>
              <a:rPr b="1" lang="en" sz="1800">
                <a:solidFill>
                  <a:schemeClr val="dk1"/>
                </a:solidFill>
              </a:rPr>
              <a:t>cavity optomechanics</a:t>
            </a:r>
            <a:r>
              <a:rPr lang="en" sz="1800">
                <a:solidFill>
                  <a:schemeClr val="dk1"/>
                </a:solidFill>
              </a:rPr>
              <a:t>. She was part of the group which measured </a:t>
            </a:r>
            <a:r>
              <a:rPr b="1" lang="en" sz="1800">
                <a:solidFill>
                  <a:schemeClr val="dk1"/>
                </a:solidFill>
              </a:rPr>
              <a:t>ultracold fermionic condensates</a:t>
            </a:r>
            <a:r>
              <a:rPr lang="en" sz="1800">
                <a:solidFill>
                  <a:schemeClr val="dk1"/>
                </a:solidFill>
              </a:rPr>
              <a:t> for the first time.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0" y="1541150"/>
            <a:ext cx="6531300" cy="15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Under specific circumstances, spin ½ particles (</a:t>
            </a:r>
            <a:r>
              <a:rPr b="1" lang="en" sz="1800">
                <a:solidFill>
                  <a:schemeClr val="dk1"/>
                </a:solidFill>
              </a:rPr>
              <a:t>fermions</a:t>
            </a:r>
            <a:r>
              <a:rPr lang="en" sz="1800">
                <a:solidFill>
                  <a:schemeClr val="dk1"/>
                </a:solidFill>
              </a:rPr>
              <a:t>), such as electrons, pair up to form integer spin particles, known as </a:t>
            </a:r>
            <a:r>
              <a:rPr b="1" lang="en" sz="1800">
                <a:solidFill>
                  <a:schemeClr val="dk1"/>
                </a:solidFill>
              </a:rPr>
              <a:t>bosons</a:t>
            </a:r>
            <a:r>
              <a:rPr lang="en" sz="1800">
                <a:solidFill>
                  <a:schemeClr val="dk1"/>
                </a:solidFill>
              </a:rPr>
              <a:t>. Rather than repelling each other, they collect to form a molecule.</a:t>
            </a:r>
            <a:r>
              <a:rPr lang="en" sz="1800">
                <a:solidFill>
                  <a:schemeClr val="dk1"/>
                </a:solidFill>
              </a:rPr>
              <a:t> This allows fermions to occupy the same quantum state, which should otherwise be forbidden.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924950" y="3806250"/>
            <a:ext cx="1293600" cy="5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2971575" y="3658650"/>
            <a:ext cx="6279300" cy="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A fermionic condensate is a collection of particles all in the same quantum state. Probing the ultracold fermionic condensate can give insights into the creation of room temperature superconductors.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1300" y="1145450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075" y="3407100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/>
          <p:nvPr/>
        </p:nvSpPr>
        <p:spPr>
          <a:xfrm>
            <a:off x="125" y="3725425"/>
            <a:ext cx="9144000" cy="1111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-25" y="1513500"/>
            <a:ext cx="9144000" cy="1555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293375" y="150850"/>
            <a:ext cx="85572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Cindy Regal</a:t>
            </a:r>
            <a:r>
              <a:rPr b="1" lang="en" sz="1800">
                <a:solidFill>
                  <a:schemeClr val="dk1"/>
                </a:solidFill>
              </a:rPr>
              <a:t> </a:t>
            </a:r>
            <a:r>
              <a:rPr lang="en" sz="1800">
                <a:solidFill>
                  <a:schemeClr val="dk1"/>
                </a:solidFill>
              </a:rPr>
              <a:t>is improving measurement precision and </a:t>
            </a:r>
            <a:r>
              <a:rPr b="1" lang="en" sz="1800">
                <a:solidFill>
                  <a:schemeClr val="dk1"/>
                </a:solidFill>
              </a:rPr>
              <a:t>quantum state stabilization</a:t>
            </a:r>
            <a:r>
              <a:rPr lang="en" sz="1800">
                <a:solidFill>
                  <a:schemeClr val="dk1"/>
                </a:solidFill>
              </a:rPr>
              <a:t>. Through </a:t>
            </a:r>
            <a:r>
              <a:rPr b="1" lang="en" sz="1800">
                <a:solidFill>
                  <a:schemeClr val="dk1"/>
                </a:solidFill>
              </a:rPr>
              <a:t>laser cooling</a:t>
            </a:r>
            <a:r>
              <a:rPr lang="en" sz="1800">
                <a:solidFill>
                  <a:schemeClr val="dk1"/>
                </a:solidFill>
              </a:rPr>
              <a:t>, her group measures displacements and forces at quantum limits which contributes to </a:t>
            </a:r>
            <a:r>
              <a:rPr b="1" lang="en" sz="1800">
                <a:solidFill>
                  <a:schemeClr val="dk1"/>
                </a:solidFill>
              </a:rPr>
              <a:t>many-body physics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293375" y="1655238"/>
            <a:ext cx="4823100" cy="1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Creating a system which stays in a given </a:t>
            </a:r>
            <a:r>
              <a:rPr b="1" lang="en" sz="1800">
                <a:solidFill>
                  <a:schemeClr val="dk1"/>
                </a:solidFill>
              </a:rPr>
              <a:t>state</a:t>
            </a:r>
            <a:r>
              <a:rPr lang="en" sz="1800">
                <a:solidFill>
                  <a:schemeClr val="dk1"/>
                </a:solidFill>
              </a:rPr>
              <a:t> for any length of time is </a:t>
            </a:r>
            <a:r>
              <a:rPr lang="en" sz="1800">
                <a:solidFill>
                  <a:schemeClr val="dk1"/>
                </a:solidFill>
              </a:rPr>
              <a:t>exceedingly</a:t>
            </a:r>
            <a:r>
              <a:rPr lang="en" sz="1800">
                <a:solidFill>
                  <a:schemeClr val="dk1"/>
                </a:solidFill>
              </a:rPr>
              <a:t> hard. The Regal group </a:t>
            </a:r>
            <a:r>
              <a:rPr lang="en" sz="1800">
                <a:solidFill>
                  <a:schemeClr val="dk1"/>
                </a:solidFill>
              </a:rPr>
              <a:t>designs</a:t>
            </a:r>
            <a:r>
              <a:rPr lang="en" sz="1800">
                <a:solidFill>
                  <a:schemeClr val="dk1"/>
                </a:solidFill>
              </a:rPr>
              <a:t> </a:t>
            </a:r>
            <a:r>
              <a:rPr lang="en" sz="1800">
                <a:solidFill>
                  <a:schemeClr val="dk1"/>
                </a:solidFill>
              </a:rPr>
              <a:t>mechanical resonators for this purpose.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3065225" y="3786050"/>
            <a:ext cx="4709100" cy="9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9113" y="1343363"/>
            <a:ext cx="3095625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2727150" y="3656450"/>
            <a:ext cx="6417000" cy="1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One of many motivations for this work is the applications to </a:t>
            </a:r>
            <a:r>
              <a:rPr b="1" lang="en" sz="1800">
                <a:solidFill>
                  <a:schemeClr val="dk1"/>
                </a:solidFill>
              </a:rPr>
              <a:t>quantum information</a:t>
            </a:r>
            <a:r>
              <a:rPr lang="en" sz="1800">
                <a:solidFill>
                  <a:schemeClr val="dk1"/>
                </a:solidFill>
              </a:rPr>
              <a:t>; the ability to place a system into a specific state for </a:t>
            </a:r>
            <a:r>
              <a:rPr lang="en" sz="1800">
                <a:solidFill>
                  <a:schemeClr val="dk1"/>
                </a:solidFill>
              </a:rPr>
              <a:t>an extended period is important, for example, to converting qubit information to optical light.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323" y="3238848"/>
            <a:ext cx="1895475" cy="189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0" y="1306500"/>
            <a:ext cx="9144000" cy="1619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-27450" y="3321225"/>
            <a:ext cx="9198900" cy="1290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6"/>
          <p:cNvSpPr txBox="1"/>
          <p:nvPr/>
        </p:nvSpPr>
        <p:spPr>
          <a:xfrm>
            <a:off x="120500" y="337050"/>
            <a:ext cx="85572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Regal uses </a:t>
            </a:r>
            <a:r>
              <a:rPr b="1" lang="en" sz="1800">
                <a:solidFill>
                  <a:schemeClr val="dk1"/>
                </a:solidFill>
              </a:rPr>
              <a:t>optical tweezers</a:t>
            </a:r>
            <a:r>
              <a:rPr lang="en" sz="1800">
                <a:solidFill>
                  <a:schemeClr val="dk1"/>
                </a:solidFill>
              </a:rPr>
              <a:t> to collide individual atoms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120500" y="1300200"/>
            <a:ext cx="5466900" cy="12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Optical tweezers</a:t>
            </a:r>
            <a:r>
              <a:rPr lang="en" sz="1800">
                <a:solidFill>
                  <a:schemeClr val="dk1"/>
                </a:solidFill>
              </a:rPr>
              <a:t> use highly focused laser beams to manipulate nano-scale particles through micronewton forces created by radiation pressure. At the narrowest point of the beam, the amplitude of the electric field is largest.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3160250" y="3321225"/>
            <a:ext cx="5877300" cy="14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The forces felt by the particle result from conservation of momentum after a change in momentum of the laser’s light. This happens when the light is bent due to reflection or refraction when it interacts with the particle.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6071975" y="772125"/>
            <a:ext cx="3065400" cy="2599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8088" y="888050"/>
            <a:ext cx="2425875" cy="236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775" y="3137850"/>
            <a:ext cx="2762250" cy="16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/>
        </p:nvSpPr>
        <p:spPr>
          <a:xfrm>
            <a:off x="286775" y="305275"/>
            <a:ext cx="85572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Cindy Regal</a:t>
            </a:r>
            <a:r>
              <a:rPr lang="en" sz="1800">
                <a:solidFill>
                  <a:schemeClr val="dk1"/>
                </a:solidFill>
              </a:rPr>
              <a:t> is a pioneer in the field of atomic, molecular and optical physics. Her numerous contributions to her field have earned her </a:t>
            </a:r>
            <a:r>
              <a:rPr lang="en" sz="1800">
                <a:solidFill>
                  <a:schemeClr val="dk1"/>
                </a:solidFill>
              </a:rPr>
              <a:t>the </a:t>
            </a:r>
            <a:r>
              <a:rPr b="1" lang="en" sz="1800">
                <a:solidFill>
                  <a:schemeClr val="dk1"/>
                </a:solidFill>
              </a:rPr>
              <a:t>Presidential Early Career</a:t>
            </a:r>
            <a:r>
              <a:rPr lang="en" sz="1800">
                <a:solidFill>
                  <a:schemeClr val="dk1"/>
                </a:solidFill>
              </a:rPr>
              <a:t> Award and a </a:t>
            </a:r>
            <a:r>
              <a:rPr b="1" lang="en" sz="1800">
                <a:solidFill>
                  <a:schemeClr val="dk1"/>
                </a:solidFill>
              </a:rPr>
              <a:t>Packard Fellowship</a:t>
            </a:r>
            <a:r>
              <a:rPr lang="en" sz="1800">
                <a:solidFill>
                  <a:schemeClr val="dk1"/>
                </a:solidFill>
              </a:rPr>
              <a:t>. Her early career work in ultracold fermionic condensates was groundbreaking and she continues to explore quantum systems with her eye on applications.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763" y="2510575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9025" y="2658213"/>
            <a:ext cx="315277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4150" y="2093675"/>
            <a:ext cx="2576875" cy="257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