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7"/>
  </p:notesMasterIdLst>
  <p:sldIdLst>
    <p:sldId id="261" r:id="rId2"/>
    <p:sldId id="257" r:id="rId3"/>
    <p:sldId id="260" r:id="rId4"/>
    <p:sldId id="259" r:id="rId5"/>
    <p:sldId id="258"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84741" autoAdjust="0"/>
  </p:normalViewPr>
  <p:slideViewPr>
    <p:cSldViewPr snapToGrid="0">
      <p:cViewPr varScale="1">
        <p:scale>
          <a:sx n="95" d="100"/>
          <a:sy n="95" d="100"/>
        </p:scale>
        <p:origin x="1197"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E01596-A671-443F-9662-0B652266ED89}" type="datetimeFigureOut">
              <a:rPr lang="en-US" smtClean="0"/>
              <a:t>3/6/2024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8ABC71-8B23-4BEB-AA64-4B1935C9D860}" type="slidenum">
              <a:rPr lang="en-US" smtClean="0"/>
              <a:t>‹#›</a:t>
            </a:fld>
            <a:endParaRPr lang="en-US"/>
          </a:p>
        </p:txBody>
      </p:sp>
    </p:spTree>
    <p:extLst>
      <p:ext uri="{BB962C8B-B14F-4D97-AF65-F5344CB8AC3E}">
        <p14:creationId xmlns:p14="http://schemas.microsoft.com/office/powerpoint/2010/main" val="3381548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71BE5-B0B1-337A-0FE2-88D36A5AD7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1F1CC2-E8CB-0069-5185-10BB364B98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C33EA7-A43E-8C6D-249A-858A621FDD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FA88C7-34B7-4249-8E8B-2F8DE0AF23A7}"/>
              </a:ext>
            </a:extLst>
          </p:cNvPr>
          <p:cNvSpPr>
            <a:spLocks noGrp="1"/>
          </p:cNvSpPr>
          <p:nvPr>
            <p:ph type="sldNum" sz="quarter" idx="5"/>
          </p:nvPr>
        </p:nvSpPr>
        <p:spPr/>
        <p:txBody>
          <a:bodyPr/>
          <a:lstStyle/>
          <a:p>
            <a:fld id="{2B8ABC71-8B23-4BEB-AA64-4B1935C9D860}" type="slidenum">
              <a:rPr lang="en-US" smtClean="0"/>
              <a:t>1</a:t>
            </a:fld>
            <a:endParaRPr lang="en-US"/>
          </a:p>
        </p:txBody>
      </p:sp>
    </p:spTree>
    <p:extLst>
      <p:ext uri="{BB962C8B-B14F-4D97-AF65-F5344CB8AC3E}">
        <p14:creationId xmlns:p14="http://schemas.microsoft.com/office/powerpoint/2010/main" val="2510721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Architects face challenges in efficiently choosing the right materials, balancing costs, and meeting code requirements, leading to complex design processes.</a:t>
            </a:r>
          </a:p>
          <a:p>
            <a:endParaRPr lang="en-US" dirty="0"/>
          </a:p>
          <a:p>
            <a:r>
              <a:rPr lang="en-US" dirty="0"/>
              <a:t>In a reality design work, time, cost and quality, people can maximumly take two of them. The purpose of this design job is to find an optimum balance point to make our design job more efficient to save a lot of redundant inspection work in </a:t>
            </a:r>
            <a:r>
              <a:rPr lang="en-US" dirty="0" err="1"/>
              <a:t>latertime</a:t>
            </a:r>
            <a:r>
              <a:rPr lang="en-US" dirty="0"/>
              <a:t>. </a:t>
            </a:r>
          </a:p>
        </p:txBody>
      </p:sp>
      <p:sp>
        <p:nvSpPr>
          <p:cNvPr id="4" name="Slide Number Placeholder 3"/>
          <p:cNvSpPr>
            <a:spLocks noGrp="1"/>
          </p:cNvSpPr>
          <p:nvPr>
            <p:ph type="sldNum" sz="quarter" idx="5"/>
          </p:nvPr>
        </p:nvSpPr>
        <p:spPr/>
        <p:txBody>
          <a:bodyPr/>
          <a:lstStyle/>
          <a:p>
            <a:fld id="{2B8ABC71-8B23-4BEB-AA64-4B1935C9D860}" type="slidenum">
              <a:rPr lang="en-US" smtClean="0"/>
              <a:t>2</a:t>
            </a:fld>
            <a:endParaRPr lang="en-US"/>
          </a:p>
        </p:txBody>
      </p:sp>
    </p:spTree>
    <p:extLst>
      <p:ext uri="{BB962C8B-B14F-4D97-AF65-F5344CB8AC3E}">
        <p14:creationId xmlns:p14="http://schemas.microsoft.com/office/powerpoint/2010/main" val="50198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shown in this slide, this is a typical HVAC </a:t>
            </a:r>
          </a:p>
        </p:txBody>
      </p:sp>
      <p:sp>
        <p:nvSpPr>
          <p:cNvPr id="4" name="Slide Number Placeholder 3"/>
          <p:cNvSpPr>
            <a:spLocks noGrp="1"/>
          </p:cNvSpPr>
          <p:nvPr>
            <p:ph type="sldNum" sz="quarter" idx="5"/>
          </p:nvPr>
        </p:nvSpPr>
        <p:spPr/>
        <p:txBody>
          <a:bodyPr/>
          <a:lstStyle/>
          <a:p>
            <a:fld id="{2B8ABC71-8B23-4BEB-AA64-4B1935C9D860}" type="slidenum">
              <a:rPr lang="en-US" smtClean="0"/>
              <a:t>3</a:t>
            </a:fld>
            <a:endParaRPr lang="en-US"/>
          </a:p>
        </p:txBody>
      </p:sp>
    </p:spTree>
    <p:extLst>
      <p:ext uri="{BB962C8B-B14F-4D97-AF65-F5344CB8AC3E}">
        <p14:creationId xmlns:p14="http://schemas.microsoft.com/office/powerpoint/2010/main" val="40355561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some improvement from last slide, this slide shows the user interface of the design optimization tool.</a:t>
            </a:r>
          </a:p>
          <a:p>
            <a:r>
              <a:rPr lang="en-US" dirty="0"/>
              <a:t>As shown in the upper left corner, this is our original HVAC design. The optimization tool will evaluate the user defined indexes according to the construction material selected. (i.e. Cost, maintenance year, CO2, </a:t>
            </a:r>
            <a:r>
              <a:rPr lang="en-US" dirty="0" err="1"/>
              <a:t>etc</a:t>
            </a:r>
            <a:r>
              <a:rPr lang="en-US" dirty="0"/>
              <a:t>…)</a:t>
            </a:r>
          </a:p>
          <a:p>
            <a:endParaRPr lang="en-US" dirty="0"/>
          </a:p>
          <a:p>
            <a:r>
              <a:rPr lang="en-US" dirty="0"/>
              <a:t>The user can self-define the goals that their design should meet. After that, the design optimization tool will generate an optimum evaluated solution to show the results of those indexes. For example, if we want to lower our total cost for 10%, </a:t>
            </a:r>
          </a:p>
          <a:p>
            <a:r>
              <a:rPr lang="en-US" dirty="0"/>
              <a:t>We just type the cost range in the yellow box, the optimization tool will re-distribute the material usage to achieve the goal. </a:t>
            </a:r>
          </a:p>
          <a:p>
            <a:endParaRPr lang="en-US" dirty="0"/>
          </a:p>
          <a:p>
            <a:r>
              <a:rPr lang="en-US" dirty="0"/>
              <a:t>Most importantly, the user can set their own weighting and scoring based on their own needs. For example, If it’s a dorm area, Acoustics should be weighting more. </a:t>
            </a:r>
          </a:p>
          <a:p>
            <a:endParaRPr lang="en-US" dirty="0"/>
          </a:p>
          <a:p>
            <a:r>
              <a:rPr lang="en-US" dirty="0"/>
              <a:t>In the bottom row, it shows the design choices and other requirements that the user want to take. There is a scrolling menu to let the user select the “function” of their design in a more detailed way. They can define the material areas, the code versions, and even some lighting options. </a:t>
            </a:r>
          </a:p>
          <a:p>
            <a:endParaRPr lang="en-US" dirty="0"/>
          </a:p>
          <a:p>
            <a:r>
              <a:rPr lang="en-US" dirty="0"/>
              <a:t>According to the last defined system, there will be a combined scoring system to overall evaluate your design. You will know your overall scores regarding the evaluation of time, cost and qualities. </a:t>
            </a:r>
          </a:p>
        </p:txBody>
      </p:sp>
      <p:sp>
        <p:nvSpPr>
          <p:cNvPr id="4" name="Slide Number Placeholder 3"/>
          <p:cNvSpPr>
            <a:spLocks noGrp="1"/>
          </p:cNvSpPr>
          <p:nvPr>
            <p:ph type="sldNum" sz="quarter" idx="5"/>
          </p:nvPr>
        </p:nvSpPr>
        <p:spPr/>
        <p:txBody>
          <a:bodyPr/>
          <a:lstStyle/>
          <a:p>
            <a:fld id="{2B8ABC71-8B23-4BEB-AA64-4B1935C9D860}" type="slidenum">
              <a:rPr lang="en-US" smtClean="0"/>
              <a:t>4</a:t>
            </a:fld>
            <a:endParaRPr lang="en-US"/>
          </a:p>
        </p:txBody>
      </p:sp>
    </p:spTree>
    <p:extLst>
      <p:ext uri="{BB962C8B-B14F-4D97-AF65-F5344CB8AC3E}">
        <p14:creationId xmlns:p14="http://schemas.microsoft.com/office/powerpoint/2010/main" val="24414816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human nature, for example, like where people want to set their bedrooms, or different age people could make totally opposite decisions. </a:t>
            </a:r>
          </a:p>
          <a:p>
            <a:r>
              <a:rPr lang="en-US" dirty="0"/>
              <a:t>It’s worth to study the design uncertainties that people can maximumly accept </a:t>
            </a:r>
            <a:r>
              <a:rPr lang="en-US" dirty="0" err="1"/>
              <a:t>cuz</a:t>
            </a:r>
            <a:r>
              <a:rPr lang="en-US" dirty="0"/>
              <a:t> everyone is different. </a:t>
            </a:r>
          </a:p>
        </p:txBody>
      </p:sp>
      <p:sp>
        <p:nvSpPr>
          <p:cNvPr id="4" name="Slide Number Placeholder 3"/>
          <p:cNvSpPr>
            <a:spLocks noGrp="1"/>
          </p:cNvSpPr>
          <p:nvPr>
            <p:ph type="sldNum" sz="quarter" idx="5"/>
          </p:nvPr>
        </p:nvSpPr>
        <p:spPr/>
        <p:txBody>
          <a:bodyPr/>
          <a:lstStyle/>
          <a:p>
            <a:fld id="{2B8ABC71-8B23-4BEB-AA64-4B1935C9D860}" type="slidenum">
              <a:rPr lang="en-US" smtClean="0"/>
              <a:t>5</a:t>
            </a:fld>
            <a:endParaRPr lang="en-US"/>
          </a:p>
        </p:txBody>
      </p:sp>
    </p:spTree>
    <p:extLst>
      <p:ext uri="{BB962C8B-B14F-4D97-AF65-F5344CB8AC3E}">
        <p14:creationId xmlns:p14="http://schemas.microsoft.com/office/powerpoint/2010/main" val="3888480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2807EB8-A62D-47B7-9FF1-3DCD4BB13A77}" type="datetimeFigureOut">
              <a:rPr lang="en-US" smtClean="0"/>
              <a:t>3/4/2024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A2537-915B-4603-9EDE-0DB5F057D0E8}" type="slidenum">
              <a:rPr lang="en-US" smtClean="0"/>
              <a:t>‹#›</a:t>
            </a:fld>
            <a:endParaRPr lang="en-US"/>
          </a:p>
        </p:txBody>
      </p:sp>
    </p:spTree>
    <p:extLst>
      <p:ext uri="{BB962C8B-B14F-4D97-AF65-F5344CB8AC3E}">
        <p14:creationId xmlns:p14="http://schemas.microsoft.com/office/powerpoint/2010/main" val="2012140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807EB8-A62D-47B7-9FF1-3DCD4BB13A77}" type="datetimeFigureOut">
              <a:rPr lang="en-US" smtClean="0"/>
              <a:t>3/4/2024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A2537-915B-4603-9EDE-0DB5F057D0E8}" type="slidenum">
              <a:rPr lang="en-US" smtClean="0"/>
              <a:t>‹#›</a:t>
            </a:fld>
            <a:endParaRPr lang="en-US"/>
          </a:p>
        </p:txBody>
      </p:sp>
    </p:spTree>
    <p:extLst>
      <p:ext uri="{BB962C8B-B14F-4D97-AF65-F5344CB8AC3E}">
        <p14:creationId xmlns:p14="http://schemas.microsoft.com/office/powerpoint/2010/main" val="3991775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807EB8-A62D-47B7-9FF1-3DCD4BB13A77}" type="datetimeFigureOut">
              <a:rPr lang="en-US" smtClean="0"/>
              <a:t>3/4/2024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A2537-915B-4603-9EDE-0DB5F057D0E8}" type="slidenum">
              <a:rPr lang="en-US" smtClean="0"/>
              <a:t>‹#›</a:t>
            </a:fld>
            <a:endParaRPr lang="en-US"/>
          </a:p>
        </p:txBody>
      </p:sp>
    </p:spTree>
    <p:extLst>
      <p:ext uri="{BB962C8B-B14F-4D97-AF65-F5344CB8AC3E}">
        <p14:creationId xmlns:p14="http://schemas.microsoft.com/office/powerpoint/2010/main" val="38429371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2807EB8-A62D-47B7-9FF1-3DCD4BB13A77}" type="datetimeFigureOut">
              <a:rPr lang="en-US" smtClean="0"/>
              <a:t>3/4/2024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A2537-915B-4603-9EDE-0DB5F057D0E8}" type="slidenum">
              <a:rPr lang="en-US" smtClean="0"/>
              <a:t>‹#›</a:t>
            </a:fld>
            <a:endParaRPr lang="en-US"/>
          </a:p>
        </p:txBody>
      </p:sp>
    </p:spTree>
    <p:extLst>
      <p:ext uri="{BB962C8B-B14F-4D97-AF65-F5344CB8AC3E}">
        <p14:creationId xmlns:p14="http://schemas.microsoft.com/office/powerpoint/2010/main" val="1511937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807EB8-A62D-47B7-9FF1-3DCD4BB13A77}" type="datetimeFigureOut">
              <a:rPr lang="en-US" smtClean="0"/>
              <a:t>3/4/2024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FA2537-915B-4603-9EDE-0DB5F057D0E8}" type="slidenum">
              <a:rPr lang="en-US" smtClean="0"/>
              <a:t>‹#›</a:t>
            </a:fld>
            <a:endParaRPr lang="en-US"/>
          </a:p>
        </p:txBody>
      </p:sp>
    </p:spTree>
    <p:extLst>
      <p:ext uri="{BB962C8B-B14F-4D97-AF65-F5344CB8AC3E}">
        <p14:creationId xmlns:p14="http://schemas.microsoft.com/office/powerpoint/2010/main" val="831128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2807EB8-A62D-47B7-9FF1-3DCD4BB13A77}" type="datetimeFigureOut">
              <a:rPr lang="en-US" smtClean="0"/>
              <a:t>3/4/2024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FA2537-915B-4603-9EDE-0DB5F057D0E8}" type="slidenum">
              <a:rPr lang="en-US" smtClean="0"/>
              <a:t>‹#›</a:t>
            </a:fld>
            <a:endParaRPr lang="en-US"/>
          </a:p>
        </p:txBody>
      </p:sp>
    </p:spTree>
    <p:extLst>
      <p:ext uri="{BB962C8B-B14F-4D97-AF65-F5344CB8AC3E}">
        <p14:creationId xmlns:p14="http://schemas.microsoft.com/office/powerpoint/2010/main" val="3428897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807EB8-A62D-47B7-9FF1-3DCD4BB13A77}" type="datetimeFigureOut">
              <a:rPr lang="en-US" smtClean="0"/>
              <a:t>3/4/2024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FA2537-915B-4603-9EDE-0DB5F057D0E8}" type="slidenum">
              <a:rPr lang="en-US" smtClean="0"/>
              <a:t>‹#›</a:t>
            </a:fld>
            <a:endParaRPr lang="en-US"/>
          </a:p>
        </p:txBody>
      </p:sp>
    </p:spTree>
    <p:extLst>
      <p:ext uri="{BB962C8B-B14F-4D97-AF65-F5344CB8AC3E}">
        <p14:creationId xmlns:p14="http://schemas.microsoft.com/office/powerpoint/2010/main" val="40075566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807EB8-A62D-47B7-9FF1-3DCD4BB13A77}" type="datetimeFigureOut">
              <a:rPr lang="en-US" smtClean="0"/>
              <a:t>3/4/2024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A2537-915B-4603-9EDE-0DB5F057D0E8}" type="slidenum">
              <a:rPr lang="en-US" smtClean="0"/>
              <a:t>‹#›</a:t>
            </a:fld>
            <a:endParaRPr lang="en-US"/>
          </a:p>
        </p:txBody>
      </p:sp>
    </p:spTree>
    <p:extLst>
      <p:ext uri="{BB962C8B-B14F-4D97-AF65-F5344CB8AC3E}">
        <p14:creationId xmlns:p14="http://schemas.microsoft.com/office/powerpoint/2010/main" val="3600269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807EB8-A62D-47B7-9FF1-3DCD4BB13A77}" type="datetimeFigureOut">
              <a:rPr lang="en-US" smtClean="0"/>
              <a:t>3/4/2024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A2537-915B-4603-9EDE-0DB5F057D0E8}" type="slidenum">
              <a:rPr lang="en-US" smtClean="0"/>
              <a:t>‹#›</a:t>
            </a:fld>
            <a:endParaRPr lang="en-US"/>
          </a:p>
        </p:txBody>
      </p:sp>
    </p:spTree>
    <p:extLst>
      <p:ext uri="{BB962C8B-B14F-4D97-AF65-F5344CB8AC3E}">
        <p14:creationId xmlns:p14="http://schemas.microsoft.com/office/powerpoint/2010/main" val="3574357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807EB8-A62D-47B7-9FF1-3DCD4BB13A77}" type="datetimeFigureOut">
              <a:rPr lang="en-US" smtClean="0"/>
              <a:t>3/4/2024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A2537-915B-4603-9EDE-0DB5F057D0E8}" type="slidenum">
              <a:rPr lang="en-US" smtClean="0"/>
              <a:t>‹#›</a:t>
            </a:fld>
            <a:endParaRPr lang="en-US"/>
          </a:p>
        </p:txBody>
      </p:sp>
    </p:spTree>
    <p:extLst>
      <p:ext uri="{BB962C8B-B14F-4D97-AF65-F5344CB8AC3E}">
        <p14:creationId xmlns:p14="http://schemas.microsoft.com/office/powerpoint/2010/main" val="94961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807EB8-A62D-47B7-9FF1-3DCD4BB13A77}" type="datetimeFigureOut">
              <a:rPr lang="en-US" smtClean="0"/>
              <a:t>3/4/2024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A2537-915B-4603-9EDE-0DB5F057D0E8}" type="slidenum">
              <a:rPr lang="en-US" smtClean="0"/>
              <a:t>‹#›</a:t>
            </a:fld>
            <a:endParaRPr lang="en-US"/>
          </a:p>
        </p:txBody>
      </p:sp>
    </p:spTree>
    <p:extLst>
      <p:ext uri="{BB962C8B-B14F-4D97-AF65-F5344CB8AC3E}">
        <p14:creationId xmlns:p14="http://schemas.microsoft.com/office/powerpoint/2010/main" val="560900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2807EB8-A62D-47B7-9FF1-3DCD4BB13A77}" type="datetimeFigureOut">
              <a:rPr lang="en-US" smtClean="0"/>
              <a:t>3/4/2024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FFA2537-915B-4603-9EDE-0DB5F057D0E8}" type="slidenum">
              <a:rPr lang="en-US" smtClean="0"/>
              <a:t>‹#›</a:t>
            </a:fld>
            <a:endParaRPr lang="en-US"/>
          </a:p>
        </p:txBody>
      </p:sp>
    </p:spTree>
    <p:extLst>
      <p:ext uri="{BB962C8B-B14F-4D97-AF65-F5344CB8AC3E}">
        <p14:creationId xmlns:p14="http://schemas.microsoft.com/office/powerpoint/2010/main" val="396994969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40744A9-72B4-9A9E-BF56-FE7D8AEEE30F}"/>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73C994B4-9721-4148-9EEC-6793CECDE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3" y="-1"/>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1" name="Rectangle 20">
            <a:extLst>
              <a:ext uri="{FF2B5EF4-FFF2-40B4-BE49-F238E27FC236}">
                <a16:creationId xmlns:a16="http://schemas.microsoft.com/office/drawing/2014/main" id="{F9D95E49-763A-4886-B038-82F7347405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3" name="Rectangle 22">
            <a:extLst>
              <a:ext uri="{FF2B5EF4-FFF2-40B4-BE49-F238E27FC236}">
                <a16:creationId xmlns:a16="http://schemas.microsoft.com/office/drawing/2014/main" id="{541CEA24-8518-4C08-A11E-B7E64FB31F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699899"/>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2A92265-C6DC-58F8-71CF-74B72B52CB28}"/>
              </a:ext>
            </a:extLst>
          </p:cNvPr>
          <p:cNvSpPr txBox="1"/>
          <p:nvPr/>
        </p:nvSpPr>
        <p:spPr>
          <a:xfrm>
            <a:off x="4918515" y="1416581"/>
            <a:ext cx="6092786" cy="2127287"/>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4800" kern="1200">
                <a:solidFill>
                  <a:schemeClr val="tx1"/>
                </a:solidFill>
                <a:latin typeface="+mj-lt"/>
                <a:ea typeface="+mj-ea"/>
                <a:cs typeface="+mj-cs"/>
              </a:rPr>
              <a:t>AI optimization tool for architecture design</a:t>
            </a:r>
          </a:p>
        </p:txBody>
      </p:sp>
      <p:sp>
        <p:nvSpPr>
          <p:cNvPr id="5" name="TextBox 4">
            <a:extLst>
              <a:ext uri="{FF2B5EF4-FFF2-40B4-BE49-F238E27FC236}">
                <a16:creationId xmlns:a16="http://schemas.microsoft.com/office/drawing/2014/main" id="{4920416D-EE95-B9AF-0A05-9507A6671798}"/>
              </a:ext>
            </a:extLst>
          </p:cNvPr>
          <p:cNvSpPr txBox="1"/>
          <p:nvPr/>
        </p:nvSpPr>
        <p:spPr>
          <a:xfrm>
            <a:off x="6095999" y="3960919"/>
            <a:ext cx="2522289" cy="1088378"/>
          </a:xfrm>
          <a:prstGeom prst="rect">
            <a:avLst/>
          </a:prstGeom>
        </p:spPr>
        <p:txBody>
          <a:bodyPr vert="horz" lIns="91440" tIns="45720" rIns="91440" bIns="45720" rtlCol="0">
            <a:normAutofit/>
          </a:bodyPr>
          <a:lstStyle/>
          <a:p>
            <a:pPr algn="ctr" defTabSz="914400">
              <a:lnSpc>
                <a:spcPct val="90000"/>
              </a:lnSpc>
              <a:spcBef>
                <a:spcPts val="1000"/>
              </a:spcBef>
              <a:spcAft>
                <a:spcPts val="600"/>
              </a:spcAft>
            </a:pPr>
            <a:r>
              <a:rPr lang="en-US" sz="2400" kern="1200" dirty="0">
                <a:solidFill>
                  <a:schemeClr val="tx1"/>
                </a:solidFill>
                <a:latin typeface="+mn-lt"/>
                <a:ea typeface="+mn-ea"/>
                <a:cs typeface="+mn-cs"/>
              </a:rPr>
              <a:t>Klay Li</a:t>
            </a:r>
          </a:p>
          <a:p>
            <a:pPr algn="ctr" defTabSz="914400">
              <a:lnSpc>
                <a:spcPct val="90000"/>
              </a:lnSpc>
              <a:spcBef>
                <a:spcPts val="1000"/>
              </a:spcBef>
              <a:spcAft>
                <a:spcPts val="600"/>
              </a:spcAft>
            </a:pPr>
            <a:r>
              <a:rPr lang="en-US" sz="2400" kern="1200" dirty="0">
                <a:solidFill>
                  <a:schemeClr val="tx1"/>
                </a:solidFill>
                <a:latin typeface="+mn-lt"/>
                <a:ea typeface="+mn-ea"/>
                <a:cs typeface="+mn-cs"/>
              </a:rPr>
              <a:t>03/06/2024 </a:t>
            </a:r>
          </a:p>
        </p:txBody>
      </p:sp>
      <p:cxnSp>
        <p:nvCxnSpPr>
          <p:cNvPr id="25" name="Straight Connector 24">
            <a:extLst>
              <a:ext uri="{FF2B5EF4-FFF2-40B4-BE49-F238E27FC236}">
                <a16:creationId xmlns:a16="http://schemas.microsoft.com/office/drawing/2014/main" id="{5D28AB17-F6FA-4C53-B3E3-D0A39D4A33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365990"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EFADC67-92A1-44FB-8691-D8CD71A21EF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18001"/>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4AA74EAB-FD76-4F40-A962-CEADC30542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1425172"/>
            <a:ext cx="1469410" cy="4695345"/>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pic>
        <p:nvPicPr>
          <p:cNvPr id="9" name="Graphic 8" descr="Robot">
            <a:extLst>
              <a:ext uri="{FF2B5EF4-FFF2-40B4-BE49-F238E27FC236}">
                <a16:creationId xmlns:a16="http://schemas.microsoft.com/office/drawing/2014/main" id="{40F4CD1A-7F0C-AF64-4047-F3D579E2107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2899" y="2355650"/>
            <a:ext cx="3756276" cy="3756276"/>
          </a:xfrm>
          <a:prstGeom prst="rect">
            <a:avLst/>
          </a:prstGeom>
        </p:spPr>
      </p:pic>
    </p:spTree>
    <p:extLst>
      <p:ext uri="{BB962C8B-B14F-4D97-AF65-F5344CB8AC3E}">
        <p14:creationId xmlns:p14="http://schemas.microsoft.com/office/powerpoint/2010/main" val="1685589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B968FC1-682D-8737-7520-4D21FEFADD00}"/>
              </a:ext>
            </a:extLst>
          </p:cNvPr>
          <p:cNvSpPr txBox="1"/>
          <p:nvPr/>
        </p:nvSpPr>
        <p:spPr>
          <a:xfrm>
            <a:off x="643467" y="1617456"/>
            <a:ext cx="2622847" cy="358878"/>
          </a:xfrm>
          <a:prstGeom prst="rect">
            <a:avLst/>
          </a:prstGeom>
          <a:noFill/>
        </p:spPr>
        <p:txBody>
          <a:bodyPr wrap="square" rtlCol="0">
            <a:spAutoFit/>
          </a:bodyPr>
          <a:lstStyle/>
          <a:p>
            <a:pPr defTabSz="274960">
              <a:spcAft>
                <a:spcPts val="582"/>
              </a:spcAft>
            </a:pPr>
            <a:r>
              <a:rPr lang="en-US" sz="1746" kern="1200">
                <a:solidFill>
                  <a:schemeClr val="tx1"/>
                </a:solidFill>
                <a:latin typeface="+mn-lt"/>
                <a:ea typeface="+mn-ea"/>
                <a:cs typeface="+mn-cs"/>
              </a:rPr>
              <a:t>Design motivation</a:t>
            </a:r>
            <a:endParaRPr lang="en-US"/>
          </a:p>
        </p:txBody>
      </p:sp>
      <p:sp>
        <p:nvSpPr>
          <p:cNvPr id="5" name="TextBox 4">
            <a:extLst>
              <a:ext uri="{FF2B5EF4-FFF2-40B4-BE49-F238E27FC236}">
                <a16:creationId xmlns:a16="http://schemas.microsoft.com/office/drawing/2014/main" id="{2BA0915F-9D17-A575-62B9-E7BC39B30AC8}"/>
              </a:ext>
            </a:extLst>
          </p:cNvPr>
          <p:cNvSpPr txBox="1"/>
          <p:nvPr/>
        </p:nvSpPr>
        <p:spPr>
          <a:xfrm>
            <a:off x="643467" y="2016646"/>
            <a:ext cx="6526162" cy="418690"/>
          </a:xfrm>
          <a:prstGeom prst="rect">
            <a:avLst/>
          </a:prstGeom>
          <a:noFill/>
        </p:spPr>
        <p:txBody>
          <a:bodyPr wrap="square" rtlCol="0">
            <a:spAutoFit/>
          </a:bodyPr>
          <a:lstStyle/>
          <a:p>
            <a:pPr defTabSz="274960">
              <a:spcAft>
                <a:spcPts val="582"/>
              </a:spcAft>
            </a:pPr>
            <a:r>
              <a:rPr lang="en-US" sz="1067" kern="1200">
                <a:solidFill>
                  <a:schemeClr val="tx1"/>
                </a:solidFill>
                <a:latin typeface="+mn-lt"/>
                <a:ea typeface="+mn-ea"/>
                <a:cs typeface="+mn-cs"/>
              </a:rPr>
              <a:t>Architects face challenges in efficiently choosing the right materials, balancing costs, and meeting code requirements, leading to complex design processes.</a:t>
            </a:r>
            <a:endParaRPr lang="en-US" sz="1100"/>
          </a:p>
        </p:txBody>
      </p:sp>
      <p:sp>
        <p:nvSpPr>
          <p:cNvPr id="8" name="TextBox 7">
            <a:extLst>
              <a:ext uri="{FF2B5EF4-FFF2-40B4-BE49-F238E27FC236}">
                <a16:creationId xmlns:a16="http://schemas.microsoft.com/office/drawing/2014/main" id="{BAF11679-668C-AC0C-9CCB-E1C1D58B5F4B}"/>
              </a:ext>
            </a:extLst>
          </p:cNvPr>
          <p:cNvSpPr txBox="1"/>
          <p:nvPr/>
        </p:nvSpPr>
        <p:spPr>
          <a:xfrm>
            <a:off x="8728046" y="3391112"/>
            <a:ext cx="1667849" cy="485357"/>
          </a:xfrm>
          <a:prstGeom prst="rect">
            <a:avLst/>
          </a:prstGeom>
          <a:noFill/>
        </p:spPr>
        <p:txBody>
          <a:bodyPr wrap="square" rtlCol="0">
            <a:spAutoFit/>
          </a:bodyPr>
          <a:lstStyle/>
          <a:p>
            <a:pPr defTabSz="651921">
              <a:spcAft>
                <a:spcPts val="582"/>
              </a:spcAft>
            </a:pPr>
            <a:r>
              <a:rPr lang="en-US" sz="2567" kern="1200">
                <a:solidFill>
                  <a:schemeClr val="tx1"/>
                </a:solidFill>
                <a:latin typeface="+mn-lt"/>
                <a:ea typeface="+mn-ea"/>
                <a:cs typeface="+mn-cs"/>
              </a:rPr>
              <a:t>Time</a:t>
            </a:r>
            <a:endParaRPr lang="en-US"/>
          </a:p>
        </p:txBody>
      </p:sp>
      <p:sp>
        <p:nvSpPr>
          <p:cNvPr id="9" name="TextBox 8">
            <a:extLst>
              <a:ext uri="{FF2B5EF4-FFF2-40B4-BE49-F238E27FC236}">
                <a16:creationId xmlns:a16="http://schemas.microsoft.com/office/drawing/2014/main" id="{B00FAC78-CAA1-A350-B0D2-928FD9B7280F}"/>
              </a:ext>
            </a:extLst>
          </p:cNvPr>
          <p:cNvSpPr txBox="1"/>
          <p:nvPr/>
        </p:nvSpPr>
        <p:spPr>
          <a:xfrm>
            <a:off x="7493933" y="4755187"/>
            <a:ext cx="1667849" cy="485357"/>
          </a:xfrm>
          <a:prstGeom prst="rect">
            <a:avLst/>
          </a:prstGeom>
          <a:noFill/>
        </p:spPr>
        <p:txBody>
          <a:bodyPr wrap="square" rtlCol="0">
            <a:spAutoFit/>
          </a:bodyPr>
          <a:lstStyle/>
          <a:p>
            <a:pPr defTabSz="651921">
              <a:spcAft>
                <a:spcPts val="582"/>
              </a:spcAft>
            </a:pPr>
            <a:r>
              <a:rPr lang="en-US" sz="2567" kern="1200">
                <a:solidFill>
                  <a:schemeClr val="tx1"/>
                </a:solidFill>
                <a:latin typeface="+mn-lt"/>
                <a:ea typeface="+mn-ea"/>
                <a:cs typeface="+mn-cs"/>
              </a:rPr>
              <a:t>Cost</a:t>
            </a:r>
            <a:endParaRPr lang="en-US"/>
          </a:p>
        </p:txBody>
      </p:sp>
      <p:sp>
        <p:nvSpPr>
          <p:cNvPr id="10" name="TextBox 9">
            <a:extLst>
              <a:ext uri="{FF2B5EF4-FFF2-40B4-BE49-F238E27FC236}">
                <a16:creationId xmlns:a16="http://schemas.microsoft.com/office/drawing/2014/main" id="{804097EC-0023-B6AC-84E8-7BA0D1A4B35F}"/>
              </a:ext>
            </a:extLst>
          </p:cNvPr>
          <p:cNvSpPr txBox="1"/>
          <p:nvPr/>
        </p:nvSpPr>
        <p:spPr>
          <a:xfrm>
            <a:off x="9880684" y="4755187"/>
            <a:ext cx="1667849" cy="485357"/>
          </a:xfrm>
          <a:prstGeom prst="rect">
            <a:avLst/>
          </a:prstGeom>
          <a:noFill/>
        </p:spPr>
        <p:txBody>
          <a:bodyPr wrap="square" rtlCol="0">
            <a:spAutoFit/>
          </a:bodyPr>
          <a:lstStyle/>
          <a:p>
            <a:pPr defTabSz="651921">
              <a:spcAft>
                <a:spcPts val="582"/>
              </a:spcAft>
            </a:pPr>
            <a:r>
              <a:rPr lang="en-US" sz="2567" kern="1200">
                <a:solidFill>
                  <a:schemeClr val="tx1"/>
                </a:solidFill>
                <a:latin typeface="+mn-lt"/>
                <a:ea typeface="+mn-ea"/>
                <a:cs typeface="+mn-cs"/>
              </a:rPr>
              <a:t>Quality</a:t>
            </a:r>
            <a:endParaRPr lang="en-US"/>
          </a:p>
        </p:txBody>
      </p:sp>
      <p:sp>
        <p:nvSpPr>
          <p:cNvPr id="11" name="TextBox 10">
            <a:extLst>
              <a:ext uri="{FF2B5EF4-FFF2-40B4-BE49-F238E27FC236}">
                <a16:creationId xmlns:a16="http://schemas.microsoft.com/office/drawing/2014/main" id="{61DE6345-9B9F-3B5F-3348-B6D6DDDEBF45}"/>
              </a:ext>
            </a:extLst>
          </p:cNvPr>
          <p:cNvSpPr txBox="1"/>
          <p:nvPr/>
        </p:nvSpPr>
        <p:spPr>
          <a:xfrm>
            <a:off x="643467" y="3029970"/>
            <a:ext cx="2622847" cy="358878"/>
          </a:xfrm>
          <a:prstGeom prst="rect">
            <a:avLst/>
          </a:prstGeom>
          <a:noFill/>
        </p:spPr>
        <p:txBody>
          <a:bodyPr wrap="square" rtlCol="0">
            <a:spAutoFit/>
          </a:bodyPr>
          <a:lstStyle/>
          <a:p>
            <a:pPr defTabSz="274960">
              <a:spcAft>
                <a:spcPts val="582"/>
              </a:spcAft>
            </a:pPr>
            <a:r>
              <a:rPr lang="en-US" sz="1746" kern="1200">
                <a:solidFill>
                  <a:schemeClr val="tx1"/>
                </a:solidFill>
                <a:latin typeface="+mn-lt"/>
                <a:ea typeface="+mn-ea"/>
                <a:cs typeface="+mn-cs"/>
              </a:rPr>
              <a:t>Point of view</a:t>
            </a:r>
            <a:endParaRPr lang="en-US"/>
          </a:p>
        </p:txBody>
      </p:sp>
      <p:sp>
        <p:nvSpPr>
          <p:cNvPr id="12" name="TextBox 11">
            <a:extLst>
              <a:ext uri="{FF2B5EF4-FFF2-40B4-BE49-F238E27FC236}">
                <a16:creationId xmlns:a16="http://schemas.microsoft.com/office/drawing/2014/main" id="{AD40917D-A60B-2891-417C-4156B30FD2AD}"/>
              </a:ext>
            </a:extLst>
          </p:cNvPr>
          <p:cNvSpPr txBox="1"/>
          <p:nvPr/>
        </p:nvSpPr>
        <p:spPr>
          <a:xfrm>
            <a:off x="643467" y="3503364"/>
            <a:ext cx="6526162" cy="418690"/>
          </a:xfrm>
          <a:prstGeom prst="rect">
            <a:avLst/>
          </a:prstGeom>
          <a:noFill/>
        </p:spPr>
        <p:txBody>
          <a:bodyPr wrap="square" rtlCol="0">
            <a:spAutoFit/>
          </a:bodyPr>
          <a:lstStyle/>
          <a:p>
            <a:pPr defTabSz="274960">
              <a:spcAft>
                <a:spcPts val="582"/>
              </a:spcAft>
            </a:pPr>
            <a:r>
              <a:rPr lang="en-US" sz="1067" kern="1200">
                <a:solidFill>
                  <a:schemeClr val="tx1"/>
                </a:solidFill>
                <a:latin typeface="+mn-lt"/>
                <a:ea typeface="+mn-ea"/>
                <a:cs typeface="+mn-cs"/>
              </a:rPr>
              <a:t>Decision makers need to improve their decisions and workflows based on more efficient optimized design tools. </a:t>
            </a:r>
            <a:endParaRPr lang="en-US" sz="1100"/>
          </a:p>
        </p:txBody>
      </p:sp>
    </p:spTree>
    <p:extLst>
      <p:ext uri="{BB962C8B-B14F-4D97-AF65-F5344CB8AC3E}">
        <p14:creationId xmlns:p14="http://schemas.microsoft.com/office/powerpoint/2010/main" val="2415255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C1E5815-D54C-487F-A054-6D4930ADE3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omputer screen shot of a blueprint&#10;&#10;Description automatically generated">
            <a:extLst>
              <a:ext uri="{FF2B5EF4-FFF2-40B4-BE49-F238E27FC236}">
                <a16:creationId xmlns:a16="http://schemas.microsoft.com/office/drawing/2014/main" id="{7C740B0C-7D6A-667A-E46F-BCCFF3DF51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2577771" y="-1076874"/>
            <a:ext cx="5837719" cy="9423730"/>
          </a:xfrm>
          <a:prstGeom prst="rect">
            <a:avLst/>
          </a:prstGeom>
        </p:spPr>
      </p:pic>
      <p:sp>
        <p:nvSpPr>
          <p:cNvPr id="12" name="Freeform: Shape 11">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208496"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6" name="TextBox 5">
            <a:extLst>
              <a:ext uri="{FF2B5EF4-FFF2-40B4-BE49-F238E27FC236}">
                <a16:creationId xmlns:a16="http://schemas.microsoft.com/office/drawing/2014/main" id="{64AE3138-1EAD-729E-C3D7-5879D6C92724}"/>
              </a:ext>
            </a:extLst>
          </p:cNvPr>
          <p:cNvSpPr txBox="1"/>
          <p:nvPr/>
        </p:nvSpPr>
        <p:spPr>
          <a:xfrm>
            <a:off x="522514" y="227316"/>
            <a:ext cx="2431701" cy="400110"/>
          </a:xfrm>
          <a:prstGeom prst="rect">
            <a:avLst/>
          </a:prstGeom>
          <a:noFill/>
        </p:spPr>
        <p:txBody>
          <a:bodyPr wrap="square" rtlCol="0">
            <a:spAutoFit/>
          </a:bodyPr>
          <a:lstStyle/>
          <a:p>
            <a:r>
              <a:rPr lang="en-US" sz="2000" dirty="0"/>
              <a:t>Design ideas</a:t>
            </a:r>
          </a:p>
        </p:txBody>
      </p:sp>
    </p:spTree>
    <p:extLst>
      <p:ext uri="{BB962C8B-B14F-4D97-AF65-F5344CB8AC3E}">
        <p14:creationId xmlns:p14="http://schemas.microsoft.com/office/powerpoint/2010/main" val="3118720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52000">
              <a:schemeClr val="tx2">
                <a:lumMod val="25000"/>
                <a:lumOff val="75000"/>
              </a:schemeClr>
            </a:gs>
            <a:gs pos="83000">
              <a:schemeClr val="tx2">
                <a:lumMod val="10000"/>
                <a:lumOff val="90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D859551E-D643-0588-E747-E3368690CD77}"/>
            </a:ext>
          </a:extLst>
        </p:cNvPr>
        <p:cNvGrpSpPr/>
        <p:nvPr/>
      </p:nvGrpSpPr>
      <p:grpSpPr>
        <a:xfrm>
          <a:off x="0" y="0"/>
          <a:ext cx="0" cy="0"/>
          <a:chOff x="0" y="0"/>
          <a:chExt cx="0" cy="0"/>
        </a:xfrm>
      </p:grpSpPr>
      <p:sp useBgFill="1">
        <p:nvSpPr>
          <p:cNvPr id="1035" name="Rectangle 1034">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0 h 5416094"/>
              <a:gd name="connsiteX1" fmla="*/ 552069 w 10515600"/>
              <a:gd name="connsiteY1" fmla="*/ 0 h 5416094"/>
              <a:gd name="connsiteX2" fmla="*/ 893826 w 10515600"/>
              <a:gd name="connsiteY2" fmla="*/ 0 h 5416094"/>
              <a:gd name="connsiteX3" fmla="*/ 1761363 w 10515600"/>
              <a:gd name="connsiteY3" fmla="*/ 0 h 5416094"/>
              <a:gd name="connsiteX4" fmla="*/ 2313432 w 10515600"/>
              <a:gd name="connsiteY4" fmla="*/ 0 h 5416094"/>
              <a:gd name="connsiteX5" fmla="*/ 2865501 w 10515600"/>
              <a:gd name="connsiteY5" fmla="*/ 0 h 5416094"/>
              <a:gd name="connsiteX6" fmla="*/ 3733038 w 10515600"/>
              <a:gd name="connsiteY6" fmla="*/ 0 h 5416094"/>
              <a:gd name="connsiteX7" fmla="*/ 4179951 w 10515600"/>
              <a:gd name="connsiteY7" fmla="*/ 0 h 5416094"/>
              <a:gd name="connsiteX8" fmla="*/ 5047488 w 10515600"/>
              <a:gd name="connsiteY8" fmla="*/ 0 h 5416094"/>
              <a:gd name="connsiteX9" fmla="*/ 5915025 w 10515600"/>
              <a:gd name="connsiteY9" fmla="*/ 0 h 5416094"/>
              <a:gd name="connsiteX10" fmla="*/ 6572250 w 10515600"/>
              <a:gd name="connsiteY10" fmla="*/ 0 h 5416094"/>
              <a:gd name="connsiteX11" fmla="*/ 7439787 w 10515600"/>
              <a:gd name="connsiteY11" fmla="*/ 0 h 5416094"/>
              <a:gd name="connsiteX12" fmla="*/ 7991856 w 10515600"/>
              <a:gd name="connsiteY12" fmla="*/ 0 h 5416094"/>
              <a:gd name="connsiteX13" fmla="*/ 8543925 w 10515600"/>
              <a:gd name="connsiteY13" fmla="*/ 0 h 5416094"/>
              <a:gd name="connsiteX14" fmla="*/ 9306306 w 10515600"/>
              <a:gd name="connsiteY14" fmla="*/ 0 h 5416094"/>
              <a:gd name="connsiteX15" fmla="*/ 9858375 w 10515600"/>
              <a:gd name="connsiteY15" fmla="*/ 0 h 5416094"/>
              <a:gd name="connsiteX16" fmla="*/ 10515600 w 10515600"/>
              <a:gd name="connsiteY16" fmla="*/ 0 h 5416094"/>
              <a:gd name="connsiteX17" fmla="*/ 10515600 w 10515600"/>
              <a:gd name="connsiteY17" fmla="*/ 785334 h 5416094"/>
              <a:gd name="connsiteX18" fmla="*/ 10515600 w 10515600"/>
              <a:gd name="connsiteY18" fmla="*/ 1516506 h 5416094"/>
              <a:gd name="connsiteX19" fmla="*/ 10515600 w 10515600"/>
              <a:gd name="connsiteY19" fmla="*/ 2247679 h 5416094"/>
              <a:gd name="connsiteX20" fmla="*/ 10515600 w 10515600"/>
              <a:gd name="connsiteY20" fmla="*/ 2762208 h 5416094"/>
              <a:gd name="connsiteX21" fmla="*/ 10515600 w 10515600"/>
              <a:gd name="connsiteY21" fmla="*/ 3330898 h 5416094"/>
              <a:gd name="connsiteX22" fmla="*/ 10515600 w 10515600"/>
              <a:gd name="connsiteY22" fmla="*/ 4062071 h 5416094"/>
              <a:gd name="connsiteX23" fmla="*/ 10515600 w 10515600"/>
              <a:gd name="connsiteY23" fmla="*/ 4684921 h 5416094"/>
              <a:gd name="connsiteX24" fmla="*/ 10515600 w 10515600"/>
              <a:gd name="connsiteY24" fmla="*/ 5416094 h 5416094"/>
              <a:gd name="connsiteX25" fmla="*/ 9753219 w 10515600"/>
              <a:gd name="connsiteY25" fmla="*/ 5416094 h 5416094"/>
              <a:gd name="connsiteX26" fmla="*/ 9411462 w 10515600"/>
              <a:gd name="connsiteY26" fmla="*/ 5416094 h 5416094"/>
              <a:gd name="connsiteX27" fmla="*/ 8754237 w 10515600"/>
              <a:gd name="connsiteY27" fmla="*/ 5416094 h 5416094"/>
              <a:gd name="connsiteX28" fmla="*/ 8307324 w 10515600"/>
              <a:gd name="connsiteY28" fmla="*/ 5416094 h 5416094"/>
              <a:gd name="connsiteX29" fmla="*/ 7544943 w 10515600"/>
              <a:gd name="connsiteY29" fmla="*/ 5416094 h 5416094"/>
              <a:gd name="connsiteX30" fmla="*/ 7098030 w 10515600"/>
              <a:gd name="connsiteY30" fmla="*/ 5416094 h 5416094"/>
              <a:gd name="connsiteX31" fmla="*/ 6335649 w 10515600"/>
              <a:gd name="connsiteY31" fmla="*/ 5416094 h 5416094"/>
              <a:gd name="connsiteX32" fmla="*/ 5993892 w 10515600"/>
              <a:gd name="connsiteY32" fmla="*/ 5416094 h 5416094"/>
              <a:gd name="connsiteX33" fmla="*/ 5231511 w 10515600"/>
              <a:gd name="connsiteY33" fmla="*/ 5416094 h 5416094"/>
              <a:gd name="connsiteX34" fmla="*/ 4784598 w 10515600"/>
              <a:gd name="connsiteY34" fmla="*/ 5416094 h 5416094"/>
              <a:gd name="connsiteX35" fmla="*/ 4442841 w 10515600"/>
              <a:gd name="connsiteY35" fmla="*/ 5416094 h 5416094"/>
              <a:gd name="connsiteX36" fmla="*/ 3995928 w 10515600"/>
              <a:gd name="connsiteY36" fmla="*/ 5416094 h 5416094"/>
              <a:gd name="connsiteX37" fmla="*/ 3233547 w 10515600"/>
              <a:gd name="connsiteY37" fmla="*/ 5416094 h 5416094"/>
              <a:gd name="connsiteX38" fmla="*/ 2786634 w 10515600"/>
              <a:gd name="connsiteY38" fmla="*/ 5416094 h 5416094"/>
              <a:gd name="connsiteX39" fmla="*/ 2444877 w 10515600"/>
              <a:gd name="connsiteY39" fmla="*/ 5416094 h 5416094"/>
              <a:gd name="connsiteX40" fmla="*/ 1997964 w 10515600"/>
              <a:gd name="connsiteY40" fmla="*/ 5416094 h 5416094"/>
              <a:gd name="connsiteX41" fmla="*/ 1445895 w 10515600"/>
              <a:gd name="connsiteY41" fmla="*/ 5416094 h 5416094"/>
              <a:gd name="connsiteX42" fmla="*/ 788670 w 10515600"/>
              <a:gd name="connsiteY42" fmla="*/ 5416094 h 5416094"/>
              <a:gd name="connsiteX43" fmla="*/ 0 w 10515600"/>
              <a:gd name="connsiteY43" fmla="*/ 5416094 h 5416094"/>
              <a:gd name="connsiteX44" fmla="*/ 0 w 10515600"/>
              <a:gd name="connsiteY44" fmla="*/ 4630760 h 5416094"/>
              <a:gd name="connsiteX45" fmla="*/ 0 w 10515600"/>
              <a:gd name="connsiteY45" fmla="*/ 3953749 h 5416094"/>
              <a:gd name="connsiteX46" fmla="*/ 0 w 10515600"/>
              <a:gd name="connsiteY46" fmla="*/ 3276737 h 5416094"/>
              <a:gd name="connsiteX47" fmla="*/ 0 w 10515600"/>
              <a:gd name="connsiteY47" fmla="*/ 2599725 h 5416094"/>
              <a:gd name="connsiteX48" fmla="*/ 0 w 10515600"/>
              <a:gd name="connsiteY48" fmla="*/ 1922713 h 5416094"/>
              <a:gd name="connsiteX49" fmla="*/ 0 w 10515600"/>
              <a:gd name="connsiteY49" fmla="*/ 1299863 h 5416094"/>
              <a:gd name="connsiteX50" fmla="*/ 0 w 10515600"/>
              <a:gd name="connsiteY50" fmla="*/ 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print of a building&#10;&#10;Description automatically generated">
            <a:extLst>
              <a:ext uri="{FF2B5EF4-FFF2-40B4-BE49-F238E27FC236}">
                <a16:creationId xmlns:a16="http://schemas.microsoft.com/office/drawing/2014/main" id="{E852F97A-5C7A-6307-699F-C4EDC6684D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5440" y="914400"/>
            <a:ext cx="1535407" cy="1180270"/>
          </a:xfrm>
          <a:prstGeom prst="rect">
            <a:avLst/>
          </a:prstGeom>
        </p:spPr>
      </p:pic>
      <p:cxnSp>
        <p:nvCxnSpPr>
          <p:cNvPr id="14" name="Straight Connector 13">
            <a:extLst>
              <a:ext uri="{FF2B5EF4-FFF2-40B4-BE49-F238E27FC236}">
                <a16:creationId xmlns:a16="http://schemas.microsoft.com/office/drawing/2014/main" id="{C2F59A4B-16A4-4EA6-113F-35B5892B20B0}"/>
              </a:ext>
            </a:extLst>
          </p:cNvPr>
          <p:cNvCxnSpPr/>
          <p:nvPr/>
        </p:nvCxnSpPr>
        <p:spPr>
          <a:xfrm>
            <a:off x="1939553" y="4217984"/>
            <a:ext cx="8236693"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BA213269-E0F5-7BFC-81CE-DB6354F0D7D5}"/>
              </a:ext>
            </a:extLst>
          </p:cNvPr>
          <p:cNvSpPr txBox="1"/>
          <p:nvPr/>
        </p:nvSpPr>
        <p:spPr>
          <a:xfrm>
            <a:off x="2053950" y="2524262"/>
            <a:ext cx="1904736" cy="2008799"/>
          </a:xfrm>
          <a:prstGeom prst="rect">
            <a:avLst/>
          </a:prstGeom>
          <a:noFill/>
        </p:spPr>
        <p:txBody>
          <a:bodyPr wrap="square" rtlCol="0">
            <a:spAutoFit/>
          </a:bodyPr>
          <a:lstStyle/>
          <a:p>
            <a:pPr algn="ctr" defTabSz="610636">
              <a:lnSpc>
                <a:spcPct val="150000"/>
              </a:lnSpc>
              <a:spcAft>
                <a:spcPts val="636"/>
              </a:spcAft>
            </a:pPr>
            <a:r>
              <a:rPr lang="en-US" sz="735" kern="1200">
                <a:solidFill>
                  <a:schemeClr val="tx1"/>
                </a:solidFill>
                <a:latin typeface="+mn-lt"/>
                <a:ea typeface="+mn-ea"/>
                <a:cs typeface="+mn-cs"/>
              </a:rPr>
              <a:t>Evaluations for current</a:t>
            </a:r>
          </a:p>
          <a:p>
            <a:pPr defTabSz="610636">
              <a:lnSpc>
                <a:spcPct val="150000"/>
              </a:lnSpc>
              <a:spcAft>
                <a:spcPts val="636"/>
              </a:spcAft>
            </a:pPr>
            <a:r>
              <a:rPr lang="en-US" sz="735" kern="1200">
                <a:solidFill>
                  <a:schemeClr val="tx1"/>
                </a:solidFill>
                <a:latin typeface="+mn-lt"/>
                <a:ea typeface="+mn-ea"/>
                <a:cs typeface="+mn-cs"/>
              </a:rPr>
              <a:t>Cost:                                                        </a:t>
            </a:r>
            <a:r>
              <a:rPr lang="en-US" sz="735" u="sng" kern="1200">
                <a:solidFill>
                  <a:schemeClr val="tx1"/>
                </a:solidFill>
                <a:latin typeface="+mn-lt"/>
                <a:ea typeface="+mn-ea"/>
                <a:cs typeface="+mn-cs"/>
              </a:rPr>
              <a:t>$100,000</a:t>
            </a:r>
          </a:p>
          <a:p>
            <a:pPr defTabSz="610636">
              <a:lnSpc>
                <a:spcPct val="150000"/>
              </a:lnSpc>
              <a:spcAft>
                <a:spcPts val="636"/>
              </a:spcAft>
            </a:pPr>
            <a:r>
              <a:rPr lang="en-US" sz="735" kern="1200">
                <a:solidFill>
                  <a:schemeClr val="tx1"/>
                </a:solidFill>
                <a:latin typeface="+mn-lt"/>
                <a:ea typeface="+mn-ea"/>
                <a:cs typeface="+mn-cs"/>
              </a:rPr>
              <a:t>Maintenance years:                               </a:t>
            </a:r>
            <a:r>
              <a:rPr lang="en-US" sz="735" u="sng" kern="1200">
                <a:solidFill>
                  <a:schemeClr val="tx1"/>
                </a:solidFill>
                <a:latin typeface="+mn-lt"/>
                <a:ea typeface="+mn-ea"/>
                <a:cs typeface="+mn-cs"/>
              </a:rPr>
              <a:t>5yrs</a:t>
            </a:r>
          </a:p>
          <a:p>
            <a:pPr defTabSz="610636">
              <a:lnSpc>
                <a:spcPct val="150000"/>
              </a:lnSpc>
              <a:spcAft>
                <a:spcPts val="636"/>
              </a:spcAft>
            </a:pPr>
            <a:r>
              <a:rPr lang="en-US" sz="735" kern="1200">
                <a:solidFill>
                  <a:schemeClr val="tx1"/>
                </a:solidFill>
                <a:latin typeface="+mn-lt"/>
                <a:ea typeface="+mn-ea"/>
                <a:cs typeface="+mn-cs"/>
              </a:rPr>
              <a:t>CO2:                                                          </a:t>
            </a:r>
            <a:r>
              <a:rPr lang="en-US" sz="735" u="sng" kern="1200">
                <a:solidFill>
                  <a:schemeClr val="tx1"/>
                </a:solidFill>
                <a:latin typeface="+mn-lt"/>
                <a:ea typeface="+mn-ea"/>
                <a:cs typeface="+mn-cs"/>
              </a:rPr>
              <a:t>23 Tons</a:t>
            </a:r>
          </a:p>
          <a:p>
            <a:pPr defTabSz="610636">
              <a:lnSpc>
                <a:spcPct val="150000"/>
              </a:lnSpc>
              <a:spcAft>
                <a:spcPts val="636"/>
              </a:spcAft>
            </a:pPr>
            <a:r>
              <a:rPr lang="en-US" sz="735" kern="1200">
                <a:solidFill>
                  <a:srgbClr val="000000"/>
                </a:solidFill>
                <a:latin typeface="Roboto" panose="02000000000000000000" pitchFamily="2" charset="0"/>
                <a:ea typeface="+mn-ea"/>
                <a:cs typeface="+mn-cs"/>
              </a:rPr>
              <a:t>Acoustics:                                        </a:t>
            </a:r>
            <a:r>
              <a:rPr lang="en-US" sz="735" u="sng" kern="1200">
                <a:solidFill>
                  <a:srgbClr val="000000"/>
                </a:solidFill>
                <a:latin typeface="Roboto" panose="02000000000000000000" pitchFamily="2" charset="0"/>
                <a:ea typeface="+mn-ea"/>
                <a:cs typeface="+mn-cs"/>
              </a:rPr>
              <a:t>85 </a:t>
            </a:r>
            <a:r>
              <a:rPr lang="en-US" sz="735" u="sng" kern="1200" err="1">
                <a:solidFill>
                  <a:srgbClr val="000000"/>
                </a:solidFill>
                <a:latin typeface="Roboto" panose="02000000000000000000" pitchFamily="2" charset="0"/>
                <a:ea typeface="+mn-ea"/>
                <a:cs typeface="+mn-cs"/>
              </a:rPr>
              <a:t>db</a:t>
            </a:r>
            <a:endParaRPr lang="en-US" sz="735" u="sng" kern="1200">
              <a:solidFill>
                <a:srgbClr val="000000"/>
              </a:solidFill>
              <a:latin typeface="Roboto" panose="02000000000000000000" pitchFamily="2" charset="0"/>
              <a:ea typeface="+mn-ea"/>
              <a:cs typeface="+mn-cs"/>
            </a:endParaRPr>
          </a:p>
          <a:p>
            <a:pPr defTabSz="610636">
              <a:lnSpc>
                <a:spcPct val="150000"/>
              </a:lnSpc>
              <a:spcAft>
                <a:spcPts val="636"/>
              </a:spcAft>
            </a:pPr>
            <a:r>
              <a:rPr lang="en-US" sz="735" kern="1200">
                <a:solidFill>
                  <a:schemeClr val="tx1"/>
                </a:solidFill>
                <a:latin typeface="+mn-lt"/>
                <a:ea typeface="+mn-ea"/>
                <a:cs typeface="+mn-cs"/>
              </a:rPr>
              <a:t>Temperature range:                          </a:t>
            </a:r>
            <a:r>
              <a:rPr lang="en-US" sz="735" u="sng" kern="1200">
                <a:solidFill>
                  <a:schemeClr val="tx1"/>
                </a:solidFill>
                <a:latin typeface="+mn-lt"/>
                <a:ea typeface="+mn-ea"/>
                <a:cs typeface="+mn-cs"/>
              </a:rPr>
              <a:t>18 – 25 C</a:t>
            </a:r>
          </a:p>
          <a:p>
            <a:pPr defTabSz="610636">
              <a:lnSpc>
                <a:spcPct val="150000"/>
              </a:lnSpc>
              <a:spcAft>
                <a:spcPts val="636"/>
              </a:spcAft>
            </a:pPr>
            <a:r>
              <a:rPr lang="en-US" sz="735" kern="1200">
                <a:solidFill>
                  <a:schemeClr val="tx1"/>
                </a:solidFill>
                <a:latin typeface="+mn-lt"/>
                <a:ea typeface="+mn-ea"/>
                <a:cs typeface="+mn-cs"/>
              </a:rPr>
              <a:t>Humidity:                                              </a:t>
            </a:r>
            <a:r>
              <a:rPr lang="en-US" sz="735" u="sng" kern="1200">
                <a:solidFill>
                  <a:schemeClr val="tx1"/>
                </a:solidFill>
                <a:latin typeface="+mn-lt"/>
                <a:ea typeface="+mn-ea"/>
                <a:cs typeface="+mn-cs"/>
              </a:rPr>
              <a:t>30% - 50%</a:t>
            </a:r>
          </a:p>
          <a:p>
            <a:pPr>
              <a:spcAft>
                <a:spcPts val="600"/>
              </a:spcAft>
            </a:pPr>
            <a:endParaRPr lang="en-US" sz="900"/>
          </a:p>
        </p:txBody>
      </p:sp>
      <p:cxnSp>
        <p:nvCxnSpPr>
          <p:cNvPr id="3" name="Straight Connector 2">
            <a:extLst>
              <a:ext uri="{FF2B5EF4-FFF2-40B4-BE49-F238E27FC236}">
                <a16:creationId xmlns:a16="http://schemas.microsoft.com/office/drawing/2014/main" id="{3875B2E3-ED14-5B07-7055-896FA1C04870}"/>
              </a:ext>
            </a:extLst>
          </p:cNvPr>
          <p:cNvCxnSpPr/>
          <p:nvPr/>
        </p:nvCxnSpPr>
        <p:spPr>
          <a:xfrm>
            <a:off x="1939553" y="2247401"/>
            <a:ext cx="8236693" cy="0"/>
          </a:xfrm>
          <a:prstGeom prst="line">
            <a:avLst/>
          </a:prstGeom>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0D2E3BDE-1FE8-9899-4D9C-1A74EECA8ED8}"/>
              </a:ext>
            </a:extLst>
          </p:cNvPr>
          <p:cNvSpPr txBox="1"/>
          <p:nvPr/>
        </p:nvSpPr>
        <p:spPr>
          <a:xfrm>
            <a:off x="4340295" y="2523707"/>
            <a:ext cx="2205032" cy="1763434"/>
          </a:xfrm>
          <a:prstGeom prst="rect">
            <a:avLst/>
          </a:prstGeom>
          <a:noFill/>
        </p:spPr>
        <p:txBody>
          <a:bodyPr wrap="square" rtlCol="0">
            <a:spAutoFit/>
          </a:bodyPr>
          <a:lstStyle/>
          <a:p>
            <a:pPr algn="ctr" defTabSz="610636">
              <a:lnSpc>
                <a:spcPct val="150000"/>
              </a:lnSpc>
              <a:spcAft>
                <a:spcPts val="636"/>
              </a:spcAft>
            </a:pPr>
            <a:r>
              <a:rPr lang="en-US" sz="735" kern="1200" dirty="0">
                <a:solidFill>
                  <a:schemeClr val="tx1"/>
                </a:solidFill>
                <a:latin typeface="+mn-lt"/>
                <a:ea typeface="+mn-ea"/>
                <a:cs typeface="+mn-cs"/>
              </a:rPr>
              <a:t>Goals</a:t>
            </a:r>
          </a:p>
          <a:p>
            <a:pPr defTabSz="610636">
              <a:lnSpc>
                <a:spcPct val="150000"/>
              </a:lnSpc>
              <a:spcAft>
                <a:spcPts val="636"/>
              </a:spcAft>
            </a:pPr>
            <a:r>
              <a:rPr lang="en-US" sz="735" kern="1200" dirty="0">
                <a:solidFill>
                  <a:schemeClr val="tx1"/>
                </a:solidFill>
                <a:latin typeface="+mn-lt"/>
                <a:ea typeface="+mn-ea"/>
                <a:cs typeface="+mn-cs"/>
              </a:rPr>
              <a:t>Cost:</a:t>
            </a:r>
            <a:endParaRPr lang="en-US" sz="735" u="sng" kern="1200" dirty="0">
              <a:solidFill>
                <a:schemeClr val="tx1"/>
              </a:solidFill>
              <a:latin typeface="+mn-lt"/>
              <a:ea typeface="+mn-ea"/>
              <a:cs typeface="+mn-cs"/>
            </a:endParaRPr>
          </a:p>
          <a:p>
            <a:pPr defTabSz="610636">
              <a:lnSpc>
                <a:spcPct val="150000"/>
              </a:lnSpc>
              <a:spcAft>
                <a:spcPts val="636"/>
              </a:spcAft>
            </a:pPr>
            <a:r>
              <a:rPr lang="en-US" sz="735" kern="1200" dirty="0">
                <a:solidFill>
                  <a:schemeClr val="tx1"/>
                </a:solidFill>
                <a:latin typeface="+mn-lt"/>
                <a:ea typeface="+mn-ea"/>
                <a:cs typeface="+mn-cs"/>
              </a:rPr>
              <a:t>Maintenance years:</a:t>
            </a:r>
            <a:endParaRPr lang="en-US" sz="735" u="sng" kern="1200" dirty="0">
              <a:solidFill>
                <a:schemeClr val="tx1"/>
              </a:solidFill>
              <a:latin typeface="+mn-lt"/>
              <a:ea typeface="+mn-ea"/>
              <a:cs typeface="+mn-cs"/>
            </a:endParaRPr>
          </a:p>
          <a:p>
            <a:pPr defTabSz="610636">
              <a:lnSpc>
                <a:spcPct val="150000"/>
              </a:lnSpc>
              <a:spcAft>
                <a:spcPts val="636"/>
              </a:spcAft>
            </a:pPr>
            <a:r>
              <a:rPr lang="en-US" sz="735" kern="1200" dirty="0">
                <a:solidFill>
                  <a:schemeClr val="tx1"/>
                </a:solidFill>
                <a:latin typeface="+mn-lt"/>
                <a:ea typeface="+mn-ea"/>
                <a:cs typeface="+mn-cs"/>
              </a:rPr>
              <a:t>CO2:                                                          &lt;=</a:t>
            </a:r>
            <a:endParaRPr lang="en-US" sz="735" u="sng" kern="1200" dirty="0">
              <a:solidFill>
                <a:schemeClr val="tx1"/>
              </a:solidFill>
              <a:latin typeface="+mn-lt"/>
              <a:ea typeface="+mn-ea"/>
              <a:cs typeface="+mn-cs"/>
            </a:endParaRPr>
          </a:p>
          <a:p>
            <a:pPr defTabSz="610636">
              <a:lnSpc>
                <a:spcPct val="150000"/>
              </a:lnSpc>
              <a:spcAft>
                <a:spcPts val="636"/>
              </a:spcAft>
            </a:pPr>
            <a:r>
              <a:rPr lang="en-US" sz="735" kern="1200" dirty="0">
                <a:solidFill>
                  <a:srgbClr val="000000"/>
                </a:solidFill>
                <a:latin typeface="Roboto" panose="02000000000000000000" pitchFamily="2" charset="0"/>
                <a:ea typeface="+mn-ea"/>
                <a:cs typeface="+mn-cs"/>
              </a:rPr>
              <a:t>Acoustics:</a:t>
            </a:r>
            <a:endParaRPr lang="en-US" sz="735" u="sng" kern="1200" dirty="0">
              <a:solidFill>
                <a:srgbClr val="000000"/>
              </a:solidFill>
              <a:latin typeface="Roboto" panose="02000000000000000000" pitchFamily="2" charset="0"/>
              <a:ea typeface="+mn-ea"/>
              <a:cs typeface="+mn-cs"/>
            </a:endParaRPr>
          </a:p>
          <a:p>
            <a:pPr defTabSz="610636">
              <a:lnSpc>
                <a:spcPct val="150000"/>
              </a:lnSpc>
              <a:spcAft>
                <a:spcPts val="636"/>
              </a:spcAft>
            </a:pPr>
            <a:r>
              <a:rPr lang="en-US" sz="735" kern="1200" dirty="0">
                <a:solidFill>
                  <a:schemeClr val="tx1"/>
                </a:solidFill>
                <a:latin typeface="+mn-lt"/>
                <a:ea typeface="+mn-ea"/>
                <a:cs typeface="+mn-cs"/>
              </a:rPr>
              <a:t>Temperature range:                         </a:t>
            </a:r>
          </a:p>
          <a:p>
            <a:pPr defTabSz="610636">
              <a:lnSpc>
                <a:spcPct val="150000"/>
              </a:lnSpc>
              <a:spcAft>
                <a:spcPts val="636"/>
              </a:spcAft>
            </a:pPr>
            <a:r>
              <a:rPr lang="en-US" sz="735" kern="1200" dirty="0">
                <a:solidFill>
                  <a:schemeClr val="tx1"/>
                </a:solidFill>
                <a:latin typeface="+mn-lt"/>
                <a:ea typeface="+mn-ea"/>
                <a:cs typeface="+mn-cs"/>
              </a:rPr>
              <a:t>Humidity:</a:t>
            </a:r>
            <a:endParaRPr lang="en-US" sz="900" dirty="0"/>
          </a:p>
        </p:txBody>
      </p:sp>
      <p:sp>
        <p:nvSpPr>
          <p:cNvPr id="6" name="Rectangle 5">
            <a:extLst>
              <a:ext uri="{FF2B5EF4-FFF2-40B4-BE49-F238E27FC236}">
                <a16:creationId xmlns:a16="http://schemas.microsoft.com/office/drawing/2014/main" id="{16EBC317-C2C5-A39A-D2CC-F20F03131EB4}"/>
              </a:ext>
            </a:extLst>
          </p:cNvPr>
          <p:cNvSpPr/>
          <p:nvPr/>
        </p:nvSpPr>
        <p:spPr>
          <a:xfrm>
            <a:off x="5647298" y="2851821"/>
            <a:ext cx="248817" cy="82939"/>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6B90B64-6F6B-DCFC-BEE7-F8DDBFA633D2}"/>
              </a:ext>
            </a:extLst>
          </p:cNvPr>
          <p:cNvSpPr/>
          <p:nvPr/>
        </p:nvSpPr>
        <p:spPr>
          <a:xfrm>
            <a:off x="6159293" y="2840952"/>
            <a:ext cx="248817" cy="82939"/>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3A8B501-AD33-F2A1-3FD4-C48824F98DB6}"/>
              </a:ext>
            </a:extLst>
          </p:cNvPr>
          <p:cNvSpPr/>
          <p:nvPr/>
        </p:nvSpPr>
        <p:spPr>
          <a:xfrm>
            <a:off x="5647298" y="3088897"/>
            <a:ext cx="248817" cy="82939"/>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2C582F9-92D2-F0CA-305E-1501705F71EC}"/>
              </a:ext>
            </a:extLst>
          </p:cNvPr>
          <p:cNvSpPr/>
          <p:nvPr/>
        </p:nvSpPr>
        <p:spPr>
          <a:xfrm>
            <a:off x="6152276" y="3083354"/>
            <a:ext cx="248817" cy="82939"/>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7A3FE9F-0DA3-3812-FB03-24664650D760}"/>
              </a:ext>
            </a:extLst>
          </p:cNvPr>
          <p:cNvSpPr/>
          <p:nvPr/>
        </p:nvSpPr>
        <p:spPr>
          <a:xfrm>
            <a:off x="6159293" y="3345520"/>
            <a:ext cx="248817" cy="82939"/>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95221F8-4B0D-4A5C-B371-5EEEE571C7A1}"/>
              </a:ext>
            </a:extLst>
          </p:cNvPr>
          <p:cNvSpPr/>
          <p:nvPr/>
        </p:nvSpPr>
        <p:spPr>
          <a:xfrm>
            <a:off x="5647298" y="3588756"/>
            <a:ext cx="248817" cy="82939"/>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56D83C9-D17D-602B-DA17-A7B9BFDFD145}"/>
              </a:ext>
            </a:extLst>
          </p:cNvPr>
          <p:cNvSpPr/>
          <p:nvPr/>
        </p:nvSpPr>
        <p:spPr>
          <a:xfrm>
            <a:off x="6152277" y="3587619"/>
            <a:ext cx="248817" cy="82939"/>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E2DD4FF-91DA-3374-8E97-936B94F4ACAC}"/>
              </a:ext>
            </a:extLst>
          </p:cNvPr>
          <p:cNvSpPr/>
          <p:nvPr/>
        </p:nvSpPr>
        <p:spPr>
          <a:xfrm>
            <a:off x="5647298" y="3826452"/>
            <a:ext cx="248817" cy="82939"/>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6FB986D-F0DC-8FAF-5507-8925918B4C56}"/>
              </a:ext>
            </a:extLst>
          </p:cNvPr>
          <p:cNvSpPr/>
          <p:nvPr/>
        </p:nvSpPr>
        <p:spPr>
          <a:xfrm>
            <a:off x="6159293" y="3826194"/>
            <a:ext cx="248817" cy="82939"/>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6FBED40-0947-4A25-3EE8-BCA4F39D674A}"/>
              </a:ext>
            </a:extLst>
          </p:cNvPr>
          <p:cNvSpPr/>
          <p:nvPr/>
        </p:nvSpPr>
        <p:spPr>
          <a:xfrm>
            <a:off x="5647298" y="4063373"/>
            <a:ext cx="248817" cy="82939"/>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1EC6C4B-65EB-E3BE-52BD-B44F65EFA0B2}"/>
              </a:ext>
            </a:extLst>
          </p:cNvPr>
          <p:cNvSpPr/>
          <p:nvPr/>
        </p:nvSpPr>
        <p:spPr>
          <a:xfrm>
            <a:off x="6153315" y="4057960"/>
            <a:ext cx="248817" cy="82939"/>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53F80AB6-AFA3-46AB-CD09-4F4FCD45D703}"/>
              </a:ext>
            </a:extLst>
          </p:cNvPr>
          <p:cNvSpPr txBox="1"/>
          <p:nvPr/>
        </p:nvSpPr>
        <p:spPr>
          <a:xfrm>
            <a:off x="6805583" y="2524262"/>
            <a:ext cx="1904736" cy="2008799"/>
          </a:xfrm>
          <a:prstGeom prst="rect">
            <a:avLst/>
          </a:prstGeom>
          <a:noFill/>
        </p:spPr>
        <p:txBody>
          <a:bodyPr wrap="square" rtlCol="0">
            <a:spAutoFit/>
          </a:bodyPr>
          <a:lstStyle/>
          <a:p>
            <a:pPr algn="ctr" defTabSz="610636">
              <a:lnSpc>
                <a:spcPct val="150000"/>
              </a:lnSpc>
              <a:spcAft>
                <a:spcPts val="636"/>
              </a:spcAft>
            </a:pPr>
            <a:r>
              <a:rPr lang="en-US" sz="735" kern="1200" dirty="0">
                <a:solidFill>
                  <a:schemeClr val="tx1"/>
                </a:solidFill>
                <a:latin typeface="+mn-lt"/>
                <a:ea typeface="+mn-ea"/>
                <a:cs typeface="+mn-cs"/>
              </a:rPr>
              <a:t>Optimized evaluation</a:t>
            </a:r>
          </a:p>
          <a:p>
            <a:pPr defTabSz="610636">
              <a:lnSpc>
                <a:spcPct val="150000"/>
              </a:lnSpc>
              <a:spcAft>
                <a:spcPts val="636"/>
              </a:spcAft>
            </a:pPr>
            <a:r>
              <a:rPr lang="en-US" sz="735" kern="1200" dirty="0">
                <a:solidFill>
                  <a:schemeClr val="tx1"/>
                </a:solidFill>
                <a:latin typeface="+mn-lt"/>
                <a:ea typeface="+mn-ea"/>
                <a:cs typeface="+mn-cs"/>
              </a:rPr>
              <a:t>Cost:                                                        </a:t>
            </a:r>
            <a:r>
              <a:rPr lang="en-US" sz="735" u="sng" kern="1200" dirty="0">
                <a:solidFill>
                  <a:schemeClr val="tx1"/>
                </a:solidFill>
                <a:latin typeface="+mn-lt"/>
                <a:ea typeface="+mn-ea"/>
                <a:cs typeface="+mn-cs"/>
              </a:rPr>
              <a:t>$90,000</a:t>
            </a:r>
          </a:p>
          <a:p>
            <a:pPr defTabSz="610636">
              <a:lnSpc>
                <a:spcPct val="150000"/>
              </a:lnSpc>
              <a:spcAft>
                <a:spcPts val="636"/>
              </a:spcAft>
            </a:pPr>
            <a:r>
              <a:rPr lang="en-US" sz="735" kern="1200" dirty="0">
                <a:solidFill>
                  <a:schemeClr val="tx1"/>
                </a:solidFill>
                <a:latin typeface="+mn-lt"/>
                <a:ea typeface="+mn-ea"/>
                <a:cs typeface="+mn-cs"/>
              </a:rPr>
              <a:t>Maintenance years:                               </a:t>
            </a:r>
            <a:r>
              <a:rPr lang="en-US" sz="735" u="sng" kern="1200" dirty="0">
                <a:solidFill>
                  <a:schemeClr val="tx1"/>
                </a:solidFill>
                <a:latin typeface="+mn-lt"/>
                <a:ea typeface="+mn-ea"/>
                <a:cs typeface="+mn-cs"/>
              </a:rPr>
              <a:t>8yrs</a:t>
            </a:r>
          </a:p>
          <a:p>
            <a:pPr defTabSz="610636">
              <a:lnSpc>
                <a:spcPct val="150000"/>
              </a:lnSpc>
              <a:spcAft>
                <a:spcPts val="636"/>
              </a:spcAft>
            </a:pPr>
            <a:r>
              <a:rPr lang="en-US" sz="735" kern="1200" dirty="0">
                <a:solidFill>
                  <a:schemeClr val="tx1"/>
                </a:solidFill>
                <a:latin typeface="+mn-lt"/>
                <a:ea typeface="+mn-ea"/>
                <a:cs typeface="+mn-cs"/>
              </a:rPr>
              <a:t>CO2:                                                          </a:t>
            </a:r>
            <a:r>
              <a:rPr lang="en-US" sz="735" u="sng" kern="1200" dirty="0">
                <a:solidFill>
                  <a:schemeClr val="tx1"/>
                </a:solidFill>
                <a:latin typeface="+mn-lt"/>
                <a:ea typeface="+mn-ea"/>
                <a:cs typeface="+mn-cs"/>
              </a:rPr>
              <a:t>20 Tons</a:t>
            </a:r>
          </a:p>
          <a:p>
            <a:pPr defTabSz="610636">
              <a:lnSpc>
                <a:spcPct val="150000"/>
              </a:lnSpc>
              <a:spcAft>
                <a:spcPts val="636"/>
              </a:spcAft>
            </a:pPr>
            <a:r>
              <a:rPr lang="en-US" sz="735" kern="1200" dirty="0">
                <a:solidFill>
                  <a:srgbClr val="000000"/>
                </a:solidFill>
                <a:latin typeface="Roboto" panose="02000000000000000000" pitchFamily="2" charset="0"/>
                <a:ea typeface="+mn-ea"/>
                <a:cs typeface="+mn-cs"/>
              </a:rPr>
              <a:t>Acoustics:                                        </a:t>
            </a:r>
            <a:r>
              <a:rPr lang="en-US" sz="735" u="sng" kern="1200" dirty="0">
                <a:solidFill>
                  <a:srgbClr val="000000"/>
                </a:solidFill>
                <a:latin typeface="Roboto" panose="02000000000000000000" pitchFamily="2" charset="0"/>
                <a:ea typeface="+mn-ea"/>
                <a:cs typeface="+mn-cs"/>
              </a:rPr>
              <a:t>80 </a:t>
            </a:r>
            <a:r>
              <a:rPr lang="en-US" sz="735" u="sng" kern="1200" dirty="0" err="1">
                <a:solidFill>
                  <a:srgbClr val="000000"/>
                </a:solidFill>
                <a:latin typeface="Roboto" panose="02000000000000000000" pitchFamily="2" charset="0"/>
                <a:ea typeface="+mn-ea"/>
                <a:cs typeface="+mn-cs"/>
              </a:rPr>
              <a:t>db</a:t>
            </a:r>
            <a:endParaRPr lang="en-US" sz="735" u="sng" kern="1200" dirty="0">
              <a:solidFill>
                <a:srgbClr val="000000"/>
              </a:solidFill>
              <a:latin typeface="Roboto" panose="02000000000000000000" pitchFamily="2" charset="0"/>
              <a:ea typeface="+mn-ea"/>
              <a:cs typeface="+mn-cs"/>
            </a:endParaRPr>
          </a:p>
          <a:p>
            <a:pPr defTabSz="610636">
              <a:lnSpc>
                <a:spcPct val="150000"/>
              </a:lnSpc>
              <a:spcAft>
                <a:spcPts val="636"/>
              </a:spcAft>
            </a:pPr>
            <a:r>
              <a:rPr lang="en-US" sz="735" kern="1200" dirty="0">
                <a:solidFill>
                  <a:schemeClr val="tx1"/>
                </a:solidFill>
                <a:latin typeface="+mn-lt"/>
                <a:ea typeface="+mn-ea"/>
                <a:cs typeface="+mn-cs"/>
              </a:rPr>
              <a:t>Temperature range:                          </a:t>
            </a:r>
            <a:r>
              <a:rPr lang="en-US" sz="735" u="sng" kern="1200" dirty="0">
                <a:solidFill>
                  <a:schemeClr val="tx1"/>
                </a:solidFill>
                <a:latin typeface="+mn-lt"/>
                <a:ea typeface="+mn-ea"/>
                <a:cs typeface="+mn-cs"/>
              </a:rPr>
              <a:t>18 – 25 C</a:t>
            </a:r>
          </a:p>
          <a:p>
            <a:pPr defTabSz="610636">
              <a:lnSpc>
                <a:spcPct val="150000"/>
              </a:lnSpc>
              <a:spcAft>
                <a:spcPts val="636"/>
              </a:spcAft>
            </a:pPr>
            <a:r>
              <a:rPr lang="en-US" sz="735" kern="1200" dirty="0">
                <a:solidFill>
                  <a:schemeClr val="tx1"/>
                </a:solidFill>
                <a:latin typeface="+mn-lt"/>
                <a:ea typeface="+mn-ea"/>
                <a:cs typeface="+mn-cs"/>
              </a:rPr>
              <a:t>Humidity:                                              </a:t>
            </a:r>
            <a:r>
              <a:rPr lang="en-US" sz="735" u="sng" kern="1200" dirty="0">
                <a:solidFill>
                  <a:schemeClr val="tx1"/>
                </a:solidFill>
                <a:latin typeface="+mn-lt"/>
                <a:ea typeface="+mn-ea"/>
                <a:cs typeface="+mn-cs"/>
              </a:rPr>
              <a:t>20% - 40%</a:t>
            </a:r>
          </a:p>
          <a:p>
            <a:pPr>
              <a:spcAft>
                <a:spcPts val="600"/>
              </a:spcAft>
            </a:pPr>
            <a:endParaRPr lang="en-US" sz="900" dirty="0"/>
          </a:p>
        </p:txBody>
      </p:sp>
      <p:cxnSp>
        <p:nvCxnSpPr>
          <p:cNvPr id="24" name="Straight Connector 23">
            <a:extLst>
              <a:ext uri="{FF2B5EF4-FFF2-40B4-BE49-F238E27FC236}">
                <a16:creationId xmlns:a16="http://schemas.microsoft.com/office/drawing/2014/main" id="{A408F0EB-C5F9-E340-850B-BEAC82870566}"/>
              </a:ext>
            </a:extLst>
          </p:cNvPr>
          <p:cNvCxnSpPr>
            <a:cxnSpLocks/>
          </p:cNvCxnSpPr>
          <p:nvPr/>
        </p:nvCxnSpPr>
        <p:spPr>
          <a:xfrm>
            <a:off x="4133144" y="2247401"/>
            <a:ext cx="0" cy="1939054"/>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AE393567-31D6-A38E-FE9D-850A9AB687A0}"/>
              </a:ext>
            </a:extLst>
          </p:cNvPr>
          <p:cNvCxnSpPr>
            <a:cxnSpLocks/>
          </p:cNvCxnSpPr>
          <p:nvPr/>
        </p:nvCxnSpPr>
        <p:spPr>
          <a:xfrm>
            <a:off x="6635612" y="2247401"/>
            <a:ext cx="0" cy="1939054"/>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C44D5D3A-4627-E8F1-9F03-942C8E4EB732}"/>
              </a:ext>
            </a:extLst>
          </p:cNvPr>
          <p:cNvCxnSpPr>
            <a:cxnSpLocks/>
          </p:cNvCxnSpPr>
          <p:nvPr/>
        </p:nvCxnSpPr>
        <p:spPr>
          <a:xfrm>
            <a:off x="8740545" y="2247401"/>
            <a:ext cx="0" cy="1939054"/>
          </a:xfrm>
          <a:prstGeom prst="line">
            <a:avLst/>
          </a:prstGeom>
        </p:spPr>
        <p:style>
          <a:lnRef idx="2">
            <a:schemeClr val="accent1"/>
          </a:lnRef>
          <a:fillRef idx="0">
            <a:schemeClr val="accent1"/>
          </a:fillRef>
          <a:effectRef idx="1">
            <a:schemeClr val="accent1"/>
          </a:effectRef>
          <a:fontRef idx="minor">
            <a:schemeClr val="tx1"/>
          </a:fontRef>
        </p:style>
      </p:cxnSp>
      <p:sp>
        <p:nvSpPr>
          <p:cNvPr id="38" name="TextBox 37">
            <a:extLst>
              <a:ext uri="{FF2B5EF4-FFF2-40B4-BE49-F238E27FC236}">
                <a16:creationId xmlns:a16="http://schemas.microsoft.com/office/drawing/2014/main" id="{E4F2A6F2-231F-7843-A1FB-317DD3FE8067}"/>
              </a:ext>
            </a:extLst>
          </p:cNvPr>
          <p:cNvSpPr txBox="1"/>
          <p:nvPr/>
        </p:nvSpPr>
        <p:spPr>
          <a:xfrm>
            <a:off x="8907655" y="2538949"/>
            <a:ext cx="1268591" cy="205441"/>
          </a:xfrm>
          <a:prstGeom prst="rect">
            <a:avLst/>
          </a:prstGeom>
          <a:noFill/>
        </p:spPr>
        <p:txBody>
          <a:bodyPr wrap="square" rtlCol="0">
            <a:spAutoFit/>
          </a:bodyPr>
          <a:lstStyle/>
          <a:p>
            <a:pPr defTabSz="610636">
              <a:spcAft>
                <a:spcPts val="636"/>
              </a:spcAft>
            </a:pPr>
            <a:r>
              <a:rPr lang="en-US" sz="735" kern="1200" dirty="0">
                <a:solidFill>
                  <a:schemeClr val="tx1"/>
                </a:solidFill>
                <a:latin typeface="+mn-lt"/>
                <a:ea typeface="+mn-ea"/>
                <a:cs typeface="+mn-cs"/>
              </a:rPr>
              <a:t>User defined weighting</a:t>
            </a:r>
            <a:endParaRPr lang="en-US" sz="1100" dirty="0"/>
          </a:p>
        </p:txBody>
      </p:sp>
      <p:sp>
        <p:nvSpPr>
          <p:cNvPr id="39" name="TextBox 38">
            <a:extLst>
              <a:ext uri="{FF2B5EF4-FFF2-40B4-BE49-F238E27FC236}">
                <a16:creationId xmlns:a16="http://schemas.microsoft.com/office/drawing/2014/main" id="{4A6635A9-DE2A-05A6-4C8E-D44DD963520F}"/>
              </a:ext>
            </a:extLst>
          </p:cNvPr>
          <p:cNvSpPr txBox="1"/>
          <p:nvPr/>
        </p:nvSpPr>
        <p:spPr>
          <a:xfrm>
            <a:off x="2510731" y="4316418"/>
            <a:ext cx="991173" cy="221844"/>
          </a:xfrm>
          <a:prstGeom prst="rect">
            <a:avLst/>
          </a:prstGeom>
          <a:noFill/>
        </p:spPr>
        <p:txBody>
          <a:bodyPr wrap="square" rtlCol="0">
            <a:spAutoFit/>
          </a:bodyPr>
          <a:lstStyle/>
          <a:p>
            <a:pPr defTabSz="610636">
              <a:spcAft>
                <a:spcPts val="636"/>
              </a:spcAft>
            </a:pPr>
            <a:r>
              <a:rPr lang="en-US" sz="801" kern="1200" dirty="0">
                <a:solidFill>
                  <a:schemeClr val="tx1"/>
                </a:solidFill>
                <a:latin typeface="+mn-lt"/>
                <a:ea typeface="+mn-ea"/>
                <a:cs typeface="+mn-cs"/>
              </a:rPr>
              <a:t>Design choices</a:t>
            </a:r>
            <a:endParaRPr lang="en-US" sz="1200" dirty="0"/>
          </a:p>
        </p:txBody>
      </p:sp>
      <p:pic>
        <p:nvPicPr>
          <p:cNvPr id="1030" name="Picture 6" descr="Drop, dropdown, menu, navigation, select, selection icon - Download on Iconfinder">
            <a:extLst>
              <a:ext uri="{FF2B5EF4-FFF2-40B4-BE49-F238E27FC236}">
                <a16:creationId xmlns:a16="http://schemas.microsoft.com/office/drawing/2014/main" id="{70A7B6F4-82ED-2390-AEAD-490428CF74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2033" y="4316418"/>
            <a:ext cx="297339" cy="297339"/>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a:extLst>
              <a:ext uri="{FF2B5EF4-FFF2-40B4-BE49-F238E27FC236}">
                <a16:creationId xmlns:a16="http://schemas.microsoft.com/office/drawing/2014/main" id="{4259F07A-1E77-9B19-9DFF-759875800B22}"/>
              </a:ext>
            </a:extLst>
          </p:cNvPr>
          <p:cNvSpPr txBox="1"/>
          <p:nvPr/>
        </p:nvSpPr>
        <p:spPr>
          <a:xfrm>
            <a:off x="4340295" y="4540314"/>
            <a:ext cx="2205032" cy="755797"/>
          </a:xfrm>
          <a:prstGeom prst="rect">
            <a:avLst/>
          </a:prstGeom>
          <a:noFill/>
        </p:spPr>
        <p:txBody>
          <a:bodyPr wrap="square" rtlCol="0">
            <a:spAutoFit/>
          </a:bodyPr>
          <a:lstStyle/>
          <a:p>
            <a:pPr defTabSz="610636">
              <a:lnSpc>
                <a:spcPct val="150000"/>
              </a:lnSpc>
              <a:spcAft>
                <a:spcPts val="636"/>
              </a:spcAft>
            </a:pPr>
            <a:r>
              <a:rPr lang="en-US" sz="735" kern="1200">
                <a:solidFill>
                  <a:schemeClr val="tx1"/>
                </a:solidFill>
                <a:latin typeface="+mn-lt"/>
                <a:ea typeface="+mn-ea"/>
                <a:cs typeface="+mn-cs"/>
              </a:rPr>
              <a:t>Glass area:</a:t>
            </a:r>
            <a:endParaRPr lang="en-US" sz="735" u="sng" kern="1200">
              <a:solidFill>
                <a:schemeClr val="tx1"/>
              </a:solidFill>
              <a:latin typeface="+mn-lt"/>
              <a:ea typeface="+mn-ea"/>
              <a:cs typeface="+mn-cs"/>
            </a:endParaRPr>
          </a:p>
          <a:p>
            <a:pPr defTabSz="610636">
              <a:lnSpc>
                <a:spcPct val="150000"/>
              </a:lnSpc>
              <a:spcAft>
                <a:spcPts val="636"/>
              </a:spcAft>
            </a:pPr>
            <a:r>
              <a:rPr lang="en-US" sz="735" kern="1200">
                <a:solidFill>
                  <a:schemeClr val="tx1"/>
                </a:solidFill>
                <a:latin typeface="+mn-lt"/>
                <a:ea typeface="+mn-ea"/>
                <a:cs typeface="+mn-cs"/>
              </a:rPr>
              <a:t>Solid walls area:</a:t>
            </a:r>
            <a:endParaRPr lang="en-US" sz="735" u="sng" kern="1200">
              <a:solidFill>
                <a:schemeClr val="tx1"/>
              </a:solidFill>
              <a:latin typeface="+mn-lt"/>
              <a:ea typeface="+mn-ea"/>
              <a:cs typeface="+mn-cs"/>
            </a:endParaRPr>
          </a:p>
          <a:p>
            <a:pPr defTabSz="610636">
              <a:lnSpc>
                <a:spcPct val="150000"/>
              </a:lnSpc>
              <a:spcAft>
                <a:spcPts val="636"/>
              </a:spcAft>
            </a:pPr>
            <a:r>
              <a:rPr lang="en-US" sz="735" kern="1200">
                <a:solidFill>
                  <a:schemeClr val="tx1"/>
                </a:solidFill>
                <a:latin typeface="+mn-lt"/>
                <a:ea typeface="+mn-ea"/>
                <a:cs typeface="+mn-cs"/>
              </a:rPr>
              <a:t>Concrete volume:</a:t>
            </a:r>
            <a:endParaRPr lang="en-US" sz="1100" u="sng"/>
          </a:p>
        </p:txBody>
      </p:sp>
      <p:sp>
        <p:nvSpPr>
          <p:cNvPr id="41" name="Rectangle 40">
            <a:extLst>
              <a:ext uri="{FF2B5EF4-FFF2-40B4-BE49-F238E27FC236}">
                <a16:creationId xmlns:a16="http://schemas.microsoft.com/office/drawing/2014/main" id="{EA63753B-1255-0F3F-30BD-3124786D6998}"/>
              </a:ext>
            </a:extLst>
          </p:cNvPr>
          <p:cNvSpPr/>
          <p:nvPr/>
        </p:nvSpPr>
        <p:spPr>
          <a:xfrm>
            <a:off x="5647298" y="4605213"/>
            <a:ext cx="248817" cy="82939"/>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8338380D-5472-E09F-ADBB-A3394A09436A}"/>
              </a:ext>
            </a:extLst>
          </p:cNvPr>
          <p:cNvSpPr/>
          <p:nvPr/>
        </p:nvSpPr>
        <p:spPr>
          <a:xfrm>
            <a:off x="6156372" y="4606643"/>
            <a:ext cx="248817" cy="82939"/>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3C04A2B2-65A8-8650-A399-04349129D36D}"/>
              </a:ext>
            </a:extLst>
          </p:cNvPr>
          <p:cNvSpPr txBox="1"/>
          <p:nvPr/>
        </p:nvSpPr>
        <p:spPr>
          <a:xfrm>
            <a:off x="3240057" y="4601463"/>
            <a:ext cx="681287" cy="1382673"/>
          </a:xfrm>
          <a:prstGeom prst="rect">
            <a:avLst/>
          </a:prstGeom>
          <a:noFill/>
        </p:spPr>
        <p:txBody>
          <a:bodyPr wrap="square" rtlCol="0">
            <a:spAutoFit/>
          </a:bodyPr>
          <a:lstStyle/>
          <a:p>
            <a:pPr defTabSz="610636">
              <a:spcAft>
                <a:spcPts val="636"/>
              </a:spcAft>
            </a:pPr>
            <a:r>
              <a:rPr lang="en-US" sz="735" kern="1200" dirty="0">
                <a:solidFill>
                  <a:schemeClr val="tx1"/>
                </a:solidFill>
                <a:latin typeface="+mn-lt"/>
                <a:ea typeface="+mn-ea"/>
                <a:cs typeface="+mn-cs"/>
              </a:rPr>
              <a:t>Glass </a:t>
            </a:r>
          </a:p>
          <a:p>
            <a:pPr defTabSz="610636">
              <a:spcAft>
                <a:spcPts val="636"/>
              </a:spcAft>
            </a:pPr>
            <a:r>
              <a:rPr lang="en-US" sz="735" kern="1200" dirty="0">
                <a:solidFill>
                  <a:schemeClr val="tx1"/>
                </a:solidFill>
                <a:latin typeface="+mn-lt"/>
                <a:ea typeface="+mn-ea"/>
                <a:cs typeface="+mn-cs"/>
              </a:rPr>
              <a:t>Wood</a:t>
            </a:r>
          </a:p>
          <a:p>
            <a:pPr defTabSz="610636">
              <a:spcAft>
                <a:spcPts val="636"/>
              </a:spcAft>
            </a:pPr>
            <a:r>
              <a:rPr lang="en-US" sz="735" kern="1200" dirty="0">
                <a:solidFill>
                  <a:schemeClr val="tx1"/>
                </a:solidFill>
                <a:latin typeface="+mn-lt"/>
                <a:ea typeface="+mn-ea"/>
                <a:cs typeface="+mn-cs"/>
              </a:rPr>
              <a:t>Fabric</a:t>
            </a:r>
          </a:p>
          <a:p>
            <a:pPr defTabSz="610636">
              <a:spcAft>
                <a:spcPts val="636"/>
              </a:spcAft>
            </a:pPr>
            <a:r>
              <a:rPr lang="en-US" sz="735" kern="1200" dirty="0">
                <a:solidFill>
                  <a:schemeClr val="tx1"/>
                </a:solidFill>
                <a:latin typeface="+mn-lt"/>
                <a:ea typeface="+mn-ea"/>
                <a:cs typeface="+mn-cs"/>
              </a:rPr>
              <a:t>Plastic</a:t>
            </a:r>
          </a:p>
          <a:p>
            <a:pPr defTabSz="610636">
              <a:spcAft>
                <a:spcPts val="636"/>
              </a:spcAft>
            </a:pPr>
            <a:r>
              <a:rPr lang="en-US" sz="735" kern="1200" dirty="0">
                <a:solidFill>
                  <a:schemeClr val="tx1"/>
                </a:solidFill>
                <a:latin typeface="+mn-lt"/>
                <a:ea typeface="+mn-ea"/>
                <a:cs typeface="+mn-cs"/>
              </a:rPr>
              <a:t>Concrete</a:t>
            </a:r>
          </a:p>
          <a:p>
            <a:pPr defTabSz="610636">
              <a:spcAft>
                <a:spcPts val="636"/>
              </a:spcAft>
            </a:pPr>
            <a:r>
              <a:rPr lang="en-US" sz="735" kern="1200" dirty="0">
                <a:solidFill>
                  <a:schemeClr val="tx1"/>
                </a:solidFill>
                <a:latin typeface="+mn-lt"/>
                <a:ea typeface="+mn-ea"/>
                <a:cs typeface="+mn-cs"/>
              </a:rPr>
              <a:t>Steel</a:t>
            </a:r>
          </a:p>
          <a:p>
            <a:pPr defTabSz="610636">
              <a:spcAft>
                <a:spcPts val="636"/>
              </a:spcAft>
            </a:pPr>
            <a:r>
              <a:rPr lang="en-US" sz="735" kern="1200" dirty="0">
                <a:solidFill>
                  <a:schemeClr val="tx1"/>
                </a:solidFill>
                <a:latin typeface="+mn-lt"/>
                <a:ea typeface="+mn-ea"/>
                <a:cs typeface="+mn-cs"/>
              </a:rPr>
              <a:t>Etc.(library) </a:t>
            </a:r>
            <a:endParaRPr lang="en-US" sz="1100" dirty="0"/>
          </a:p>
        </p:txBody>
      </p:sp>
      <p:sp>
        <p:nvSpPr>
          <p:cNvPr id="44" name="TextBox 43">
            <a:extLst>
              <a:ext uri="{FF2B5EF4-FFF2-40B4-BE49-F238E27FC236}">
                <a16:creationId xmlns:a16="http://schemas.microsoft.com/office/drawing/2014/main" id="{E45D30DE-2D6E-CF9F-70D4-E65312AAD259}"/>
              </a:ext>
            </a:extLst>
          </p:cNvPr>
          <p:cNvSpPr txBox="1"/>
          <p:nvPr/>
        </p:nvSpPr>
        <p:spPr>
          <a:xfrm>
            <a:off x="2268624" y="4561517"/>
            <a:ext cx="823346" cy="1259615"/>
          </a:xfrm>
          <a:prstGeom prst="rect">
            <a:avLst/>
          </a:prstGeom>
          <a:noFill/>
        </p:spPr>
        <p:txBody>
          <a:bodyPr wrap="square" rtlCol="0">
            <a:spAutoFit/>
          </a:bodyPr>
          <a:lstStyle/>
          <a:p>
            <a:pPr defTabSz="610636">
              <a:lnSpc>
                <a:spcPct val="150000"/>
              </a:lnSpc>
              <a:spcAft>
                <a:spcPts val="636"/>
              </a:spcAft>
            </a:pPr>
            <a:r>
              <a:rPr lang="en-US" sz="735" kern="1200">
                <a:solidFill>
                  <a:schemeClr val="tx1"/>
                </a:solidFill>
                <a:latin typeface="+mn-lt"/>
                <a:ea typeface="+mn-ea"/>
                <a:cs typeface="+mn-cs"/>
              </a:rPr>
              <a:t>Dorm</a:t>
            </a:r>
          </a:p>
          <a:p>
            <a:pPr defTabSz="610636">
              <a:lnSpc>
                <a:spcPct val="150000"/>
              </a:lnSpc>
              <a:spcAft>
                <a:spcPts val="636"/>
              </a:spcAft>
            </a:pPr>
            <a:r>
              <a:rPr lang="en-US" sz="735" kern="1200">
                <a:solidFill>
                  <a:schemeClr val="tx1"/>
                </a:solidFill>
                <a:latin typeface="+mn-lt"/>
                <a:ea typeface="+mn-ea"/>
                <a:cs typeface="+mn-cs"/>
              </a:rPr>
              <a:t>Open area</a:t>
            </a:r>
          </a:p>
          <a:p>
            <a:pPr defTabSz="610636">
              <a:lnSpc>
                <a:spcPct val="150000"/>
              </a:lnSpc>
              <a:spcAft>
                <a:spcPts val="636"/>
              </a:spcAft>
            </a:pPr>
            <a:r>
              <a:rPr lang="en-US" sz="735" kern="1200">
                <a:solidFill>
                  <a:schemeClr val="tx1"/>
                </a:solidFill>
                <a:latin typeface="+mn-lt"/>
                <a:ea typeface="+mn-ea"/>
                <a:cs typeface="+mn-cs"/>
              </a:rPr>
              <a:t>Kitchen</a:t>
            </a:r>
          </a:p>
          <a:p>
            <a:pPr defTabSz="610636">
              <a:lnSpc>
                <a:spcPct val="150000"/>
              </a:lnSpc>
              <a:spcAft>
                <a:spcPts val="636"/>
              </a:spcAft>
            </a:pPr>
            <a:r>
              <a:rPr lang="en-US" sz="735" kern="1200">
                <a:solidFill>
                  <a:schemeClr val="tx1"/>
                </a:solidFill>
                <a:latin typeface="+mn-lt"/>
                <a:ea typeface="+mn-ea"/>
                <a:cs typeface="+mn-cs"/>
              </a:rPr>
              <a:t>Common room</a:t>
            </a:r>
          </a:p>
          <a:p>
            <a:pPr defTabSz="610636">
              <a:lnSpc>
                <a:spcPct val="150000"/>
              </a:lnSpc>
              <a:spcAft>
                <a:spcPts val="636"/>
              </a:spcAft>
            </a:pPr>
            <a:r>
              <a:rPr lang="en-US" sz="735" kern="1200">
                <a:solidFill>
                  <a:schemeClr val="tx1"/>
                </a:solidFill>
                <a:latin typeface="+mn-lt"/>
                <a:ea typeface="+mn-ea"/>
                <a:cs typeface="+mn-cs"/>
              </a:rPr>
              <a:t>Etc.(library) </a:t>
            </a:r>
            <a:endParaRPr lang="en-US" sz="1100"/>
          </a:p>
        </p:txBody>
      </p:sp>
      <p:sp>
        <p:nvSpPr>
          <p:cNvPr id="45" name="Rectangle 44">
            <a:extLst>
              <a:ext uri="{FF2B5EF4-FFF2-40B4-BE49-F238E27FC236}">
                <a16:creationId xmlns:a16="http://schemas.microsoft.com/office/drawing/2014/main" id="{A2C38E84-BE3E-A811-7626-78EDBFD438A7}"/>
              </a:ext>
            </a:extLst>
          </p:cNvPr>
          <p:cNvSpPr/>
          <p:nvPr/>
        </p:nvSpPr>
        <p:spPr>
          <a:xfrm>
            <a:off x="5647298" y="4778751"/>
            <a:ext cx="248817" cy="82939"/>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69E1232A-6B0A-A1D7-2127-997677ED233D}"/>
              </a:ext>
            </a:extLst>
          </p:cNvPr>
          <p:cNvSpPr/>
          <p:nvPr/>
        </p:nvSpPr>
        <p:spPr>
          <a:xfrm>
            <a:off x="6156372" y="4780182"/>
            <a:ext cx="248817" cy="82939"/>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02A6DBAF-D84E-2BD2-A224-71759B6D73F6}"/>
              </a:ext>
            </a:extLst>
          </p:cNvPr>
          <p:cNvSpPr/>
          <p:nvPr/>
        </p:nvSpPr>
        <p:spPr>
          <a:xfrm>
            <a:off x="5647298" y="4957642"/>
            <a:ext cx="248817" cy="82939"/>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B8DFF22A-FDA9-DD54-DF25-7953A45CF588}"/>
              </a:ext>
            </a:extLst>
          </p:cNvPr>
          <p:cNvSpPr/>
          <p:nvPr/>
        </p:nvSpPr>
        <p:spPr>
          <a:xfrm>
            <a:off x="6156372" y="4959071"/>
            <a:ext cx="248817" cy="82939"/>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a:extLst>
              <a:ext uri="{FF2B5EF4-FFF2-40B4-BE49-F238E27FC236}">
                <a16:creationId xmlns:a16="http://schemas.microsoft.com/office/drawing/2014/main" id="{A7F9BDD6-F592-2E8C-9338-0311EF0E7B68}"/>
              </a:ext>
            </a:extLst>
          </p:cNvPr>
          <p:cNvSpPr txBox="1"/>
          <p:nvPr/>
        </p:nvSpPr>
        <p:spPr>
          <a:xfrm>
            <a:off x="5598679" y="5159344"/>
            <a:ext cx="946648" cy="221844"/>
          </a:xfrm>
          <a:prstGeom prst="rect">
            <a:avLst/>
          </a:prstGeom>
          <a:noFill/>
        </p:spPr>
        <p:txBody>
          <a:bodyPr wrap="square" rtlCol="0">
            <a:spAutoFit/>
          </a:bodyPr>
          <a:lstStyle/>
          <a:p>
            <a:pPr defTabSz="610636">
              <a:spcAft>
                <a:spcPts val="636"/>
              </a:spcAft>
            </a:pPr>
            <a:r>
              <a:rPr lang="en-US" sz="801" kern="1200">
                <a:solidFill>
                  <a:schemeClr val="tx1"/>
                </a:solidFill>
                <a:latin typeface="+mn-lt"/>
                <a:ea typeface="+mn-ea"/>
                <a:cs typeface="+mn-cs"/>
              </a:rPr>
              <a:t>  Min               Max</a:t>
            </a:r>
            <a:endParaRPr lang="en-US" sz="1200"/>
          </a:p>
        </p:txBody>
      </p:sp>
      <p:sp>
        <p:nvSpPr>
          <p:cNvPr id="50" name="TextBox 49">
            <a:extLst>
              <a:ext uri="{FF2B5EF4-FFF2-40B4-BE49-F238E27FC236}">
                <a16:creationId xmlns:a16="http://schemas.microsoft.com/office/drawing/2014/main" id="{CDC7BD73-EC7A-DF68-5B30-0BA4115D90A1}"/>
              </a:ext>
            </a:extLst>
          </p:cNvPr>
          <p:cNvSpPr txBox="1"/>
          <p:nvPr/>
        </p:nvSpPr>
        <p:spPr>
          <a:xfrm>
            <a:off x="6913029" y="4379214"/>
            <a:ext cx="1103947" cy="221844"/>
          </a:xfrm>
          <a:prstGeom prst="rect">
            <a:avLst/>
          </a:prstGeom>
          <a:noFill/>
        </p:spPr>
        <p:txBody>
          <a:bodyPr wrap="square" rtlCol="0">
            <a:spAutoFit/>
          </a:bodyPr>
          <a:lstStyle/>
          <a:p>
            <a:pPr defTabSz="610636">
              <a:spcAft>
                <a:spcPts val="636"/>
              </a:spcAft>
            </a:pPr>
            <a:r>
              <a:rPr lang="en-US" sz="801" kern="1200" dirty="0">
                <a:solidFill>
                  <a:schemeClr val="tx1"/>
                </a:solidFill>
                <a:latin typeface="+mn-lt"/>
                <a:ea typeface="+mn-ea"/>
                <a:cs typeface="+mn-cs"/>
              </a:rPr>
              <a:t>Other restrictions</a:t>
            </a:r>
            <a:endParaRPr lang="en-US" sz="1200" dirty="0"/>
          </a:p>
        </p:txBody>
      </p:sp>
      <p:sp>
        <p:nvSpPr>
          <p:cNvPr id="51" name="TextBox 50">
            <a:extLst>
              <a:ext uri="{FF2B5EF4-FFF2-40B4-BE49-F238E27FC236}">
                <a16:creationId xmlns:a16="http://schemas.microsoft.com/office/drawing/2014/main" id="{A8EC6B8B-D02A-B212-256B-6B80612E2FB4}"/>
              </a:ext>
            </a:extLst>
          </p:cNvPr>
          <p:cNvSpPr txBox="1"/>
          <p:nvPr/>
        </p:nvSpPr>
        <p:spPr>
          <a:xfrm>
            <a:off x="6922863" y="4561035"/>
            <a:ext cx="2205032" cy="1349813"/>
          </a:xfrm>
          <a:prstGeom prst="rect">
            <a:avLst/>
          </a:prstGeom>
          <a:noFill/>
        </p:spPr>
        <p:txBody>
          <a:bodyPr wrap="square" rtlCol="0">
            <a:spAutoFit/>
          </a:bodyPr>
          <a:lstStyle/>
          <a:p>
            <a:pPr defTabSz="610636">
              <a:lnSpc>
                <a:spcPct val="150000"/>
              </a:lnSpc>
              <a:spcAft>
                <a:spcPts val="636"/>
              </a:spcAft>
            </a:pPr>
            <a:r>
              <a:rPr lang="en-US" sz="735" kern="1200" dirty="0">
                <a:solidFill>
                  <a:schemeClr val="tx1"/>
                </a:solidFill>
                <a:latin typeface="+mn-lt"/>
                <a:ea typeface="+mn-ea"/>
                <a:cs typeface="+mn-cs"/>
              </a:rPr>
              <a:t>Piping material:</a:t>
            </a:r>
            <a:endParaRPr lang="en-US" sz="735" u="sng" kern="1200" dirty="0">
              <a:solidFill>
                <a:schemeClr val="tx1"/>
              </a:solidFill>
              <a:latin typeface="+mn-lt"/>
              <a:ea typeface="+mn-ea"/>
              <a:cs typeface="+mn-cs"/>
            </a:endParaRPr>
          </a:p>
          <a:p>
            <a:pPr defTabSz="610636">
              <a:lnSpc>
                <a:spcPct val="150000"/>
              </a:lnSpc>
              <a:spcAft>
                <a:spcPts val="636"/>
              </a:spcAft>
            </a:pPr>
            <a:r>
              <a:rPr lang="en-US" sz="735" kern="1200" dirty="0">
                <a:solidFill>
                  <a:schemeClr val="tx1"/>
                </a:solidFill>
                <a:latin typeface="+mn-lt"/>
                <a:ea typeface="+mn-ea"/>
                <a:cs typeface="+mn-cs"/>
              </a:rPr>
              <a:t>Wire material:</a:t>
            </a:r>
            <a:endParaRPr lang="en-US" sz="735" u="sng" kern="1200" dirty="0">
              <a:solidFill>
                <a:schemeClr val="tx1"/>
              </a:solidFill>
              <a:latin typeface="+mn-lt"/>
              <a:ea typeface="+mn-ea"/>
              <a:cs typeface="+mn-cs"/>
            </a:endParaRPr>
          </a:p>
          <a:p>
            <a:pPr defTabSz="610636">
              <a:lnSpc>
                <a:spcPct val="150000"/>
              </a:lnSpc>
              <a:spcAft>
                <a:spcPts val="636"/>
              </a:spcAft>
            </a:pPr>
            <a:r>
              <a:rPr lang="en-US" sz="735" kern="1200" dirty="0">
                <a:solidFill>
                  <a:schemeClr val="tx1"/>
                </a:solidFill>
                <a:latin typeface="+mn-lt"/>
                <a:ea typeface="+mn-ea"/>
                <a:cs typeface="+mn-cs"/>
              </a:rPr>
              <a:t>Lighting options:</a:t>
            </a:r>
          </a:p>
          <a:p>
            <a:pPr defTabSz="610636">
              <a:lnSpc>
                <a:spcPct val="150000"/>
              </a:lnSpc>
              <a:spcAft>
                <a:spcPts val="636"/>
              </a:spcAft>
            </a:pPr>
            <a:r>
              <a:rPr lang="en-US" sz="735" u="sng" kern="1200" dirty="0">
                <a:solidFill>
                  <a:schemeClr val="tx1"/>
                </a:solidFill>
                <a:latin typeface="+mn-lt"/>
                <a:ea typeface="+mn-ea"/>
                <a:cs typeface="+mn-cs"/>
              </a:rPr>
              <a:t>Code options: </a:t>
            </a:r>
          </a:p>
          <a:p>
            <a:pPr>
              <a:lnSpc>
                <a:spcPct val="150000"/>
              </a:lnSpc>
              <a:spcAft>
                <a:spcPts val="600"/>
              </a:spcAft>
            </a:pPr>
            <a:endParaRPr lang="en-US" sz="1100" u="sng" dirty="0"/>
          </a:p>
        </p:txBody>
      </p:sp>
      <p:sp>
        <p:nvSpPr>
          <p:cNvPr id="52" name="Rectangle 51">
            <a:extLst>
              <a:ext uri="{FF2B5EF4-FFF2-40B4-BE49-F238E27FC236}">
                <a16:creationId xmlns:a16="http://schemas.microsoft.com/office/drawing/2014/main" id="{181862D4-1DEC-B0FC-9BB9-32E60E9BD4EC}"/>
              </a:ext>
            </a:extLst>
          </p:cNvPr>
          <p:cNvSpPr/>
          <p:nvPr/>
        </p:nvSpPr>
        <p:spPr>
          <a:xfrm>
            <a:off x="8271282" y="4694902"/>
            <a:ext cx="248817" cy="82939"/>
          </a:xfrm>
          <a:prstGeom prst="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8D44C7F7-27CE-FA84-4DC8-1F6CFC392E51}"/>
              </a:ext>
            </a:extLst>
          </p:cNvPr>
          <p:cNvSpPr/>
          <p:nvPr/>
        </p:nvSpPr>
        <p:spPr>
          <a:xfrm>
            <a:off x="8271282" y="4919371"/>
            <a:ext cx="248817" cy="82939"/>
          </a:xfrm>
          <a:prstGeom prst="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612757B9-2CF4-79D0-3E69-56A3D5129E4A}"/>
              </a:ext>
            </a:extLst>
          </p:cNvPr>
          <p:cNvSpPr/>
          <p:nvPr/>
        </p:nvSpPr>
        <p:spPr>
          <a:xfrm>
            <a:off x="8271282" y="5131482"/>
            <a:ext cx="248817" cy="82939"/>
          </a:xfrm>
          <a:prstGeom prst="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4F5DC65C-D97B-8A8A-950D-15B46BE8BF05}"/>
              </a:ext>
            </a:extLst>
          </p:cNvPr>
          <p:cNvSpPr/>
          <p:nvPr/>
        </p:nvSpPr>
        <p:spPr>
          <a:xfrm>
            <a:off x="8271282" y="5381188"/>
            <a:ext cx="248817" cy="82939"/>
          </a:xfrm>
          <a:prstGeom prst="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9F98E0AF-D066-807B-9A35-F8EAF6071078}"/>
              </a:ext>
            </a:extLst>
          </p:cNvPr>
          <p:cNvSpPr/>
          <p:nvPr/>
        </p:nvSpPr>
        <p:spPr>
          <a:xfrm>
            <a:off x="9040398" y="2840952"/>
            <a:ext cx="914400" cy="93800"/>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12B40EA9-93CE-9FA2-7362-3E902918FCC9}"/>
              </a:ext>
            </a:extLst>
          </p:cNvPr>
          <p:cNvSpPr/>
          <p:nvPr/>
        </p:nvSpPr>
        <p:spPr>
          <a:xfrm>
            <a:off x="9333186" y="2762162"/>
            <a:ext cx="94586" cy="242238"/>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2AAEC973-24AF-84BF-F7E8-DBE92F0885C8}"/>
              </a:ext>
            </a:extLst>
          </p:cNvPr>
          <p:cNvSpPr/>
          <p:nvPr/>
        </p:nvSpPr>
        <p:spPr>
          <a:xfrm>
            <a:off x="9040398" y="3131603"/>
            <a:ext cx="914400" cy="93800"/>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2351C262-A79E-8367-D0D7-23918DB2AA79}"/>
              </a:ext>
            </a:extLst>
          </p:cNvPr>
          <p:cNvSpPr/>
          <p:nvPr/>
        </p:nvSpPr>
        <p:spPr>
          <a:xfrm>
            <a:off x="9567415" y="3052813"/>
            <a:ext cx="94586" cy="242238"/>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 name="Rectangle 1023">
            <a:extLst>
              <a:ext uri="{FF2B5EF4-FFF2-40B4-BE49-F238E27FC236}">
                <a16:creationId xmlns:a16="http://schemas.microsoft.com/office/drawing/2014/main" id="{6AF90C2A-EA9A-3E07-790A-E8D7A96C6BB6}"/>
              </a:ext>
            </a:extLst>
          </p:cNvPr>
          <p:cNvSpPr/>
          <p:nvPr/>
        </p:nvSpPr>
        <p:spPr>
          <a:xfrm>
            <a:off x="9040398" y="3417860"/>
            <a:ext cx="914400" cy="93800"/>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5" name="Rectangle 1024">
            <a:extLst>
              <a:ext uri="{FF2B5EF4-FFF2-40B4-BE49-F238E27FC236}">
                <a16:creationId xmlns:a16="http://schemas.microsoft.com/office/drawing/2014/main" id="{94CAB62E-19BD-4EAF-69B1-98B9CD8A30B0}"/>
              </a:ext>
            </a:extLst>
          </p:cNvPr>
          <p:cNvSpPr/>
          <p:nvPr/>
        </p:nvSpPr>
        <p:spPr>
          <a:xfrm>
            <a:off x="9153012" y="3339070"/>
            <a:ext cx="94586" cy="242238"/>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7" name="Rectangle 1026">
            <a:extLst>
              <a:ext uri="{FF2B5EF4-FFF2-40B4-BE49-F238E27FC236}">
                <a16:creationId xmlns:a16="http://schemas.microsoft.com/office/drawing/2014/main" id="{70A25069-CEEC-E985-C8BC-8FDD85618585}"/>
              </a:ext>
            </a:extLst>
          </p:cNvPr>
          <p:cNvSpPr/>
          <p:nvPr/>
        </p:nvSpPr>
        <p:spPr>
          <a:xfrm>
            <a:off x="9047794" y="3731627"/>
            <a:ext cx="914400" cy="93800"/>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9" name="Rectangle 1028">
            <a:extLst>
              <a:ext uri="{FF2B5EF4-FFF2-40B4-BE49-F238E27FC236}">
                <a16:creationId xmlns:a16="http://schemas.microsoft.com/office/drawing/2014/main" id="{573D3FD5-525B-CA1F-DE91-B3C60DEE4C61}"/>
              </a:ext>
            </a:extLst>
          </p:cNvPr>
          <p:cNvSpPr/>
          <p:nvPr/>
        </p:nvSpPr>
        <p:spPr>
          <a:xfrm>
            <a:off x="9412651" y="3652837"/>
            <a:ext cx="94586" cy="242238"/>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1" name="Rectangle 1030">
            <a:extLst>
              <a:ext uri="{FF2B5EF4-FFF2-40B4-BE49-F238E27FC236}">
                <a16:creationId xmlns:a16="http://schemas.microsoft.com/office/drawing/2014/main" id="{F3554490-8ECC-3242-FC32-D2FFBBB25BC2}"/>
              </a:ext>
            </a:extLst>
          </p:cNvPr>
          <p:cNvSpPr/>
          <p:nvPr/>
        </p:nvSpPr>
        <p:spPr>
          <a:xfrm>
            <a:off x="9050037" y="4032540"/>
            <a:ext cx="914400" cy="93800"/>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2" name="Rectangle 1031">
            <a:extLst>
              <a:ext uri="{FF2B5EF4-FFF2-40B4-BE49-F238E27FC236}">
                <a16:creationId xmlns:a16="http://schemas.microsoft.com/office/drawing/2014/main" id="{550F9585-C996-FC44-34CC-837CBE6CE6DD}"/>
              </a:ext>
            </a:extLst>
          </p:cNvPr>
          <p:cNvSpPr/>
          <p:nvPr/>
        </p:nvSpPr>
        <p:spPr>
          <a:xfrm>
            <a:off x="9527505" y="3953750"/>
            <a:ext cx="94586" cy="242238"/>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7234DD05-E158-6721-F89D-D26DBB98DBE2}"/>
              </a:ext>
            </a:extLst>
          </p:cNvPr>
          <p:cNvSpPr/>
          <p:nvPr/>
        </p:nvSpPr>
        <p:spPr>
          <a:xfrm>
            <a:off x="7107996" y="1328808"/>
            <a:ext cx="2644103" cy="245122"/>
          </a:xfrm>
          <a:prstGeom prst="rect">
            <a:avLst/>
          </a:prstGeom>
          <a:gradFill flip="none" rotWithShape="1">
            <a:gsLst>
              <a:gs pos="0">
                <a:schemeClr val="accent6">
                  <a:lumMod val="40000"/>
                  <a:lumOff val="60000"/>
                </a:schemeClr>
              </a:gs>
              <a:gs pos="100000">
                <a:schemeClr val="accent2">
                  <a:lumMod val="75000"/>
                </a:schemeClr>
              </a:gs>
            </a:gsLst>
            <a:lin ang="10800000" scaled="1"/>
            <a:tileRect/>
          </a:gra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4" name="Rectangle: Rounded Corners 1033">
            <a:extLst>
              <a:ext uri="{FF2B5EF4-FFF2-40B4-BE49-F238E27FC236}">
                <a16:creationId xmlns:a16="http://schemas.microsoft.com/office/drawing/2014/main" id="{60320714-79BF-DB85-DAA0-24343211196D}"/>
              </a:ext>
            </a:extLst>
          </p:cNvPr>
          <p:cNvSpPr/>
          <p:nvPr/>
        </p:nvSpPr>
        <p:spPr>
          <a:xfrm>
            <a:off x="8815177" y="1165013"/>
            <a:ext cx="225221" cy="618642"/>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6" name="TextBox 1035">
            <a:extLst>
              <a:ext uri="{FF2B5EF4-FFF2-40B4-BE49-F238E27FC236}">
                <a16:creationId xmlns:a16="http://schemas.microsoft.com/office/drawing/2014/main" id="{56F76296-DF43-1A4F-1C78-48C30D5FBF7D}"/>
              </a:ext>
            </a:extLst>
          </p:cNvPr>
          <p:cNvSpPr txBox="1"/>
          <p:nvPr/>
        </p:nvSpPr>
        <p:spPr>
          <a:xfrm>
            <a:off x="6819713" y="1732314"/>
            <a:ext cx="761249" cy="276999"/>
          </a:xfrm>
          <a:prstGeom prst="rect">
            <a:avLst/>
          </a:prstGeom>
          <a:noFill/>
        </p:spPr>
        <p:txBody>
          <a:bodyPr wrap="square" rtlCol="0">
            <a:spAutoFit/>
          </a:bodyPr>
          <a:lstStyle/>
          <a:p>
            <a:r>
              <a:rPr lang="en-US" sz="1200" dirty="0"/>
              <a:t>Worst</a:t>
            </a:r>
          </a:p>
        </p:txBody>
      </p:sp>
      <p:sp>
        <p:nvSpPr>
          <p:cNvPr id="1047" name="TextBox 1046">
            <a:extLst>
              <a:ext uri="{FF2B5EF4-FFF2-40B4-BE49-F238E27FC236}">
                <a16:creationId xmlns:a16="http://schemas.microsoft.com/office/drawing/2014/main" id="{5C3AFB2B-0DE4-87FB-16F3-BFD8F934E6DE}"/>
              </a:ext>
            </a:extLst>
          </p:cNvPr>
          <p:cNvSpPr txBox="1"/>
          <p:nvPr/>
        </p:nvSpPr>
        <p:spPr>
          <a:xfrm>
            <a:off x="9427772" y="1726977"/>
            <a:ext cx="761249" cy="276999"/>
          </a:xfrm>
          <a:prstGeom prst="rect">
            <a:avLst/>
          </a:prstGeom>
          <a:noFill/>
        </p:spPr>
        <p:txBody>
          <a:bodyPr wrap="square" rtlCol="0">
            <a:spAutoFit/>
          </a:bodyPr>
          <a:lstStyle/>
          <a:p>
            <a:r>
              <a:rPr lang="en-US" sz="1200" dirty="0"/>
              <a:t>Best</a:t>
            </a:r>
          </a:p>
        </p:txBody>
      </p:sp>
      <p:sp>
        <p:nvSpPr>
          <p:cNvPr id="1051" name="Oval 1050">
            <a:extLst>
              <a:ext uri="{FF2B5EF4-FFF2-40B4-BE49-F238E27FC236}">
                <a16:creationId xmlns:a16="http://schemas.microsoft.com/office/drawing/2014/main" id="{91F797C9-8886-62C5-78C3-0603FDF8E6A0}"/>
              </a:ext>
            </a:extLst>
          </p:cNvPr>
          <p:cNvSpPr/>
          <p:nvPr/>
        </p:nvSpPr>
        <p:spPr>
          <a:xfrm>
            <a:off x="8171041" y="837820"/>
            <a:ext cx="997870" cy="27225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5" name="TextBox 1054">
            <a:extLst>
              <a:ext uri="{FF2B5EF4-FFF2-40B4-BE49-F238E27FC236}">
                <a16:creationId xmlns:a16="http://schemas.microsoft.com/office/drawing/2014/main" id="{AC7BD911-8F10-6ADF-5224-2A4B1703FDF0}"/>
              </a:ext>
            </a:extLst>
          </p:cNvPr>
          <p:cNvSpPr txBox="1"/>
          <p:nvPr/>
        </p:nvSpPr>
        <p:spPr>
          <a:xfrm>
            <a:off x="8419412" y="862764"/>
            <a:ext cx="543781" cy="230832"/>
          </a:xfrm>
          <a:prstGeom prst="rect">
            <a:avLst/>
          </a:prstGeom>
          <a:noFill/>
        </p:spPr>
        <p:txBody>
          <a:bodyPr wrap="square" rtlCol="0">
            <a:spAutoFit/>
          </a:bodyPr>
          <a:lstStyle/>
          <a:p>
            <a:r>
              <a:rPr lang="en-US" sz="900" dirty="0"/>
              <a:t>80/100</a:t>
            </a:r>
          </a:p>
        </p:txBody>
      </p:sp>
      <p:sp>
        <p:nvSpPr>
          <p:cNvPr id="1056" name="TextBox 1055">
            <a:extLst>
              <a:ext uri="{FF2B5EF4-FFF2-40B4-BE49-F238E27FC236}">
                <a16:creationId xmlns:a16="http://schemas.microsoft.com/office/drawing/2014/main" id="{6F6B43C2-0C6E-B571-5738-F0ABEB20EE23}"/>
              </a:ext>
            </a:extLst>
          </p:cNvPr>
          <p:cNvSpPr txBox="1"/>
          <p:nvPr/>
        </p:nvSpPr>
        <p:spPr>
          <a:xfrm>
            <a:off x="7021337" y="849565"/>
            <a:ext cx="1149704" cy="253916"/>
          </a:xfrm>
          <a:prstGeom prst="rect">
            <a:avLst/>
          </a:prstGeom>
          <a:noFill/>
        </p:spPr>
        <p:txBody>
          <a:bodyPr wrap="square" rtlCol="0">
            <a:spAutoFit/>
          </a:bodyPr>
          <a:lstStyle/>
          <a:p>
            <a:r>
              <a:rPr lang="en-US" sz="1050" dirty="0"/>
              <a:t>Combined score</a:t>
            </a:r>
          </a:p>
        </p:txBody>
      </p:sp>
      <p:sp>
        <p:nvSpPr>
          <p:cNvPr id="1057" name="TextBox 1056">
            <a:extLst>
              <a:ext uri="{FF2B5EF4-FFF2-40B4-BE49-F238E27FC236}">
                <a16:creationId xmlns:a16="http://schemas.microsoft.com/office/drawing/2014/main" id="{A579B851-3560-9BAF-D5F8-8AADE7E819C2}"/>
              </a:ext>
            </a:extLst>
          </p:cNvPr>
          <p:cNvSpPr txBox="1"/>
          <p:nvPr/>
        </p:nvSpPr>
        <p:spPr>
          <a:xfrm>
            <a:off x="838200" y="220372"/>
            <a:ext cx="4332891" cy="369332"/>
          </a:xfrm>
          <a:prstGeom prst="rect">
            <a:avLst/>
          </a:prstGeom>
          <a:noFill/>
        </p:spPr>
        <p:txBody>
          <a:bodyPr wrap="square" rtlCol="0">
            <a:spAutoFit/>
          </a:bodyPr>
          <a:lstStyle/>
          <a:p>
            <a:r>
              <a:rPr lang="en-US" dirty="0"/>
              <a:t>Design optimization tool user interface</a:t>
            </a:r>
          </a:p>
        </p:txBody>
      </p:sp>
    </p:spTree>
    <p:extLst>
      <p:ext uri="{BB962C8B-B14F-4D97-AF65-F5344CB8AC3E}">
        <p14:creationId xmlns:p14="http://schemas.microsoft.com/office/powerpoint/2010/main" val="1339776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D7F64A8-D625-4F61-A290-B499BB62A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B910D28-E400-2ABF-8CBB-E9E5F714B9DE}"/>
              </a:ext>
            </a:extLst>
          </p:cNvPr>
          <p:cNvSpPr txBox="1"/>
          <p:nvPr/>
        </p:nvSpPr>
        <p:spPr>
          <a:xfrm>
            <a:off x="2307944" y="1018426"/>
            <a:ext cx="5801917" cy="2228760"/>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4000" kern="1200" dirty="0">
                <a:solidFill>
                  <a:schemeClr val="tx1"/>
                </a:solidFill>
                <a:latin typeface="+mj-lt"/>
                <a:ea typeface="+mj-ea"/>
                <a:cs typeface="+mj-cs"/>
              </a:rPr>
              <a:t>Challenges and future works</a:t>
            </a:r>
          </a:p>
        </p:txBody>
      </p:sp>
      <p:pic>
        <p:nvPicPr>
          <p:cNvPr id="9" name="Graphic 8" descr="Robot">
            <a:extLst>
              <a:ext uri="{FF2B5EF4-FFF2-40B4-BE49-F238E27FC236}">
                <a16:creationId xmlns:a16="http://schemas.microsoft.com/office/drawing/2014/main" id="{F8D3350D-B6B1-70A8-04F8-6489892F6B3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6948" y="2694018"/>
            <a:ext cx="1198532" cy="1198532"/>
          </a:xfrm>
          <a:prstGeom prst="rect">
            <a:avLst/>
          </a:prstGeom>
        </p:spPr>
      </p:pic>
      <p:sp>
        <p:nvSpPr>
          <p:cNvPr id="5" name="TextBox 4">
            <a:extLst>
              <a:ext uri="{FF2B5EF4-FFF2-40B4-BE49-F238E27FC236}">
                <a16:creationId xmlns:a16="http://schemas.microsoft.com/office/drawing/2014/main" id="{AE1E7A7E-7704-B6AC-304A-18138CB9DADC}"/>
              </a:ext>
            </a:extLst>
          </p:cNvPr>
          <p:cNvSpPr txBox="1"/>
          <p:nvPr/>
        </p:nvSpPr>
        <p:spPr>
          <a:xfrm>
            <a:off x="2307945" y="3418901"/>
            <a:ext cx="5801917" cy="2057045"/>
          </a:xfrm>
          <a:prstGeom prst="rect">
            <a:avLst/>
          </a:prstGeom>
        </p:spPr>
        <p:txBody>
          <a:bodyPr vert="horz" lIns="91440" tIns="45720" rIns="91440" bIns="45720" rtlCol="0">
            <a:normAutofit/>
          </a:bodyPr>
          <a:lstStyle/>
          <a:p>
            <a:pPr marL="285750" indent="-228600" defTabSz="914400">
              <a:lnSpc>
                <a:spcPct val="150000"/>
              </a:lnSpc>
              <a:spcAft>
                <a:spcPts val="600"/>
              </a:spcAft>
              <a:buFont typeface="Arial" panose="020B0604020202020204" pitchFamily="34" charset="0"/>
              <a:buChar char="•"/>
            </a:pPr>
            <a:r>
              <a:rPr lang="en-US" sz="2000" dirty="0"/>
              <a:t>How to make AI understand human natures?</a:t>
            </a:r>
          </a:p>
          <a:p>
            <a:pPr marL="285750" indent="-228600" defTabSz="914400">
              <a:lnSpc>
                <a:spcPct val="150000"/>
              </a:lnSpc>
              <a:spcAft>
                <a:spcPts val="600"/>
              </a:spcAft>
              <a:buFont typeface="Arial" panose="020B0604020202020204" pitchFamily="34" charset="0"/>
              <a:buChar char="•"/>
            </a:pPr>
            <a:r>
              <a:rPr lang="en-US" sz="2000" dirty="0"/>
              <a:t>How to make AI better understand the functioning purpose of the design?</a:t>
            </a:r>
          </a:p>
          <a:p>
            <a:pPr marL="285750" indent="-228600" defTabSz="914400">
              <a:lnSpc>
                <a:spcPct val="150000"/>
              </a:lnSpc>
              <a:spcAft>
                <a:spcPts val="600"/>
              </a:spcAft>
              <a:buFont typeface="Arial" panose="020B0604020202020204" pitchFamily="34" charset="0"/>
              <a:buChar char="•"/>
            </a:pPr>
            <a:r>
              <a:rPr lang="en-US" sz="2000" dirty="0"/>
              <a:t>Can AI make decision for people? </a:t>
            </a:r>
          </a:p>
        </p:txBody>
      </p:sp>
      <p:pic>
        <p:nvPicPr>
          <p:cNvPr id="11" name="Graphic 10" descr="Robot">
            <a:extLst>
              <a:ext uri="{FF2B5EF4-FFF2-40B4-BE49-F238E27FC236}">
                <a16:creationId xmlns:a16="http://schemas.microsoft.com/office/drawing/2014/main" id="{6B806C16-0DFC-4490-8796-B3BE910E4EF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5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41431" y="816337"/>
            <a:ext cx="5225327" cy="5225327"/>
          </a:xfrm>
          <a:prstGeom prst="rect">
            <a:avLst/>
          </a:prstGeom>
        </p:spPr>
      </p:pic>
    </p:spTree>
    <p:extLst>
      <p:ext uri="{BB962C8B-B14F-4D97-AF65-F5344CB8AC3E}">
        <p14:creationId xmlns:p14="http://schemas.microsoft.com/office/powerpoint/2010/main" val="243888119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3131</TotalTime>
  <Words>633</Words>
  <Application>Microsoft Office PowerPoint</Application>
  <PresentationFormat>Widescreen</PresentationFormat>
  <Paragraphs>86</Paragraphs>
  <Slides>5</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Helvetica Neue Medium</vt:lpstr>
      <vt:lpstr>Aptos</vt:lpstr>
      <vt:lpstr>Aptos Display</vt:lpstr>
      <vt:lpstr>Arial</vt:lpstr>
      <vt:lpstr>Roboto</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Yinjian Li</dc:creator>
  <cp:lastModifiedBy>Yinjian Li</cp:lastModifiedBy>
  <cp:revision>4</cp:revision>
  <dcterms:created xsi:type="dcterms:W3CDTF">2024-03-05T05:59:57Z</dcterms:created>
  <dcterms:modified xsi:type="dcterms:W3CDTF">2024-03-07T10:11:49Z</dcterms:modified>
</cp:coreProperties>
</file>