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embeddedFontLst>
    <p:embeddedFont>
      <p:font typeface="Raleway"/>
      <p:regular r:id="rId24"/>
      <p:bold r:id="rId25"/>
      <p:italic r:id="rId26"/>
      <p:boldItalic r:id="rId27"/>
    </p:embeddedFont>
    <p:embeddedFont>
      <p:font typeface="Lato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78B7042-384F-4C87-B851-7920A27783F1}">
  <a:tblStyle styleId="{878B7042-384F-4C87-B851-7920A27783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Raleway-regular.fntdata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aleway-italic.fntdata"/><Relationship Id="rId25" Type="http://schemas.openxmlformats.org/officeDocument/2006/relationships/font" Target="fonts/Raleway-bold.fntdata"/><Relationship Id="rId28" Type="http://schemas.openxmlformats.org/officeDocument/2006/relationships/font" Target="fonts/Lato-regular.fntdata"/><Relationship Id="rId27" Type="http://schemas.openxmlformats.org/officeDocument/2006/relationships/font" Target="fonts/Raleway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La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ato-boldItalic.fntdata"/><Relationship Id="rId30" Type="http://schemas.openxmlformats.org/officeDocument/2006/relationships/font" Target="fonts/Lato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f3e9150c24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f3e9150c24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f3e9150e0a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f3e9150e0a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f3e9150e0a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f3e9150e0a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f3e9150e0a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f3e9150e0a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f3e9150e0a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f3e9150e0a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f3e9150e0a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f3e9150e0a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f3e9150e0a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f3e9150e0a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2212f7b25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2212f7b25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2218632f3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2218632f3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f3e9150c24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f3e9150c24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f3e9150c24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f3e9150c24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f3e9150c24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f3e9150c24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f3e9150c24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f3e9150c24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f3e9150c24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f3e9150c24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f3e9150c24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f3e9150c24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f3e9150e0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f3e9150e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e9150e0a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f3e9150e0a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drive.google.com/file/d/1MgnmyIRtuoo5gmx4FYqO3NLflUK1LzuN/view" TargetMode="External"/><Relationship Id="rId4" Type="http://schemas.openxmlformats.org/officeDocument/2006/relationships/image" Target="../media/image8.jpg"/><Relationship Id="rId5" Type="http://schemas.openxmlformats.org/officeDocument/2006/relationships/hyperlink" Target="http://drive.google.com/file/d/1tq-8aY0Mo85z1RgISfr_N751zm3xb2Tw/view" TargetMode="External"/><Relationship Id="rId6" Type="http://schemas.openxmlformats.org/officeDocument/2006/relationships/image" Target="../media/image2.jpg"/><Relationship Id="rId7" Type="http://schemas.openxmlformats.org/officeDocument/2006/relationships/hyperlink" Target="http://drive.google.com/file/d/1AQ_gMlB5Tn9j8B-RfLorPhCYo_xj95TJ/view" TargetMode="External"/><Relationship Id="rId8" Type="http://schemas.openxmlformats.org/officeDocument/2006/relationships/image" Target="../media/image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Healthy Paws Mobile App (v3.1.5)</a:t>
            </a:r>
            <a:endParaRPr sz="3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User Testing Report R3</a:t>
            </a:r>
            <a:endParaRPr sz="3900"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Inexperienced Group</a:t>
            </a:r>
            <a:r>
              <a:rPr lang="en"/>
              <a:t> - 4/12/2023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3 - Claim Submission Camera Functionality</a:t>
            </a:r>
            <a:endParaRPr/>
          </a:p>
        </p:txBody>
      </p:sp>
      <p:sp>
        <p:nvSpPr>
          <p:cNvPr id="150" name="Google Shape;150;p22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issues from the multi-invoice claim submission process.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1" name="Google Shape;151;p22"/>
          <p:cNvSpPr txBox="1"/>
          <p:nvPr/>
        </p:nvSpPr>
        <p:spPr>
          <a:xfrm>
            <a:off x="729450" y="2469450"/>
            <a:ext cx="30090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B314B"/>
                </a:solidFill>
                <a:highlight>
                  <a:srgbClr val="FFFFFF"/>
                </a:highlight>
              </a:rPr>
              <a:t>Discovery: </a:t>
            </a:r>
            <a:r>
              <a:rPr b="1"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100%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of the participants could not identify multi-photo shooting functionality during the taking photo process. All participants used the “Add Photo” button from the thumbnail page to go back to the camera to add additional invoices.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2" name="Google Shape;15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023" y="2287376"/>
            <a:ext cx="1464550" cy="264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3625" y="2287375"/>
            <a:ext cx="1429017" cy="2649474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4 - Multi-invoice Claim Submission Preference</a:t>
            </a:r>
            <a:endParaRPr/>
          </a:p>
        </p:txBody>
      </p:sp>
      <p:sp>
        <p:nvSpPr>
          <p:cNvPr id="159" name="Google Shape;159;p23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suitable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functionality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for multi-invoice claim submission.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0" name="Google Shape;160;p23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2238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5 - Password Reset </a:t>
            </a:r>
            <a:endParaRPr/>
          </a:p>
        </p:txBody>
      </p:sp>
      <p:sp>
        <p:nvSpPr>
          <p:cNvPr id="166" name="Google Shape;166;p24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issues from the mobile app password reset process.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7" name="Google Shape;167;p24"/>
          <p:cNvSpPr txBox="1"/>
          <p:nvPr/>
        </p:nvSpPr>
        <p:spPr>
          <a:xfrm>
            <a:off x="729450" y="2905125"/>
            <a:ext cx="30090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B314B"/>
                </a:solidFill>
                <a:highlight>
                  <a:srgbClr val="FFFFFF"/>
                </a:highlight>
              </a:rPr>
              <a:t>Discovery: </a:t>
            </a:r>
            <a:r>
              <a:rPr b="1"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100% 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of the participants completed the password reset test successfully.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9475" y="2309500"/>
            <a:ext cx="3880788" cy="258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6 - Password Update Preference</a:t>
            </a:r>
            <a:endParaRPr/>
          </a:p>
        </p:txBody>
      </p:sp>
      <p:sp>
        <p:nvSpPr>
          <p:cNvPr id="174" name="Google Shape;174;p25"/>
          <p:cNvSpPr txBox="1"/>
          <p:nvPr/>
        </p:nvSpPr>
        <p:spPr>
          <a:xfrm>
            <a:off x="729450" y="1853850"/>
            <a:ext cx="7725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the timing of updating a password after regaining access to the customer portal.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5" name="Google Shape;175;p25"/>
          <p:cNvSpPr txBox="1"/>
          <p:nvPr/>
        </p:nvSpPr>
        <p:spPr>
          <a:xfrm>
            <a:off x="729450" y="2932725"/>
            <a:ext cx="3009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B314B"/>
                </a:solidFill>
                <a:highlight>
                  <a:srgbClr val="FFFFFF"/>
                </a:highlight>
              </a:rPr>
              <a:t>Discovery: </a:t>
            </a:r>
            <a:r>
              <a:rPr b="1"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100% 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of the participants were willing to update their passwords promptly once they regained access to the customer portal.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6" name="Google Shape;17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2525" y="2388675"/>
            <a:ext cx="3557369" cy="236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7 - Rate Dual Authentication </a:t>
            </a:r>
            <a:endParaRPr/>
          </a:p>
        </p:txBody>
      </p:sp>
      <p:sp>
        <p:nvSpPr>
          <p:cNvPr id="182" name="Google Shape;182;p26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issues from dual app authentication situations.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3" name="Google Shape;183;p26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2238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7 - Rate Dual Authentication </a:t>
            </a:r>
            <a:endParaRPr/>
          </a:p>
        </p:txBody>
      </p:sp>
      <p:sp>
        <p:nvSpPr>
          <p:cNvPr id="189" name="Google Shape;189;p27"/>
          <p:cNvSpPr txBox="1"/>
          <p:nvPr/>
        </p:nvSpPr>
        <p:spPr>
          <a:xfrm>
            <a:off x="729450" y="1853850"/>
            <a:ext cx="7725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Discovery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: 6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0%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of the participants understood dual authentication as an intentional extra security measure.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0" name="Google Shape;190;p27" title="i-dual-authentication-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5250" y="2737675"/>
            <a:ext cx="2384525" cy="178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7" title="I-dual-authentication-2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74937" y="2737675"/>
            <a:ext cx="2384525" cy="1788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7" title="I-dual-authentication-3-confuse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24629" y="2346000"/>
            <a:ext cx="1188375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8 - How was overall experience?</a:t>
            </a:r>
            <a:endParaRPr/>
          </a:p>
        </p:txBody>
      </p:sp>
      <p:sp>
        <p:nvSpPr>
          <p:cNvPr id="198" name="Google Shape;198;p28"/>
          <p:cNvSpPr txBox="1"/>
          <p:nvPr/>
        </p:nvSpPr>
        <p:spPr>
          <a:xfrm>
            <a:off x="729450" y="1853850"/>
            <a:ext cx="790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solidFill>
                  <a:srgbClr val="0E101A"/>
                </a:solidFill>
                <a:latin typeface="Lato"/>
                <a:ea typeface="Lato"/>
                <a:cs typeface="Lato"/>
                <a:sym typeface="Lato"/>
              </a:rPr>
              <a:t>To determine overall Healthy Paws mobile app experience.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9" name="Google Shape;199;p2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2988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/>
          <p:nvPr>
            <p:ph type="title"/>
          </p:nvPr>
        </p:nvSpPr>
        <p:spPr>
          <a:xfrm>
            <a:off x="727800" y="12960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Takeaways </a:t>
            </a:r>
            <a:endParaRPr/>
          </a:p>
        </p:txBody>
      </p:sp>
      <p:sp>
        <p:nvSpPr>
          <p:cNvPr id="205" name="Google Shape;205;p29"/>
          <p:cNvSpPr txBox="1"/>
          <p:nvPr>
            <p:ph idx="1" type="body"/>
          </p:nvPr>
        </p:nvSpPr>
        <p:spPr>
          <a:xfrm>
            <a:off x="729325" y="2078875"/>
            <a:ext cx="3774300" cy="25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Takeaways:</a:t>
            </a:r>
            <a:endParaRPr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">
                <a:solidFill>
                  <a:srgbClr val="666666"/>
                </a:solidFill>
              </a:rPr>
              <a:t>The term “reimbursement” seems most suitable word even though people had hard time to scan it. </a:t>
            </a:r>
            <a:endParaRPr>
              <a:solidFill>
                <a:srgbClr val="666666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">
                <a:solidFill>
                  <a:srgbClr val="666666"/>
                </a:solidFill>
              </a:rPr>
              <a:t>A user have to visit the thumbnail page when they submit another invoice instead of using multi-shot camera functionality</a:t>
            </a:r>
            <a:endParaRPr>
              <a:solidFill>
                <a:srgbClr val="666666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" sz="1350">
                <a:solidFill>
                  <a:srgbClr val="666666"/>
                </a:solidFill>
              </a:rPr>
              <a:t>Users tend to prefer a high level of security.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206" name="Google Shape;206;p29"/>
          <p:cNvSpPr txBox="1"/>
          <p:nvPr>
            <p:ph idx="1" type="body"/>
          </p:nvPr>
        </p:nvSpPr>
        <p:spPr>
          <a:xfrm>
            <a:off x="4827975" y="2078875"/>
            <a:ext cx="3774300" cy="25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">
                <a:solidFill>
                  <a:srgbClr val="666666"/>
                </a:solidFill>
                <a:highlight>
                  <a:schemeClr val="lt1"/>
                </a:highlight>
              </a:rPr>
              <a:t>The inexperienced group’s NPS is</a:t>
            </a:r>
            <a:r>
              <a:rPr b="1" lang="en">
                <a:solidFill>
                  <a:srgbClr val="666666"/>
                </a:solidFill>
                <a:highlight>
                  <a:schemeClr val="lt1"/>
                </a:highlight>
              </a:rPr>
              <a:t> 40%,</a:t>
            </a:r>
            <a:r>
              <a:rPr lang="en">
                <a:solidFill>
                  <a:srgbClr val="666666"/>
                </a:solidFill>
                <a:highlight>
                  <a:schemeClr val="lt1"/>
                </a:highlight>
              </a:rPr>
              <a:t> but the overall experience rate was </a:t>
            </a:r>
            <a:r>
              <a:rPr b="1" lang="en">
                <a:solidFill>
                  <a:srgbClr val="666666"/>
                </a:solidFill>
                <a:highlight>
                  <a:schemeClr val="lt1"/>
                </a:highlight>
              </a:rPr>
              <a:t>96%</a:t>
            </a:r>
            <a:r>
              <a:rPr lang="en">
                <a:solidFill>
                  <a:srgbClr val="666666"/>
                </a:solidFill>
                <a:highlight>
                  <a:schemeClr val="lt1"/>
                </a:highlight>
              </a:rPr>
              <a:t>.</a:t>
            </a:r>
            <a:r>
              <a:rPr lang="en" sz="1600">
                <a:solidFill>
                  <a:srgbClr val="666666"/>
                </a:solidFill>
              </a:rPr>
              <a:t> </a:t>
            </a:r>
            <a:endParaRPr sz="16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>
                <a:solidFill>
                  <a:schemeClr val="dk1"/>
                </a:solidFill>
              </a:rPr>
              <a:t>Testing Details</a:t>
            </a:r>
            <a:endParaRPr b="1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>
                <a:solidFill>
                  <a:schemeClr val="dk1"/>
                </a:solidFill>
              </a:rPr>
              <a:t>Statistics &amp; Discoveries</a:t>
            </a:r>
            <a:endParaRPr b="1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>
                <a:solidFill>
                  <a:schemeClr val="dk1"/>
                </a:solidFill>
              </a:rPr>
              <a:t>Takeaways and Next Steps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  <p:sp>
        <p:nvSpPr>
          <p:cNvPr id="94" name="Google Shape;94;p1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Details</a:t>
            </a:r>
            <a:endParaRPr/>
          </a:p>
        </p:txBody>
      </p:sp>
      <p:sp>
        <p:nvSpPr>
          <p:cNvPr id="100" name="Google Shape;100;p1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Overview</a:t>
            </a:r>
            <a:endParaRPr/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729450" y="2078875"/>
            <a:ext cx="792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Test existing Healthy Paws mobile app (v3.1.5).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Participants will test prototypes, not the actual app.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 Details - Pet Insurance Inexperienced Group</a:t>
            </a:r>
            <a:endParaRPr/>
          </a:p>
        </p:txBody>
      </p:sp>
      <p:sp>
        <p:nvSpPr>
          <p:cNvPr id="112" name="Google Shape;112;p17"/>
          <p:cNvSpPr txBox="1"/>
          <p:nvPr>
            <p:ph idx="1" type="body"/>
          </p:nvPr>
        </p:nvSpPr>
        <p:spPr>
          <a:xfrm>
            <a:off x="729450" y="1919075"/>
            <a:ext cx="39735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Participant Demographics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Age: </a:t>
            </a:r>
            <a:r>
              <a:rPr lang="en" sz="1050">
                <a:solidFill>
                  <a:srgbClr val="1B314B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25-50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Annual household income: </a:t>
            </a:r>
            <a:r>
              <a:rPr lang="en" sz="1050">
                <a:solidFill>
                  <a:srgbClr val="1B314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$100K - $150K+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Gender: Female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Device: Mobile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Test Date: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○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4/12/2021 - 5 participants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Screener Questions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have a dog? (Accept: Yes)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AutoNum type="arabicPeriod"/>
            </a:pPr>
            <a:r>
              <a:rPr lang="en" sz="1150">
                <a:solidFill>
                  <a:schemeClr val="dk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Do you currently have pet insurance or previously had one? (Accept: No)</a:t>
            </a:r>
            <a:endParaRPr/>
          </a:p>
        </p:txBody>
      </p:sp>
      <p:sp>
        <p:nvSpPr>
          <p:cNvPr id="113" name="Google Shape;113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" name="Google Shape;114;p17"/>
          <p:cNvSpPr txBox="1"/>
          <p:nvPr>
            <p:ph idx="1" type="body"/>
          </p:nvPr>
        </p:nvSpPr>
        <p:spPr>
          <a:xfrm>
            <a:off x="4702950" y="1919075"/>
            <a:ext cx="3973500" cy="28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Tasks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Mobile app sign in.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Homepage impression.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Change claim reimbursement type.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Reimbursement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term preference.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Submit a claim.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Multi-invoice submission preference.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Password reset.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Password update preference.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Update your billing information.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Dual authentication preference.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Rate your experience.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Statistics &amp; Discoveries </a:t>
            </a:r>
            <a:endParaRPr/>
          </a:p>
        </p:txBody>
      </p:sp>
      <p:sp>
        <p:nvSpPr>
          <p:cNvPr id="120" name="Google Shape;120;p1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>
            <p:ph type="title"/>
          </p:nvPr>
        </p:nvSpPr>
        <p:spPr>
          <a:xfrm>
            <a:off x="729450" y="1318650"/>
            <a:ext cx="7688400" cy="52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 Promoter Score (NPS*)</a:t>
            </a:r>
            <a:endParaRPr sz="1550"/>
          </a:p>
        </p:txBody>
      </p:sp>
      <p:sp>
        <p:nvSpPr>
          <p:cNvPr id="126" name="Google Shape;126;p19"/>
          <p:cNvSpPr txBox="1"/>
          <p:nvPr/>
        </p:nvSpPr>
        <p:spPr>
          <a:xfrm>
            <a:off x="753625" y="2068644"/>
            <a:ext cx="32484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Overall the inexperienced group task success rate and overall satisfaction rate have been increased due to task reorganization.</a:t>
            </a:r>
            <a:endParaRPr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127" name="Google Shape;127;p19"/>
          <p:cNvGraphicFramePr/>
          <p:nvPr/>
        </p:nvGraphicFramePr>
        <p:xfrm>
          <a:off x="4684925" y="21796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{878B7042-384F-4C87-B851-7920A27783F1}</a:tableStyleId>
              </a:tblPr>
              <a:tblGrid>
                <a:gridCol w="1592175"/>
                <a:gridCol w="1604225"/>
              </a:tblGrid>
              <a:tr h="34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NSP score</a:t>
                      </a:r>
                      <a:endParaRPr sz="1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4</a:t>
                      </a:r>
                      <a:r>
                        <a:rPr b="1" lang="en" sz="1000"/>
                        <a:t>0</a:t>
                      </a:r>
                      <a:endParaRPr b="1" sz="1000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Detractors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r>
                        <a:rPr lang="en" sz="1000"/>
                        <a:t>0%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95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Passives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r>
                        <a:rPr lang="en" sz="1000"/>
                        <a:t>0%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95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Promoters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6</a:t>
                      </a:r>
                      <a:r>
                        <a:rPr lang="en" sz="1000"/>
                        <a:t>0%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28" name="Google Shape;128;p19"/>
          <p:cNvSpPr txBox="1"/>
          <p:nvPr/>
        </p:nvSpPr>
        <p:spPr>
          <a:xfrm>
            <a:off x="729450" y="4374170"/>
            <a:ext cx="7587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b="1" lang="en" sz="900">
                <a:solidFill>
                  <a:srgbClr val="1B314B"/>
                </a:solidFill>
                <a:latin typeface="Lato"/>
                <a:ea typeface="Lato"/>
                <a:cs typeface="Lato"/>
                <a:sym typeface="Lato"/>
              </a:rPr>
              <a:t>*NPS: </a:t>
            </a:r>
            <a:r>
              <a:rPr lang="en" sz="900">
                <a:solidFill>
                  <a:srgbClr val="1B314B"/>
                </a:solidFill>
                <a:latin typeface="Lato"/>
                <a:ea typeface="Lato"/>
                <a:cs typeface="Lato"/>
                <a:sym typeface="Lato"/>
              </a:rPr>
              <a:t>This measures the likelihood of users to recommend your product or services. Scores range from -100 to 100 and include all contributors.</a:t>
            </a:r>
            <a:endParaRPr sz="9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</a:t>
            </a:r>
            <a:r>
              <a:rPr lang="en"/>
              <a:t> 1 - Change Reimbursement </a:t>
            </a:r>
            <a:endParaRPr/>
          </a:p>
        </p:txBody>
      </p:sp>
      <p:sp>
        <p:nvSpPr>
          <p:cNvPr id="134" name="Google Shape;134;p20"/>
          <p:cNvSpPr txBox="1"/>
          <p:nvPr/>
        </p:nvSpPr>
        <p:spPr>
          <a:xfrm>
            <a:off x="729450" y="1853850"/>
            <a:ext cx="7725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how a participant finds hidden navigation objects and understand the meaning of the term claim reimbursement.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729450" y="2960300"/>
            <a:ext cx="3009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B314B"/>
                </a:solidFill>
                <a:highlight>
                  <a:srgbClr val="FFFFFF"/>
                </a:highlight>
              </a:rPr>
              <a:t>Discovery</a:t>
            </a:r>
            <a:r>
              <a:rPr b="1" lang="en">
                <a:solidFill>
                  <a:srgbClr val="1B314B"/>
                </a:solidFill>
                <a:highlight>
                  <a:srgbClr val="FFFFFF"/>
                </a:highlight>
              </a:rPr>
              <a:t>: </a:t>
            </a:r>
            <a:r>
              <a:rPr b="1"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60%</a:t>
            </a:r>
            <a:r>
              <a:rPr lang="en" sz="1350"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of the participants could not find the change reimbursement menu in the app and moved to the customer center to finish the task.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6" name="Google Shape;136;p2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0850" y="2621850"/>
            <a:ext cx="3831672" cy="236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r>
              <a:rPr lang="en"/>
              <a:t> - Reimbursement Terminology Preference</a:t>
            </a:r>
            <a:endParaRPr/>
          </a:p>
        </p:txBody>
      </p:sp>
      <p:sp>
        <p:nvSpPr>
          <p:cNvPr id="142" name="Google Shape;142;p21"/>
          <p:cNvSpPr txBox="1"/>
          <p:nvPr/>
        </p:nvSpPr>
        <p:spPr>
          <a:xfrm>
            <a:off x="729450" y="1853850"/>
            <a:ext cx="77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Objective: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To identify proper terminology for the claim reimbursement.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3" name="Google Shape;143;p2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5175" y="2406450"/>
            <a:ext cx="4180026" cy="258464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1"/>
          <p:cNvSpPr txBox="1"/>
          <p:nvPr/>
        </p:nvSpPr>
        <p:spPr>
          <a:xfrm>
            <a:off x="6353375" y="4456175"/>
            <a:ext cx="1858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Lato"/>
                <a:ea typeface="Lato"/>
                <a:cs typeface="Lato"/>
                <a:sym typeface="Lato"/>
              </a:rPr>
              <a:t>Reimbur… </a:t>
            </a:r>
            <a:endParaRPr sz="7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