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y="5143500" cx="9144000"/>
  <p:notesSz cx="6858000" cy="9144000"/>
  <p:embeddedFontLst>
    <p:embeddedFont>
      <p:font typeface="Raleway"/>
      <p:regular r:id="rId28"/>
      <p:bold r:id="rId29"/>
      <p:italic r:id="rId30"/>
      <p:boldItalic r:id="rId31"/>
    </p:embeddedFont>
    <p:embeddedFont>
      <p:font typeface="Lato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47DA25A-2308-4897-ABA9-E7A28AC50226}">
  <a:tblStyle styleId="{547DA25A-2308-4897-ABA9-E7A28AC5022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font" Target="fonts/Raleway-regular.fntdata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Raleway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Raleway-boldItalic.fntdata"/><Relationship Id="rId30" Type="http://schemas.openxmlformats.org/officeDocument/2006/relationships/font" Target="fonts/Raleway-italic.fntdata"/><Relationship Id="rId11" Type="http://schemas.openxmlformats.org/officeDocument/2006/relationships/slide" Target="slides/slide5.xml"/><Relationship Id="rId33" Type="http://schemas.openxmlformats.org/officeDocument/2006/relationships/font" Target="fonts/Lato-bold.fntdata"/><Relationship Id="rId10" Type="http://schemas.openxmlformats.org/officeDocument/2006/relationships/slide" Target="slides/slide4.xml"/><Relationship Id="rId32" Type="http://schemas.openxmlformats.org/officeDocument/2006/relationships/font" Target="fonts/Lato-regular.fntdata"/><Relationship Id="rId13" Type="http://schemas.openxmlformats.org/officeDocument/2006/relationships/slide" Target="slides/slide7.xml"/><Relationship Id="rId35" Type="http://schemas.openxmlformats.org/officeDocument/2006/relationships/font" Target="fonts/Lato-boldItalic.fntdata"/><Relationship Id="rId12" Type="http://schemas.openxmlformats.org/officeDocument/2006/relationships/slide" Target="slides/slide6.xml"/><Relationship Id="rId34" Type="http://schemas.openxmlformats.org/officeDocument/2006/relationships/font" Target="fonts/Lato-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f3e709010e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f3e709010e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24ff2b5864_0_4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124ff2b5864_0_4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124ff2b5864_0_5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124ff2b5864_0_5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24ff2b5864_0_5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124ff2b5864_0_5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24ff2b5864_0_6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124ff2b5864_0_6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24ff2b5864_0_10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124ff2b5864_0_10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24ff2b5864_0_1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124ff2b5864_0_1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24ff2b5864_0_12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124ff2b5864_0_12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24ff2b5864_0_13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24ff2b5864_0_13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124ff2b5864_0_13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124ff2b5864_0_13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24ff2b5864_0_14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24ff2b5864_0_14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f3e709010e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f3e709010e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24ff2b5864_0_14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124ff2b5864_0_14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124ff2b5864_0_1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124ff2b5864_0_1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f3e709010e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f3e709010e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f3e709010e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f3e709010e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f3e709010e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f3e709010e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f3e709010e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f3e709010e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f3e709010e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f3e709010e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24ff2b5864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24ff2b5864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24ff2b5864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124ff2b5864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://drive.google.com/file/d/1LVvbISPmTrc-DqhbCE0D1K4nC7xzzgHQ/view" TargetMode="External"/><Relationship Id="rId4" Type="http://schemas.openxmlformats.org/officeDocument/2006/relationships/image" Target="../media/image11.jpg"/><Relationship Id="rId5" Type="http://schemas.openxmlformats.org/officeDocument/2006/relationships/hyperlink" Target="http://drive.google.com/file/d/1tq-8aY0Mo85z1RgISfr_N751zm3xb2Tw/view" TargetMode="External"/><Relationship Id="rId6" Type="http://schemas.openxmlformats.org/officeDocument/2006/relationships/image" Target="../media/image2.jpg"/><Relationship Id="rId7" Type="http://schemas.openxmlformats.org/officeDocument/2006/relationships/hyperlink" Target="http://drive.google.com/file/d/1AQ_gMlB5Tn9j8B-RfLorPhCYo_xj95TJ/view" TargetMode="External"/><Relationship Id="rId8" Type="http://schemas.openxmlformats.org/officeDocument/2006/relationships/image" Target="../media/image13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drive.google.com/file/d/1vb1qy56gF3lH1CI2P0pfU3XUxhy9rzVd/view" TargetMode="External"/><Relationship Id="rId4" Type="http://schemas.openxmlformats.org/officeDocument/2006/relationships/image" Target="../media/image15.jpg"/><Relationship Id="rId5" Type="http://schemas.openxmlformats.org/officeDocument/2006/relationships/hyperlink" Target="http://drive.google.com/file/d/1J05t-UBox8kkVIKYHEM24YJAGfENfll7/view" TargetMode="External"/><Relationship Id="rId6" Type="http://schemas.openxmlformats.org/officeDocument/2006/relationships/image" Target="../media/image1.jpg"/><Relationship Id="rId7" Type="http://schemas.openxmlformats.org/officeDocument/2006/relationships/hyperlink" Target="http://drive.google.com/file/d/1j7KjTmM_g3_QrzpqFuc9d_weG7MtiBVs/view" TargetMode="External"/><Relationship Id="rId8" Type="http://schemas.openxmlformats.org/officeDocument/2006/relationships/image" Target="../media/image1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drive.google.com/file/d/1oxLnRF5rXSbT75YhBbLQ9_v0drI4LvkS/view" TargetMode="External"/><Relationship Id="rId4" Type="http://schemas.openxmlformats.org/officeDocument/2006/relationships/image" Target="../media/image17.jpg"/><Relationship Id="rId5" Type="http://schemas.openxmlformats.org/officeDocument/2006/relationships/hyperlink" Target="http://drive.google.com/file/d/1HJtrjl0RxLGeu9tbgWLBhzugD-hJuw0y/view" TargetMode="External"/><Relationship Id="rId6" Type="http://schemas.openxmlformats.org/officeDocument/2006/relationships/image" Target="../media/image10.jpg"/><Relationship Id="rId7" Type="http://schemas.openxmlformats.org/officeDocument/2006/relationships/hyperlink" Target="http://drive.google.com/file/d/1tV902ClVQHXVTUv5K9WhTeiFJrMjRnL3/view" TargetMode="External"/><Relationship Id="rId8" Type="http://schemas.openxmlformats.org/officeDocument/2006/relationships/image" Target="../media/image14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/>
              <a:t>Healthy Paws Mobile App (v3.1.5)</a:t>
            </a:r>
            <a:endParaRPr sz="3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/>
              <a:t>User Testing Report R3</a:t>
            </a:r>
            <a:endParaRPr sz="3900"/>
          </a:p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E</a:t>
            </a:r>
            <a:r>
              <a:rPr b="1" lang="en"/>
              <a:t>xperienced Group</a:t>
            </a:r>
            <a:r>
              <a:rPr lang="en"/>
              <a:t> - 4/13/2023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1 - Change Reimbursement</a:t>
            </a:r>
            <a:endParaRPr/>
          </a:p>
        </p:txBody>
      </p:sp>
      <p:sp>
        <p:nvSpPr>
          <p:cNvPr id="148" name="Google Shape;148;p22"/>
          <p:cNvSpPr txBox="1"/>
          <p:nvPr/>
        </p:nvSpPr>
        <p:spPr>
          <a:xfrm>
            <a:off x="729450" y="1853850"/>
            <a:ext cx="7725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Objective: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To identify how a participant finds hidden navigation objects and understand the meaning of the term claim reimbursement.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9" name="Google Shape;149;p22"/>
          <p:cNvSpPr txBox="1"/>
          <p:nvPr/>
        </p:nvSpPr>
        <p:spPr>
          <a:xfrm>
            <a:off x="4685088" y="2469450"/>
            <a:ext cx="30090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1B314B"/>
                </a:solidFill>
                <a:highlight>
                  <a:srgbClr val="FFFFFF"/>
                </a:highlight>
              </a:rPr>
              <a:t>Task Success Rate </a:t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0" name="Google Shape;150;p22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6339" y="2840500"/>
            <a:ext cx="3375174" cy="20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2"/>
          <p:cNvSpPr txBox="1"/>
          <p:nvPr/>
        </p:nvSpPr>
        <p:spPr>
          <a:xfrm>
            <a:off x="729450" y="2963350"/>
            <a:ext cx="30090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Discovery: </a:t>
            </a:r>
            <a:r>
              <a:rPr b="1" lang="en">
                <a:latin typeface="Lato"/>
                <a:ea typeface="Lato"/>
                <a:cs typeface="Lato"/>
                <a:sym typeface="Lato"/>
              </a:rPr>
              <a:t>6</a:t>
            </a:r>
            <a:r>
              <a:rPr b="1" lang="en">
                <a:latin typeface="Lato"/>
                <a:ea typeface="Lato"/>
                <a:cs typeface="Lato"/>
                <a:sym typeface="Lato"/>
              </a:rPr>
              <a:t>0%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of the participants had trouble navigating the change reimbursement.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3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2 - Reimbursement Terminology Preference</a:t>
            </a:r>
            <a:endParaRPr/>
          </a:p>
        </p:txBody>
      </p:sp>
      <p:sp>
        <p:nvSpPr>
          <p:cNvPr id="157" name="Google Shape;157;p23"/>
          <p:cNvSpPr txBox="1"/>
          <p:nvPr/>
        </p:nvSpPr>
        <p:spPr>
          <a:xfrm>
            <a:off x="729450" y="1853850"/>
            <a:ext cx="772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Objective: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To identify proper terminology for the claim reimbursement.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8" name="Google Shape;158;p23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2238" y="2406450"/>
            <a:ext cx="4180026" cy="2584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4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3 - Claim Submission Camera Functionality</a:t>
            </a:r>
            <a:endParaRPr/>
          </a:p>
        </p:txBody>
      </p:sp>
      <p:sp>
        <p:nvSpPr>
          <p:cNvPr id="164" name="Google Shape;164;p24"/>
          <p:cNvSpPr txBox="1"/>
          <p:nvPr/>
        </p:nvSpPr>
        <p:spPr>
          <a:xfrm>
            <a:off x="729450" y="1853850"/>
            <a:ext cx="772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Objective: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To identify issues from the multi-invoice claim submission process.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5" name="Google Shape;165;p24"/>
          <p:cNvSpPr txBox="1"/>
          <p:nvPr/>
        </p:nvSpPr>
        <p:spPr>
          <a:xfrm>
            <a:off x="729450" y="2469450"/>
            <a:ext cx="3009000" cy="16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1B314B"/>
                </a:solidFill>
                <a:highlight>
                  <a:srgbClr val="FFFFFF"/>
                </a:highlight>
              </a:rPr>
              <a:t>Discovery: </a:t>
            </a:r>
            <a:r>
              <a:rPr b="1" lang="en" sz="1350"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100%</a:t>
            </a:r>
            <a:r>
              <a:rPr lang="en" sz="1350"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 of the participants could not identify multi-photo shooting functionality during the taking photo process. All participants used the “Add Photo” button from the thumbnail page to go back to the camera to add additional invoices.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66" name="Google Shape;16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6023" y="2287376"/>
            <a:ext cx="1464550" cy="264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73625" y="2287375"/>
            <a:ext cx="1429017" cy="2649474"/>
          </a:xfrm>
          <a:prstGeom prst="rect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4 - Multi-invoice Claim Submission Preference</a:t>
            </a:r>
            <a:endParaRPr/>
          </a:p>
        </p:txBody>
      </p:sp>
      <p:sp>
        <p:nvSpPr>
          <p:cNvPr id="173" name="Google Shape;173;p25"/>
          <p:cNvSpPr txBox="1"/>
          <p:nvPr/>
        </p:nvSpPr>
        <p:spPr>
          <a:xfrm>
            <a:off x="729450" y="1853850"/>
            <a:ext cx="772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Objective: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To identify suitable functionality for multi-invoice claim submission.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4" name="Google Shape;174;p25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2238" y="2356800"/>
            <a:ext cx="4180026" cy="2584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6 - Password Update Preference</a:t>
            </a:r>
            <a:endParaRPr/>
          </a:p>
        </p:txBody>
      </p:sp>
      <p:sp>
        <p:nvSpPr>
          <p:cNvPr id="180" name="Google Shape;180;p26"/>
          <p:cNvSpPr txBox="1"/>
          <p:nvPr/>
        </p:nvSpPr>
        <p:spPr>
          <a:xfrm>
            <a:off x="729450" y="1853850"/>
            <a:ext cx="7725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Objective: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To identify the timing of updating a password after regaining access to the customer portal.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1" name="Google Shape;181;p26"/>
          <p:cNvSpPr txBox="1"/>
          <p:nvPr/>
        </p:nvSpPr>
        <p:spPr>
          <a:xfrm>
            <a:off x="729450" y="2957550"/>
            <a:ext cx="30090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1B314B"/>
                </a:solidFill>
                <a:highlight>
                  <a:srgbClr val="FFFFFF"/>
                </a:highlight>
              </a:rPr>
              <a:t>Discovery: </a:t>
            </a:r>
            <a:r>
              <a:rPr b="1" lang="en" sz="1350"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100% </a:t>
            </a:r>
            <a:r>
              <a:rPr lang="en" sz="1350"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of the participants were willing to update their passwords promptly once they regained access to the customer portal.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82" name="Google Shape;18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2525" y="2388675"/>
            <a:ext cx="3557369" cy="236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7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7 - Rate Dual Authentication </a:t>
            </a:r>
            <a:endParaRPr/>
          </a:p>
        </p:txBody>
      </p:sp>
      <p:sp>
        <p:nvSpPr>
          <p:cNvPr id="188" name="Google Shape;188;p27"/>
          <p:cNvSpPr txBox="1"/>
          <p:nvPr/>
        </p:nvSpPr>
        <p:spPr>
          <a:xfrm>
            <a:off x="729450" y="1853850"/>
            <a:ext cx="772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Objective: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To identify issues from dual app authentication situations.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89" name="Google Shape;189;p27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1988" y="2406450"/>
            <a:ext cx="4180026" cy="2584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8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7 - Rate Dual Authentication </a:t>
            </a:r>
            <a:endParaRPr/>
          </a:p>
        </p:txBody>
      </p:sp>
      <p:sp>
        <p:nvSpPr>
          <p:cNvPr id="195" name="Google Shape;195;p28"/>
          <p:cNvSpPr txBox="1"/>
          <p:nvPr/>
        </p:nvSpPr>
        <p:spPr>
          <a:xfrm>
            <a:off x="729450" y="1853850"/>
            <a:ext cx="7725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Discovery: 60%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of the participants were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confused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about dual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authentication UX. They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consider dual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authentication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as an extra security measure or two-way authentication.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96" name="Google Shape;196;p28" title="E-dual-authentication-confusion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5775" y="2571750"/>
            <a:ext cx="1105982" cy="2393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8" title="I-dual-authentication-2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1220" y="2583950"/>
            <a:ext cx="3159000" cy="236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8" title="I-dual-authentication-3-confuse.mp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39675" y="2571750"/>
            <a:ext cx="1105975" cy="23934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9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5 - How was overall experience?</a:t>
            </a:r>
            <a:endParaRPr/>
          </a:p>
        </p:txBody>
      </p:sp>
      <p:sp>
        <p:nvSpPr>
          <p:cNvPr id="204" name="Google Shape;204;p29"/>
          <p:cNvSpPr txBox="1"/>
          <p:nvPr/>
        </p:nvSpPr>
        <p:spPr>
          <a:xfrm>
            <a:off x="729450" y="1853850"/>
            <a:ext cx="7907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Objective: </a:t>
            </a:r>
            <a:r>
              <a:rPr lang="en">
                <a:solidFill>
                  <a:srgbClr val="0E101A"/>
                </a:solidFill>
              </a:rPr>
              <a:t>To determine overall Healthy Paws mobile app experience.</a:t>
            </a:r>
            <a:endParaRPr sz="17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5" name="Google Shape;205;p29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1988" y="2406450"/>
            <a:ext cx="4180026" cy="2584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0"/>
          <p:cNvSpPr txBox="1"/>
          <p:nvPr>
            <p:ph type="title"/>
          </p:nvPr>
        </p:nvSpPr>
        <p:spPr>
          <a:xfrm>
            <a:off x="729450" y="1318650"/>
            <a:ext cx="82248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6 - Comparison: Healthy Paws vs Current App?</a:t>
            </a:r>
            <a:endParaRPr/>
          </a:p>
        </p:txBody>
      </p:sp>
      <p:sp>
        <p:nvSpPr>
          <p:cNvPr id="211" name="Google Shape;211;p30"/>
          <p:cNvSpPr txBox="1"/>
          <p:nvPr/>
        </p:nvSpPr>
        <p:spPr>
          <a:xfrm>
            <a:off x="729450" y="1853850"/>
            <a:ext cx="8082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Objective: </a:t>
            </a:r>
            <a:r>
              <a:rPr lang="en" sz="1350"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To determine the preference between Healthy Paws vs the current pet insurance mobile app.</a:t>
            </a:r>
            <a:endParaRPr sz="17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12" name="Google Shape;212;p30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1988" y="2406450"/>
            <a:ext cx="4180026" cy="2584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1"/>
          <p:cNvSpPr txBox="1"/>
          <p:nvPr>
            <p:ph type="title"/>
          </p:nvPr>
        </p:nvSpPr>
        <p:spPr>
          <a:xfrm>
            <a:off x="729450" y="1318650"/>
            <a:ext cx="82248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6 - Comparison: Healthy Paws vs Current App?</a:t>
            </a:r>
            <a:endParaRPr/>
          </a:p>
        </p:txBody>
      </p:sp>
      <p:sp>
        <p:nvSpPr>
          <p:cNvPr id="218" name="Google Shape;218;p31"/>
          <p:cNvSpPr txBox="1"/>
          <p:nvPr/>
        </p:nvSpPr>
        <p:spPr>
          <a:xfrm>
            <a:off x="729450" y="1853850"/>
            <a:ext cx="8082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Discovery</a:t>
            </a:r>
            <a:r>
              <a:rPr b="1" lang="en">
                <a:latin typeface="Lato"/>
                <a:ea typeface="Lato"/>
                <a:cs typeface="Lato"/>
                <a:sym typeface="Lato"/>
              </a:rPr>
              <a:t>: </a:t>
            </a:r>
            <a:r>
              <a:rPr lang="en" sz="1350"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80% of the participant choose the Healthy Paws mobile app instead of their apps.</a:t>
            </a:r>
            <a:endParaRPr sz="17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19" name="Google Shape;219;p31" title="E-ASPCA-no-app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8325" y="2318200"/>
            <a:ext cx="3446200" cy="258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1" title="E-app-comperison-2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13838" y="2318200"/>
            <a:ext cx="2584650" cy="258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1" title="E-app-comparison-1.mp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07795" y="2318200"/>
            <a:ext cx="1194236" cy="2584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Agenda</a:t>
            </a:r>
            <a:endParaRPr/>
          </a:p>
        </p:txBody>
      </p:sp>
      <p:sp>
        <p:nvSpPr>
          <p:cNvPr id="93" name="Google Shape;93;p1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b="1" lang="en">
                <a:solidFill>
                  <a:schemeClr val="dk1"/>
                </a:solidFill>
              </a:rPr>
              <a:t>Testing Details</a:t>
            </a:r>
            <a:endParaRPr b="1">
              <a:solidFill>
                <a:schemeClr val="dk1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b="1" lang="en">
                <a:solidFill>
                  <a:schemeClr val="dk1"/>
                </a:solidFill>
              </a:rPr>
              <a:t>Statistics &amp; Discoveries</a:t>
            </a:r>
            <a:endParaRPr b="1">
              <a:solidFill>
                <a:schemeClr val="dk1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b="1" lang="en">
                <a:solidFill>
                  <a:schemeClr val="dk1"/>
                </a:solidFill>
              </a:rPr>
              <a:t>Takeaways and Next Steps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/>
          </a:p>
        </p:txBody>
      </p:sp>
      <p:sp>
        <p:nvSpPr>
          <p:cNvPr id="94" name="Google Shape;94;p1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2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Overall Mobile App Design Impressions</a:t>
            </a:r>
            <a:endParaRPr/>
          </a:p>
        </p:txBody>
      </p:sp>
      <p:pic>
        <p:nvPicPr>
          <p:cNvPr id="227" name="Google Shape;227;p32" title="E-home-impression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04494" y="2571750"/>
            <a:ext cx="1049782" cy="227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2" title="E-visually-not-attractive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20451" y="2571787"/>
            <a:ext cx="1049775" cy="2271788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2"/>
          <p:cNvSpPr txBox="1"/>
          <p:nvPr/>
        </p:nvSpPr>
        <p:spPr>
          <a:xfrm>
            <a:off x="729450" y="1853850"/>
            <a:ext cx="8082600" cy="6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Objective: </a:t>
            </a:r>
            <a:r>
              <a:rPr b="1" lang="en" sz="1350"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40%</a:t>
            </a:r>
            <a:r>
              <a:rPr lang="en" sz="1350"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 of the young participants </a:t>
            </a:r>
            <a:r>
              <a:rPr lang="en" sz="1350"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(Age 20s)</a:t>
            </a:r>
            <a:r>
              <a:rPr lang="en" sz="1350"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 from the experienced group mentioned that design or functionality needs to be improved. </a:t>
            </a:r>
            <a:endParaRPr sz="17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30" name="Google Shape;230;p32" title="E-missing-functionalities.mp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12477" y="2571764"/>
            <a:ext cx="1049775" cy="22720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3"/>
          <p:cNvSpPr txBox="1"/>
          <p:nvPr>
            <p:ph type="title"/>
          </p:nvPr>
        </p:nvSpPr>
        <p:spPr>
          <a:xfrm>
            <a:off x="727800" y="12960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Takeaways</a:t>
            </a:r>
            <a:endParaRPr/>
          </a:p>
        </p:txBody>
      </p:sp>
      <p:sp>
        <p:nvSpPr>
          <p:cNvPr id="236" name="Google Shape;236;p33"/>
          <p:cNvSpPr txBox="1"/>
          <p:nvPr>
            <p:ph idx="1" type="body"/>
          </p:nvPr>
        </p:nvSpPr>
        <p:spPr>
          <a:xfrm>
            <a:off x="729325" y="2078875"/>
            <a:ext cx="3774300" cy="25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Takeaways:</a:t>
            </a:r>
            <a:endParaRPr/>
          </a:p>
          <a:p>
            <a:pPr indent="-292576" lvl="0" marL="457200" rtl="0" algn="l">
              <a:spcBef>
                <a:spcPts val="1200"/>
              </a:spcBef>
              <a:spcAft>
                <a:spcPts val="0"/>
              </a:spcAft>
              <a:buClr>
                <a:srgbClr val="666666"/>
              </a:buClr>
              <a:buSzPct val="96296"/>
              <a:buChar char="●"/>
            </a:pPr>
            <a:r>
              <a:rPr lang="en" sz="1350">
                <a:solidFill>
                  <a:srgbClr val="666666"/>
                </a:solidFill>
                <a:highlight>
                  <a:srgbClr val="FFFFFF"/>
                </a:highlight>
              </a:rPr>
              <a:t>Participants have an issue copying a temporary PW due to the touch screen.</a:t>
            </a:r>
            <a:endParaRPr sz="1350">
              <a:solidFill>
                <a:srgbClr val="666666"/>
              </a:solidFill>
              <a:highlight>
                <a:srgbClr val="FFFFFF"/>
              </a:highlight>
            </a:endParaRPr>
          </a:p>
          <a:p>
            <a:pPr indent="-292576" lvl="0" marL="4572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96296"/>
              <a:buChar char="●"/>
            </a:pPr>
            <a:r>
              <a:rPr lang="en" sz="1350">
                <a:solidFill>
                  <a:srgbClr val="666666"/>
                </a:solidFill>
                <a:highlight>
                  <a:srgbClr val="FFFFFF"/>
                </a:highlight>
              </a:rPr>
              <a:t>All participants click the hyperlink to PW reset page due to the PW email layout issue before copying a temporary PW.</a:t>
            </a:r>
            <a:endParaRPr sz="1350">
              <a:solidFill>
                <a:srgbClr val="666666"/>
              </a:solidFill>
              <a:highlight>
                <a:srgbClr val="FFFFFF"/>
              </a:highlight>
            </a:endParaRPr>
          </a:p>
          <a:p>
            <a:pPr indent="-292576" lvl="0" marL="4572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96296"/>
              <a:buChar char="●"/>
            </a:pPr>
            <a:r>
              <a:rPr lang="en" sz="1350">
                <a:solidFill>
                  <a:srgbClr val="666666"/>
                </a:solidFill>
                <a:highlight>
                  <a:srgbClr val="FFFFFF"/>
                </a:highlight>
              </a:rPr>
              <a:t>The term “reimbursement” seems the most appropriate word for claim payout, even though people had a hard time scanning it.</a:t>
            </a:r>
            <a:endParaRPr sz="1350">
              <a:solidFill>
                <a:srgbClr val="666666"/>
              </a:solidFill>
              <a:highlight>
                <a:srgbClr val="FFFFFF"/>
              </a:highlight>
            </a:endParaRPr>
          </a:p>
          <a:p>
            <a:pPr indent="-292576" lvl="0" marL="4572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96296"/>
              <a:buChar char="●"/>
            </a:pPr>
            <a:r>
              <a:rPr lang="en" sz="1350">
                <a:solidFill>
                  <a:srgbClr val="666666"/>
                </a:solidFill>
                <a:highlight>
                  <a:srgbClr val="FFFFFF"/>
                </a:highlight>
              </a:rPr>
              <a:t>A user has to visit the thumbnail page when they submit another invoice instead of using multi-shot camera functionality</a:t>
            </a:r>
            <a:endParaRPr sz="1350">
              <a:solidFill>
                <a:srgbClr val="666666"/>
              </a:solidFill>
              <a:highlight>
                <a:srgbClr val="FFFFFF"/>
              </a:highlight>
            </a:endParaRPr>
          </a:p>
          <a:p>
            <a:pPr indent="-292576" lvl="0" marL="4572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96296"/>
              <a:buChar char="●"/>
            </a:pPr>
            <a:r>
              <a:rPr lang="en" sz="1350">
                <a:solidFill>
                  <a:srgbClr val="666666"/>
                </a:solidFill>
                <a:highlight>
                  <a:srgbClr val="FFFFFF"/>
                </a:highlight>
              </a:rPr>
              <a:t>Users tend to prefer a high level of security and are willing to accept dual authentication if they have to.</a:t>
            </a:r>
            <a:endParaRPr>
              <a:solidFill>
                <a:srgbClr val="666666"/>
              </a:solidFill>
            </a:endParaRPr>
          </a:p>
        </p:txBody>
      </p:sp>
      <p:sp>
        <p:nvSpPr>
          <p:cNvPr id="237" name="Google Shape;237;p33"/>
          <p:cNvSpPr txBox="1"/>
          <p:nvPr>
            <p:ph idx="1" type="body"/>
          </p:nvPr>
        </p:nvSpPr>
        <p:spPr>
          <a:xfrm>
            <a:off x="4810475" y="2078875"/>
            <a:ext cx="3774300" cy="25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92100" lvl="0" marL="457200" rtl="0" algn="l">
              <a:spcBef>
                <a:spcPts val="1200"/>
              </a:spcBef>
              <a:spcAft>
                <a:spcPts val="0"/>
              </a:spcAft>
              <a:buClr>
                <a:srgbClr val="666666"/>
              </a:buClr>
              <a:buSzPts val="1000"/>
              <a:buChar char="●"/>
            </a:pPr>
            <a:r>
              <a:rPr lang="en" sz="1000">
                <a:solidFill>
                  <a:srgbClr val="666666"/>
                </a:solidFill>
                <a:highlight>
                  <a:srgbClr val="FFFFFF"/>
                </a:highlight>
              </a:rPr>
              <a:t>Younger users tend to dislike the overall design of the HP app and looking for extra functionalities.</a:t>
            </a:r>
            <a:endParaRPr sz="1000">
              <a:solidFill>
                <a:srgbClr val="666666"/>
              </a:solidFill>
              <a:highlight>
                <a:srgbClr val="FFFFFF"/>
              </a:highlight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Char char="●"/>
            </a:pPr>
            <a:r>
              <a:rPr lang="en" sz="1000">
                <a:solidFill>
                  <a:srgbClr val="666666"/>
                </a:solidFill>
                <a:highlight>
                  <a:srgbClr val="FFFFFF"/>
                </a:highlight>
              </a:rPr>
              <a:t>Older users tend to prefer simpler design navigation.</a:t>
            </a:r>
            <a:endParaRPr sz="1000">
              <a:solidFill>
                <a:srgbClr val="666666"/>
              </a:solidFill>
              <a:highlight>
                <a:srgbClr val="FFFFFF"/>
              </a:highlight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Char char="●"/>
            </a:pPr>
            <a:r>
              <a:rPr lang="en" sz="1000">
                <a:solidFill>
                  <a:srgbClr val="666666"/>
                </a:solidFill>
                <a:highlight>
                  <a:srgbClr val="FFFFFF"/>
                </a:highlight>
              </a:rPr>
              <a:t>40% of participants from the experienced group liked the home page personalization. </a:t>
            </a:r>
            <a:endParaRPr sz="1000">
              <a:solidFill>
                <a:srgbClr val="666666"/>
              </a:solidFill>
              <a:highlight>
                <a:srgbClr val="FFFFFF"/>
              </a:highlight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Char char="●"/>
            </a:pPr>
            <a:r>
              <a:rPr lang="en" sz="1000">
                <a:solidFill>
                  <a:srgbClr val="666666"/>
                </a:solidFill>
                <a:highlight>
                  <a:srgbClr val="FFFFFF"/>
                </a:highlight>
              </a:rPr>
              <a:t>The experienced group’s NPS is</a:t>
            </a:r>
            <a:r>
              <a:rPr b="1" lang="en" sz="1000">
                <a:solidFill>
                  <a:srgbClr val="666666"/>
                </a:solidFill>
                <a:highlight>
                  <a:srgbClr val="FFFFFF"/>
                </a:highlight>
              </a:rPr>
              <a:t> 20%,</a:t>
            </a:r>
            <a:r>
              <a:rPr lang="en" sz="1000">
                <a:solidFill>
                  <a:srgbClr val="666666"/>
                </a:solidFill>
                <a:highlight>
                  <a:srgbClr val="FFFFFF"/>
                </a:highlight>
              </a:rPr>
              <a:t> but the overall experience rate was </a:t>
            </a:r>
            <a:r>
              <a:rPr b="1" lang="en" sz="1000">
                <a:solidFill>
                  <a:srgbClr val="666666"/>
                </a:solidFill>
                <a:highlight>
                  <a:srgbClr val="FFFFFF"/>
                </a:highlight>
              </a:rPr>
              <a:t>84%</a:t>
            </a:r>
            <a:r>
              <a:rPr lang="en" sz="1000">
                <a:solidFill>
                  <a:srgbClr val="666666"/>
                </a:solidFill>
                <a:highlight>
                  <a:srgbClr val="FFFFFF"/>
                </a:highlight>
              </a:rPr>
              <a:t>.</a:t>
            </a:r>
            <a:endParaRPr sz="10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Testing Details</a:t>
            </a:r>
            <a:endParaRPr/>
          </a:p>
        </p:txBody>
      </p:sp>
      <p:sp>
        <p:nvSpPr>
          <p:cNvPr id="100" name="Google Shape;100;p1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Testing Overview</a:t>
            </a:r>
            <a:endParaRPr/>
          </a:p>
        </p:txBody>
      </p:sp>
      <p:sp>
        <p:nvSpPr>
          <p:cNvPr id="106" name="Google Shape;106;p16"/>
          <p:cNvSpPr txBox="1"/>
          <p:nvPr>
            <p:ph idx="1" type="body"/>
          </p:nvPr>
        </p:nvSpPr>
        <p:spPr>
          <a:xfrm>
            <a:off x="729450" y="2078875"/>
            <a:ext cx="792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Test existing Healthy Paws mobile app (v3.1.5).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Participants will test prototypes, not the actual app.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Testing Details - Pet Insurance Experienced Group</a:t>
            </a:r>
            <a:endParaRPr/>
          </a:p>
        </p:txBody>
      </p:sp>
      <p:sp>
        <p:nvSpPr>
          <p:cNvPr id="112" name="Google Shape;112;p17"/>
          <p:cNvSpPr txBox="1"/>
          <p:nvPr>
            <p:ph idx="1" type="body"/>
          </p:nvPr>
        </p:nvSpPr>
        <p:spPr>
          <a:xfrm>
            <a:off x="729450" y="1919075"/>
            <a:ext cx="39735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Participant Demographics</a:t>
            </a:r>
            <a:endParaRPr b="1"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Age: </a:t>
            </a:r>
            <a:r>
              <a:rPr lang="en" sz="1050">
                <a:solidFill>
                  <a:srgbClr val="1B314B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25-50 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Annual household income: </a:t>
            </a:r>
            <a:r>
              <a:rPr lang="en" sz="1050">
                <a:solidFill>
                  <a:srgbClr val="1B314B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$100K - $150K+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Gender: Female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Device: Mobile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Test Date: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4/13/2021 - 5 participants 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Screener Questions</a:t>
            </a:r>
            <a:endParaRPr b="1"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you have a dog and do you own pet insurance? (Accept: Yes)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AutoNum type="arabicPeriod"/>
            </a:pPr>
            <a:r>
              <a:rPr lang="en" sz="1150">
                <a:solidFill>
                  <a:schemeClr val="dk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Are you enrolled in Healthy Paws? (Accept: No)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4" name="Google Shape;114;p17"/>
          <p:cNvSpPr txBox="1"/>
          <p:nvPr>
            <p:ph idx="1" type="body"/>
          </p:nvPr>
        </p:nvSpPr>
        <p:spPr>
          <a:xfrm>
            <a:off x="4702950" y="1919075"/>
            <a:ext cx="3973500" cy="283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Tasks</a:t>
            </a:r>
            <a:endParaRPr b="1"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your current pet insurance?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your overall experience with your current insurance app?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Mobile app sign in. 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Homepage impression.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Change claim payment method.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Reimbursement term preference.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Submit a claim.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Multi-invoice submission preference.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Password reset.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Password update preference.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Update your billing information.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Dual authentication preference.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Rate your experience.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Compare the Healthy Paws app with yours.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Statistics &amp; Discoveries </a:t>
            </a:r>
            <a:endParaRPr/>
          </a:p>
        </p:txBody>
      </p:sp>
      <p:sp>
        <p:nvSpPr>
          <p:cNvPr id="120" name="Google Shape;120;p1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/>
          <p:nvPr>
            <p:ph type="title"/>
          </p:nvPr>
        </p:nvSpPr>
        <p:spPr>
          <a:xfrm>
            <a:off x="729450" y="1318650"/>
            <a:ext cx="7688400" cy="52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Net Promoter Score (NPS*)</a:t>
            </a:r>
            <a:endParaRPr sz="1550"/>
          </a:p>
        </p:txBody>
      </p:sp>
      <p:sp>
        <p:nvSpPr>
          <p:cNvPr id="126" name="Google Shape;126;p19"/>
          <p:cNvSpPr txBox="1"/>
          <p:nvPr/>
        </p:nvSpPr>
        <p:spPr>
          <a:xfrm>
            <a:off x="753625" y="2068644"/>
            <a:ext cx="32484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Overall the inexperienced group task success rate and overall satisfaction rate have been increased due to task reorganization.</a:t>
            </a:r>
            <a:endParaRPr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graphicFrame>
        <p:nvGraphicFramePr>
          <p:cNvPr id="127" name="Google Shape;127;p19"/>
          <p:cNvGraphicFramePr/>
          <p:nvPr/>
        </p:nvGraphicFramePr>
        <p:xfrm>
          <a:off x="4684925" y="21796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{547DA25A-2308-4897-ABA9-E7A28AC50226}</a:tableStyleId>
              </a:tblPr>
              <a:tblGrid>
                <a:gridCol w="1592175"/>
                <a:gridCol w="1604225"/>
              </a:tblGrid>
              <a:tr h="342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NSP score</a:t>
                      </a:r>
                      <a:endParaRPr sz="1000"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2</a:t>
                      </a:r>
                      <a:r>
                        <a:rPr b="1" lang="en" sz="1000"/>
                        <a:t>0</a:t>
                      </a:r>
                      <a:endParaRPr b="1" sz="1000"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</a:tr>
              <a:tr h="95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Detractors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2</a:t>
                      </a:r>
                      <a:r>
                        <a:rPr lang="en" sz="1000"/>
                        <a:t>0%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95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Passives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4</a:t>
                      </a:r>
                      <a:r>
                        <a:rPr lang="en" sz="1000"/>
                        <a:t>0%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95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Promoters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4</a:t>
                      </a:r>
                      <a:r>
                        <a:rPr lang="en" sz="1000"/>
                        <a:t>0%</a:t>
                      </a:r>
                      <a:endParaRPr sz="10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28" name="Google Shape;128;p19"/>
          <p:cNvSpPr txBox="1"/>
          <p:nvPr/>
        </p:nvSpPr>
        <p:spPr>
          <a:xfrm>
            <a:off x="729450" y="4374170"/>
            <a:ext cx="7587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b="1" lang="en" sz="900">
                <a:solidFill>
                  <a:srgbClr val="1B314B"/>
                </a:solidFill>
                <a:latin typeface="Lato"/>
                <a:ea typeface="Lato"/>
                <a:cs typeface="Lato"/>
                <a:sym typeface="Lato"/>
              </a:rPr>
              <a:t>*NPS: </a:t>
            </a:r>
            <a:r>
              <a:rPr lang="en" sz="900">
                <a:solidFill>
                  <a:srgbClr val="1B314B"/>
                </a:solidFill>
                <a:latin typeface="Lato"/>
                <a:ea typeface="Lato"/>
                <a:cs typeface="Lato"/>
                <a:sym typeface="Lato"/>
              </a:rPr>
              <a:t>This measures the likelihood of users to recommend your product or services. Scores range from -100 to 100 and include all contributors.</a:t>
            </a:r>
            <a:endParaRPr sz="9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 txBox="1"/>
          <p:nvPr>
            <p:ph type="title"/>
          </p:nvPr>
        </p:nvSpPr>
        <p:spPr>
          <a:xfrm>
            <a:off x="729450" y="1318650"/>
            <a:ext cx="80322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1 - What’s Your Current Pet Insurance?</a:t>
            </a:r>
            <a:endParaRPr/>
          </a:p>
        </p:txBody>
      </p:sp>
      <p:sp>
        <p:nvSpPr>
          <p:cNvPr id="134" name="Google Shape;134;p20"/>
          <p:cNvSpPr txBox="1"/>
          <p:nvPr/>
        </p:nvSpPr>
        <p:spPr>
          <a:xfrm>
            <a:off x="729450" y="1853850"/>
            <a:ext cx="772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Objective: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To determine what is participants’ current or previous pet insurance.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5" name="Google Shape;135;p20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2238" y="2406450"/>
            <a:ext cx="4180026" cy="2584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1"/>
          <p:cNvSpPr txBox="1"/>
          <p:nvPr>
            <p:ph type="title"/>
          </p:nvPr>
        </p:nvSpPr>
        <p:spPr>
          <a:xfrm>
            <a:off x="729450" y="1318650"/>
            <a:ext cx="80322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2 - Rate the  Overall Experience of the App.</a:t>
            </a:r>
            <a:endParaRPr/>
          </a:p>
        </p:txBody>
      </p:sp>
      <p:sp>
        <p:nvSpPr>
          <p:cNvPr id="141" name="Google Shape;141;p21"/>
          <p:cNvSpPr txBox="1"/>
          <p:nvPr/>
        </p:nvSpPr>
        <p:spPr>
          <a:xfrm>
            <a:off x="729450" y="1853850"/>
            <a:ext cx="772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Objective: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To determine overall experience of current or previous pet insurance mobile app.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2" name="Google Shape;142;p21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5538" y="2406450"/>
            <a:ext cx="4180026" cy="2584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