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15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16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18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33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67" r:id="rId4"/>
    <p:sldId id="265" r:id="rId5"/>
    <p:sldId id="264" r:id="rId6"/>
    <p:sldId id="268" r:id="rId7"/>
    <p:sldId id="269" r:id="rId8"/>
    <p:sldId id="263" r:id="rId9"/>
  </p:sldIdLst>
  <p:sldSz cx="12192000" cy="6858000"/>
  <p:notesSz cx="6797675" cy="9926638"/>
  <p:custDataLst>
    <p:tags r:id="rId11"/>
  </p:custDataLst>
  <p:defaultTextStyle>
    <a:defPPr>
      <a:defRPr lang="en-US"/>
    </a:defPPr>
    <a:lvl1pPr marL="177800" indent="-177800" algn="l" defTabSz="711200" rtl="0" eaLnBrk="1" latinLnBrk="0" hangingPunct="1">
      <a:spcBef>
        <a:spcPts val="1200"/>
      </a:spcBef>
      <a:buChar char="•"/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556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5334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7112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8890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0668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12446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14224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16002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6CFC"/>
    <a:srgbClr val="E9CD49"/>
    <a:srgbClr val="2E26F1"/>
    <a:srgbClr val="0859FF"/>
    <a:srgbClr val="5C5C5C"/>
    <a:srgbClr val="FFFFFF"/>
    <a:srgbClr val="FAEEC3"/>
    <a:srgbClr val="F2DE8A"/>
    <a:srgbClr val="C6AA3D"/>
    <a:srgbClr val="AB8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9D7B26C5-4107-4FEC-AEDC-1716B250A1EF}" styleName="Light Style 1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9525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chemeClr val="dk2"/>
          </a:solidFill>
        </a:fill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firstCol>
      <a:tcTxStyle b="on"/>
      <a:tcStyle>
        <a:tcBdr/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1905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accent3"/>
      </a:tcTxStyle>
      <a:tcStyle>
        <a:tcBdr>
          <a:bottom>
            <a:ln w="19050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6552" autoAdjust="0"/>
  </p:normalViewPr>
  <p:slideViewPr>
    <p:cSldViewPr snapToGrid="0">
      <p:cViewPr varScale="1">
        <p:scale>
          <a:sx n="82" d="100"/>
          <a:sy n="82" d="100"/>
        </p:scale>
        <p:origin x="7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F20E5-DA63-4313-84C4-7ADE1EF5947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0444B-86C2-475B-A0D1-A9F5FD7DFB4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20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92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8" userDrawn="1">
          <p15:clr>
            <a:srgbClr val="CCCCCC"/>
          </p15:clr>
        </p15:guide>
        <p15:guide id="2" pos="7472" userDrawn="1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eparatorLine"/>
          <p:cNvCxnSpPr/>
          <p:nvPr userDrawn="1"/>
        </p:nvCxnSpPr>
        <p:spPr>
          <a:xfrm>
            <a:off x="0" y="4873803"/>
            <a:ext cx="11857037" cy="0"/>
          </a:xfrm>
          <a:prstGeom prst="line">
            <a:avLst/>
          </a:prstGeom>
          <a:ln w="19050" cap="flat">
            <a:solidFill>
              <a:srgbClr val="196CFC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ientLogo"/>
          <p:cNvSpPr>
            <a:spLocks noGrp="1"/>
          </p:cNvSpPr>
          <p:nvPr>
            <p:ph type="pic" sz="quarter" idx="10"/>
          </p:nvPr>
        </p:nvSpPr>
        <p:spPr>
          <a:xfrm>
            <a:off x="8617039" y="3364443"/>
            <a:ext cx="3239999" cy="139964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334965" y="2420938"/>
            <a:ext cx="11522075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add subtitle/contacts/date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334964" y="1268413"/>
            <a:ext cx="11522075" cy="900112"/>
          </a:xfrm>
        </p:spPr>
        <p:txBody>
          <a:bodyPr anchor="b"/>
          <a:lstStyle>
            <a:lvl1pPr algn="l">
              <a:spcBef>
                <a:spcPts val="0"/>
              </a:spcBef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Picture 2" descr="Skello">
            <a:extLst>
              <a:ext uri="{FF2B5EF4-FFF2-40B4-BE49-F238E27FC236}">
                <a16:creationId xmlns:a16="http://schemas.microsoft.com/office/drawing/2014/main" id="{EB2D2846-272C-4B1F-ADB7-44E0A3412F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158" y="4718760"/>
            <a:ext cx="3483304" cy="174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2046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8" userDrawn="1">
          <p15:clr>
            <a:srgbClr val="CCCCCC"/>
          </p15:clr>
        </p15:guide>
        <p15:guide id="2" pos="7472" userDrawn="1">
          <p15:clr>
            <a:srgbClr val="CCCCCC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eparatorLine"/>
          <p:cNvCxnSpPr/>
          <p:nvPr userDrawn="1"/>
        </p:nvCxnSpPr>
        <p:spPr>
          <a:xfrm>
            <a:off x="0" y="5481638"/>
            <a:ext cx="11857037" cy="0"/>
          </a:xfrm>
          <a:prstGeom prst="line">
            <a:avLst/>
          </a:prstGeom>
          <a:ln w="19050" cap="flat">
            <a:solidFill>
              <a:srgbClr val="196CFC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Skello">
            <a:extLst>
              <a:ext uri="{FF2B5EF4-FFF2-40B4-BE49-F238E27FC236}">
                <a16:creationId xmlns:a16="http://schemas.microsoft.com/office/drawing/2014/main" id="{6D7A7656-10B3-4797-B5BE-BF39404D80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879" y="4117517"/>
            <a:ext cx="3135287" cy="156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7323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8" userDrawn="1">
          <p15:clr>
            <a:srgbClr val="CCCCCC"/>
          </p15:clr>
        </p15:guide>
        <p15:guide id="2" pos="7472" userDrawn="1">
          <p15:clr>
            <a:srgbClr val="CCCCC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56344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tfpConfiguration" hidden="1"/>
          <p:cNvSpPr txBox="1"/>
          <p:nvPr userDrawn="1"/>
        </p:nvSpPr>
        <p:spPr bwMode="hidden">
          <a:xfrm>
            <a:off x="0" y="0"/>
            <a:ext cx="36000" cy="36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indent="0">
              <a:buNone/>
            </a:pPr>
            <a:r>
              <a:rPr lang="en-US" sz="100">
                <a:solidFill>
                  <a:schemeClr val="bg1">
                    <a:alpha val="0"/>
                  </a:schemeClr>
                </a:solidFill>
              </a:rPr>
              <a:t>&lt;BTFP&gt;&lt;!-- BTFPCONFIGURATION:3C627466703E0D0A20203C74656D706C6174652076657273696F6E3D22322E332E342220747970653D226272616E64656422207061676553697A653D227769646573637265656E22202F3E0D0A20203C4775696465733E0D0A202020203C4C656674477569646520786D6C6E733D22323622202F3E0D0A202020203C5269676874477569646520786D6C6E733D2239333422202F3E0D0A202020203C5570706572537469636B6572477569646520786D6C6E733D22363922202F3E0D0A202020203C4C6F776572537469636B6572477569646520786D6C6E733D2231303022202F3E0D0A202020203C426F74746F6D477569646520786D6C6E733D2235313722202F3E0D0A20203C2F4775696465733E0D0A3C2F627466703E --&gt;&lt;/BTFP&gt;</a:t>
            </a:r>
            <a:endParaRPr lang="en-US" sz="100" dirty="0">
              <a:solidFill>
                <a:schemeClr val="bg1">
                  <a:alpha val="0"/>
                </a:schemeClr>
              </a:solidFill>
            </a:endParaRPr>
          </a:p>
        </p:txBody>
      </p:sp>
      <p:sp>
        <p:nvSpPr>
          <p:cNvPr id="19" name="SlideNumber"/>
          <p:cNvSpPr/>
          <p:nvPr userDrawn="1"/>
        </p:nvSpPr>
        <p:spPr bwMode="gray">
          <a:xfrm>
            <a:off x="11650251" y="6649694"/>
            <a:ext cx="206788" cy="1384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spAutoFit/>
          </a:bodyPr>
          <a:lstStyle/>
          <a:p>
            <a:pPr marL="0" indent="0" algn="r" defTabSz="711200" rtl="0" eaLnBrk="1" latinLnBrk="0" hangingPunct="1">
              <a:spcBef>
                <a:spcPts val="1200"/>
              </a:spcBef>
              <a:buNone/>
            </a:pPr>
            <a:fld id="{BB69BBE8-4DB2-4642-B003-B220ACD5A2FD}" type="slidenum">
              <a:rPr lang="en-US" sz="900" b="0" baseline="0" smtClean="0">
                <a:solidFill>
                  <a:schemeClr val="bg2"/>
                </a:solidFill>
                <a:latin typeface="+mn-lt"/>
              </a:rPr>
              <a:pPr marL="0" indent="0" algn="r" defTabSz="711200" rtl="0" eaLnBrk="1" latinLnBrk="0" hangingPunct="1">
                <a:spcBef>
                  <a:spcPts val="1200"/>
                </a:spcBef>
                <a:buNone/>
              </a:pPr>
              <a:t>‹N°›</a:t>
            </a:fld>
            <a:endParaRPr lang="en-US" sz="900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8" name="CreatedFooter"/>
          <p:cNvSpPr/>
          <p:nvPr userDrawn="1"/>
        </p:nvSpPr>
        <p:spPr>
          <a:xfrm>
            <a:off x="8263033" y="6642830"/>
            <a:ext cx="1368171" cy="165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indent="0" algn="ctr" defTabSz="711200" rtl="0" eaLnBrk="1" latinLnBrk="0" hangingPunct="1">
              <a:spcBef>
                <a:spcPts val="1200"/>
              </a:spcBef>
              <a:buNone/>
            </a:pPr>
            <a:r>
              <a:rPr lang="en-US" sz="600">
                <a:solidFill>
                  <a:srgbClr val="FFFFFF"/>
                </a:solidFill>
              </a:rPr>
              <a:t>Cas Pratique - Paul Tourrolier</a:t>
            </a:r>
            <a:endParaRPr lang="en-US" sz="600" dirty="0">
              <a:solidFill>
                <a:srgbClr val="FFFFFF"/>
              </a:solidFill>
            </a:endParaRPr>
          </a:p>
        </p:txBody>
      </p:sp>
      <p:sp>
        <p:nvSpPr>
          <p:cNvPr id="7" name="OfficeCode"/>
          <p:cNvSpPr/>
          <p:nvPr userDrawn="1"/>
        </p:nvSpPr>
        <p:spPr>
          <a:xfrm>
            <a:off x="7348519" y="6642830"/>
            <a:ext cx="288036" cy="165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indent="0" algn="ctr" defTabSz="711200" rtl="0" eaLnBrk="1" latinLnBrk="0" hangingPunct="1">
              <a:spcBef>
                <a:spcPts val="1200"/>
              </a:spcBef>
              <a:buNone/>
            </a:pPr>
            <a:r>
              <a:rPr lang="en-US" sz="600">
                <a:solidFill>
                  <a:srgbClr val="FFFFFF"/>
                </a:solidFill>
              </a:rPr>
              <a:t>PAR</a:t>
            </a:r>
            <a:endParaRPr lang="en-US" sz="600" dirty="0">
              <a:solidFill>
                <a:srgbClr val="FFFFFF"/>
              </a:solidFill>
            </a:endParaRPr>
          </a:p>
        </p:txBody>
      </p:sp>
      <p:cxnSp>
        <p:nvCxnSpPr>
          <p:cNvPr id="20" name="FooterSeparatorLine"/>
          <p:cNvCxnSpPr/>
          <p:nvPr userDrawn="1"/>
        </p:nvCxnSpPr>
        <p:spPr>
          <a:xfrm>
            <a:off x="0" y="6598800"/>
            <a:ext cx="11857037" cy="0"/>
          </a:xfrm>
          <a:prstGeom prst="line">
            <a:avLst/>
          </a:prstGeom>
          <a:ln w="9525" cap="flat">
            <a:solidFill>
              <a:schemeClr val="accent1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34435" y="1268413"/>
            <a:ext cx="11522603" cy="529272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3" name="TitleSeparatorLine"/>
          <p:cNvCxnSpPr/>
          <p:nvPr userDrawn="1"/>
        </p:nvCxnSpPr>
        <p:spPr>
          <a:xfrm>
            <a:off x="0" y="873125"/>
            <a:ext cx="11857037" cy="0"/>
          </a:xfrm>
          <a:prstGeom prst="line">
            <a:avLst/>
          </a:prstGeom>
          <a:ln w="19050" cap="flat">
            <a:solidFill>
              <a:srgbClr val="196CFC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334963" y="1"/>
            <a:ext cx="11522075" cy="876687"/>
          </a:xfrm>
          <a:prstGeom prst="rect">
            <a:avLst/>
          </a:prstGeom>
        </p:spPr>
        <p:txBody>
          <a:bodyPr vert="horz" lIns="36000" tIns="36000" rIns="36000" bIns="7200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2" descr="Skello">
            <a:extLst>
              <a:ext uri="{FF2B5EF4-FFF2-40B4-BE49-F238E27FC236}">
                <a16:creationId xmlns:a16="http://schemas.microsoft.com/office/drawing/2014/main" id="{C5672EAF-4A10-4332-AFBC-6A8C77356D6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8" b="17132"/>
          <a:stretch/>
        </p:blipFill>
        <p:spPr bwMode="auto">
          <a:xfrm>
            <a:off x="10832676" y="6577843"/>
            <a:ext cx="740023" cy="26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79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63" r:id="rId3"/>
    <p:sldLayoutId id="2147483655" r:id="rId4"/>
  </p:sldLayoutIdLst>
  <p:txStyles>
    <p:titleStyle>
      <a:lvl1pPr algn="l" defTabSz="7112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354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2563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177800" indent="-177800" algn="l" defTabSz="711200" rtl="0" eaLnBrk="1" latinLnBrk="0" hangingPunct="1">
        <a:spcBef>
          <a:spcPts val="1200"/>
        </a:spcBef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711200" rtl="0" eaLnBrk="1" latinLnBrk="0" hangingPunct="1">
        <a:spcBef>
          <a:spcPts val="600"/>
        </a:spcBef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177800" algn="l" defTabSz="711200" rtl="0" eaLnBrk="1" latinLnBrk="0" hangingPunct="1">
        <a:spcBef>
          <a:spcPts val="600"/>
        </a:spcBef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1200" indent="-177800" algn="l" defTabSz="711200" rtl="0" eaLnBrk="1" latinLnBrk="0" hangingPunct="1">
        <a:spcBef>
          <a:spcPts val="600"/>
        </a:spcBef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89000" indent="-177800" algn="l" defTabSz="711200" rtl="0" eaLnBrk="1" latinLnBrk="0" hangingPunct="1">
        <a:spcBef>
          <a:spcPts val="600"/>
        </a:spcBef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668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446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4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002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" userDrawn="1">
          <p15:clr>
            <a:srgbClr val="D1D1D1"/>
          </p15:clr>
        </p15:guide>
        <p15:guide id="2" pos="211" userDrawn="1">
          <p15:clr>
            <a:srgbClr val="D1D1D1"/>
          </p15:clr>
        </p15:guide>
        <p15:guide id="4" orient="horz" pos="799" userDrawn="1">
          <p15:clr>
            <a:srgbClr val="D1D1D1"/>
          </p15:clr>
        </p15:guide>
        <p15:guide id="7" orient="horz" pos="4133" userDrawn="1">
          <p15:clr>
            <a:srgbClr val="D1D1D1"/>
          </p15:clr>
        </p15:guide>
        <p15:guide id="8" pos="7469" userDrawn="1">
          <p15:clr>
            <a:srgbClr val="D1D1D1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5.em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.emf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8.emf"/><Relationship Id="rId5" Type="http://schemas.openxmlformats.org/officeDocument/2006/relationships/tags" Target="../tags/tag15.xml"/><Relationship Id="rId10" Type="http://schemas.openxmlformats.org/officeDocument/2006/relationships/image" Target="../media/image7.emf"/><Relationship Id="rId4" Type="http://schemas.openxmlformats.org/officeDocument/2006/relationships/tags" Target="../tags/tag14.xml"/><Relationship Id="rId9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9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tfpColumnIndicatorGroup2">
            <a:extLst>
              <a:ext uri="{FF2B5EF4-FFF2-40B4-BE49-F238E27FC236}">
                <a16:creationId xmlns:a16="http://schemas.microsoft.com/office/drawing/2014/main" id="{EEDAB625-3E75-434C-A20F-5A9906EB5DAD}"/>
              </a:ext>
            </a:extLst>
          </p:cNvPr>
          <p:cNvGrpSpPr/>
          <p:nvPr/>
        </p:nvGrpSpPr>
        <p:grpSpPr>
          <a:xfrm>
            <a:off x="0" y="6926580"/>
            <a:ext cx="12192000" cy="137160"/>
            <a:chOff x="0" y="6926580"/>
            <a:chExt cx="12192000" cy="137160"/>
          </a:xfrm>
        </p:grpSpPr>
        <p:sp>
          <p:nvSpPr>
            <p:cNvPr id="12" name="btfpColumnGapBlocker183905">
              <a:extLst>
                <a:ext uri="{FF2B5EF4-FFF2-40B4-BE49-F238E27FC236}">
                  <a16:creationId xmlns:a16="http://schemas.microsoft.com/office/drawing/2014/main" id="{A1A89A8E-9D12-4680-A7AC-7DD1B1D73C95}"/>
                </a:ext>
              </a:extLst>
            </p:cNvPr>
            <p:cNvSpPr/>
            <p:nvPr/>
          </p:nvSpPr>
          <p:spPr bwMode="gray">
            <a:xfrm>
              <a:off x="1186180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fr-FR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0" name="btfpColumnGapBlocker378239">
              <a:extLst>
                <a:ext uri="{FF2B5EF4-FFF2-40B4-BE49-F238E27FC236}">
                  <a16:creationId xmlns:a16="http://schemas.microsoft.com/office/drawing/2014/main" id="{873CBBD3-D2F1-4284-92BB-6A593E8A227E}"/>
                </a:ext>
              </a:extLst>
            </p:cNvPr>
            <p:cNvSpPr/>
            <p:nvPr/>
          </p:nvSpPr>
          <p:spPr bwMode="gray">
            <a:xfrm>
              <a:off x="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fr-FR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8" name="btfpColumnIndicator506552">
              <a:extLst>
                <a:ext uri="{FF2B5EF4-FFF2-40B4-BE49-F238E27FC236}">
                  <a16:creationId xmlns:a16="http://schemas.microsoft.com/office/drawing/2014/main" id="{904A5EF0-8428-40E4-912A-F6D05243BCC1}"/>
                </a:ext>
              </a:extLst>
            </p:cNvPr>
            <p:cNvCxnSpPr/>
            <p:nvPr/>
          </p:nvCxnSpPr>
          <p:spPr bwMode="gray">
            <a:xfrm flipV="1">
              <a:off x="118618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btfpColumnIndicator215741">
              <a:extLst>
                <a:ext uri="{FF2B5EF4-FFF2-40B4-BE49-F238E27FC236}">
                  <a16:creationId xmlns:a16="http://schemas.microsoft.com/office/drawing/2014/main" id="{6AEFC1E4-E157-4CC5-9BB6-3C7C846C3652}"/>
                </a:ext>
              </a:extLst>
            </p:cNvPr>
            <p:cNvCxnSpPr/>
            <p:nvPr/>
          </p:nvCxnSpPr>
          <p:spPr bwMode="gray">
            <a:xfrm flipV="1">
              <a:off x="3302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btfpColumnIndicatorGroup1">
            <a:extLst>
              <a:ext uri="{FF2B5EF4-FFF2-40B4-BE49-F238E27FC236}">
                <a16:creationId xmlns:a16="http://schemas.microsoft.com/office/drawing/2014/main" id="{3966917A-118A-4C8F-8A9F-25FE43C8A283}"/>
              </a:ext>
            </a:extLst>
          </p:cNvPr>
          <p:cNvGrpSpPr/>
          <p:nvPr/>
        </p:nvGrpSpPr>
        <p:grpSpPr>
          <a:xfrm>
            <a:off x="0" y="-205740"/>
            <a:ext cx="12192000" cy="137160"/>
            <a:chOff x="0" y="-205740"/>
            <a:chExt cx="12192000" cy="137160"/>
          </a:xfrm>
        </p:grpSpPr>
        <p:sp>
          <p:nvSpPr>
            <p:cNvPr id="11" name="btfpColumnGapBlocker183105">
              <a:extLst>
                <a:ext uri="{FF2B5EF4-FFF2-40B4-BE49-F238E27FC236}">
                  <a16:creationId xmlns:a16="http://schemas.microsoft.com/office/drawing/2014/main" id="{8061BB6D-C673-4F18-9461-0752C78D4955}"/>
                </a:ext>
              </a:extLst>
            </p:cNvPr>
            <p:cNvSpPr/>
            <p:nvPr/>
          </p:nvSpPr>
          <p:spPr bwMode="gray">
            <a:xfrm>
              <a:off x="1186180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fr-FR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9" name="btfpColumnGapBlocker132746">
              <a:extLst>
                <a:ext uri="{FF2B5EF4-FFF2-40B4-BE49-F238E27FC236}">
                  <a16:creationId xmlns:a16="http://schemas.microsoft.com/office/drawing/2014/main" id="{2028BCBD-1BB7-4480-B56C-199CB9140F4A}"/>
                </a:ext>
              </a:extLst>
            </p:cNvPr>
            <p:cNvSpPr/>
            <p:nvPr/>
          </p:nvSpPr>
          <p:spPr bwMode="gray">
            <a:xfrm>
              <a:off x="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fr-FR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7" name="btfpColumnIndicator442569">
              <a:extLst>
                <a:ext uri="{FF2B5EF4-FFF2-40B4-BE49-F238E27FC236}">
                  <a16:creationId xmlns:a16="http://schemas.microsoft.com/office/drawing/2014/main" id="{8633E19B-2C69-4D31-B257-5C02CBF0EE34}"/>
                </a:ext>
              </a:extLst>
            </p:cNvPr>
            <p:cNvCxnSpPr/>
            <p:nvPr/>
          </p:nvCxnSpPr>
          <p:spPr bwMode="gray">
            <a:xfrm flipV="1">
              <a:off x="118618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btfpColumnIndicator551527">
              <a:extLst>
                <a:ext uri="{FF2B5EF4-FFF2-40B4-BE49-F238E27FC236}">
                  <a16:creationId xmlns:a16="http://schemas.microsoft.com/office/drawing/2014/main" id="{AB16091B-7E0F-4B5D-A4CA-7D1DC207FD21}"/>
                </a:ext>
              </a:extLst>
            </p:cNvPr>
            <p:cNvCxnSpPr/>
            <p:nvPr/>
          </p:nvCxnSpPr>
          <p:spPr bwMode="gray">
            <a:xfrm flipV="1">
              <a:off x="3302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AD381B87-AE99-40EC-BEA4-5CFEEF25CB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Paul Tourrolier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81CC10-60B9-4ECD-83B6-6E64DAA61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4" y="1451289"/>
            <a:ext cx="11522075" cy="900112"/>
          </a:xfrm>
        </p:spPr>
        <p:txBody>
          <a:bodyPr/>
          <a:lstStyle/>
          <a:p>
            <a:r>
              <a:rPr lang="fr-FR" sz="4000" dirty="0"/>
              <a:t>Business case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4589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btfpColumnIndicatorGroup2">
            <a:extLst>
              <a:ext uri="{FF2B5EF4-FFF2-40B4-BE49-F238E27FC236}">
                <a16:creationId xmlns:a16="http://schemas.microsoft.com/office/drawing/2014/main" id="{A0CAF398-1473-4862-8644-3781E9B720C9}"/>
              </a:ext>
            </a:extLst>
          </p:cNvPr>
          <p:cNvGrpSpPr/>
          <p:nvPr/>
        </p:nvGrpSpPr>
        <p:grpSpPr>
          <a:xfrm>
            <a:off x="0" y="6926580"/>
            <a:ext cx="12192000" cy="137160"/>
            <a:chOff x="0" y="6926580"/>
            <a:chExt cx="12192000" cy="137160"/>
          </a:xfrm>
        </p:grpSpPr>
        <p:sp>
          <p:nvSpPr>
            <p:cNvPr id="17" name="btfpColumnGapBlocker194448">
              <a:extLst>
                <a:ext uri="{FF2B5EF4-FFF2-40B4-BE49-F238E27FC236}">
                  <a16:creationId xmlns:a16="http://schemas.microsoft.com/office/drawing/2014/main" id="{447BCAB2-56CF-49AE-9832-F5D7DAECAAE0}"/>
                </a:ext>
              </a:extLst>
            </p:cNvPr>
            <p:cNvSpPr/>
            <p:nvPr/>
          </p:nvSpPr>
          <p:spPr bwMode="gray">
            <a:xfrm>
              <a:off x="11861800" y="692658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btfpColumnGapBlocker248705">
              <a:extLst>
                <a:ext uri="{FF2B5EF4-FFF2-40B4-BE49-F238E27FC236}">
                  <a16:creationId xmlns:a16="http://schemas.microsoft.com/office/drawing/2014/main" id="{42C693E5-F65B-419A-9A92-FA6D08CC3B16}"/>
                </a:ext>
              </a:extLst>
            </p:cNvPr>
            <p:cNvSpPr/>
            <p:nvPr/>
          </p:nvSpPr>
          <p:spPr bwMode="gray">
            <a:xfrm>
              <a:off x="0" y="692658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3" name="btfpColumnIndicator898522">
              <a:extLst>
                <a:ext uri="{FF2B5EF4-FFF2-40B4-BE49-F238E27FC236}">
                  <a16:creationId xmlns:a16="http://schemas.microsoft.com/office/drawing/2014/main" id="{BAF34B88-2C55-433E-ABFC-87A0E568ABDC}"/>
                </a:ext>
              </a:extLst>
            </p:cNvPr>
            <p:cNvCxnSpPr/>
            <p:nvPr/>
          </p:nvCxnSpPr>
          <p:spPr bwMode="gray">
            <a:xfrm flipV="1">
              <a:off x="11861800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btfpColumnIndicator815101">
              <a:extLst>
                <a:ext uri="{FF2B5EF4-FFF2-40B4-BE49-F238E27FC236}">
                  <a16:creationId xmlns:a16="http://schemas.microsoft.com/office/drawing/2014/main" id="{39FD7AFD-5AD6-402E-A2DF-5E7A5CC747C0}"/>
                </a:ext>
              </a:extLst>
            </p:cNvPr>
            <p:cNvCxnSpPr/>
            <p:nvPr/>
          </p:nvCxnSpPr>
          <p:spPr bwMode="gray">
            <a:xfrm flipV="1">
              <a:off x="330200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btfpColumnIndicatorGroup1">
            <a:extLst>
              <a:ext uri="{FF2B5EF4-FFF2-40B4-BE49-F238E27FC236}">
                <a16:creationId xmlns:a16="http://schemas.microsoft.com/office/drawing/2014/main" id="{21C99BAB-BF8B-4E9F-A17A-FD8F4D840CF8}"/>
              </a:ext>
            </a:extLst>
          </p:cNvPr>
          <p:cNvGrpSpPr/>
          <p:nvPr/>
        </p:nvGrpSpPr>
        <p:grpSpPr>
          <a:xfrm>
            <a:off x="0" y="-205740"/>
            <a:ext cx="12192000" cy="137160"/>
            <a:chOff x="0" y="-205740"/>
            <a:chExt cx="12192000" cy="137160"/>
          </a:xfrm>
        </p:grpSpPr>
        <p:sp>
          <p:nvSpPr>
            <p:cNvPr id="16" name="btfpColumnGapBlocker910889">
              <a:extLst>
                <a:ext uri="{FF2B5EF4-FFF2-40B4-BE49-F238E27FC236}">
                  <a16:creationId xmlns:a16="http://schemas.microsoft.com/office/drawing/2014/main" id="{4B096D66-C8AA-4F36-8424-D3A256653D91}"/>
                </a:ext>
              </a:extLst>
            </p:cNvPr>
            <p:cNvSpPr/>
            <p:nvPr/>
          </p:nvSpPr>
          <p:spPr bwMode="gray">
            <a:xfrm>
              <a:off x="11861800" y="-20574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4" name="btfpColumnGapBlocker448050">
              <a:extLst>
                <a:ext uri="{FF2B5EF4-FFF2-40B4-BE49-F238E27FC236}">
                  <a16:creationId xmlns:a16="http://schemas.microsoft.com/office/drawing/2014/main" id="{6A15E539-2F54-4209-B8FE-957A5C8977BB}"/>
                </a:ext>
              </a:extLst>
            </p:cNvPr>
            <p:cNvSpPr/>
            <p:nvPr/>
          </p:nvSpPr>
          <p:spPr bwMode="gray">
            <a:xfrm>
              <a:off x="0" y="-20574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2" name="btfpColumnIndicator584147">
              <a:extLst>
                <a:ext uri="{FF2B5EF4-FFF2-40B4-BE49-F238E27FC236}">
                  <a16:creationId xmlns:a16="http://schemas.microsoft.com/office/drawing/2014/main" id="{04389165-F09E-4629-870C-433A5EBF6B3C}"/>
                </a:ext>
              </a:extLst>
            </p:cNvPr>
            <p:cNvCxnSpPr/>
            <p:nvPr/>
          </p:nvCxnSpPr>
          <p:spPr bwMode="gray">
            <a:xfrm flipV="1">
              <a:off x="11861800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btfpColumnIndicator131236">
              <a:extLst>
                <a:ext uri="{FF2B5EF4-FFF2-40B4-BE49-F238E27FC236}">
                  <a16:creationId xmlns:a16="http://schemas.microsoft.com/office/drawing/2014/main" id="{54352235-FFA8-41B0-90B8-58A0536A7FDA}"/>
                </a:ext>
              </a:extLst>
            </p:cNvPr>
            <p:cNvCxnSpPr/>
            <p:nvPr/>
          </p:nvCxnSpPr>
          <p:spPr bwMode="gray">
            <a:xfrm flipV="1">
              <a:off x="330200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AgendaTitle">
            <a:extLst>
              <a:ext uri="{FF2B5EF4-FFF2-40B4-BE49-F238E27FC236}">
                <a16:creationId xmlns:a16="http://schemas.microsoft.com/office/drawing/2014/main" id="{4B4B8C64-4699-43DE-97D1-672FF9EE9C34}"/>
              </a:ext>
            </a:extLst>
          </p:cNvPr>
          <p:cNvSpPr txBox="1"/>
          <p:nvPr/>
        </p:nvSpPr>
        <p:spPr bwMode="gray">
          <a:xfrm>
            <a:off x="330200" y="952500"/>
            <a:ext cx="1102585" cy="235611"/>
          </a:xfrm>
          <a:prstGeom prst="rect">
            <a:avLst/>
          </a:prstGeom>
          <a:noFill/>
        </p:spPr>
        <p:txBody>
          <a:bodyPr vert="horz" wrap="none" lIns="18136" tIns="25226" rIns="72073" bIns="25226" rtlCol="0">
            <a:spAutoFit/>
          </a:bodyPr>
          <a:lstStyle/>
          <a:p>
            <a:pPr marL="0" indent="0">
              <a:buNone/>
            </a:pPr>
            <a:r>
              <a:rPr lang="en-US" sz="1200" b="1" cap="all" spc="450"/>
              <a:t>Agenda</a:t>
            </a:r>
            <a:endParaRPr lang="en-US" sz="1200" b="1" cap="all" spc="450" dirty="0" err="1"/>
          </a:p>
        </p:txBody>
      </p:sp>
      <p:cxnSp>
        <p:nvCxnSpPr>
          <p:cNvPr id="4" name="AgendaLine">
            <a:extLst>
              <a:ext uri="{FF2B5EF4-FFF2-40B4-BE49-F238E27FC236}">
                <a16:creationId xmlns:a16="http://schemas.microsoft.com/office/drawing/2014/main" id="{D0CFD30B-9BEB-4F3D-AF48-D22927AF4A2B}"/>
              </a:ext>
            </a:extLst>
          </p:cNvPr>
          <p:cNvCxnSpPr/>
          <p:nvPr/>
        </p:nvCxnSpPr>
        <p:spPr bwMode="gray">
          <a:xfrm>
            <a:off x="1616981" y="876300"/>
            <a:ext cx="0" cy="5689600"/>
          </a:xfrm>
          <a:prstGeom prst="line">
            <a:avLst/>
          </a:prstGeom>
          <a:ln w="19050" cap="flat" cmpd="sng">
            <a:solidFill>
              <a:srgbClr val="196CFC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gendaEmphasisBar">
            <a:extLst>
              <a:ext uri="{FF2B5EF4-FFF2-40B4-BE49-F238E27FC236}">
                <a16:creationId xmlns:a16="http://schemas.microsoft.com/office/drawing/2014/main" id="{770E2EE5-4357-4649-86AF-DF6EC6734330}"/>
              </a:ext>
            </a:extLst>
          </p:cNvPr>
          <p:cNvSpPr/>
          <p:nvPr/>
        </p:nvSpPr>
        <p:spPr bwMode="gray">
          <a:xfrm>
            <a:off x="1616981" y="1077401"/>
            <a:ext cx="127000" cy="743179"/>
          </a:xfrm>
          <a:prstGeom prst="rect">
            <a:avLst/>
          </a:prstGeom>
          <a:solidFill>
            <a:srgbClr val="196CFC"/>
          </a:solidFill>
          <a:ln w="19050">
            <a:solidFill>
              <a:srgbClr val="196CF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US" sz="1600" dirty="0" err="1">
              <a:solidFill>
                <a:schemeClr val="tx1"/>
              </a:solidFill>
            </a:endParaRPr>
          </a:p>
        </p:txBody>
      </p:sp>
      <p:grpSp>
        <p:nvGrpSpPr>
          <p:cNvPr id="6" name="Agenda">
            <a:extLst>
              <a:ext uri="{FF2B5EF4-FFF2-40B4-BE49-F238E27FC236}">
                <a16:creationId xmlns:a16="http://schemas.microsoft.com/office/drawing/2014/main" id="{E222F44C-F0C6-404F-948B-2387412F1766}"/>
              </a:ext>
            </a:extLst>
          </p:cNvPr>
          <p:cNvGrpSpPr/>
          <p:nvPr/>
        </p:nvGrpSpPr>
        <p:grpSpPr>
          <a:xfrm>
            <a:off x="1970752" y="1270000"/>
            <a:ext cx="9891047" cy="5295900"/>
            <a:chOff x="1970752" y="1270000"/>
            <a:chExt cx="9891047" cy="5295900"/>
          </a:xfrm>
        </p:grpSpPr>
        <p:sp>
          <p:nvSpPr>
            <p:cNvPr id="5" name="AgendaTextBox">
              <a:extLst>
                <a:ext uri="{FF2B5EF4-FFF2-40B4-BE49-F238E27FC236}">
                  <a16:creationId xmlns:a16="http://schemas.microsoft.com/office/drawing/2014/main" id="{C9C7933B-E61C-41A9-8982-75BDA4DFFC7C}"/>
                </a:ext>
              </a:extLst>
            </p:cNvPr>
            <p:cNvSpPr txBox="1"/>
            <p:nvPr/>
          </p:nvSpPr>
          <p:spPr bwMode="gray">
            <a:xfrm>
              <a:off x="2034252" y="1270000"/>
              <a:ext cx="9827547" cy="529590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>
              <a:noAutofit/>
            </a:bodyPr>
            <a:lstStyle/>
            <a:p>
              <a:pPr marL="0" indent="0">
                <a:spcBef>
                  <a:spcPts val="3600"/>
                </a:spcBef>
                <a:buNone/>
              </a:pPr>
              <a:r>
                <a:rPr lang="en-US" sz="2000" b="1" dirty="0">
                  <a:solidFill>
                    <a:srgbClr val="196CFC"/>
                  </a:solidFill>
                </a:rPr>
                <a:t>Meeting with BDR Manager and Head of Sales</a:t>
              </a:r>
            </a:p>
            <a:p>
              <a:pPr marL="0" indent="0">
                <a:spcBef>
                  <a:spcPts val="3600"/>
                </a:spcBef>
                <a:buNone/>
              </a:pPr>
              <a:r>
                <a:rPr lang="en-US" sz="2000" dirty="0"/>
                <a:t>Chief of Staff Roadmap</a:t>
              </a:r>
            </a:p>
          </p:txBody>
        </p:sp>
        <p:cxnSp>
          <p:nvCxnSpPr>
            <p:cNvPr id="2" name="AgendaSeparator1">
              <a:extLst>
                <a:ext uri="{FF2B5EF4-FFF2-40B4-BE49-F238E27FC236}">
                  <a16:creationId xmlns:a16="http://schemas.microsoft.com/office/drawing/2014/main" id="{CADC45B4-4EA5-4690-97C1-BD85168EC5FA}"/>
                </a:ext>
              </a:extLst>
            </p:cNvPr>
            <p:cNvCxnSpPr/>
            <p:nvPr/>
          </p:nvCxnSpPr>
          <p:spPr bwMode="gray">
            <a:xfrm>
              <a:off x="1970752" y="1839400"/>
              <a:ext cx="6043613" cy="0"/>
            </a:xfrm>
            <a:prstGeom prst="line">
              <a:avLst/>
            </a:prstGeom>
            <a:ln w="9525" cap="flat">
              <a:solidFill>
                <a:srgbClr val="D6D6D6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0197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btfpColumnIndicatorGroup2">
            <a:extLst>
              <a:ext uri="{FF2B5EF4-FFF2-40B4-BE49-F238E27FC236}">
                <a16:creationId xmlns:a16="http://schemas.microsoft.com/office/drawing/2014/main" id="{4FFDFEDB-1C6B-4866-B135-6F9FC5370AA9}"/>
              </a:ext>
            </a:extLst>
          </p:cNvPr>
          <p:cNvGrpSpPr/>
          <p:nvPr/>
        </p:nvGrpSpPr>
        <p:grpSpPr>
          <a:xfrm>
            <a:off x="0" y="6926580"/>
            <a:ext cx="12192000" cy="137160"/>
            <a:chOff x="0" y="6926580"/>
            <a:chExt cx="12192000" cy="137160"/>
          </a:xfrm>
        </p:grpSpPr>
        <p:sp>
          <p:nvSpPr>
            <p:cNvPr id="55" name="btfpColumnGapBlocker110600">
              <a:extLst>
                <a:ext uri="{FF2B5EF4-FFF2-40B4-BE49-F238E27FC236}">
                  <a16:creationId xmlns:a16="http://schemas.microsoft.com/office/drawing/2014/main" id="{4DB60539-BE3E-4A92-A1B4-2328E7EE1461}"/>
                </a:ext>
              </a:extLst>
            </p:cNvPr>
            <p:cNvSpPr/>
            <p:nvPr/>
          </p:nvSpPr>
          <p:spPr bwMode="gray">
            <a:xfrm>
              <a:off x="11861800" y="692658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53" name="btfpColumnGapBlocker555862">
              <a:extLst>
                <a:ext uri="{FF2B5EF4-FFF2-40B4-BE49-F238E27FC236}">
                  <a16:creationId xmlns:a16="http://schemas.microsoft.com/office/drawing/2014/main" id="{BA802AE6-AFFF-4D43-ADA1-0BBBE89A9270}"/>
                </a:ext>
              </a:extLst>
            </p:cNvPr>
            <p:cNvSpPr/>
            <p:nvPr/>
          </p:nvSpPr>
          <p:spPr bwMode="gray">
            <a:xfrm>
              <a:off x="9447371" y="6926580"/>
              <a:ext cx="540544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51" name="btfpColumnIndicator883466">
              <a:extLst>
                <a:ext uri="{FF2B5EF4-FFF2-40B4-BE49-F238E27FC236}">
                  <a16:creationId xmlns:a16="http://schemas.microsoft.com/office/drawing/2014/main" id="{61B82727-77F4-4599-BBB9-99A58FB0C018}"/>
                </a:ext>
              </a:extLst>
            </p:cNvPr>
            <p:cNvCxnSpPr/>
            <p:nvPr/>
          </p:nvCxnSpPr>
          <p:spPr bwMode="gray">
            <a:xfrm flipV="1">
              <a:off x="11861800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btfpColumnIndicator998385">
              <a:extLst>
                <a:ext uri="{FF2B5EF4-FFF2-40B4-BE49-F238E27FC236}">
                  <a16:creationId xmlns:a16="http://schemas.microsoft.com/office/drawing/2014/main" id="{3A8A363C-6000-48E0-93E0-3DF5E41E6BFD}"/>
                </a:ext>
              </a:extLst>
            </p:cNvPr>
            <p:cNvCxnSpPr/>
            <p:nvPr/>
          </p:nvCxnSpPr>
          <p:spPr bwMode="gray">
            <a:xfrm flipV="1">
              <a:off x="9987915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btfpColumnGapBlocker267832">
              <a:extLst>
                <a:ext uri="{FF2B5EF4-FFF2-40B4-BE49-F238E27FC236}">
                  <a16:creationId xmlns:a16="http://schemas.microsoft.com/office/drawing/2014/main" id="{CAE39B83-9364-4EFA-845F-BF6F5F585B6C}"/>
                </a:ext>
              </a:extLst>
            </p:cNvPr>
            <p:cNvSpPr/>
            <p:nvPr/>
          </p:nvSpPr>
          <p:spPr bwMode="gray">
            <a:xfrm>
              <a:off x="7032943" y="6926580"/>
              <a:ext cx="540544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45" name="btfpColumnIndicator178042">
              <a:extLst>
                <a:ext uri="{FF2B5EF4-FFF2-40B4-BE49-F238E27FC236}">
                  <a16:creationId xmlns:a16="http://schemas.microsoft.com/office/drawing/2014/main" id="{9CFFC14C-6813-4E88-869D-957E34D5E663}"/>
                </a:ext>
              </a:extLst>
            </p:cNvPr>
            <p:cNvCxnSpPr/>
            <p:nvPr/>
          </p:nvCxnSpPr>
          <p:spPr bwMode="gray">
            <a:xfrm flipV="1">
              <a:off x="9447371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btfpColumnIndicator360417">
              <a:extLst>
                <a:ext uri="{FF2B5EF4-FFF2-40B4-BE49-F238E27FC236}">
                  <a16:creationId xmlns:a16="http://schemas.microsoft.com/office/drawing/2014/main" id="{6D031134-54BC-4FE3-AF9D-DDB3DC06E911}"/>
                </a:ext>
              </a:extLst>
            </p:cNvPr>
            <p:cNvCxnSpPr/>
            <p:nvPr/>
          </p:nvCxnSpPr>
          <p:spPr bwMode="gray">
            <a:xfrm flipV="1">
              <a:off x="7573487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btfpColumnGapBlocker470449">
              <a:extLst>
                <a:ext uri="{FF2B5EF4-FFF2-40B4-BE49-F238E27FC236}">
                  <a16:creationId xmlns:a16="http://schemas.microsoft.com/office/drawing/2014/main" id="{D222CAA8-5587-48B3-B0A8-89F34F570903}"/>
                </a:ext>
              </a:extLst>
            </p:cNvPr>
            <p:cNvSpPr/>
            <p:nvPr/>
          </p:nvSpPr>
          <p:spPr bwMode="gray">
            <a:xfrm>
              <a:off x="4618514" y="6926580"/>
              <a:ext cx="540544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39" name="btfpColumnIndicator811059">
              <a:extLst>
                <a:ext uri="{FF2B5EF4-FFF2-40B4-BE49-F238E27FC236}">
                  <a16:creationId xmlns:a16="http://schemas.microsoft.com/office/drawing/2014/main" id="{6160E273-4B17-468B-8BCC-6BDE06CC77DE}"/>
                </a:ext>
              </a:extLst>
            </p:cNvPr>
            <p:cNvCxnSpPr/>
            <p:nvPr/>
          </p:nvCxnSpPr>
          <p:spPr bwMode="gray">
            <a:xfrm flipV="1">
              <a:off x="7032943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btfpColumnIndicator574860">
              <a:extLst>
                <a:ext uri="{FF2B5EF4-FFF2-40B4-BE49-F238E27FC236}">
                  <a16:creationId xmlns:a16="http://schemas.microsoft.com/office/drawing/2014/main" id="{FD8B1268-524C-4921-A13E-5FDB7B8B0EDB}"/>
                </a:ext>
              </a:extLst>
            </p:cNvPr>
            <p:cNvCxnSpPr/>
            <p:nvPr/>
          </p:nvCxnSpPr>
          <p:spPr bwMode="gray">
            <a:xfrm flipV="1">
              <a:off x="5159058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btfpColumnGapBlocker606372">
              <a:extLst>
                <a:ext uri="{FF2B5EF4-FFF2-40B4-BE49-F238E27FC236}">
                  <a16:creationId xmlns:a16="http://schemas.microsoft.com/office/drawing/2014/main" id="{B14E148D-7AA6-45A3-82BE-5B05B59CD9A3}"/>
                </a:ext>
              </a:extLst>
            </p:cNvPr>
            <p:cNvSpPr/>
            <p:nvPr/>
          </p:nvSpPr>
          <p:spPr bwMode="gray">
            <a:xfrm>
              <a:off x="2204085" y="6926580"/>
              <a:ext cx="540544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33" name="btfpColumnIndicator171592">
              <a:extLst>
                <a:ext uri="{FF2B5EF4-FFF2-40B4-BE49-F238E27FC236}">
                  <a16:creationId xmlns:a16="http://schemas.microsoft.com/office/drawing/2014/main" id="{12B60D02-7801-4E48-B3AC-1273D0AA707C}"/>
                </a:ext>
              </a:extLst>
            </p:cNvPr>
            <p:cNvCxnSpPr/>
            <p:nvPr/>
          </p:nvCxnSpPr>
          <p:spPr bwMode="gray">
            <a:xfrm flipV="1">
              <a:off x="4618514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btfpColumnIndicator140977">
              <a:extLst>
                <a:ext uri="{FF2B5EF4-FFF2-40B4-BE49-F238E27FC236}">
                  <a16:creationId xmlns:a16="http://schemas.microsoft.com/office/drawing/2014/main" id="{A89A041D-FD50-4D65-8D77-80B7C66F38E2}"/>
                </a:ext>
              </a:extLst>
            </p:cNvPr>
            <p:cNvCxnSpPr/>
            <p:nvPr/>
          </p:nvCxnSpPr>
          <p:spPr bwMode="gray">
            <a:xfrm flipV="1">
              <a:off x="2744629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btfpColumnGapBlocker368737">
              <a:extLst>
                <a:ext uri="{FF2B5EF4-FFF2-40B4-BE49-F238E27FC236}">
                  <a16:creationId xmlns:a16="http://schemas.microsoft.com/office/drawing/2014/main" id="{8C600748-A84D-412B-A9E5-1846380F5B01}"/>
                </a:ext>
              </a:extLst>
            </p:cNvPr>
            <p:cNvSpPr/>
            <p:nvPr/>
          </p:nvSpPr>
          <p:spPr bwMode="gray">
            <a:xfrm>
              <a:off x="0" y="692658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3" name="btfpColumnIndicator651603">
              <a:extLst>
                <a:ext uri="{FF2B5EF4-FFF2-40B4-BE49-F238E27FC236}">
                  <a16:creationId xmlns:a16="http://schemas.microsoft.com/office/drawing/2014/main" id="{F2295096-9D38-4BF2-A42A-17AAFFEAF694}"/>
                </a:ext>
              </a:extLst>
            </p:cNvPr>
            <p:cNvCxnSpPr/>
            <p:nvPr/>
          </p:nvCxnSpPr>
          <p:spPr bwMode="gray">
            <a:xfrm flipV="1">
              <a:off x="2204085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btfpColumnIndicator627079">
              <a:extLst>
                <a:ext uri="{FF2B5EF4-FFF2-40B4-BE49-F238E27FC236}">
                  <a16:creationId xmlns:a16="http://schemas.microsoft.com/office/drawing/2014/main" id="{759B5CC9-6AD6-4529-9F6C-46B7446E58CC}"/>
                </a:ext>
              </a:extLst>
            </p:cNvPr>
            <p:cNvCxnSpPr/>
            <p:nvPr/>
          </p:nvCxnSpPr>
          <p:spPr bwMode="gray">
            <a:xfrm flipV="1">
              <a:off x="330200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btfpColumnIndicatorGroup1">
            <a:extLst>
              <a:ext uri="{FF2B5EF4-FFF2-40B4-BE49-F238E27FC236}">
                <a16:creationId xmlns:a16="http://schemas.microsoft.com/office/drawing/2014/main" id="{5F6346CD-2006-4803-81DA-63D29526F098}"/>
              </a:ext>
            </a:extLst>
          </p:cNvPr>
          <p:cNvGrpSpPr/>
          <p:nvPr/>
        </p:nvGrpSpPr>
        <p:grpSpPr>
          <a:xfrm>
            <a:off x="0" y="-205740"/>
            <a:ext cx="12192000" cy="137160"/>
            <a:chOff x="0" y="-205740"/>
            <a:chExt cx="12192000" cy="137160"/>
          </a:xfrm>
        </p:grpSpPr>
        <p:sp>
          <p:nvSpPr>
            <p:cNvPr id="54" name="btfpColumnGapBlocker988484">
              <a:extLst>
                <a:ext uri="{FF2B5EF4-FFF2-40B4-BE49-F238E27FC236}">
                  <a16:creationId xmlns:a16="http://schemas.microsoft.com/office/drawing/2014/main" id="{D8B8E4E7-FE56-425C-8983-55AA97C16958}"/>
                </a:ext>
              </a:extLst>
            </p:cNvPr>
            <p:cNvSpPr/>
            <p:nvPr/>
          </p:nvSpPr>
          <p:spPr bwMode="gray">
            <a:xfrm>
              <a:off x="11861800" y="-20574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52" name="btfpColumnGapBlocker123229">
              <a:extLst>
                <a:ext uri="{FF2B5EF4-FFF2-40B4-BE49-F238E27FC236}">
                  <a16:creationId xmlns:a16="http://schemas.microsoft.com/office/drawing/2014/main" id="{AA5439FD-B9D8-46A6-A5AC-F62009EDD617}"/>
                </a:ext>
              </a:extLst>
            </p:cNvPr>
            <p:cNvSpPr/>
            <p:nvPr/>
          </p:nvSpPr>
          <p:spPr bwMode="gray">
            <a:xfrm>
              <a:off x="9447371" y="-205740"/>
              <a:ext cx="540544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50" name="btfpColumnIndicator599803">
              <a:extLst>
                <a:ext uri="{FF2B5EF4-FFF2-40B4-BE49-F238E27FC236}">
                  <a16:creationId xmlns:a16="http://schemas.microsoft.com/office/drawing/2014/main" id="{4DE8C160-A275-4D84-BFF7-EA359BE570E4}"/>
                </a:ext>
              </a:extLst>
            </p:cNvPr>
            <p:cNvCxnSpPr/>
            <p:nvPr/>
          </p:nvCxnSpPr>
          <p:spPr bwMode="gray">
            <a:xfrm flipV="1">
              <a:off x="11861800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btfpColumnIndicator991165">
              <a:extLst>
                <a:ext uri="{FF2B5EF4-FFF2-40B4-BE49-F238E27FC236}">
                  <a16:creationId xmlns:a16="http://schemas.microsoft.com/office/drawing/2014/main" id="{31768CF5-5BEB-4869-8E5E-C8433E2B9D63}"/>
                </a:ext>
              </a:extLst>
            </p:cNvPr>
            <p:cNvCxnSpPr/>
            <p:nvPr/>
          </p:nvCxnSpPr>
          <p:spPr bwMode="gray">
            <a:xfrm flipV="1">
              <a:off x="9987915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btfpColumnGapBlocker468992">
              <a:extLst>
                <a:ext uri="{FF2B5EF4-FFF2-40B4-BE49-F238E27FC236}">
                  <a16:creationId xmlns:a16="http://schemas.microsoft.com/office/drawing/2014/main" id="{A8BCB9E8-7BEA-4F2B-BEE9-4A8EC74B46A7}"/>
                </a:ext>
              </a:extLst>
            </p:cNvPr>
            <p:cNvSpPr/>
            <p:nvPr/>
          </p:nvSpPr>
          <p:spPr bwMode="gray">
            <a:xfrm>
              <a:off x="7032943" y="-205740"/>
              <a:ext cx="540544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44" name="btfpColumnIndicator590842">
              <a:extLst>
                <a:ext uri="{FF2B5EF4-FFF2-40B4-BE49-F238E27FC236}">
                  <a16:creationId xmlns:a16="http://schemas.microsoft.com/office/drawing/2014/main" id="{BA8C0EFF-3B6B-407B-A312-22C29AB97208}"/>
                </a:ext>
              </a:extLst>
            </p:cNvPr>
            <p:cNvCxnSpPr/>
            <p:nvPr/>
          </p:nvCxnSpPr>
          <p:spPr bwMode="gray">
            <a:xfrm flipV="1">
              <a:off x="9447371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btfpColumnIndicator403531">
              <a:extLst>
                <a:ext uri="{FF2B5EF4-FFF2-40B4-BE49-F238E27FC236}">
                  <a16:creationId xmlns:a16="http://schemas.microsoft.com/office/drawing/2014/main" id="{537DC808-26FD-4F9D-B1DD-8FBC6882BDAE}"/>
                </a:ext>
              </a:extLst>
            </p:cNvPr>
            <p:cNvCxnSpPr/>
            <p:nvPr/>
          </p:nvCxnSpPr>
          <p:spPr bwMode="gray">
            <a:xfrm flipV="1">
              <a:off x="7573487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btfpColumnGapBlocker267101">
              <a:extLst>
                <a:ext uri="{FF2B5EF4-FFF2-40B4-BE49-F238E27FC236}">
                  <a16:creationId xmlns:a16="http://schemas.microsoft.com/office/drawing/2014/main" id="{FB07F3EA-7B48-4C32-A5FE-F0AED628B524}"/>
                </a:ext>
              </a:extLst>
            </p:cNvPr>
            <p:cNvSpPr/>
            <p:nvPr/>
          </p:nvSpPr>
          <p:spPr bwMode="gray">
            <a:xfrm>
              <a:off x="4618514" y="-205740"/>
              <a:ext cx="540544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38" name="btfpColumnIndicator862801">
              <a:extLst>
                <a:ext uri="{FF2B5EF4-FFF2-40B4-BE49-F238E27FC236}">
                  <a16:creationId xmlns:a16="http://schemas.microsoft.com/office/drawing/2014/main" id="{0CE6181C-1903-4F98-BA4F-88E26CC784E8}"/>
                </a:ext>
              </a:extLst>
            </p:cNvPr>
            <p:cNvCxnSpPr/>
            <p:nvPr/>
          </p:nvCxnSpPr>
          <p:spPr bwMode="gray">
            <a:xfrm flipV="1">
              <a:off x="7032943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btfpColumnIndicator167466">
              <a:extLst>
                <a:ext uri="{FF2B5EF4-FFF2-40B4-BE49-F238E27FC236}">
                  <a16:creationId xmlns:a16="http://schemas.microsoft.com/office/drawing/2014/main" id="{8F9C73EB-8A6F-40C7-9F53-3C6C648001ED}"/>
                </a:ext>
              </a:extLst>
            </p:cNvPr>
            <p:cNvCxnSpPr/>
            <p:nvPr/>
          </p:nvCxnSpPr>
          <p:spPr bwMode="gray">
            <a:xfrm flipV="1">
              <a:off x="5159058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btfpColumnGapBlocker659577">
              <a:extLst>
                <a:ext uri="{FF2B5EF4-FFF2-40B4-BE49-F238E27FC236}">
                  <a16:creationId xmlns:a16="http://schemas.microsoft.com/office/drawing/2014/main" id="{6C34C017-5222-49B0-BCD3-F9DE175100BB}"/>
                </a:ext>
              </a:extLst>
            </p:cNvPr>
            <p:cNvSpPr/>
            <p:nvPr/>
          </p:nvSpPr>
          <p:spPr bwMode="gray">
            <a:xfrm>
              <a:off x="2204085" y="-205740"/>
              <a:ext cx="540544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32" name="btfpColumnIndicator550916">
              <a:extLst>
                <a:ext uri="{FF2B5EF4-FFF2-40B4-BE49-F238E27FC236}">
                  <a16:creationId xmlns:a16="http://schemas.microsoft.com/office/drawing/2014/main" id="{F9723C09-2252-4B1F-B8AA-8744C96209AA}"/>
                </a:ext>
              </a:extLst>
            </p:cNvPr>
            <p:cNvCxnSpPr/>
            <p:nvPr/>
          </p:nvCxnSpPr>
          <p:spPr bwMode="gray">
            <a:xfrm flipV="1">
              <a:off x="4618514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btfpColumnIndicator447097">
              <a:extLst>
                <a:ext uri="{FF2B5EF4-FFF2-40B4-BE49-F238E27FC236}">
                  <a16:creationId xmlns:a16="http://schemas.microsoft.com/office/drawing/2014/main" id="{B4A96632-0950-4633-9D4D-1900FC65AD3C}"/>
                </a:ext>
              </a:extLst>
            </p:cNvPr>
            <p:cNvCxnSpPr/>
            <p:nvPr/>
          </p:nvCxnSpPr>
          <p:spPr bwMode="gray">
            <a:xfrm flipV="1">
              <a:off x="2744629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btfpColumnGapBlocker858910">
              <a:extLst>
                <a:ext uri="{FF2B5EF4-FFF2-40B4-BE49-F238E27FC236}">
                  <a16:creationId xmlns:a16="http://schemas.microsoft.com/office/drawing/2014/main" id="{C012536A-56A9-475E-867D-9F66F9E701C4}"/>
                </a:ext>
              </a:extLst>
            </p:cNvPr>
            <p:cNvSpPr/>
            <p:nvPr/>
          </p:nvSpPr>
          <p:spPr bwMode="gray">
            <a:xfrm>
              <a:off x="0" y="-20574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2" name="btfpColumnIndicator518685">
              <a:extLst>
                <a:ext uri="{FF2B5EF4-FFF2-40B4-BE49-F238E27FC236}">
                  <a16:creationId xmlns:a16="http://schemas.microsoft.com/office/drawing/2014/main" id="{CE6CAB87-1182-42CA-818E-D024C5B1F699}"/>
                </a:ext>
              </a:extLst>
            </p:cNvPr>
            <p:cNvCxnSpPr/>
            <p:nvPr/>
          </p:nvCxnSpPr>
          <p:spPr bwMode="gray">
            <a:xfrm flipV="1">
              <a:off x="2204085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btfpColumnIndicator976012">
              <a:extLst>
                <a:ext uri="{FF2B5EF4-FFF2-40B4-BE49-F238E27FC236}">
                  <a16:creationId xmlns:a16="http://schemas.microsoft.com/office/drawing/2014/main" id="{E664A100-F906-4442-B63F-7C401D281166}"/>
                </a:ext>
              </a:extLst>
            </p:cNvPr>
            <p:cNvCxnSpPr/>
            <p:nvPr/>
          </p:nvCxnSpPr>
          <p:spPr bwMode="gray">
            <a:xfrm flipV="1">
              <a:off x="330200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6F1561-93DE-4FBE-97BF-C759AFC0B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1"/>
            <a:ext cx="11704638" cy="876687"/>
          </a:xfrm>
        </p:spPr>
        <p:txBody>
          <a:bodyPr/>
          <a:lstStyle/>
          <a:p>
            <a:r>
              <a:rPr lang="en-US" b="1" dirty="0"/>
              <a:t>Key insights </a:t>
            </a:r>
            <a:r>
              <a:rPr lang="en-US" dirty="0"/>
              <a:t>| Cold calls contribute to ~85% of wins, but the win rate is low/ declining due to lower qualification rates and hunting efforts: opportunity in Wellness &amp; Leisure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4C662BE-FFC2-438C-B524-7D949272D8CD}"/>
              </a:ext>
            </a:extLst>
          </p:cNvPr>
          <p:cNvSpPr txBox="1"/>
          <p:nvPr/>
        </p:nvSpPr>
        <p:spPr bwMode="gray">
          <a:xfrm>
            <a:off x="2748418" y="1325281"/>
            <a:ext cx="4252446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200" b="1" dirty="0"/>
              <a:t>Cold calls – Performance by vertical</a:t>
            </a:r>
            <a:br>
              <a:rPr lang="en-US" sz="1200" dirty="0"/>
            </a:br>
            <a:r>
              <a:rPr lang="en-US" sz="1200" dirty="0"/>
              <a:t>(Accounts attributed in last 12 months: Oct-20 to Sep-21)</a:t>
            </a:r>
          </a:p>
        </p:txBody>
      </p:sp>
      <p:sp>
        <p:nvSpPr>
          <p:cNvPr id="73" name="Rectangle 72" descr="Enter Chart Description Here:&#10;&#10;End of Chart Description&#10;DO NOT ALTER TEXT BELOW THIS POINT! IF YOU DO YOUR CHART WILL NOT BE EDITABLE!&#10;mkkoexcel__~~~~~~~~~~False~~False~~Falsemkko__4HooU0THZk28POP9trq+pbTvvzd/gcV8t56cq85kb3NDTsUhojRA0EsgEHHMH7oYP1SYpn09ysXVivguJdhTvfyVMsBLTGvcX7WPTor/CmWiWcfk2RmY+GE6Q6T90sFUr0lg9IPP9y8umrse/9AoLT5R0GKq+XM9pr/aTyOTf0wptcuHbHxeyqBm9svU01qeeEM1v0hpSHUgirOnAK/wuvarvHBGWUQkq3nhB0UKLdjT1J1kQw5TzGHz9tR1hPIx1WUYkCJ47RI5AjA1uF+fFzDeCC1ieJD/ljLaMCPV8NRgShmG61aG5QDi7CyLgezoigiGfPPwBRKzZeMKOaPNy9XkSl33IALb/SHJxx2pJDslFbPZG6QS0aVdGXQU0dHQbHZ7UlqBgN0mCk5jw/cOpi1h2R4Z0IAlQlX6YKE/f4b+GOcriNgXzAqFlh9N0BJIvaTz4A/yF2L2ygmOsu5hFp3XadEiRFUgs5LKE7vgimtuIltDdd9+eKX+F/7mw9GD4sx9kJGDJcarE9dIGB2pWZ+o7PrjQCipFROXg31YardL5LBjLi/jK+El+jyWr8EbxQvAQxa+krNgj1Ru5Sv3AJN3VZuh2MxR8vz/9Hoige/NGXovte/PLnUjg5hXwnWQL+uYIHPjiv3AxfKaV3YuUdalhC7mpAm3soY7HSTF7U6rM7C5ooVQEwNmvIacIIWY/BHeFPiKZBBe/rL33/sg7xjUpzeA0bwoWCTVA8b955UwiWrx3uHeNxNbhpeomla1olss01nvPf5jGmvQVKVMBU5Bq2ogLJ8t6nyWbmBVujXGt588f6V8aYvyJwZ5yh9NSBI1CPgAGlP3tPjHBy/3Fu4iSJH88qYCpx54MF0Je99DEEQu83F7gm83tw8115yxrjtTt2xI1voFH5yKugamArFD4/wR4bPfsG41uau6FolnuDW/QAQaGliRsXL4Pcdz8NeG6M8iwe7IVSYKgvxLRe1RgVbkDj2Oddh/bsEzejc9Im9bFF9sGSfdwR+ObKnrMymhkFa+Kqyt3syDM+xouIsdR5qT1cQQVRAVuXaTuUqBdoiVxNyq8eMbVdVqUsrgG8u7zcEfoYL3Bhns4552Lo4q6EgqQnZf63ly6qghmseQlZBrs8CX6FKgW8sSQirisesmxtvCdUgiJIknXOUpFksMyvMHIzlcqTJNX8eKrgAxNJgCKhl4u4n790sbjcghGDbrb7x4tZ5Uf0XrtKiBi1nj9kMiK1NlzyN7QryeoZ87/ysn9KoG/CjD8EVRfxxSWZvZFEyazIRcw9RMxEGN9BCFDIUegbtJnK2p6ae3zX+v14Kghr2hvQmXgpkTOqrRaaoI5lxDi8e275Npo7CNBgnuAVR7Xdvh68pSV4K4XEt6KSLwulXzrcAfI9xQ37b0FIehGWfONuttBY3S4BcqXYlTBm8l8z3Pg039/CjSczP8P2m3ICkCvfKMIg7jCA4HJro9vdlG6PXVEuHwVv8JIowlDuZQKlofB/RSjvoIPCfqhplsCpfR9VWz7KYhU5m8eoFJ5GuVqamGPK/rIDmuiAa9pVtyZ5VqQrk8cFTvsBivvRDcG9l1A6dcFEmXpgkO2eacf55ZKRiuiwq3PRv5nSH4/i0J3Ca/m3M4XCNSny0hCCp/FrUr6wLbuRxcfVGtQgJvlbVGW3Gj06vy3V1jNU6iVSqCgtkpDjjsiJdjo8sCDEDbxlgiIk9GPpPuwDMkzcofaOw/tAu2/TbXNiyXzU1xnDcqkScM0zcaLC74/4G3NvmhFVwShueJILn6RwqMSNybkXGwyBxEgc7gmzNKPDkw8lRKiLFQsvOJjPvl9m3kCb/elq2b1cG5cyffir575m0CY5ucM1zwrGwUvJ/SKTEdJuKBjY7eZkvnsyNCN3Z00M9j2kfNjHc/0HOvSPRdaNPygUGhBVV+cj3S4ZqiguWqdlKKvUyDJHSROVp+jz4++RHZTIakftWP4L7zV9FNaTRVzO5k+0VPwwIh1TOW9QKQLRRRcbsGUDxBP4pdUF0FyNq4dGD7Rl7z1c1Drc5NWsh8TWBwnSvBVHn1EUnR/oZ3XNltGFjsOPU8gsNhH3v628VAmqIOT8gbN8l0Jus5Ky/Lu4hAm2BbJ0n9mtuv9VQMDigImHFiORBezBACYpM7piRDg3D+koKaPqD/jsvdty4feijdOonbjfetGcqNrvaVwsCPsMVIZMbR7a+boosnu0EXCGAYAxrK48j4Qdh7nXBHI7Sccee7rvZp1PNw0YXwPOHCND3aDOtq2+qJA7Uwiw9fzqg0eklUhBqxJWROk0kssw5cRPrjcDL59po2Yyv9dS1h3It4y0MZCAO1MByK6tc7XvYH10Vnt1xPPAaEaxliB5megIuAIhRemgrp1G/bLYinwdVFH5Clo9Ha7haFcEvK8bE8KLLxBdBGFHZTmDbj+JvQqm+aOw6MdWcK9HjBy96Irtyhso4TFUDRyTf8eg/rBBKtsBvsh5/hvJgZ0lgLGGoc5s04Pu+L0InIUuEB24K5D6Mf3wCyt1O+cAqNg4lcoErcNufz9kk4dEXUp7hJ2EY755UjWJYEIYpATYC2Odr6kbblARZYVuM1YvXio9pGWuyPv4Hl4qjcbyeE9mz26li9w2L+0zecP6y5EIFENmj7mcHeyrFGQunlMJNrQUj/1xPQy9XyuVLiU9xHueCbjG2Oeu1d8VABb86CjMwkNikifY1ab3qx1Lnz3crajUwXLVyWPwQCRmztI+jfiVz29PGF7r3DKmYeGfRaDLyV8DDpfAR1nXhwuvx7JqbA/RVGPGoEHOXD8SvVXyi62QUpb0VxegBUtx7Xe4yQENcnp5CSjWN3bvQIHqXDMa9ShrFITrB8wmwc/buF0n4tgU9mREmRhThcL1aoaOCsJCiBAJTt77v/TCvNUrUTwLutrSy1OKbWMZcQDEVUWyDNG9goTnznFjKb0NPN85MsjaUJVSAKwUwtJ0r5mP8BdYs6Dl9B1fJOb46opbYWpcJyaNSREK4S/En9cnhuP65w1ElzpCoOefr1TrwcwGwSzxoY1jDcEYvodXcIPw31T5QS0u0iLGKUeJa+l6xXSaqvtscrPgL3nj9YxoVNjGAFkYXu9Horc2ss13dKQ5uuuc8TZZsf74reRVRDZrxlsoHAsuaqE0U+9+58qy4l4pB+9oLftCUQEMUV3iEFFTKk87iOhOV28n+XxNAlXCiWmdDVL/If3zG2iV3nqsVdOt4N/J+L5pZLE29neakwfvRJFH1t2rSs6WKzdF/RB3mri+hX91ohX22xx/+izLdSrU6YyvgX9pmUNom1Y9UPEoWiNuXfpccwyD/8xF9SiDEov/LYhPp9/oGA/QvWl+S3BTSuCEV13h9AlOiew5NoIXwnd0Fsf5Wlf9x0+xj+g7zu9BIQat0soqJ9a5WSxztmiToHAuqBKCQUs32mqW8iw1U/2Tvq2h3lpDoTJphWqSwnfGAFzYTuTghLSkz9VCK7xluwYHLzPgSneqMYy66QzuBAJnSanKkvez2Z1LOjbgkIRUA3o2TcAbm4gWa0nIiUAHbd5ocCRpT82eD9cZe/aBfooBNuF/YXKNyJmWXXTWSagXLTWw1/OuRgbfLj11Y2elUYEKmWiZ6RB9B8bNO1nYcY2BaOYoWXbxrELuroFSpEDxBGpuhX27iDnlS/rjQT/GPLeUk1/UaeDN4b0wbg1E+hU5zyNAxgZ5qbEXU1/3h2wRZJCHtc6J7WU2fygCYnnc5dAneSFS+YUn1AQsH8MBRvfnZVsOKqoXb3WI6OkRiIR4DOvNtfvfG+dchoh6r7zB5BZer8HgKCIeVWwqZbx7bfWngPeUKrtf6Zt6u348l2X70Jn5VJMr5JmHLB0SH8QhuHopDwNZB4fyZ4FyamOW4omJA8bvsgphH5JEI+SsXjbn7XD8c/Mn/XIiy4uYB2mqa71e+ECrAaPQK18ZDoMy4rs33mtskT1pfa/W//q3GQoOp5FLy7mai3sxkQ2fmrW4lUQ2EKLI3csXzHQdR1gOhCAd53EUigCe43+3IaHUvMKSlaTT0jn5XLpZJNWMQoRoGr8EAC5j3XBQT5BnMqmQq86h2rOtu8fA2QYsQ05P9g/Lll/qGI2dz8tuMPp0jtLN5arP8kjTu17VJGQFZFP50efDTCE3pFaXq5BsE3Sg3Kowr4cDbCJvv65LkORBanWZ1q8cLyox1s20uQsqmf+pmadayHhHMubQe8vdeg2T4hwciIiHG0m1yO0TqtpXw2ofQnBnZiTuPDWLokoNZqm8FwNzg8fasfS/l1/uvJFocfVOT4s6LPTjH6HloY3T09O1ePDk7juQpzSiBK+StDUw40o0IRGwoBHde2nYDTPRwpwevCdC5UHKmck+qpglLzmxjMqoxZnGPsenlOuICTkenJNxO+HdiQnDishbFDaYGDJQ3Dtijl1LIUYSYUatGD7JRGfOYETmpBPdq71EvNqGuarU9i4Plj199OYU57WKe9sQA6XROMMfF87/l56SQDuiw476ltLI+o/BSoXH2TiKpZVZBC4G5PZWqauxPa6MJXLtXxybSg7PyeetW7GfL52KM4wWnH19bi9QZPpuhAw5LO/7DDJ1GgvC2JnnN+uSb+i4JsqKFo6bUCd0bZdKeWnvEC5RQXRJ0sQFoIJHtDUVaB9TF4vYi1jSVr8orJalSFnEkWC25c/fy55Pqp2v/ohWFqTIgXAOL8mqOFKn/vhzH7pDgUaGP8LU1EJ90VlF5F4cXsrJEkPd8W/D8eDijoe6laoCaHC4eYBoBRreFITx1boPjPK9efX2nBfzzC0/L2HkIQe8jX4nQB6kXbW6eYYQv/Luq2iF375FZ2Omy5qKgxJmP0OSCbLomd4oz7WWzZsFcSzmP0tUJnBrzHf0+Op2eNn78VIRxvV904p61iXgGSXYwayovQ4C8AkVPpY1PiVIMOnAzTUQKEt/Ym48bYa6W3SuSEmi81HyO/qS2OyfJUTNiScxlgHO+3/ykXmIFo5rQApN77j8fAeLeJluQNKtinbawE8fszzYNLNfPisX2pUfknUlEktZdW5Zt69a+7X60V189Nxx6re2RCxd5C8yb04dM37k2V9Nf8FBavA6jExU4dp01f2ETuLiFUrEOQ2CoXPTMIIIq8Q2s3BBshqsh1n2qFoGrltWdZfL7dpEOAlt53QwsKjd8dnv8N+4SG80gzS2cmmMKIA18+d8Vae0z7Y4NDsJ2Igjm39+UuKDw2rkY9Hi3mWhBTHgjDP+vSL5Yhlf1JssE5CFr3P86HNKf1RsjfsxY+SkqofyM3NRGl0i0EH7w4EpxrXBnZR7xVXmWeBKXoVm3Cy0K5vksBWvq9nqSJ5TbB43nKL23ZTFQVdWElayTMzPQK5DCb9BZbN7FrQKyrcd4Bc5xUd6flKYMYVY3SsIl/fCdUbj292q8hE039tyPxckgsxBNdtpJSBZuKdIhLatZbKRZDxsd10GfMNzgy7Xc1GBw2kFdfgxNhjy+Ktvi6GHVj6f85lVfOv1dgqM9yNRD5QRNRpVubOhQqB7msSLEJVjQlcAAaizezjYHUd8s7KNSv/P0Oi1lQ13vmHcqaSrzLG9T33svWyN2URW6Z63RFwkKuxeok7ShqkHCvDBvQm/9MwC3a3SFgVdA4BmoSjoPsTGfQzQqstPssrkJHQbGIgwaRa022u5EC0Powdz7VeLstc/FybF0hKVGBY7Q/qgNqEXn8D+4us8JSYBOa/JoDibzEBLAJOLEpR6mUQsMFMfnzk9p9Llk8rj5iiQnI1I16ecpS7l87LB0FFC87FmXjPM78peH5BZ531kkDq1Zyqtu7aWJigxQLT6JCiki1PvtlqhHU0en76Pj45KEB8JQBwEg9c8RvZ20zwB73dTzHhcyHdBwAZgT/LFvE7UeALRidr78jXnJvWnpvhSk3S3TiqTogx341rs/KNwJ71rFYX7SLZMLBwJjNgNtK9OFktMkPva08uGcgorbNnd/Yc7SWcGX1rM2AxiHDeMPIXKePLpmTXmFX79CjVdB37p50DM/WPCs7Vq95D9WC4gzJP3FFLF9mQZDD5A58eppAHSQ9u60oUwBU/tehvczGUZZNnMrCW0PPPcHFSYhL3Vt5sVw4alIf2om36WMqPxUt48G8Lcb3c1oJIMntaS4ZkD+6AjtYQs/0nCPuVwSZiRTPrda8/ONeSkFJRrYUBonoBGzVPFH5LvMh7TnRCD/JCSz1jUGAK05l/+Ti43yTljGORcmCdn9D66w1S8MY3vTFAE5sSay9FGO0/QL8Wisu/VHBoQpiPOSrq4NTHMCuBzS3quvM3cFuG+QEzqMONu9ukY5595zscsYHk026FWCJi4GKd3EyJu1v9P9RjMgaWNFl5woszDYYi407heePScWh+Qd1ATyYm60dFIeUjwtBes+YXsKL75kg/CpRwS+RDuHjDPe59/R8ZdNqnWpBWVL4q+SKHfPWTDlKn2c0YxUOID0WNM5bQhy+ca78DvVAkFIz3dGJGU2/lb0nI5x1/nHgBkUncF8AybnCFgXmfM+Rv4VVHAngC+DkgL8mm2reDSnrKtlTAHSDkvHfUmpZoJic49WoKu/eAmqxAlfdmQEhoRyHgU4wmkb/crKISYUsXHsrHE//E3pzjegQaa4/JW6E3wT6I/gc6o+3UEqAFz1vdfSPGDl9cKnqyjPg2uQacHWIz4yHqdbw18k5P6wVgf2MeJYkuUNafb8Qvqh12YhwIonGV7MMDB6QoHUngrgAbIyOemWa5d5e5QffxZrFnUUygdxzRUBSXEu4pyYGpy45BeRvgy7/p/hOLRNzgkKhw0dmAJZXvSQBaT+MWwJ61rc7lbj/k5zEeGVbfk0KI6OimDgFsX95uYa327FlUx/pbzhh8XrxbmPwa5tREYy60E1bAyLKlrLIDpCjpmLDdxQ2JwdPI6gSYU1CE1dyLpJDg5VImUzYybX87qjvTDMy5ExLFsopzjDVfMud2fjUGkuazS4PgxbflMUcvuDaKjzMUwtvIs14IH1t6HS0XyTjsU938lkPuBhX5VrbRI9DEB2epTWuCOfUNadpYXpP4tJWhlhuD+0D6JSO20w+5u/K0m+b9fwpTtK9I/9HIN/PnqotlgaFza5VRDtUU3IY3rnTbExxy4mTN7JvBZSAvwJni+s8ljC7MOn5w8EmO0Ex58N80KH+BmCL05t0jfCizJ6PkuDeyk806bBLnwpS0dQpm9Sz4pSOayXjXanjX+UMQnEOtsC/xfCfsGxIbWvRYI+Bf4anFwPlxniiIDh4COqpkDgZWk7rUK5ZlKWJz5HtgVQSriSD7war7c1fmez/y2z842s8WFSgV6TF0u2uYRkS75WHrpJy3TxCClX8SwZXtqCOALg5s1NeuQKMDPfzBmNnJ6RcFT9G2LRQNNuDpEgp8/A0jKuPuQEyCcBnHxKdzs6aAGrMOLItfYiwDQcrofo3+iWa6RM3CihZTy00Jhw18bGBWEEVKfgzmEsGBGCtauS78OBm7RcI7V+Ba6toDBnlctYJzj9yLfS5tmBOyxnsHUQEPxbUAvZIXMGzph+PQw5/RxSAMapl8Xs5d/6Cb6gaglmPMKABaVILRnsPG5NEAKJ5Q+noXnfwBVCU7bt6Iykjn2u7zF6QCVbQ8KBmsYPJbFC/e1sL6wm+0c1OveTiPaAnzVjCBQ4Ba7/lY/I3MjMwI1+qZS5MeBaubDhfQcLCQtjhYdBewKHQHpRnFOof8IQMr+S5sAyMTw1fn57cxwdEeBKUZFzNQD9i5a/vwwZgkkfGJRVQoNXaxjL4IKyiEsz9OtQb7K4k3V/9rSEpZ8iWZGPVN8VXxdEGffL6w725Lhi4iKBEip9vYo998AwkOYmMH3qrpQiFTQGShr+I/MhwXKQHQAVKl6GspfDyGTynkcb8k3OdxfRljl/gmw0Rq/t9TVhHcn98uGeWl/rrexQIvO6WhsqIE3bTF8x2sGbmWaO+NrF4wbsj0KmUQSWCFqoDemQAXRaD9Es9RzrD33pmiy+oxBtkSCGfEvkbamuQTrYR1+MH5gDiCFFaEgteQRG4bhrayPO+aJzZbPyZTCQpd4GxArKMOliE9a2ftO0vjAlMd6owqYV98ViVdAIKWK/WoMQNS9rD7d6zRD9Xt4/IeTcr3oMOZZpzQ5QoB7jpThSEHTrjoWAI3CYIWcgA8BP0WJ05y/aEiPoi1tHfXWngiq027P/Yv/HSQsDbj0dyx9hvtnr5p90twsABq8KzcUOmrpEtgOeMu2+lz1rOVt5JIs/HBGZlW8ZjlvgnV8x9wkdpvOpKw88vNk0eP1uPLHlyn4NL7H9YRXps0iiQ8TXYZdXlDEHvuPwespWHUCkjD+i5PZchbNoOGqUc4CvYCq3iWTSoX+TPzVMuclv28Kf76fAFrdEvgDsLpDtZAKm+DbwVbyTh+gHdnlXmga+vJkV2+5qO85eZ3kDGKsVPTdrMghbNucU/U8BTXatWzipi6EJCy4e1VHahtc3cVoRPmiVdAzqMZwLXaUp9S1Q08VvLS07s7TR3ewow+Bj7bIyPx+U5QExVrH9IY6xOqNrGK2kbKNwd7aLzoZ0XQbdUt0znu/NEz5GnRZn3V+NLl8ihntb7VJ8y/YxcwLttc3PXFolzTVwvgkdpdf+YUdKNrEY/x80dLQnzc4uS7fH1C+kbM2DncgztlYsYEkVUlkYRd97zuaII9b4wlCyODOCB1FP13/ypB9ENbBlTRj4zLObWmGRUycboEojKD0gMf9+z+pgJdKvtxPVTI2+Ov2LPrwIwrqkyzf9oOswyLxdZlmRrPiJkuh/xHoqKyhrhbR9SLtd5jtSn8Sp3WCHIXZxuGUwDKYdZZ8sdn55UKuN1av7ACys0QjcfIpxKWlfvm/efFq0Ih0y+2pismXfgmUhxAjJIulD46uiSFEue8BICEZDkA7uWmZ5qf1WkiI87wxkEoHobDD/RE96QIUky0FqSdNWkglCiuev6J9YIKmsu/aHeoyTdVSQjygQPrJQkf2Yes0H4tX0zb8htOHHF96l+oLGi/fRekt2XsEUumhf+Xt74DdpbFPGMuf+PHWIfhX9WYC9MYPKi/8Ek0GxjVC5+eAuLqeDL74kly43jLsCzsE0tZ10DdrP9TZggoNPKSeVxFEIuqnKMbKbZu2P4x6JbkQp0l9hxtWK08NkL1VD5XhLxS+cOE85IrMXuROlgxoKDLaKI980f7nKwbfAon8Y1JmxkJYckDlDVAIRvPlihcs99W6hzkFYr2g6y295t296urZPsxDs7Vc0JvEHJxLBiPa4xA94ov2pPdnbH9XeXinQhsEXB0LoyhtQtkNn8qRR5roPv0n4tVONO8aV9spSIuovAWjXtnS9z95wkmPHQAtvGaX94Z0/d51J5ImFWd1kydwbhIgFoYh19lwHPZFl/qJdrdbp/DRAZTzxb+zkhmFDmDGJa0BxkpkbLgS8DavD3vE8vPjPlRbf2OjZPLzO99l1jtrD4lBVJlK/tRlz12bd8bUvw5hs+r99tS7Cf5KQygu0O9BTrYtBrHaEACW+2I7/46/dCk7+lE1Ve0X++MDU6iuNfVyY049fe2qZgPoeMI1yO+7BhLXqeWgEmpCK8nFq1wCjUvqaXCHGJnKR+y8m0y6a4FcdMY9YL+0U1txLlsPYNl5NSyOzcTXqiA0CrQohxnbq30bYNNMOb2ecRI15AFJHxzTA8BeXsTx3F3LOi4G1tlrx1s6zBfgiDoUeMV7JDorUkQmQEmLiy5mrb0a0zoRVW6hf1Pzdmcc8HiV0mtr2JXoPnE7sFOX9928VBDT1jEbunDDGq9bqRzcLXug9Nd+Y8BSWxN+ubHjNk+7X9SNI8PiO2FfT1zvD5XWnunMbah+dzSuc/WSiR/ENB+JvmwNVusnsX0zZqKzDDl9+/C56soO5yRsdwlW/xPBoq9bf5L+pMixRss0U7sz4Fli8BsVi/opiWR5PPdhjHQz50+ahiCVCJdXx2b5oHOQR4SFzsETD9+U1MxqHoctbvG61ZV9VdOsjdwZy0+myQnDNDAC8sMTVPvvoH6WV8YGlQ23MbCjbxPDne9AdSWifilqwaRNKbxiBawJoCKYrw6IgQpW/OUV6ddN4ZikQoihZQvS6dKILRSrNUAx33lhGC1tdr9DAVIZDq3poPucw8tuVCMJx+KoVPZS2kXvPtYcKfTx31bgjsheDeasNrxAXUICebh1EmPWy4697OGAqmgYiEx5tyCa8XVysFTwp4OFWky/EulLiVJtHBFsNYbOXfBYaIqX8UJr5E4HOFM2HYGtxbsAKTZ9rA/tPPb8i8C6UNHmashEWz8c6/S0fwYoD/JVxfRV5YfgrnojGDp+9HR2CfJKWXq1LWhKA3aYJEJr4jxqRv/kaPKnYzK0H6wqfk9LgVyLUOmx9NESsoloPBd/FQAp1XfH1FxXw3WJDnb7su+v16Ke/DTYVK/A2knYGhDjVDkJGfhrY69MFsI+qhXQ8ZUCK3xGyWBETcHkI/0/KMcAkB+NC8cegYTP8Re36YO1iql62KyueUVz+wiZhJT6lFqdLY+SIYVsytq3VCDshGtHcrfBJiXLN67ylZsViLRkL5jIeTfal9VmMRmor9x84L8xlARe29rPBJELlE/tqYVoRtu4xwTRcOPJe11+6fKX6qheq9v/2iMQ9szgyi5OxPYygNfmQlLkHmkV66hGDgrSKz4+O6+EALErFUWjblaGocj/ED9g0x/smR4nste//d7niuySxBT5HiMh2VaTy6T6Wvd4ch28ta2puYMR7AEiBszxtW6LNRymjIW8NaWCZr5wzy7pm4CoJCsIiLqwO/Gr7UfYmOyf7PysFsycXX/pBHIizruxPunU74m/8ED1QdWgscf3LcOqajj8degO1ZxpAJWcqJW6KrlZTv6CoyM81jMg0ocw3IqZtMlE8t4Qh+t2OvPznKCU4jw/FtGnZOsyd10ZNkyatdmIdfPdlRRLKczYX3m9EuNWAdYRQvAaEYpB/Y7qZex59hTkvA5uOw3TkVG17CKFRyz99pOxSTmU7bfFpUaSB+gY2ILHNe21hnIirPOqAhb6GRoaCr7LXQk/oRywXFNQlEs3WzZsZD9l6T8QTz5lrUI/zf84BpYtxqxaULwjHyNdwNax85BRafjUFxbyNVvtpAW4m5pBtqjx5YKSjpn+0SkWFul1m1Lh0iiR6tgZoUWGv6NjhxEwETom+6ZDd8iSFfe3c3IiwxW+35aeqYBqMgwXu3afaNtV/CQZxl0ocVEdcyxUI6qrI3ptXs769wrcpqV7sQb47t/5MasseWLjpb5xe/iqADbdSW7NZ3WP33kwBNOaIrBsJCADUiCWH6l3ZH6AU3QhOLQF9Cb7GwgnXJq1+BaKg1XWQusbFRIgpoBidoPmLanlN9ZkAtO8hQH3yVMnO7yt7r2m3CP8F36Q2Bg58X8uQX0WpPT0i+dpErf15SY8bhLy/uJ/nP9xs5nB61CZmKUA3NfxFgysO3RAAOFQWIKVrUS4QGR7SBFvEuBAuC07WdruibE/HZwvhktUusZSVlXvOndK3AwRA/eLE5Jb5HPHyOVS9tx6A0vWfMA10Wc08LzI4cMjzVuSyLv5feorXPEiDnKFX6rGFtuxy8O7YpzeKn8R2ArDhR4cY/LKYbu/ZyArPWCeXYyiPJKr6O9WxEV4PbW7wJX2mZIp+W2Gpa9P+WHlq8DPUnfo093H5KK4/atBjSKt9Br3mK+hX9R1OX6PtEyLf2wJyx0cf2aHmc9q3yqJFvNxWiwEPhla9TzTSeUYSUohoBEA6ihSGzFC0B/ld/pxW8JSocUOTA9NVyjwmU1DqAXsks6324BU8sjNLPpkWHgc2iHlrRgIMF8Y4vL1t+SL/vuqMo9DK+iAMrhJ8vBoB8yjZI8PrEq9rK3RLdPDQBXZnoCO4mDIc5MLx6+faRt6boiHB6/RjnWFYv1YT24Lv3zY8E+YXY1iWvExk9FxP3tS68tBw4QeVe+NKl7UPUj+08pPQQG7iRNvQ/fd5+YHB4sX1xDJUp1/FP/HrhbFQGywmA/p9L9rp8Q9h9O4VK0767hxqDwH4T2jRYCniDtVB8QlsCmXUSnpB6GmJt4Ay0PiU2G6cn9ZvDNMBXXeTz2LOKgUznorntr3KWIau8dc+bBSJC5ZnqGjJPJFwAb2ZXF8hI+4CsY4jVoIk2aCYuJZ8g5wAe8ZIj9kyWKqUDfDUkrzm5/snWcfKdRhCH3uzpGM7OWOoN96jMuxZujlLH5pSLy4o0j1ISTYw2LKFYjpyjjGx1EJ9UZKx48vV8PslxFzPbORRbmhwMu9/LezmshznW86w/a3nrhzN83vncN76Zui66QCgpL/r97MiwPnhPS980pyiHgBwsdP/dvqa/T5m9aI45LWYBEzssKicew56qCWswVBC493fFymkELWFGfMA/jSj2XFQvlMSLeCydBWbPFB3trt1Rw8tKAqAgT39dkE9zx84VFW3jZ6KjwoiUAMCqEqEQAhDWaJ2V/IO0XQLDjLS9+KScKMkF2S1/3p4SAlGvxjDejY20ZEowMO21Y+AAzkBzExjBHAljJvm58FlcCR+yQ780EHZrwniQ8eRQ3EvqAz+w4U8KFk7h9gQ/jQ5417JNDKYCVsYeTdflxaBkFQlkm2/DxuWX6mp0gulicGJ1hGE0eyN8Wr1xDf0qOMzlSkSh3Lq4uJSqcpJIJvvxo+Wr0/Qd6hcSgsjM4v+gScrWO3YDqULK0kHTIW6c81sjnb65Z+Xt6RK1CzDc8R+utp7MNM1yzs4RueS3oP345IK43I99CyDIAImieQT45LPDpgkPSujVW1jmApPRW7K1N869qh7u46/9ODYGjTZLYzPnYJQ/5VJoUGgLGOF2zsswsVwmv1OSJmfwaNtsuXy3aGBYpVxPcJf3iv3TvbZeba/0E2SJC1LkiFCq/8bpRN1nkT2TXgivNVR3cJnjqSIKN7ukRz6zg6nc0NxY3sHKsJmOh8+7kLcDEFjY5lmah1nf4SKNXHOKFtI6+MWZJIA7qgvr3+zJbc4JZm3WRuiyzm/FuQAG4gmTGLPahX9hy2MAGcGHYCGfHfWDm5cBu3D7NgWsJwQDHBnRGcrbUFAHp4743aWNyK7qLcCcF0YBcPgdIgmKv1RUfcMBmmEDI2xjmFU0bchBhrBTeFRbjrs9fPeXn3RTvTLg/pGTIsZNytMlS3nAfL2gydV5JZp/uJTZrVG6k+pyothyRFjDmcby8tnpdrJfpCV8hIjlkorHmihkG7TCnyczzgSIlXGCVhbJhpU8cn+XtQPUSUejP3Bq8j/eVaoYF5uyf/nh4c+A8UnwdkU72ORbtytEyjJJ6fzrm0zXGUNYdDaAoUhFPwuFCaHXUg+shMGhR4KJi1BkhrN3f16h1utHzQcXCuRC8uD9m3xcAo4xEzAuhaXME0CcA6v/MW6j8pvog37XmEUFhEWVd0WA2rCDjI3IkzmxD+GjirlFZgsCG0pR72I82plLBsysIkW5tCmwyibFLgf335JZrDm20etQCbixV+guhBO1yEJmT6+Fg6o6whewU6Tkzx1S+kKlzBknq7geFwlcnDIPedDDVHldd8HbEOzoJkACCGZNJuXWRqxlNNebVS2hhM/ffyr2SL5XF0SJT+AXsKN7YH4AJlxE23PVAvw96WZkR8nk6Kee/Ju6VEnTWHtSEXJCLL9ow6sye+rEzIls5UiUjjC3zZKUM+1ATBbSpPHZPVOCiU4inFILbDaUlbsI5VmHWPNejFYVMZ72qvs3v7ONhgFHgsZtYrG/c1VJkpUp1NrWL/3IuPqO/nAX5Z55Ykm++QBOUxIVNEmlA2h80N7e1IxCycpf07GXWmw+MaUer77UPCFL3PFHlFPYmWfKy4Hxn9iIQi//XvltZZbbofay3pKRhm+EHrtpJapgFkJkhKuJt7pr9r1woW1qu1IS1N8QJAka3Xi3btKkiub5tz6/qBnxfVJbevGH2o2Mw6nY4Rx54GTSDOLvlkMt5bq1op0aZY8irXf8H2f5HH3zN3VasL817xCOpsKoMelVjvhBd6rh4gPUGssW0hP/N/8+P6qny9mUgrVnbvcUjWG97Jd4H1sbtTCB6HA67EZ6BxBYcOnOAoBsDfNTFEyYOq4tQ3WbKtdRI9PxVVLAaBQdrUGtoxDDFmoovMjYWoF2BG1VtpNdDf5ro16XVHdQqbQCkW0SnypGeVh7roU8oNhQMfhLhMau+i++EVoV1h29SbTINrMkIio0c4AlAdbEiqy5OVNV9QK9cWkD5wfBP4FUOuNhpumjFxBKcl/GLtG9N2lDpdKt5r1baL9PBFgcmRpa4z3/R1uMWB96Uc4H/eJ59VJqgsa/5je8mXcZbHiWAv39EWAuAxQftrGX8RCAZw38sPd0P4i36+2hI0NLZpeQWO+FzSvbyqkPiq6KNITYzl8W1MUUtG29lOxj2e3fOWPgjzIIxX7eQR1hX+co4OY0orCH276Yu+HLwtkmQreiDTtxYgj1wk49dGSCTAjTjZ0crgBcryRMow9rp9xCxHEtWIr/NzKnGgaZicdhOE9MTPv0XhhHdXSQVDw/bPFFOoK38g1Sp0TIIqEnoO8LVbaxOy77KnZWzOqQ3tlYKtq14/x1qAWgYOu/05dEyE+b7ww94DP6WIpglhEWHpYeWeZGUsWadY/aWgxP9FAt+zPPZ0rI/1VKFjMR6urED1wB/r6chWL8tOXHnPAhHpl5CIakjfrpc/qrIQNBGSKWQ9kOjzVPrajtR0/4WUPvOxxMleJM86tjs5XePRX24wvDUlgAjWEbZLv8QST5pHBXWjFh2Z304kW33ke8m2XJ04Uz9m0jvou/XaIgdByimRbr6E4tB4VUlNNU+9Y++aBtVHqUQW5CScbSWNTnE91gwylQ2Wuf3QUMntM5HY3dva+nOYOp/KtTp0vyWOt7PN+qJjbCzGlwu24UdnCriCE3f2qeNyEBgRaRGMpR174TIueqzTQG4sUHxcTT/ZT+Uvd6Iebu2BJzgXLG043zfkFlwOvx7E4retxHVctpAbAKJgFggnPT28pewuNer/ynBExnZuCRvHntt4atQCEcJxOrzEWzp09fFTLKKDmqGi6+vEIh5Qy9Nenx5C4iO7fNwNS7RNJr5SzJcECJvSNjdavJ21jwxOUxjs+t5896FNNQCtx4AirqISYTi+D1bJJz5akMA2wVMduYTmMA12AAlhIoAOrD1YJeBvE54cafblWJ+M7m6FazZMKrd4qIE/YnUbhvRYdd6XGOl2a7cQ66tWLalyD7txyMaJwqIF6Qvx+HSw/LRaKJwpXtqjIRlELhGjP+drol0voYJvZDQr2y2G84tBNd9HfX8nHLYt3mTytbJZB8JloOHEBENWkqLOpEcSDcQXOqAEVK3l0HOrq2dm5IZa4qhiT1EgIxUJNITZpZ/AJCuTIhnEPw/i0DOvke+qN5TLZCFlm7yIXGPmfb7V0vJsnKFRasFsgLPzZKNiUEAth7lNhJ9pYVXtOK63N+/+5dYaTBenZfU/ySD6aFNM3s+3edL7AHBhWDLS7esphrdRHh9TXEIefPB1car3PNeGGL0z1TfemnIONmGE+hzG2BNV51T/5+Oc+AJGI9iuxWEihVdjHdiu9aa8KJGGXM6EmMKd7h1yzPICH+v0g6PBtaE1jcv7WroaU07hSF49dfzRPdQbtoL4SIWCJVWHI9cVb1xEgcGTBkOQpUtBw+anSiJjD5djATPVRwpzqPJxuNHY+fX5YztE1etXlYJRliXC+RmBK1G0YAH9WklmfYRXaWLARLXLTViZ2SwT0UuX7ZoJ+4EX/DQC5NZPdjc4872viK4ZQx++shJKj3OQ8Vmr0bT3uGFa7kVYiIGwBjhJ4xZcJUgQG77YURMgLhsu43WPqbZCGrLQOihDXb8vnzWM6zIEUgP/U5vK5R5BstVi+IsqbR0d77w+AcwrQ6Dp5wYlby7a4wYl6CECLUkLh7mM/97a8NGD5YEvx/6cDnqk42ScArdoREqvzvQl/9xqxjYMP0R1JMQeUOgztZ8lXkyRcbK6oh10mGX+K5amNA4fU7k4zy220jpZfBmva5XFIi+wiYDf+bn3jnmUPOVDkEWtBYPBaNXw63y/ykSIZshNMCktRhrpfrca6uWblXa64+71eJfVMdc5NXYYD3yNduCff42wd8igYH2UP41wpFHxBF+bRimmU76hyYgraaQJeXmxCaujtNdwJvFknz3HvsFJ1vI0gEh+qOBVLdBwkf7dBqo808ke0eVxCj7Jta2zgPGyiapaxc471Fr5sOuAzPRWBEkKjEDkUiS84yYU42aeYl1oK3kNe/FyU3trZj+Hxts9xsHqwLIP5Q5RqUZwIW0K8ZKYsq9Z9m8ogIlmgO84TuJqwEPRNCxfl2xtRhND5CJXGtjQYLNNuZ4ayhNd5toFUTucDYDmM7O39NvG1UG0+9a6L4WRP8k0yIYDQe8SVeonA/fLZY6Emj3/G//zVvfJHtkyLzfnUfbKFbhLN5Mq2kPpvzCYNEYLHaumROImFqYMaeFPIFl4vzilbGYnRKZG/zxMzleG/40Nzi3Oqn/knQISzAP9/7+2rVwkDv/+i0qKq9qLfljNeDNWJAq4uGxncwviXLujS/CX/RKQARARKNAoo+A3RuXn+jb8XIgARGGvEn5Th/H0VNOcklYgs4vQDUvwp5eMpBMkprmmtSibjNToD48EPclFXaG9UckkwBCvpcICM4Kb4JuFwe8Tqe8Aer0yKEX2vnruK99n9dBvwQnCl+QMR2OtEYU6bFoIPv084CbuZAIAMUj/zwdsUHP1jfytftnl5kIOrEZB5HGxBbBSAisLSn29vEd+u+/edxWVf9Jfh7YeibOtYNkii6gWhEmluySoiowsK6OQw6Wtg41rIo53mRvBn6bQTeaWtAFwincwgK1G0KTLfZIMW1X+LBnBahZGkqsixlKpCUfLbyGKP3PJpUSEORMp+lFRJKG3WnuiKw9hswj2JXTR1IeiNHCy5nCdHmwwsh1Q2YeJpaFs4nsW82wER6y0Gwdt+Z1xjWEC4j7Z3YqbZqENHJF26i9PKZZVyO2cgbRGhk2X55mH4Yufl/cJBO8qJsICI3GGa1ujc0pROBJNgzzYxetE8cYa0wsGNchlYrXt7RjxYX1gUXcakMfEIwdJKmIY1qFW4FHLZRJ/ZAgvhn6BqZtxZRFBmsZWkOIUlZ7NPWP1iKAMBZ5lWDQ1NrAxPWB4q72awMflvrTv76CzF1xuDRpvLFAnwyPjzWVdiAdMqJHVIWTTuI0TkcF7Ew322BlPEMpTq01Fku6xpkdHvcAuXZd6u4QKqViItWA2RfKd8wB+TdldgNjjDk0/5FgkYoejX8xcz3gVEdh3Qe/KOJRgS7Ug+dlYjPqBM9StDrWPzZsF3L/dvBBXxcS8d9LvOjbzc1ZLtk8Fn19zw0m0vAJGqfufyt349H+XbRohJy/II5OaBdtQM/XOEu7kCXGoROEx/mLaMHcj+iyUB6XbLTj7MXIA2Uf9BlyO5Du7IVdqcyFHUxHOEuycv5j5y2iEYqmVrVltuovIzLqMXAdCXpWCUlj+H+bbzpJ9d36fg3g5u1oNMV29e+OGt/ZEDOgApWzwTsFtNAKUtr5yxkkY3kS+Orf2NTaKQ6ldw2xHwMAvnIlDMFYqhS21P2gPfc+5FrqJ1H2ZkiTWc5ztxJmkP97eUmhRpFL6ZHiwGtAza08NVXSPapIS56vDUWXd4jUtpMHuZqQtiaAXvgWotyCm673jd7gxw6OlGVjMhhQEgpRabzfamHjbk+qObngCXmgktvOXs7aE8Ad4emIEOFZ0+8ZJdUNV23eAhsq8gJVq8gQdS++gurVl3tfe1NHVEa4Il3W034ys+tDpqyYP6A+m+kZFpp1eMxZuJ3lqD/wzRwE7gcUzoIo6gH1GznnVz3dCOccbSycALdry9ZXdea0Dwt6/crvbQhO/7F705u/qWsqjGyzPAkMHIjUED1Vhqnc6hnd0PIxLM+UPhEMxtufPqxy3LerypC8ibc3fFcou2Q3sJuJxxplAIjRn1p9rPIRyJi7Mqm9ITqFkjNv1kkp5Fg5+87z74VVbr1x69saDT3+If4XgcAT0k2B7JADNbkStXp/B7r9kWOH5514O+R3fpazZRElmhUo9Kaq9NTiO57wlEK1FvmzUh5m7bdvEGen/I3nt3LvZItpwZ6R65ZMQxUDu1xjuV5P7c6bxkSBAnJ1ESxDHopL04SZSYFNMcBfNXpK+AahXzRFo5MCdrANP94dgqiIc8jkg2kph6GHSg6xr7XgHVOKAPyrtYnlD++ZZwxMB4JT5aDoenuCWuJ5rcEk0kOmWAsVfos6xX22AbQzJJeS5du5ccoDFcWG16/N/W7N3yiLAy15ldmBONDTNKZ8m37KBOT/mSU+jXSGS91NQ3too/1nQeXVgELTJSU9Cp3PI2o8v884tcP9ZAxNvRRf4/xSwDsCLhAmu0BVBjpf2ZhJCxf2lZTDb5NNBGYpxEI+MuGADoN3fo2OHSiOjlw4LdcX0K5vihbVuJ2N+hgzYUp12KXm9CbYF2HsT6uk4Fd8RGQ7C5c5oyljN3RLhySWNsmdPBOOnGXtGP+c1QbTM+XzteSn0PKzG+mepnM3hLwrjYtSPD/aE2X+gbB08AH1eXYziZ3OTVkA/0gwXAu+wXGFXdCroBfD+kuY/GJfG1NJXha1kJK+fUJzMWPPhLEVVWOoLd2r73oI4hJPXXkv+Ox/xa2hRQJuCh6NBGXqhp1qyyD3bV1A/Jk/F4wgK4g6I5bIfIeQlaoGfLf2zRVnUckZvX1p6BMPXQm0iOF38FgFOrU3W+tOOH25ajNENn1OJp5u7RsTUMz3iBZwAx87Zq2g5P8S/hDYVq6zDUjSfiAnc4TOIxaAJuS7Bj6XeQU5/UtYB50drgl+adtwZIhmHgb8FfSh2JNgdRZoy0M7xvFZPa9gIOFIwOgLV1T/twJ3B2tZTdsk+OUWIy9SOISvOuCBcOD1oS7Ubdo0V5+8u3UJE4rUUDum/ILouU8G0+7/s72MY52kqBo+BMXmtZFda/bSTSq2LsukEzDcSohRKfFcCL0Lu/kuVIhtoV4fKnpLDXcWxZXTqDEqlchrpBjSGla/yJ+g3of2IDxLz6gVa12hhb3WhC8UK4hzncGUuoSeZA8BcPC0+Kcww25ZdlUeX4OfPTF/GDO4lCQCtg6eAL74cylk9Q3vxaG9VHANkBc4zCjzd/er1kxtIjYrDRbTdzKwltePgCfqhtK9W2z6kV2D+GvVgjSvZxbSFpOvI8LyqWvzKVnH4CRbenDiJsR27sprKc3bjd+wpLyUOrZ4bv+bvIQmIMvJhdCTXQ6LQry45TK9iVRZ9gNus8Tpuclq3QyaEOj3BaxS3rDIOyRJONGYnyfM5U8JFf3srWUSHrjR7y4uDLicb4o6g2Mn9CXzTEfo4P+Lv5z/9xD5iOhKl0sxPmfxo+ztY441ureTOLm0Zhi3ar4AUa5gahxBpyXLcy9drhN/mL6kD372tskc1nTT1w678N6eBRkzJVxdAdcdiCpJAO4wFyivaYwZAyF4xBplCeZXKYSvszlwYAQ8OrNAhmDmLuusCL5s1YOjY31sDcw2E7OBNeDdRrJBmKvAXJyB8IhoJuuLJTtCZiweItNF9Nq84lFD9pib/0JQfTY9UD5Qa/oqzTLPqDwrRREs3VD30qhN6M9tZQzKEF7P/xNS8GQIfIT1SRz8dDQhOh4k+i7yHKxIwmWmpz3QMjZT5YThc9bg9VdcyE5Ch9khX+LgAQMRrWUY0YUbUyuXLTJwV6CDweVGq18wBnYEMONZauUrxqTGADWcPtspfMfkbn3k+ryaKqZcqhu1kJ2FSgurqkoyDfLMzjNHavtnW7DjA2dtghTXMcOBf2SxxyyEo88fohOtEHFbP526pLhJwc6+JMV9KokqIf1YG6+9jxQ/opBj3PrDPPnhSPPCWKUoU7YGjVw613XC1z5gOT7AVMwYQtj2wqDw7UIlWxWOk/2T8L0ybFxZ8d/Jb0qPh3LCrwSNOyxNu9h46Z479SRZcLjmFYKLsd/g85uhekuDu4JF5ZwikkjGv2qu6qwyAiIahaZvThdqNpyg7SfMDE+jM0JjiQsJQDp8C9lEaa8h3/z+TlMMJ47a3jh4w1nMPU1F4uwdk17ALXWqLPaWysu2NIs4tmaqy3QlmTNOEdsgMHmIov8i2rbkPfhulJPsIInpUIiwGrUSWu6vc3V6HbauGqdNUbYqdkqyQopZYW98p6hnEk1rejL41RZzL/oRTiHf77sX5VC4nensMC15Hd/GfKpdbTFJzALnLWh1aH/46NpZ7S4hBgDtYFeSgktdR1vljY40XcEEoFzrr3EpBMf9KGafe6NutFRwSfza9lp2P/SdfEnyHREvkN+11zWn/1LbzpCWS3OATHpkEjfraN92l2audCmlkInx/vZrcF/b4dvT7tXDl7lUG0XM/bJ6vcoddQR06SIvVWdkcCd+EJL8iSK+2YHCCcKdydiDDd7k6PieboUeUEaKg0bxCiv8PpuMItUgKoio/NIbH2gC0yvCG5qzqIAcRJsAJXJ+Oe3YyQ+A0K3nRoquio243rdV8sUFZS5xQjE7uxML6cWMBgSu5ai9ao4xQWVUal7Fq9xYoa3ccEaVZrd1oNMllLlOfInIaUiAL9Js8evzGqCPbqVxOSCR3t7V3Kf5yGt0yIe80Br4pq6Fz2ROcHgGVix55jFV5zifWpZKzpqgRVFcBvaqoNL75MZ6VGdMNMCF5RDWpzhSdFxfvwrskFb1kHl84EBMumkmP7N8kBnz3OAFW01xNSVIM71ShC2e1z+jb6g04i9zTtbDtP/8puYUuJaOdXwgji0f2Nj+BPhMb+0g+i1uw1HXJ2YHV428LH9c+hl6t2hAKN90dreVJEVhMbUpy4niuBT8UuiniecMrOeOE3A7Xa1sqXLejmwzjsomD1xY5GCmI7FVtYInq14uChkjhBoArohoL+ngCPYyP6kAivYwDFZMj0Fk7vH+pwsxT2otVuEz4nALpi/ehmnp6NHdBwLosIV7jSNDBzeRt256ZiTMvUkyGX1WZ8+CgjfpzIGVYH7nnpx5FfA1XDCLVssYRsOmAsVeiq6vzeiMTvkRc/EezL4UgFQ3AuW4h9JuldNH7FyBGfWnu344dFuN9KthTYWwpWog4ycrTCrHV1soWhX+vPS6U/eVNE0bvX56N/sljZx4D7BvjAQGTCAIE4JQ6ifMKZjQtlBAVJitazJaiI2OoEfANVvNLVxLdjitmdhT7XUZEf25Z983QapjyAr9tbSKJ7T80LYO/oMyT0vgBomihcymJsKPXx/GVbz2X/ORDGHCild6O6WfU65dCCLCxAFrDVGMRjcmDV83NTRe1E3czXUfAwUqm6Rwsb6lelMwoXeLqfyKh5RVtNK3VpMP4XP6j1N1/zzK9kSfwc0ZNiJCzMBJ4o5kd9VwSGnQZIYoFbrSWkttWxhvfNkgMPXWsnMrt60R74VMYxdCeO+8nhZMw5mTiAelOx9HKdhDA2Bl/CtVmvT5rR5FPT6tcvdtNsLdkzprgQjHvgZweTiO8JvLn7wA71vA57/Ocr7WAyFSoO5n9dC3h7GFRCpAu1mhiTTEidq32ZKoNqE9syX89h2lIvr5+ybXzhusRb1hY2bw4SiQh+stisFFdJBsWwBHxP9VPggqcbSt5fJevTquBU7IUq0yrfyjhY1EBGew6D6GOB38IXMP2R0qYOas4SOB4LaGwNeGCFrG5WKK2G7V3KzYv++qGvtBdkpR1T6JlsW7Ljpl2g5rWtTpnJd93smxboqKYr6552AUxh8hKm1SPBXxCLDxmoVDJWlbtvc6XO4y7NvOyiWPLwkIjy6YVGKhXZSTtNL36h3NpkoiCdMjGKhS+TO3ROrwitQjtu0pTgCIdzw8cSjIZ+jG6zC+fBM9TU3DlaJumXsIHIMisOhNlQY+vKJcydY9947js7+A/Dk41QL/wYorGJQ2+X6e+NtkqUVm4fAiDD4WN4yTINqybupVKQAMTOw4MJEJJ0w6NeH7VOMZemAOptaVav/xAlvo9K+/9iglv+CfjlQRWqlDzATtUmx/nUR97ZqshW3IaQRp/Xe301bfUbfdClSdZStdr1SX/EFR7M7E4Awf3g2irn/djsownumeEbYTQqHTq2lflRjY4QRzu2BpywZ6rQoLz8OQF08+YiWq2umYYoSYNG2+H3QycNTSBFhVREgWCTgL3cGISnSQP/jwOcNRGMMd8LGAS8j6ZMVPj1T3nhZ+dDQKbBAINAXPnJZyR66k4hxrvgFhAPpBI/7Tu49JNMu55rQuT2P3Kd8EicWclPvbGT61aQE9Z+76sJ/BK7I3TxlvSZrIrY4XHE3NyIATdn43AQsRe0XSaFbNQqhpMkwB7KRoMZip2pVZ7tAlaoVDRFj2gNm3GPN+3a9SnwHfxzyguM1l9j32wdKaCz49Sgvv5qEeajB6WFW7elaq5c9zWClwFKTplYeuQ5INWXsx6vKqyc0LHCkX7AL+n91ErPgeJ7uSkA7R22HrvIG+lQq/CkDpTmIG9JFkNkzRMt4ssr6z7T9+gxKgBWAhrD5y9ZPmqVR+AGsITNOITtI8E8EhCUGnx0Xi8UCDWcNKkT6dO/Z6I8iyhNSeIsT4AmORVvlbN2N0ulr7UDK4JpxKhp5pjwz1IrmxBCuCt1n7BxCLchg0N3+R/5pJMY8p0gmEtRKun8ODoiIBH6gKikETp5fCu4+Cuf7rpDGvUXDNxzV9ABHdun4J9hQPTRxy74Ebl/ZKvkgWit4QNUODs9R21kio5YlG498oLJcJOcHC8fQ8L1WSyC+vlyvoGtX+phsSPo9qjVlyQ8nqgwnf1G+x+jG4bJprdIlD4wa2vXEY410kaX0A1tBjH8rC/FYCvr8ydhi9Iz6tRrJShfvwmsU/6gWtP29Ryg0wXleQQgrOEhzXMRdTJj4KZHFoPno/fExQ7GICqd78gbj+DJkHz/Kzqbuzae6jQrcqmpTyMvp8oknkFX5U9AWyu1MqQ+i0MWRQXUH+ENI2mYG/WIGJs0T0MRedmsAGh1NubnLCEXNIX4olfeb8NGz2EALPyWEuaBszc+p7Ux9QWhtxC3+Ji8+LFUzpkeaMOtOLh3V8V2RTi/qwwhK5pfbe1SA5QQ1PPllIOKgPPMlfas5FRJVR4cGwkOSbHNIQ4dyf+Ypx2BBp80lVp3l8kdyaaElc9q7o18DYqaawPxzbo/AaesKx7Y1B2pm0812Px8zA7xzOT/ybwwlBf0u8SSrQztnZRCOUqbGejCQ283Yugg9LSEQP2SLQdgQtTohA6Kj/l3vfzJMv0REYNL7yp/JUfhCtPGLub/Nb40QYVUprdtwUmJpyEp+GUp82UKxsXuJ/Fk0C382qm93+uDBUaST9Yc/HoNIzvVo4aNbZgm56piVGRbOqlX2ocH6qvhWE+BNdkrB3Wb6NbZPC2vioZfdZFQp2xQi6nxhvWTLXX7GeNq0dcBZTtbmxPIvKOARb8YW/LHWAoWWiR9M3gyNb+SjRMxYtJccslpA1+TZ5DCKja3PGw8SfbHTkgSkKbxfIq2SnhWp+ePdm99uOCGSljpmXs3YRJfSs+n88YA+CP9zAfoYU26JATs6SKvratuD9Y5E/U4umr9gIZ3zDP6SeaCztc0Oth3cIndGNnfjDSyz5cMiqpo8jB62hnO6DG6ukF4gTg1WNuRKRo2i3y8/7x492yq6jnQxmlGf5wt8z6eaFwVLbHglviYQORT/G05a/IMSVNA6ftiK3BecFRmwZTzyPKp3TuI+yESHSkuMyecdADqyi8F79rq9gYRv8M/wBOv8afcO5qjUw6GphkaDrEOfmsLNCnaWArysoy6S9JQshk5SFrJxUOiw4OaIglQKAzx/EAE4nppsurxS2TnqOi6GwNV4dXsxfdTGv5s+xkMNNIiW8Rtu6RlJHLPhx8raR7z0Dfxfp31UPcDIHezk9dV0MriuHfVn/dgRBr7xLuJeOpZdAQNTFoYkrD/FaGCoPq6Mdan0CFrqXkRQOdOVqoO/6nbzfga/8MOgcmVn0/Ftpdmu9ByuvTuYVfOZxs+Sjb3zO/fWid87RUEc9sd0OwCUtxiD7PQ68fw1rjxjbY1pJ1y0AVQZEo2ld7tP1bxer9E4P6irS4G4h45ceCmTcP5Q/iyDd4GVNMy7j4wE3NZ4ro/93JSXfoVs4Z8UWtO2OebQtUOQVx8FuZvtOhI5YNl/ims/jwIZTz50wa5Lhy3t5KBp3nyPoavjwR+waZUcOJsR0Og7XOr0FRJDzNB4vaGzEoWqJ8HwbdaK5t7Q61vQxNSlnP4IkCmDPl9VL4O4ja/JEQzMG0g495VuVqKsiemE0I5l2okMA5dBF+7d1lAJd7lLJBTulynQlV0QdXGB/YGjt4MDv7gHbsPCiZjxijMOl/yx3+ZQBRL/DeSJcFOrB8NExXOsAic0R7q9hvBm1HOc59f0z1qzz2MGb8ENO8zhtmFRUOn46zmb9HfLwue3Rr2qxIVUk7u4kX/Vgu6iGaybXcZ9IusNc0tXs2jPHjZVXoJXxQ5QAsz01UeqqK/fZ2hrK7cNyJEoZGJycvnqilEoiv9bTjlcLVLeNplLGLXbft7A2leCsru3+mejwepDOEqj9SGWJQ18xjCAZKbKFesrIyCd5ETCwVg6qAe8fygb9AyGZ48owIVD7YHV1HY1Gxu5NH1Ug2XuSaMfo62ZAoCs13GB18OvvgotI4ZGXazVEJ0eL+UGTdvrx4sbhQV93C79QGMyRWSMkDRat1FfbESLAoLwTpmq83hEGt/HpCDZjaHF5x9+SiWZck7Rhc3gQBiWAAZH7XF2IslyDUtZZnQzb/dPe2TzoGs8lW0ge+8pi/gb/8nvwT8O/lLNfHxErNG1L3uc1UEmIRd/BRyyu2zmJ4Lfm47KFLPpr/FJTqosWMGHF96GKPYosEfgKnXDUoJeTLD1tMNTPK8kmwwatVA1DlNCGHoZWRg0jyRq44kd47QBFFVRAv8U0P/KeMBw7ahBLyqtLizmOhpkxhQzI3sBnJ1Q2/ytqHSLTixe33drP+Bz0my5th2GdUaOPrVii+RIOrUBKVfzKbgIsifV54botZKUUpmZoxcqXifo+98d9gnWuY5/AjI0ei+fq5Tt9RdjrOHWjOjPJvyg11zCti/ujpxnSCpq5R/64jOfYpaM5loNFe3LEkkmpmTLvL3V0LnX96p7DtAEqIylBGlFChzlFawqgsyWM3c2vSPgP2AUHcZPU4r3XClOAHFm0POgy/RbsPRW+Xo3B9cLefqF2EQZ/rDxfM2g1K1meaHNedw/VsduUhdMFLISM2ILQVWkUDSy/xS8Crv7OrT6vJWeXgDklWjsj8euPRuEh41w3fYF8kHxChAq3uLPgIvVOy96Fq47Jg7SAQLt00RJRhwKB0j6IQIyBDwrcxZFxO9s0i8v2ku8Ek3u+VEgCDQty5WxYtHSnAZu4X6snORnopZEw2ndbM1uyNG4ZscqTM4AdOXDA7F3LOR8/diVY70M+lVNoN8aGJu616g9Bu1izBfYh7mybvlxSKLUfzX+Y+Y1EhqCZUh8pKtRWdx4QBFvCZJ+6ovUG+qEeUzUmqO5UY+KdG656LIka1l+IceNT5ELXkb5UFV1sWf5NZgqi77n+p/S76vZsjQavm8/TlPfoT5Oyv7+v7oEpDVSL5ya29GzLBZZf4SQ8Hwvx2mI6LqWcznQ9j5o9AXjf7jJmZlRzaY9ZP8oTA36/o6YaWnZhK7HK4hnf6htSf6LzR58bQy4XEjn9iZxUyzLcLeMuoua0zzwUyN0FR8GvsW60dkSn7Xohx+cTOXF9jvb5niX6qCA0NkRuyuaT/TKU+ENzhqHf/aEE4aDTHeN4sqUiUBKrvRpXpUHNAhfNIesP/LnvRq44O1RwzUAv788zG6GlLDvNyfp9f74xSaKFQtTvVsFN7BuBtrqkhdeyepoGzyyLJvUzFt8alLjqHDeKDglmZGEyajBJFGT3c7L6k6uyyeEw1Usxa2T+zzh4PptbBXMC1bwq14Zb5WTUSTTcYbTbqFz5k6rzSASp/yrR56ert3DeoP2ROoeGTm0QFvXMCgGXbqgxI6Ygoxs9PcjHWIVESk2OV3WdbhDYHNgl8FUhP01aalH+kpuCGOeb6jTVDUpQkuUe00xvwoHME8GU9Eq1/m23t98UeGbi8+tsDbRoBbbq6fmS3gNekdpedcvWIMq2m4n9AydjnAX6KjXL75j1DBi8GCX9KctRU/FXK5Wbh/bYdHbRnwvCCMKi5LbvhBYiO6W9/lF2IGwUKIc5fM0bQJpBd2T+OgwLXhOi/zIP12/LAJA3vSRPAfMxMeSGo2SbfAGQ7pTTtCpbP5qngb/8pC2Frz4+6KF3L6UJbLDAjzn4kYq5MD5IIZlK+kHGfhKct/CbcUwOaOMFXnyqqeoZR7twTEnfhd5EzrThZDkJXpf3xhYkV3Qm4Vou3eSypzFKaG4EfgHMKZDnsitlS7JDivVwss4TSfbUXfuGqNjIwWwQop1bOMI/y3EMQUSBXnTV3lTy2Mw+tfNlqhLXyn8cLood/43C7SbaCFe1h29TsV4yhYyQOuTY8AUDwY7tXV+lqK3AOlR1MxWs1spq0NN1ZFn/7p0um2ov+Teaw93vVVCwZZGE4ECVXQTbWNMBj5DAFwG1Y83QsGBtwWKNzcint4ytCmN4on7aca1nRwb9mpoeL7Y6T+lgumF1oFPGMd1LRwWmx4h9eLZfbpyfEhUTABEqxYqoL853uPLvBG6GCKMZ/7fqIiHpNb5oCm5ntc5bAL2AU6nhCkcTiVVk3mupegG1Ru0qiPNmJeVlI3t8DrHNsWtI7/nRgsremH1Q/yQ/i3HDH5zEBu1alA4bCNr4neUnuGOmDo3q5rSLS6Sh/gewpMvOheuL3oYjz1XrDCQEPBvniqOL84eHswqbJfPLCx6BWGHsxK0+HmCvbG35WK++C6FLo6o2MtMx+GKlUJgRvp6TRYE/MembZ5C5jnmZnNo9ZMC5XZ/DRcudHQuom1AGq2Y7NLX/BDKUpdGm0c869pZxSusAFM5Oa/B+46sn+AuXHJKLqfEd8DrQ1nT3jLhtUogAHN6qr5txrDPxQxsGuPbHQq8zwtsXY4jjWNxUjWC20894uL71uKFMZbLtghdJ7Os7LV+/ctcBSp2wq+8FKAt27zdrY3g0DwR0wceBlXgfbr0wTZXKZuVByIhLT1pse1M68plGAi1MpcTyQjqg2ukUH4dQsGf0e22UEg0q9TRhFU48sbhbk2WMAplZ3SpdpO7ZvBeL4X3vivwhwAVMyVT4K1IvmT2vtAw3x2T8WiQZlY8bPqJkBF6lq2ryfH3qCCWBZUHlWYb/fPWbyo9ZdgjP4F3VnA/ssoQ4bUY4WtU0IB5NTG5msbaop/RU10r6VqWSGc9/JNJArEooJmHDCFCdzVobnR+jwOrbEbB5SIHYmNcf8Cybio3Z3E3NNqJTNolmwtc2B2gMOX/N+BJFojsXGC8GTaZofg+JP+/UNkY7hw8Ug0YFnl4AMBAuGDxoXRsaZ4NFagRUd4bUWiS67fRdYKukW3bWZaBAEuucfHJ0NX3vJkmp6bRj9Dr79YJwYRR+aPOWZejYeUH9YYEWC5MyNwmrofNzumR9O6lM+Yxs6/6JU08c79NHkFsd6+s+JpHoEpKGuOsBHwBu4eGeyn8IKxsKSLahgclwwV/+XnIT5wxxifbr0OG4JDXmp0AvAo8IZQjg2v1LgBQ62E1vwqfF/hokVM6do4SzxsTSoeGyNFjUqmJn727M+cW9wjW+ZckMC6kcVUxyeA++vV8jeLdwuj8rtlKbx/7rQMYerXOK+POGsRR10bP9pkbtXNn5QPU/jxyfwTccLnLbjC29g/KsfIxQmpJf/nYfPmzgLWebpwktWXWr/ExYJbrB7FmF1sOn5fd2tcCafaakQdOlu83hZZGSLbqXGY9HMdbmZ9TxjohR+DDpvLDnPgRvBUEsjAzWfLuYGO10PsXj7+HCijI5vyyEHKOipSjlI7xEw1e65nHngAGB4L8FV6FdFs3wrSrhdDYtZx2YriK8HjBzQCF2hf6D2lJta8THWIcB3YDUpvU63GQvgqP1NRojph0Z/mtwtgK7cI6Iqu3aONdKyNRE0fz4LEroNbcKy074ZGTZvxMC0/7bJojnjDTeSRIugvyWyuFo94PhLAZE6yOTTpiZWSvm5QjbSHWfJgnIHZC510c0wTjOZIh923Dnkoo94akBp+/agt/DX+XwouuH5XI2MFVHZx6PkJyjwos+k2WNN71Gbsagji68hxSZURQXbG0YRHbq6LDGmeeUJ0EW4NWyfgzY4nyApRTGCZqterJ92wUVcNchmVjlX4vkIx/8SmMXOmSTNWp4PFWUy7N8qbast7/Mg5yNHcHWvTkQAEX77MeJ8mrmnjYiuH6pi5Oaxw6Zs23yINn+ZmPFaTUkQkGbei63JSROyUv7Izdd5QNOWzrb+rLf9pPSoKvXmjhT3DStGjtT5KyvgK9K35MeEIam7lEhD9S5ycPGrirTREEaB9nKIo7d1ORG/0p12/jOnd0HPkCCPUaouLXL/BUvjK9EJuNldHsqX/EQcQfxL890LTC82KsylO0Slm1MpxgZXuuK0CgQbzfZ2iVG3aRUSrqjh2vOkXbYEzn+eKf/kycrZ2CnCaiRlkI/dMDRTAVIX2DOq3cfOBhx811K/ic4d0ACyQJYodby1tgZZmQCv6Jya3CkxLeCSidkfi6lL8AYOq9GoYx6jyjgh7CTsLq/UXkOkseP8y3T4IfBn+dmmH0vycIf+jPJoWJPQdzd4IUaXuXuNix2D06l6kioRBM5mZyxRndeaArZ9fIZGvYaX8i9jpL85B/33h2eHzuh81qTgyUsKRF+ZniS5zfHIgUNz1bmSYigmn1ZtiDOPMzhmP98NbVwHZeRKTbdbKF8r+LusDfyK4XML6PVfGlBLL4X7zS1NnrwpZDccx9Bd+S1+6TNq2zK1zCfu5l1XfOfvDPl8FhCSvt+2gMcSiO723NfOAFAYwXaVVm3gxIsPMY2BJ3Pt6pLt/nPicV8z+Hdsvr51pCNq4gfsp4lBoAbPGPHs5t+ni8ST2q3fQ0OGbTJtW8roC8RINcK72tjocUyUXOXn6Y/QObYZCbxedM8rYBZ1haXUFKG6yat2QTsz0Ybw0XmutSSRfa9yuAp1o/bgdRE9v/+EjYMxve0NsYlrXESKRo0gaYl/rw+Kp/kOK4sSFSdOHo2Y9bT208ikT8xX91lNJm3yWedA1bON1g81OfdYGvs/pw8LpWQ9hbuB83tLicWLIkgAo+VTh9iMIdH4U0GV4UzWDSp76sGEBEv7o0mOZ1CL41A3dI1F0e3ZWILj3/aulkayLUbe9R/qWp6/Zst0aFsGTjmaEvCENYoDs5V14PZmIArBa1sCb7gw7YVZk9dYpf9ZJEfSIv8snJUIyugvKFEKG3zH924loyHKKQlSnIkidc8wxRJDkcL/8LQhF54GIq//yIVKz2anRUI8ZweIR5dg6i+JRrr2C9aWy3xqfRndL7o6SLT0vnA8HzbFxMdNm0wP0QZ4RY8u8/vWkoCjWIPjKcTro3b5Q7w+n1Syowg6Yzw1Mt8YagIuGw0V315iVvu0USC4TxCLgwTtDByMZvJOAFK59KKxzQTy4a6cGfPldjaUle8ryI9aGiLe2xTcdsQyRk4zj3MokSAGvLP9PmuMIMtfOQmjLwp6Nnlvkm5JO+os7PTBrIWATm3MqOcckFcjkPVWcG6zzdg/Er8TdMxfmQ8D3ngoF5PQeBC4HwhxCLTnvMA+EFySX+Mpgsa2sibRX7o7BMtJzq4aAKkpF2MsCT8pINwy/iczB18XqFBXiZMVZNRAzMwZDXbI69bS/eQA9+vvphE9iW6ZWdlaOB73NUuIFUrp8F68D+w+Sg3KrY3CLNNxteGukWVUIEEjBjDdwEf24WxTvBvfsdgRL3LOcNcqN/0Rp8a5MAXU29757YfB+0tojNIHEPoOkJebx464WCGIyy3AylQuxCuhmPj2UxEw+shbwfb6eQ5RPX16Fya50gpOhYtNtFcLZJY3jZWg3zhJu44AVXUNv8qlvMU/Avn0nB86eS5a9V+Hnpyayp/zL2xv22ZEFIFIZ8sDPdgnx9N6jzPEmBKDlhMJI9OJ89DRXWUxWLNc+no3Q/kCPhxw8XmgFO0TAE0Hp4+Lt35ULze7783B0c6TwrhxpqK6qnbK+xvsHTxsXIFeliTRFv7U491W3gpntwoBZ6sPStHyo+x6NPqJiUQgT74pTkm2zcmAS9zVoeUEW4LlDqs7ZW9idMGqVel+4gFaTLtgsso08fNtH+sFH3riQGMr4MUpjQhrHjNQhU3wnl74EPAj40xbmSDAfKIGDL9/U/Zblpa36Yh9UQUN90lVaLetRZ2WAOoH5BceMahL3pJbTR3q7o+8bmQnXziO+TSgN4gHzWLJnif4OaR6uvepR8TseDpkPk5/1TJumFHkc81S0bYa+9YzpstxpNxtnUZjatUZi18IYwRkRWjMybNlNt5TuRIG7EXqUd/nC94XI1As/hmwb3GR8BjkYbGdYUf967FdMxF34FlJVcHiXtXZH+Sc9yk/JP5oLU9hfCBXM87Odndwl+exkONdeIcSwqOKv0w2sd9zYpOG5LdmwjrDeik1a+/AGQ0RUg/WJw/KhIoqf6f6S0fz/AAc873br+u8R4cNp8PFk3btO0Nt16petmwttVx+plWSh1edcLIMvso1irZKqeR7UbMhFImBo3pjtDpoGRNMp7/4PT/MwQEc4j5KTQV1f4eFkLvrMXvtqyYj3Q0vKEf8F4YfEdD79lugI/4RTEwsUD2Txur09yixjpgUJ+pj1ypyOG8RB1M+hKJa+5m0CtdV77IM/mSh6NrbVqUleJXj9gyXTpW2ahgSYMzMwPhYWj7MdIWD8nuUal/yfLWhOg9o/lffRo32UuB+lohwMgwfaB06a01q0rX4VX1JZiJTW1lHsVtH3MCPaKk+50km2h+phw+Dnmv3hJzrMtTWc+02ADfLozH+JW3CP+P3q+Yc7AJKGuyJoKQYAAxDO+G02xaALQek5Wr0/gYe89gYIVt7XaJJGHCFAAk4PvLZU2vNAxA/Rcvkz3w4bsMYVkqJd9aj0g849cCnWvddBqjwHSTlAJL2Muj/AJyOsXHXMm1quV8TsBJijLvYNZJW0meH13FVKbTWnadYCtc+3krB9zwdY3O0agqnoZXi8mxhWgRYy4zFuS8WwDcSE4NGDvPPmFctKTCsAZlIqM3e759kFFNfRvJTsW12PW/Jth8hTfccmPSJI5agDSJcPHGVINM3RwxoAZsVa0qAO36qrOqRR2Ot8Rr/WFcNuEKkUA049syEAGECx14jeApSHlH2uvMjBhTYh1VWKenBktyzX5KmhR/kabUhIeloGvv2ltjPZ5IauoBZa9Wlr0sIAMQcYoP+eQ2BFRb/LSXL5zzjhDJUiE1TLZxW+3mLKjpdag9HpzM5CinG9G+I9woQfEQMP2/6POtx/PfD3LAHWdjA/ekh3YnkGlgxXI7Nc4CqaZjhhQZx+40K0ZViLelwT+4jsbQc5Re27jdOffGaNFhF0ZUSNhbLCZ4DrSgUU87H5FQglMU0FCCx7OzwZFtrEMPf4gSUnYO/AEV2gmAvhngkwJFzpRLGhA/1R/B3hwpeAMHX4S38JjrRiBL7cxB2UM9DeeFeIhWSpvDorZyxJ1sW33Kbp3ysVa7aKBrtb3qKraD+zeV1odHH6RTOMtiEWosSCBu3KRuXGUGsByqeOZ8A6pzG43MBF1U1ngU+e+c7cX2JUxcKiOZFQg/7VXr2Rt32KAVbc7HlwqxgvnMd+xl2t3gsCjqhTefPFifqEn6FzbFCRt4l90yJtrSUDd6T9/d3m2Sj+AIh3zCngiIcs+OiG7GlbZIHJbhOYIjSIKs9nIpoiY16u7EyWRf8svHNU/pAuMlv8TFRdJ+c/SkP48pwdrPdTXRIbjrdO+vEXuI4Z6qoNhU3SKvBleSN2KjG9pE1JfMhEBV60t0vdNbx26OwZJEsChrosEXcXgwmcaYcck6FywWq5nOjO0Xzy1Ucvrw8Lf+mv444WIYPq5TrJqX/ahLtnL07lzMms7RYUlN6ATsCfQhLYoueUHNKXM6B8SzYR4DrPhnw7YjMv7PgvTIiOJbD9ZEQJlAZ8MVHiR2Z1QaCtlQsshigFuAcPGKg5BtK4Su32P4mDHK3pXM6+6G5aCpHLZriGfP7GgFz+z1RwFgU20MNP2qsp5oJOXix+MDvtxRqeu65+zBXdILdeiMzHORXEirfft06638tEqwUFO8yNmQcJm1qD52oSx84jOGD4yVSdV/+TQcAXJGVePkdSoSKx2pudNECshD/6MK806yIjVimj7c/V0D9MyQArGTTBeaf2TsLYLatj7v/r1EkurQaDMaFBB4WUcOYkPfY0yTsF4TKXAEgPmHFASp8yzYNcjYfzGycwZHYAwq84CV6nMMcBAAmM//c38kOKCHvNM3vq81TMANVeDetEDWLj0sdBy6V7mnQXoN/rtCmVCelMRJkZAgqIlaLbi1yqA6OAqMCn/S4tL/PpvSIoyZPlYrYdLBNFkUxC574JrJeNfZdoCwcpgRpfXS7l3l1x8XcoO/EeyteP+pm5W6cRh4+PYXUjB8ojbqNi0MzaXWfdWZsfJ/WlqZysZ6ojrKQbuQwGsgTZS9Xg9n3mWg1nH1aJaW4nE5dFt4m1DQV30lEF3RYYbKk4YnUFXWUYVVynHlFlSPdgjl5ho4jk+qxhOD1zO2QUPskSuDWdWYEQlYeB+eaCrOXJLY/EqfVoN5G+zDiv7q6pll4oDoJj9TsKaovsP38Q8IuaFxKxeeu9HF3BeUYK1JQ3fFZfxqpQu+0q9c+KyPqMVmY92A30RwTQ/y0KlT5IlExHfX4Nt/seziaBR5m+JHxqEXD1/S/Rog6hSFa2qwB1WTGdtE8qSkX95e43AUoHdx2ZRpOdz3XCeOtkdfAh4BmNkrpUHQdRPt63hiQ5Q1cktykSgv2F7UHM8X9AVksU3RgwUGCmJd0+bv2ynA7HhuDXJb7B1/VKxYmO/hhCkFvv63B3sL3Q0TsjJ0p+u9Mqf4uFSdJM4NDDS4XvvJ6w8xV1kXDI7Gm+PfkthBmLasXwQcy/POPJ3+fn3KbFv8mrvtT0bNHcHM1l3TM06RizOszIACgZTs5ON8WU0eIpSYnkuZM622T7z0l9dffwwxyP74mXQl2j5XUn/YasvJ3yWgu38HZZoLK1Ry7Ug2fRqoHmELaEP2AnFejBTSLt6rU/CmbS8v1XFAAru5GhR05pMtWgTAQLzzcQhHmRPOBdVtSROFBkxIoEkyukvGgGqJpKf5NrqbKEYJf3INfaZpZUn0vXtzpgAGTCVdHvNeIJTiPpdTbbJF0g3quJQ0gkxjQ3vHKIJY911rKGoUV0eEKFYBqqCx53Y94L1KitUc/+B2ImVJeIWtMGlaiun11FuV/ga0CPmS+j3OTs9B1I3qcTJH0slobzvUqtJmDEPJmABCby+fsnumKB82qSk/lSDgWBUWk08ZbrYtwxz2sTpL2+k7zlxA44Axv2tOtDnrjSgghL8Vovcd9iICw7I4Jo8E+dYxW/Wd6HbmLrbVQmvWxKPvEejkp8t16CFIYNiMidrYHAiNh8X/bfFWr5haFcSEgX1V3xbP9WAlLbw2rMQPVPgwWKh/dXD466Kd3TKT6utmVwgLoBjT3u7/RPfWd+q+VPY91qdi66NiCuKdHTJooZX0dh0qgkXlNoKAHO5FLCNYnjQ4kPusG0idfdthi1GT28uHdzPRA5CSnkw+KNKH2YlUDYqA/HN7meW2jJ+kiQCnDI4klh77qjDZs0gZeCpV3Gnw/tnNqRGJ8omnoo3/Xb7dwCtXq5RlAz0LmyEJKIcHn8yiULrY7Vzc4cWylkmwvCtCctmC4Z/6bPHubs5O+eX/KQoSVdtdWS8e6OxVek8XVHfGHG9c84YoOUXcWopii5ARju2u7NaUApS5ogukmAipZhVutyA6RfMaGFKjhFssE514PdMQ2ht66o4+gRfy6XmxtycEwZdMzFymhJy58WZWykqb4qPJ0HnAdwxbNepOF4a6cNloYnIcaa91DRU/4tWeh2vHMgPgmuRt5MFwapIKljWX06MsxxZJnjFnRzsyl00SD5JUcQNvM+3+6GI1737py5XbLyvVFiZIHZNE9FfLeWOOVwhcfOoQZlS796YNL4g0ijyQBWUjruCNpQ5AWki7zPeXDp4NtMsQMIzD8UfGUY7R2Mqg2ee/W5D1y7xX+y5khMLsm5hOOfmSeTGs+O8O3MXneq6t+BE9uIzB3wyEF9c7bqQtKybM/OQCbGfmiyljdmo/hRc8lN2AJqc9mTnfIPiW/CAvj1aXsKE3XPm4tens+m4ruaO9cIujWeUHtjGuM3zTXGJWEx//q8R/RBE2Fcp7qbCP8hgDXj5M8FaThHaQJK1Yj52NlnTXymyoSaArL2bUeDg8FBWCramTrKeRCt9HskRoA4go4gz/xKe2ABHzB8UJNBl8p3WVnefdRQGZulWFgkvQXBKWlTqQa7Dl121KvYQtm0IT6A7S/YPHXp5jWEmnOCjQNriD4PzcL8QWxMzkJyjiUE9U2fciwuS730Xumx5vuqkdGYu4tS5+rUlf32fwQnfL+P/xvL2CXyIZl3HhtWKIV7e8ESegc91mTxgqmNTuscjah63s7PnIKT7DzGMZvFblclX/wBS9twrIKAhoAYDdVzwkpD7glLUjwM6IHoJ86lrIpD6xqXL3vqSKLQsE83YHXxUmvOXSsp/35DkKB9n2rRPDPg2LW1rbjxQokWRvAolpYJ7zJ8hx/wDakTdeizZAiNjitVi7jo3P8M8YmEmCrNXTLwxIhSKxQNV3Jyuz66xYnZJ5pYAfCjDYGO/E+qWxug3NGRDE8R6/a5m4NYL8eTGo+ZmNkEFZGQl9Dtml9i90ucejtakCVIOwvkYqdJm1Uo2C25/4+JnB6Xb+fYqccVqnXgkrsXmxC37aUOF6ge5FJc1Dm/a9uEadATTjhGPYUNk/YwRba0Foj3dRpLE12p11WY49ELT4eckIn6OVRSW43EjPIi6HTrEjtycrSAy3nkUJDofintyT1QrFGeXZ7Bb6PLIdQTER8T7IDkeyLdAvXsEEekg5ssGO6nyPH8t8BSCDSIdEqkPOsmCXps3/dk0o7pHAf+/evMM9Vmgps5uY/p4Ww5BreQkVhTloC1/ibUeW9zwgMugr3pfLGd/FY0bs8HI9Rwo2a4r6cY6egu3QrzNApNURTrYiWANJ1f8T4cV4R6phjn8wTx6pbHnmDjIX/Jai2G/DNe6AoyanyYvrnPO29rjW+FhrXoTmXduGdpSLww3dpoaz/MNCwIb3KwaJ/pwD5xD0sFLf6MdbovtPrsAxcjnapOMSGquNMzB0hFwfscTJ+vCdc4479x8F+jKynjDQ10Y0Etglph+x4nlOUeII7tRo77lPBYc6it5WXSAtfT+FnZQc2iipNiSsOgR86MAKEjZgDfJyx1UYExsTMHnFOEkZCNSyDI3l1AHTY6CatoslsjfqPOtsX18MpC+YNnwWxKcYq1qRiEDcdNT3mDrsjU63x6hj9LoAZqznHL6qqJKA7/vmQpz9kF3tWGrAqpiSZUb7ZZEFBbjS1/3TWCaCdeeIHeTfoGmnpeDIKLQemf0eAtDdcINkU3A0KRRQK5V0EklK34m2iuf68XPrbjJVfd85yAv8vzpoQ/U19xCmhJL6+er6vYgkafib9hTWU6wWQWBPRVWWLy8wJL1go+VwnuEajJVug0UzkAz4p4Niol6rCu+NykqxZU9i+YbIpxAAyCavFyvku4qmJLYA8zESfWMBhzoq01d0aigeF5Oms8XHW4w9u4AfY7R3X+HyE0MEslTV+tE2VHyFIV9DKx54bt+fkcaaiBX/zxSVTVj6HLVASJTcwP8OZVD5SbaH20g+I1QjU7Ffzn+Z/hlsIKRC2ijBzeLFy+ubSLCMw/zO4a26flmm9Hv7A2hrnzmDsXpgZV8HuifMwm3QOvwffOb0T8QWS+hVP1rzM7bdTKYYe/rY85CfRCmDuPBL5bZywdTLLRdDEIhQyEKnJy2Vf5dQN6d311FoAkB5i1cj5COtXdx2AShA1WbzN9SL7Zu7NxbMkyxbo84jblH8ZpcF/9ger0ghobi3OHxKv78RY4BtP6fDdJXDmN7IKk9xvXPJxfIKKuXlwZ5lH4v6gJjXiaMu71BnAxeht2VluFxFnREJmoRw3qmOW39ZEaSVGOBjC3QxXe2WdC5JHg1byL3vA6LHy/zh/9/jS1RI3gaWCG5otFV+AbGq034rcjPDrA7czOPnnBu9HKG8b93TsKAEgJeFbDkV1XYyZ+9sjYUqhLne9kg9KLNtLNno79J+SrNCGGtuNhUnGt54x2OpWM5SdDAdDO+8QnXzAGDVJvK3k7YF0vPSBdUTPLjMAWcnHwQ3FQXkDOuEYZLhkbx1SiUqp1vyq8Hrah1LwHzDhvZ+CAvAYZzg7Lw9nnc7h6No9jfguASPonrCBkpO8pl19PuJrbN7+0Q4GL9stFo9OdDoHf1ND+38/uQlLKxcpq8gausX0PMXn/qPLM8IcXXfMlsz8WVqfTY5tGkNKFd1aYNZpViYa90e5jY7WF5d3rLqO239gN9GpVqBc+/Fb3U3sBDRAqavbcbKqWC0RcRubdyor0Qj8+lDnVMMRblVPiUuo2tRbWVaYrOQxtJaSCm6Id7qtKv2lFc1cnd2PH0uVONBHgIP98rbRg5guKIBZPZViaVbkbsRK3xbfmUdlvDaPcaAlc/VwtfpzFfO6TmtrMfEtKzQm7L49mlw233CHYuoegqG2JOArfZPWZWMmAY8oVu0B0V9PrxFCBafO2k4xIiDRTFe+2ZgjCnsV9tqLZSvVXVKftBhGtQOkCD77G5P8Ccak1e5aRhmkY+RhDaehG3acGCFyAz8aSqZVUgr2qnht3V7GxXc2Vn4Zvp4gCbsFAsDrz1BDjHA7ncS2pjF3WK/rFxgQCg4ItEYonWBJUqL2bECnsvAj9lXqcf6o8bxsTj0ySpyQPJfeVNIRpcAGGPfX1UC8AUInKc2Ppvt9tFIUR4i5iFpCVF9yQXmnHeoHOaKsbYigNNcTMDRth/Zv4UWQ6rrrfS4U4SF5DMmFajbNUYjhtak6ybzlCHzYKVsqUgJIPnTwUy9mdwyUIaZvF6k+hXVpH4RN+FAKWt8OU63a2u4x6oxsvu/X4ZbV/yA5dCWszZnNh2HfWgQ93xvgSJXp0BrGotykpCjRVpj9JZKO0K2eO0XKBxBOzHPy8Lgi77dRIFtBOCOa8bg8oxzHKeyxDIPl6lqMMAquIfgnaeUAtg4gp/aggdL9ZZ2jldb2aFYAdJiFazh/+/7W0xS/JpnO4C4e5xnEfEwlwgAkYlqGdRdng93psH/9V1cAj2cvLcrLi25d9E6wvlBvGc/yPYh/60ygPTqDKDGzEb6GuFV60uCK3sdN+8ISVtThULhR0y+trfOZUrKnyQALWrWXlHJyTOGtDPdziQ8G9NaK2tRyR2VMwDEryDPxQua6NzNua5XH1gsFuW6Krrly+IRs5bbbyPjBGqjfS8TjEs1+6tRWeglQUhr+D1j2BlueuKoKnNQudHm90i8hnC2tpUiHN3ypG5HvdMlO1vwQZKnpLvi+Hg4BI6J3d+Sxi5tWcznWyKpEhWpkoQshyvEFLX3V3hN7eY2etjHRVOEzFJt5y0EWXdCFD/saZRaoUkURshXv7byJcXL/SsvMaTC0bbCsxwrjphF26mE88kS9+M1wM7Ly1bskijPbn1f3SKVSuGjB833Sfztpd9RFsG1Je2jWmm7fJlmY7BuyUpoWvHgXngdNgVfOWndaZaqfvq5r4EV/5thDqut4jnNP7GzSYjvk6wZSfST05H1ZhLFzerBEeXAT9MLNcn1xpk3Jvb2sPlPESwXxKAQgXxCbCX5r8FIsVM2Z7ZVpFNKQFKOPsqJ9+x4bq0MHKbZCcjot+QjuX88MLemQEKviDW/7mzK9wg0i7ziN1eQWM2i4lWAH3sP9vlu+q81+pwrqLEwliiQthUTUoe3Hkt2w1QGdzLYKN6f62KoLXjdUAG/k76ZJGuVL4UzFDQ0pXBoV4l+mDFFkEvRgLyoaR3VMQHdIaeqMQVwqrhL7/BCm6L63IuNhDmgbm9Nf1bJc/VpfEvicxgLds4vBLLoLpiDTAf8dnc0ctgmcyw3z67QAlz3mOEvSsBFCxEJM1uV2gcO9IFXVfReCRgnRSmHWE8tM5+zUJjStp+dcMd8ZTG+cX7LzUPucxsBK9QzLMM/y0BdQqcnc7RK4phY7QGfxhsUMPXqT6KptF748Ybww8MO9+pgrkbelRSfGay0MCLkZYhcct6w6n57PV2ljozIBI6XFylAOUgqrEfsLog44kzKcnoZ7THcqLamK8g+Glr/EASKQNEJNvgGj4dMgqCS3o2cof14LrE0QAE1hAQERQj7OAdiPnqaIYCHRN7CIQbmQ8t1b3VJYHGWKxyVWi4orVhHke7qtmjfLyB0PBn3FBFfzaq/L9+ixQ8EdGT3UnnvhlJfV8uF92lRZhWacotufWXBaqA39c7QQnamdYOfabZuskrVTbcU1uduLvvtlgr3YccGpmX0YUOzcoxxvxaN4cDUIYPVmZqcixJ6lZWRe5SAIQY0iE2vC0oLsLD023+n+M8RK7HiHevmbmZiK4F49BdZ6gPApNMaHYZYomMx5JyIItX98t9PbQOYbHpizUyo0S8dIIzrstKmR8sPSTd1/kOwMHmOuBFnCrb/GurD6iPXL9S03l4IdIMDS8y4ilcoyQyn/W7MtuiRKjlElVCOzQiSOdL6k7oDvq3jK2D8RYJfjAYdoSKBQg8phqXeUptfF2RPyxccV+IdAT2zJ+7ay7isWh6g0Bzq5XD/djEjX7aedu7QZXxZ1sWGXbdwz9/6ResMqsveKmAKIAXIzoazGImOW8F0HZKRtFG/+R7hLPLj+owRr8Xux7ooFnkrGCjCIZNgftnezJvLDQuAJz1FtHnVDSuQMvfa1S4KUXGs4jbc6kU/QgjEZ8462q4Y8dyIJSuoru81ioiygH9ZtXTH5d07Cx0udE19hitvxHQ5wSzOEXfeAPt+W2wgV5vmXIG/w9Reng//PLJhjf/9x8bHTLvy7lrYcsvbWShie+Jb141hOpE+jvgvV1Fs6yaV7VZziKug02zrn89sVMekcDWHRwQ3mLPk012nXxUFgMpIhDn/5lFvHJY9nns7zlKT0IDsKJJ4KznmldLLaYhVYZPr/2BRcjbUZ0lPLO50FkRjgkHJmQBzT/xuYEnOFhPVlTeSSgcjFou/aFreH7G3tOaX3GcZkHmrHpNG+9O/rDqlAbukHeYbFCTi4M7eUf4qVUSMxHCWTNbt2LwVOGR3Z5yvLMfn5r3HEZMw0kKLTkCMiqXBWHAwU1pWNRT8trVmG0LViVShRd9KHZlFjNgiOYXfQn0BpaR+JpqMwiDyHf49ywrhksl2n4zQQ80+2tO8rr8iZGLGiji7ua7/scNMk0CXLrEuU2j9hKUHMHEVZlYrrYuHN0jCDwqDhKBmnKvoMBJSrWA2CmCcWkJPosWo2un2QVAzqLW13ff/Fuv1CJ2Bvht1RgpROHm6Y6Jb8/e5sz+Tgy6Dm+TTVJjdzZcaScaH2J5uVq1QShsqDRN5hycgccyS0qLbxaEPXRABCkHDff0EjkjINy7Mm/cw+or7J7eKDUDI1OWZv+mNLYXsnL4aFJD02SpZ/PXjxZD1FFCXCz8d1nfRhVnKI7sIYAwZtSbiLasGoeARfe1BTqlUhaOyTxsQ/6PBo3NDe5FeqH9nbHd14gMEYzJSFpX3V0sMeCpO35rWeX+m0vxid0baCQZmjuGq67P7tvGwjxt+/ubF3enHBMWZF933KFEOqQi0FqfbXZRUzCY4mZdd+nmKC0yzEcp7E3UaazdxEbfWSzT4NY9rOndrlEfG7DoAff9BZ0awpJu5qAyxnJvUNhKMiz/igZt7wb/3rFMxfZM77xCyHnyM5lcAmFoL5sAo1HciITbQ8uHiC1uVIJEy4Dvn5bxrXbhMPXEXJR+Ue9triFj/1QC21qxp4QzXEpfvgx0IXQIQEYX5lCnRrTBRP7GN7k24DnRsTtpc1fvgN87umek0eUxRgjW/063lPG+qKB0IF+9mLvVxB9+CRH2nNWeQsbN5w2KLBtH0l3luMdd9kX6hXrI/jcF1qrMI838Rp2gwGOefHbdvLtxI2VDSqqmp72aPHNVxpXLzTzfz9TlJ7I7bN/tDRw9nj4yGMrhywoDUMk+OCMv53p7CGrvGVEJpHM+UU7bxsKMA23Wc2Ut+qqxETWNcCAH+nfuyKk3it/hHxFN/wV/QMtczi4foWf8vhyrMVc0ljl1YEVGvfKnInqLaDm3CXm2aM/FWA/WulCOhJZJrtWmTA66MZwm65gftFAgkOpxfUjN1VLN62Xf2Z1lzZocRBFTO7lM2Brb8hw/ekUTUPjx4nRj9tMZTL4PiFcbfm2hEREwOhTyX09kqTgi2upWRHKqBEU2lpWw4L0N69U0V47MvjfzK0C1uiW34hB77s9up0IwqmVShUtzfPA8ihLfZVJOTlQ2uTIx3vK1APKBU1mZ8GRva3NFvfIpIY+24gOTAhVeqvO+1Cx1BiEKdYfBvMTuHOlAohJIL+XE/H3qhoRanVib3/8kc63g1SnslMRUnRnRHlOUnUIFEZP9uwpmAQih+6S2PSUiq5SFC5o0cycBoeub1I9MPf/k4bk3KCNuU3+XL3jol/OC93ciGDxUYJkqZrKfbX/uU0th9iTSitk9YdU8zZzGphp/vCVLdxfTCDCn40FQ+PZ0XWxTUyWmZtHUQbck10sdNjSJagFth75A+inRzJAoav8KWL4KR62X2aaHSAKuT6LxlnyZB43Qph99njmBTIAwH2MjdT7ZEmxskWBeZyFiYxPPOQ4tXS8zBL7Y6GSVl7SlihKCotxz6dkxVccMceC5fG8SZPpDFLUr3vpBxQTafsv6E3TCoSyvrdYBerz8u254Bu5jYUS6dE3lMBrv3+/EppiZ5Nyv7wD4Lq2PFn9i76rNyDmm8mXg/HYXYmAwNRxPCff0treBesBzYhwlHOqp4prKYJ5PpI73wfPhtui0Lm7QbBgibM+wE8xELY91A85uf5SqsnTtNHPjKNEfIPoBxRmYgQXnEShp7oWYGDaBX5MgZAYy0SZLsyCpg0HdNwE4x7vHwGEStr1jEdD15lqYIitZQPonnwHWzRylvYxfFI/Z3OJwiGcT/3EGiO48T4GP7/xwaJMuTRWFciP6Dh/ECrHcMjhuAkU/de8xbuQx1TK/edkN+kGrKMI3VDlqiqEDhGiO7UIPiJ494VcP8+Z8Otw8lvhjDQtTE8T/PBJ6wcmth1VG3OFSNP7ybXMup3N2zDx85oXbGSpF6CwfurlBlR84+KgoNKWZs37KNR0KZg3sTdDbQAyJok9o7Rri6ruT6wXeMjvmVaUKyq2cls5z1ST9+stJW749yeDx1d2faSj/l8L25yc5AZVX8on3twkNvwvMMh6GJSYQ9wUUCgFGr4x8W9I8WyVgWTa8ylo1tzLiFyr09+10ujVhX6ta145qeDAYMKOjqA/EyS30FvYBSoc4F0cH3VUCgcnFIH5HiOilSdBmUrdbjpuggq63+lMZ0zRkft2tJ8GE0BMhSp6lxA3wdgyaPJGvnjXSsIexOM6W5O/PitnZs5QdJIyF2tCR4gHIC9XSlgFsRa4/Z16ZIRncgndIJ/Bu4zFfiunrpBkzdRp/gyxVwOZmZJP1yyJHssiMgnVpvy6ftBefdqDJ5ms+Z0sA1Z/E64p0MAf35VOwsNDi5dH2WMHMQWdOEpYQOJdq3irPsOG3NUcCLJEcDGYj2jEVsujgiyMQtjW91Z5A67K8dFMEWpzmHpx4C0lST1bm8EXA94GV7KjX/GkrNYSi6x509QEsUO56P3MDSjY4tm7JtTUDFnRJaNKNJKi6GoFkyw3q9MVGQTRm1hm65M1mRwBy3r9iL/MjssY3qgDyFyE4XEwPmMel4dknZNSCl5oCNT5SxGnN1q1XuwNidhwSWt7vwc2cXJJYD1tLzEmCROQtoibYR8dlM0cpE6yhyl5v7OejcFMz/d+hh3gNyU4+saZRMOeM48F6BrmVMYrxdcW/hmsdW/1t4vwXYL9GmCA0kse1+gzL78Fa9nK60HvzUeoBd1GhHHKDLy1wyYLPL6PD0qTvsJeHRAifiIyNdSUJmrZn5cq8e3U2Eh27ZLRf3T2b47rsth/1GeCDCa1b4YikQPIqJ6En4Rx7dBzj+u5RgJ1FriqNIpX21T900myr40KWzItDqhJ+e7zyoFggKpgMmFd1E1w1xjjjRC+7gMz1xM1IUL+Rr3EhI5ZBi7eKVx1GMvaAhRQDgTXnY5nl9c2zpKLZQ/tH1eqhRkKrQH9yDrn0tvUaYk5kKkoWOj32JM2hteE93MvsjwA6z2SmcuzQ1q2OJGLiKjnnDfXw6GGrjWNbvOiOnNYmDScZSp1bFwC9qD5GdIXgsMFnFArVwbaIl6B3p8k0A4gMTLuQyrWC3clwFDMmnEcbB5wbeTs4jiMEL9IGpj33Gau0cP/UVjPbm18ldjN33Y6Gso6aqKiw1IDKq3z9wr8Ojvhm43z8Hy1on1e5oeft1ba+QduzLCITf79nl8iKeSPRIWCC/78pRvlKczEDV37kO7+wzOTWmW1uFFaLE25EmjhkbmFsxiiQHVLew9lpl2uHP/CzVNkgIA0t8kP9wu6CGDEeOw0oMl95yUoYseX/lFItmrLNYMhtozAOdWkTFJThrUvQv2PUTnORUl3u6uIvmaYX6FYQQhVmAIBVpEIS2e5JAvVgjmCsCfZujUb/GKkA6VDmzoKKqqixnMYFRa4fZhlBLNl2/7XkjdCW8xROCaNqXD7ANyoc/67ds2wQPtRqb1OIPy4xghUYTO4o0YHivhBw19RTk13JT81H8GbmrPS+1EKeL21QP9/dVwn5rlVL9HXSRcOh2ldIon0pvvbaFiBuu+h+yJct35CbznSbUSwu/YRdvtr1s8IFN2OCHU5JOGTEtdMk/nqdR4zoJ3PU//VZBByk9NKMdfCihRnep7TvnE+q4xDLIwlgwKJR6QE+aN24V3vMavYaCzqrchM0ewFUnX/tRWbwQFRiwxAleRFysrh2+gsHMBvHbxQsXC0tLdOATZLkjeack1UKkFJr3rbF9+FaBX9X7ZGsCVRELL6rn/yFq3XwytQSMRRfHto7vII2x1hiS8vZt3uZ+Mg2/GDKHKZgx6L49OP0DNeJ00U5ouGdOG04VP1cjJIE2y5LGpfYCWzCgIuhsb/2UgcW4SWrHzYjluWKHEG3/Y09KAGs3hoNGhZgM2QJXrJUaXEYXNBwZYnDEjhGH0yTGSK9K9kP7oCMW09i1C6s4qwVAOAGagcqjNuRJVCodFor4BRX+VsngGz52D700qeJ7sI19Z6o1l+g3dvy1eaXK0au7LMELZVMmFtfiom2jocF662XRTTRCRYa51v11NPb8hZoVRrlV83/AEGncOMHh+ccTVC5pBwVC/P98in1tslkcfcg89VlYpEMR3cbxmm4oJFmCPOjX7LQLmcjqn8Soy10yhXfPDL75gOCTMX3iP6Viia9gdxe8AQ71azX8IakZpAOioBQuaVhKhgaFrh1f8Lra+vn8AW89MVTcRkXCtxQhJNvMckNAKsFcPWKFktMeDCQ5GDrVJ5T8NobkoGsDiUg9YfT8mjz4K2IXnN4BQQy5D9I+FO12raw0pZwwBeVvlWi5/sBima1iMAF2YPPhbcEpiJivBafZjZKSRMQgLa7mlvOqqOflLk6EfQs39WZVpXUUJmuW0sLcjVqXGunW/Q8wWF2HFqIL89/I2vV/fjuXrX+4tpEAbJ2nZQie9kO4MgyRwR1oXayinO/Ij2bC0w+yhx+W/sIEfRJ2O0ZkC5kCDvTxFotW7o25AW5xqpuINaeKfk1ypWN+vZ426Q3GBMxlAxuVaEvSeogkTYxlc4D4LYwe39HgIY8s6QdDt5kOO79HYz+YkOmJkZF6fiBMxOvEp8rPhRtN23Uk/fAieiUYQZ1RSEkVvRkaYwe4t2KoeqRbUcxNYPLSZFKPUqr4d1BhAHj+kSg5il276tXRC7I5ZFJdtpFtE6vdESw+VHL1S+la8IIk/gAiOUA9oqbdpi8iLcJj9oxXvH7fijUVqWoW6bMLNDBtNB1+dqTuJ4wRjq7CKThJ3qqQApm+M+AV3sxWtz18b0+1YpJ976uPYFPlE35l0lMAhO81Iaitn0cLNKBuqJjc1TdKunLpXeX//KtSJo86Snva2iO6PeCUv1nCqiMCodaVfKs3jKhC8bm/Je1xWfZCAQW/t/14wJFQMZXGcqIMxa5s/VobDkPBd5Wof1vVlMxRK0TSHNRvsihzkpp+zI5zgmKYrCQ8s7wpAMbgyv4AGFiwaEaGI5g2nVeoV7gcWn0TBWLnWtourSQ682mgoQ0GLqKwUv7FJ23Gyutp8UEAN+ermojoSF8kVDb+qPn2hFoiXNmOLww1cI27uS4SIpdP6jrN8ThLVGRxBnYxnwivgHUaOro57jn2IKAKZ51NJVVO4xp47R16xG4YKWFWIgd7pMXFpuPOq1wz+5inzaTZRsEHClSQZFLJCRZ03oh1iYobkoZcMyJ2Qvfttvs4OTQP4aKCtZZY2DoF7+4SG07Cyw16LLWsU9lhanZtFR8a/0CDGSuraToskl4Rldut+/l59jkVBTfyOpobW260yBz0f6KljxlLuAHV7qUNPhYnypO50i79akffBW1lvXice6jXeSm2Fp5j1sy/mnRhtccuQYKf2VVaucbwHl6RYnEuwrGWsX8jAaYdjpK+sjjl+QFcYM5IfTkYcwcNO628N3rndMNzTFXKVYkFfyAl8SiSnRxNDrojK/26Pi8/BvWnwmzFlicnIA0aLvKYiPjhpQPk9JsC3aA3aGjOFf3dQLOGTjyodN96RP7nuJGYyPoQJMdI8JWI+h56N00BUoWydnZRIsd9TXxG/y+29OloN8QYrRkW914p9Iej9d8NYjrUQKBvt9pWPqpNqXpXRhRN0wyF3vI87Yplg3TcQGT49WcbL4NNX9v7OMY9n6HhA9LZlTVXB4j2XKDH41YnZhXkCa+m6cPU8Lm9sJhGFRppEuNzxPZwYAFKz2lIj8wzbiQV9bXxt5imy5ZHLM+VT3nrUoyyZKsX6j/sua4WfdrvAdw/oMnD1ydJOqNQ/C9bCbFF/oQwp8pklKDf4afrlTj5njqYTuO7zzV6up9do8F1VfcvnXb2lR+YfOC1jFcikURHJZdG87umC8tD2w+yBL8W9TpDHpEkSy9TZI0OdyEJc7X83Sf9KTcHJ9y4JxiNc/yC7KOgE2nWMUQhceVw37TygCoKuubkXyV+6nxZi5AVtQKJANT9UvJNXxNpsjpcaaQCi/Wkwv+l/TRhnEJiRlcWQ01dtAFE5azducgkrpoHu4FYiB/zbxV/JHShsCyUQ+5VZTV8n0yu8L2a21A1F+eElMaJRPDgc5667+O2LKYTLkoCrwbEg==">
            <a:extLst>
              <a:ext uri="{FF2B5EF4-FFF2-40B4-BE49-F238E27FC236}">
                <a16:creationId xmlns:a16="http://schemas.microsoft.com/office/drawing/2014/main" id="{ADC54B89-8425-4B12-BFA9-94614C6C142B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 bwMode="gray">
          <a:xfrm>
            <a:off x="2748418" y="1797653"/>
            <a:ext cx="4284525" cy="463894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952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4" name="btfpCallout511933">
            <a:extLst>
              <a:ext uri="{FF2B5EF4-FFF2-40B4-BE49-F238E27FC236}">
                <a16:creationId xmlns:a16="http://schemas.microsoft.com/office/drawing/2014/main" id="{C3D6BC43-54A8-4B98-84B3-68DC93ACCA9E}"/>
              </a:ext>
            </a:extLst>
          </p:cNvPr>
          <p:cNvSpPr/>
          <p:nvPr/>
        </p:nvSpPr>
        <p:spPr bwMode="gray">
          <a:xfrm>
            <a:off x="5591886" y="1796103"/>
            <a:ext cx="725953" cy="392759"/>
          </a:xfrm>
          <a:prstGeom prst="wedgeRectCallout">
            <a:avLst>
              <a:gd name="adj1" fmla="val -39552"/>
              <a:gd name="adj2" fmla="val 75057"/>
            </a:avLst>
          </a:prstGeom>
          <a:solidFill>
            <a:srgbClr val="FFFFFF"/>
          </a:solidFill>
          <a:ln w="19050">
            <a:solidFill>
              <a:srgbClr val="E9CD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73" tIns="72073" rIns="72073" bIns="7207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en-US" sz="1000" b="1" dirty="0">
                <a:solidFill>
                  <a:srgbClr val="E9CD49"/>
                </a:solidFill>
              </a:rPr>
              <a:t>Wellness &amp; Leisure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C82FE7A-46A2-415B-9F56-8FCE41E35C45}"/>
              </a:ext>
            </a:extLst>
          </p:cNvPr>
          <p:cNvSpPr/>
          <p:nvPr/>
        </p:nvSpPr>
        <p:spPr bwMode="gray">
          <a:xfrm>
            <a:off x="4781756" y="2281985"/>
            <a:ext cx="1144270" cy="51777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19" name="btfpNotesBox576947">
            <a:extLst>
              <a:ext uri="{FF2B5EF4-FFF2-40B4-BE49-F238E27FC236}">
                <a16:creationId xmlns:a16="http://schemas.microsoft.com/office/drawing/2014/main" id="{768658B6-02FD-4A0D-9687-70B31D93A233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gray">
          <a:xfrm>
            <a:off x="330199" y="6442789"/>
            <a:ext cx="115316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solidFill>
                  <a:srgbClr val="000000"/>
                </a:solidFill>
              </a:rPr>
              <a:t>Note: (1) Including only accounts attributed in the last 12 months, from Oct-20 to Sep-21; (2) Excluding accounts not qualified or lost yet; (3) Excluding accounts not closed yet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0AC9463D-FD44-4064-8903-775F3150E09E}"/>
              </a:ext>
            </a:extLst>
          </p:cNvPr>
          <p:cNvSpPr txBox="1"/>
          <p:nvPr/>
        </p:nvSpPr>
        <p:spPr bwMode="gray">
          <a:xfrm>
            <a:off x="356314" y="1293751"/>
            <a:ext cx="2450385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200" b="1" dirty="0"/>
              <a:t>Wins by channel</a:t>
            </a:r>
            <a:r>
              <a:rPr lang="en-US" sz="1200" b="1" baseline="30000" dirty="0"/>
              <a:t>1</a:t>
            </a:r>
            <a:br>
              <a:rPr lang="en-US" sz="1200" dirty="0"/>
            </a:br>
            <a:r>
              <a:rPr lang="en-US" sz="1200" dirty="0"/>
              <a:t>(Oct-20 to Sep-21)</a:t>
            </a:r>
          </a:p>
        </p:txBody>
      </p:sp>
      <p:sp>
        <p:nvSpPr>
          <p:cNvPr id="67" name="Rectangle 66" descr="Enter Chart Description Here:&#10;&#10;End of Chart Description&#10;DO NOT ALTER TEXT BELOW THIS POINT! IF YOU DO YOUR CHART WILL NOT BE EDITABLE!&#10;mkkoexcel__~~~~~~~~~~False~~False~~Falsemkko__4HooU0THZk28POP9trq+pbTvvzd/gcV8t56cq85kb3NDTsUhojRA0EsgEHHMH7oYP1SYpn09ysXVivguJdhTvfyVMsBLTGvcX7WPTor/CmWiWcfk2RmY+GE6Q6T90sFUz2dD7pS103gZfJ6l4USC3jqtWOPR/ue0umjYEY9KlLthURXCUyUuZbmGDPUXB2idlVQc+R1c0j6vNnMaKvr/AlXqOSanBLDCbDEIuE4wGx/VpDc66qv797XPk1YsOJBXD+xUJqf+MDR1oKBmi8oTW+iBvzeK5bYNNfjMJf7s2guWZz9L71HJlKkAWblvou/DxIPtVb610z7km2R/l7EfsbtgwExFh/HBCpeV8THVuFfLkFwJVNlsJopyWIci2Vv1+Krmsc6eg1AiaEyrX7WX1UqfFjv+5jMnBHnbAwCormVioTbRkTv7l5VuFmEWtjiGKZsWjAKTEW+UEoLc4x2BA73lwmzakWZWV1TLyWGoEOQkViQ7wmC+5zwfZLRwUc5Z8rcMfc6JaTyC3xsj662pdrzq29LbWa9y41TwR2rXY7sGD4iGxzMm8Pmco8bTLnvqHeyQEJuRIbWCL40ZLbXSH2qChEDYl36QO6yUbdt8MPUyUBdjfgQ5AVMC0jxEsL3Hrxz7fHQQDG7O1IYgUfaS7QPJDJHpom5Hk/rkgsFZ+SOjYHciyWf7kmD+ykUvezFykhpx1EUDnon0hHkNzWHZaD0kDTHpXAO9RooOZrjP+Mfgkp33suSemHRl2qnW1AjD/fNa3YwZdVrvdiw42WYCDPAzvvKud09rgMuquy+RjHtzEIMMtEuwa7nbY/zyHEJKe0aMryke/o+ioSHcrhBa6ueOtScEwEM28XNXyXFIA/0Hx7nqEYDNQ46vhzlkibMJBeXwY+X8bDMLa9NOwilzaCEITCa0YdL0MO/819NkmLx61MN7TY7CPPn5gM9gkR2sTrvRxPvVRMNjZUa4peLtNaDc1bL4Unzs/rKKfKquMzPO9M+CG+DGTlukej0jzrKGUI8ginjFs7m4FepKaMrPLY037XErYbqooUl8TJ7X69t5Mp28gf9CbzkMlr4IfIZeWeAqcQKGY9KDCWh5TLXRR0l9AW+leYBRFI5PLexyIQWJPKyGTqpeujDH2PGeiBHESAsR8+TqHmsLnFJF1PW04qSCDM4/PaS8b3EdoEEnMgv4hUX11KO4EuTs4flrY1dFTuxs0tkQnyYpCzfK7r4CtH7wwG2wPX6TJSYiIj8IQB3IMKzJ8tZ4QUchadHBxjntsC9r8EvJM0QMoGDZx14kojjfgtN/7v1gKlw/y2I0QzFliLLlokjgyDR3iSA5sC8Fz2HvbhkFKFdZ0fKfDCANihQS3WMyaWHYL22P63eEo8MpYFSZIerQK/z4FPhlRt5ZzT0MPU7N5D9DdNJ7E0SxcqAzhprrlAkPxh5Ry0CW6wFAedVMz9lfIB0KuoZMe6w5Jv/S6hXkof5/tSmfaJP82l8tysg/ufUYicP8B5CMFA0c0JmzqJcDPpJRcl2eb7NuoQ/UEz2UvmAsKTCVtHgoDUHlnHN+tLXia1pln7+EZpo3/lkseq8SS3zn0L2jsPQTeDDfwIRhDXp2VHgRvxaiD7i0Isc5YalVKTcY2H9jLkYiYeYE+8U+d2cU2VnMt5PVANE2LqBmQxgWNqcH2LwU/MPWufP8FKE7yW/tqphnIBuO624znAIao3yXld7XPatVbAl+PWSLsw721E6Gl0x7YsLayCVb8xyc0rlj/tSqqTgC7w4m5DUXYEcTiwcXb7HbcOp8W5E7rEIpugbdqFa15r9wQlD5guqEZoQxir0E0fcm1zhvXOHM7X+sjn8WPzFknnEOb8YAiLewfmu3pfilHu13DyVNl/ZPdaC47UHObw8pqxede4O9dFUkHCpQgKNSTDutFk8IwYUllMy21M8J/Bw9Q2QjEfBeVka0Q/nJIwSSq9T0KA5ZB9V986hhefOUoOHfURWJX83g6daPi90Bf0TJ3mBMrDFJKl2Llt8oUroBRUuyxqFgzVGuuHgJ1YzcugTyd2PWkbtO1x8V9QkehO+bdlwFmUChM3FIe+HUGbXfKkFV9fbsxEqMamB7XxNmt8wvAMTHz9UnagRhX6nnN2oAKPOHMCo1Ag/fUMihOLAuVxlExwPr9DgCG40/cTNppvUGbGzJbFbWUDWTWYXq7HfFAT6r+1eWhP3X063wXhD6LKQiYa0if0IVfD0ldNmALTrgEluhsylL3WkkI8mM5b/XhKzxE9R/X2j/3UuRjZiiG92y9mR5h7bp0uZT6W5QM19oFWF0qafqceAEOge4PDWfTXi9UjRO26TCCORegMPqiX+h+Y+MeislD/EUBdyt9VE/7ivQuVEpTm91SusCCIcz4hQqwWTEqMOzCCPDzf7Tx6ZQO1R8/yPtjtSui9VUi0+lP/Ev3o86gtRsgYiVDeZLQC47oTDdmNOSzAFYCC25i9SHyvpjmqOMejK/0evTEhTSnpMysNAKva6nfs2+L3RZuEF/bN2GqC3qeo8aJjqWRy2wAD+LIThdwVnvMWl+XSZvueMHcOggkAxARLxBCSL4MbUKcVC7irZxM3pJGokBnsmb/urptvpIH87imC4lBqIBxuiwTERrtTJxSTDT6K3zhPhNWRZcxg7w0RBD3OTRJwDG3axdQjanzhnovm5eGnYAb/InavCoBzsmeP6b96UhVoDmUMwF67kIhlDhOn6ObwacFuWX+i/utDjwwP+D/RuZtWYsPjwjD5IS6LlrqvwYW5eV1oruRDYgPuRAopLl9T9+hXa6sce1EdWC66b8rDYf4Ei1AXlMo+MLIbtwyLyYFVPIELzVISwnUvHiW2Nbz4spWgdO/Sw3pngUqd+fvVkaP1N3C8J2EuW8lGNUepxvcRmIuOPXT54iMrJ8tLGQ/L2e7j/4S6aBrtWf/+6FHhZVDaVdy0SKeG5yggNybaE/yxxbIkNNa7uqwMkBJWCFSdxxyuKaadYfizhJTXoxXWVqXEuR8z0iFCFtoPZGpckmjo7LB2FfBU8n5nYMVCFKefsoYO0NP8i4DYYyBZrU1FZoyIMEilvV1oroKf1yoKAW0HeWjX+TjyZbIk4TYwKXCvQtCF8JJ2fbqqrxv9LXYHpxDZ5vn4k1dqvq+QdY1lsrOODY+doOiRVct89Qj85tHYc0xUqx9vL2JMnHa5M0wUcrKQat/67x7RsFTh0chfWeFqVUA1Ie8XbjJO1N4dFrdFP1cATFCENrlZ0jSFiMUt/++LV6xovTmVwJFUkigRH0jMMgqj8Lk7zZQiCcPEHaEETbqikt6Sm9qvC0rhTbior14X8YtEIFCLbUQuTVooyyE6RvgzYDJNPlC5OWONcE7Tl9sX7wJEoMHCQkT49loSh0izwP30YilHCYm0gUCcIbBUt4tRSvwy+XgJog3okDHVwnCzHNyqiz+JOIyC6ieiZ5mo0suuZTgDZIqeFsqzU2R36Uy8ZgL1/t3VAWq/Cb/gYzpS5icvGFTJOFvNXOlBVRjewhg60J7d0x8knJ8utBNQaxqeMRGWJ+3dTPOg0BKXuHKDWSnV3W+qrNHJskk1syaXz4szdqnNf3i4BY5jDoT1yJoW22qXc7DPaihJRAWsQ+WpR3rt++mjX/AelWCNf3BzA7A+ADXDknZWvlXLNDkdN0tmbuIpBF2ksJFPt2lRIYNyqFK7U48o2vvMR9rfZ3bS2wZ1z6mTSZwYOM74otnwsPuuIhNt/RH0vaAeoyfhWfsMX5Kpu5iWSW3u+CKSip0hEfp/AQXmEZScmp+Dt+lTADXvSIMcsp5geuxUkk9R0tGERqmHsNSs8xMAcCeekja+ipEX+VQt8cxigH5f2AxxXmif2suvoPPD0jeMOJ4rBL9QJBQUUEWovgAg/6PnxZZzYsG1jQcj6DcSHV5wkjNdPcPZhCYrhWYOrx/GHfXaUVFrfmCKk9czHAZi9G7605wpAtecHc/2OMuISd0QRDn+7PeZIfkB/RivTKeS+zBz0MjSL9lp/nhul0JIfozFFbzUXgBOt5u6SV2pVVK+Pf7QMYCAppHYjm9oR3t70zaI9shIZgy1ojtvIQV1NjCXCcDTIzDyecsRogvuLuW5xQyk+KxmJi1MX3IUJmzpZLjr76OVB4p/HWivGOJT2GMypAszRqeoqSYel+vTH0zTlzX3aAgqyYyuwUWWeI6hPus9agXU1k3Qk67Y01akFLeWauqUmWp3UA8dY8WoJ4YKoH9bvO22/PTjiHmbe6eJOe47RhYb+EbDN/OkXvwTqroxuvEtjn5WOvV4CJEGvhS6NBoqsOJKG/m3mO2IzBp+J4kD11JTLAMGUyJkvpCiVfRQbihZfkD4X7vlmB2tAKdkUfFTsJgdfD4wxsN/H0VnDQiA4OQayPQVkdCaYKDvA+ED5uUGD/5vRJt8xrrQi0wGxIzByE40Z5ga60pY6NAQX1JkhdwyvhZx+TuRfqftv2iKbFGwcXnOrhm4NKLlIvJKUsF8eChY2dv4q/toch3Mfck3qW2t7faA3dYujUz8VCstS6EaHF/KnWgsHVxIx87GZA4lU/0B3MRxYUnxPjyudcONocKKBUl14QmxGjb8c+zyGPMGtioK8aZDsXeVt1jzhTjMf3BgjqPAS0NFRo2vUsOjwZ7/Tt7q1OKM/MZ5YYQBoQgpLuGaZhShp0Os50K2JehiTtzCwHA9lWT32ybF5ZdR4/PUcX/48+LE80bgtMAOF27F3sIu45Mu3dYnH7lCPJvlnnnGT1gEiHNi9XjnJMkz1o+IHClwCHnrQ8JinlrI6kzKazsNZnpllZQ+tT0zQFcK3YvuiiWTFjUHhZK7Ay774n1xPyTFbbD2ehRRBerunFciLpjm0vMngPhGOLvq7wG+IFJye62oTpEOjHP/jlw/NyDOvU47kzR/lTfzGt7C8AFxsXqnvlDbu9mxrHnRq/Tq2zRD8oHX6b9zfCOsW/Nlj2PloKfquNME8X9Ujf1/Eibuy4/oJPsgwnrozfwJ/2bjjChkHMxF0htF2X3zMD9cWotDnxCQg0TDLdC3X1jxj68eZWHvwUp/0AXJoohhwFYBr7gjg3Tli+h4PR/NNUjWcQcTdzI+5nTvjFOmZRncoZxwOlFdSBkipyLwxMWSn70XybG/DDFps7F4To3FgYXvu1z1n6kxZ19vqnlPJfDlhc2g370FXPiM2AanA6iGwoV8X27iIecZYEaZzKP8hwW3buIvnEZOnW0xAnDQ65nAKxNYThpLXeJWJEO23d3T9zi+qkmwOn8OsiGIx8bPmf2zX/kIFQVkSfx5bXBhcxmqHmQ1ghIKhqPFBQyeC0UrI+DsBkk0+TKKCSsTvzVBPh/Yx0WUTtSOGFaKk0M2VLEZMiLgjUhheXm1w2s5G81SaHnKaY+VHUqlbUp1bsXiXsyivvHT2eJ9Gij/ohXrEnEg2QD0E0oi5qsB3cqNC5mdFQDxFy1mryfNg+8QlZRy+avgJoGigDjnJd3WBOfSfJojB2iqcCYzTfXoIgbHNMvd5zti9jKdLiGmuA3YWNv934iGnp87dZEmvG8FJz1wUA7Z7NqkGj+9A5Cmweh9KhINnScpnD05hLVhzyqN4NPsoP3Byd79WMTQ0GN3Zo8JMuVZFlkNmyaAzEZYZYfNwPeBMnjXZ5AIR/mzmh/ZQ6KfUaEY4uZX17ywaWKOPJr3t6iYkz+gg6bgTlGS/4o70PtEOuQusgYdBJFVgyZ4hLY9rHiZZe1szZD5JajqGaPS5DX3ODj88SNKKEIaFFD9LyYZIvIru63cmYvU5t8hhdO7a5IacmMOASp/5m/SghyrArphL0ivL3pUkGVRsf7OXep5FL3ssvPl35MT7gQv7Ic5AUUDoH7+eXVZPn9h22AJgsz9SG6wu6ZzIFt6Fq+ctJ2T1FJ5gVpuK/0GjtpjY2LhNniCAEJ4bOyDthTu8yET4V6GxWQdSu8cGrwjD7FA57YukHhQWR81gyOajL/9FHGZ1jtzXmo1+5P5XRGwl7mVMHsxD+7yHv/aCGGN8PTRPieCdf2bbJEgK0zTMkp3tggwFV84g5uI7NNyqMFqJsI6upmuYrRt0EZM0c0nWgHdaxnWn4UBu3cOTgc6QVySGaQWgUA9Ham34FzshOcX1RtvZyAo9kmgHXgf7lAD0Q9B48TXP1dlayjUI/+FY804hnTYv0P1uiLwbdU77CEcRPwlGdrdzLcZedLZQaCvcrBYiy/dDFqQQH2izGaJCT9CaHeEdaKzHav0u8NGw7KXz2QLgB81ub3TpEW1+2NbgNaIfv+PUAuL4Whm//pjyu5M2D9A2zE2kohfj2v9q3CF1j8ewV32kitn0jPlXQocdBlupaw3zY+pxDdgwVMP+vOal1gNSFTz8KnROVi32+T9onopKYkJm/zCDe/f7tDwOVosfjpvaNCzbcLgZ+j965PfJrKaNhel1uN2cnwZoUPOs6Nx/cyY7CU0E9SnOWBLe6A4CK0lxtNBythY1PoY52R9CoabyYOvvN+r/VpVf235IuUlnzXGr2ErSP8UhQg+JnefLg23dSiR+uVujUJGjG0n01GrHgraTKxFKAq/wIZ5y51lAPfsx7uFu1fKWrMsFlRceGp4cFu3MAnYsBxpGas3XTk+Gj4E2IGmVeHrK+i/hLXE+Lj7caVGzvbbEFluPjl5Ppk4NDxUntjR3NwIGpnI4G8kQYGGgzc91gvIPo1CsECr7DKKw0knOG4rp6Zlt1dwyHO+S8ztr7XccRxhIbLle02AU3cf1MDYOn3beF8a8z9utXdoQiXtdfgE6WPiJXOcL5qelC9XxAcqw8T/5osDBfE34AeeNJhJapHgMehq6XWyE0K3Nfn9s1cpuEYOimWdWFcW9bMkim1MVeWM5rfa6c5s7foxVcRWRY46BfU1L9+AzGsEbkrsdGFKYepIu9c/KrwjcCFkmSS2MKJ4mjJkpllSsuctcvV5+wpZ+vsLjrjSWs1fVqPvqfRwdgUubEWdkgh26XLaerV17Iry71kmCb5eu9O5zvJPFWXG4w5UA6/MhZe+9RsuO39ERX8Rg5FNOmHpts6q1zkZ+6rttqW4TtO1iqyIwRhwbxUvDsj6hsgCTQ55wQnvhafgfbTjBv7Vxaf68Lt22LH02Qw/q2csmS8NwJVr6T40lz5QTtZFAgSajAthi2RhZ42dN8epAoyJP9gEq+5/0u7t4x7Cz+7/E265Juv0zgSLsgO7J88OBKK+5sP8ecflryQKivaiuDxc+Xpo30TQ409B093nKLmn/j12SYbeKUZwmUGIViCBoIE1IDl0VvT9FFrQTQdVqJlofC7ZR/woQVz9rl8VfTETRsggVD7yvorGTm98j5XZOEgWcNEr918qkukgVcSIjok7+BRuNliUMa9GJhl3Ww8UFg9LifZEcEIBw84xUENRNetg2d6xlX11ZaicHqahZLx5bZ6Xub2pUfOWo8m9c22JW+1WNr+4OhVUSCXBmd7ZmpzQA/1o5uFO3WAz3DORVKI7rUUjZffIeA499N9uDMVGRCTNhpwZNLJJO3+jlIRigBOPXGWsZ12I9MfByYguf6wcXgoqBuQIn7EY8rZQ8yqWldOPV0cSfxeqng2LRo8GjLZnomMIcXmpn2MQj6kI0TiFliFbISY6ckequx8Tg5WtZny1GnVvOdBOE4o3jKwJozW4F6Wn0SS4ScFYqbof0tPKhN6ifBmqoJ2ZZ8N8T0RzMXiJn53L4+G1+qWoW1ysPVIXDFrslwovWlG6uMyjzyRtFIBGpN2U+S0u1DcvHl2/nb1O0VG27BAdx6nXi61yGxCL5AlGZ4EsuW88v2r7fFisgoPUeVtl0nA8LiUmE/6ZwmKp5+eotI7wAN0KNXFvk+PPCZHq/2zWwZVaEq2jztRaTOI1UBeVtM2bBYaCQl81/b2C0Aq7uLpAFkvahL7nrlJoBhi579XTsKNjvLnTr8VAdfpkPUsg5TEQdZYlXJQniURmweyFahj0Slt2ikXuvM3yMYIw260CeCUGy3QJ2mesyJmFuPPjYY+13UCP4woQBAOKSEcXAkhz+jIyKYFIL2DgJKACS0QD74XgJcFzC/R/eT6yrmdo06kc0pNIGKjUKo9VyIIJpOtshUmYh2RuPjxR1woeyibT2BlxllA2r8dIYKca+XpjQbEsbqKtMlwkIbp8cPeTyfifK70KZubKzHXo4ljtJkZpIvJzM9xzBKEyN8wZlV7+zHvVlzQCUAhptjmPgzbNIOqI4WFi16bwXa/K1tDWO/vfI9f55JmWZUOvNrGjxaFtGY8Z1vzt3DmVqz4hbKDUXCRYRAtM9Zd+ruHPz/funK1EWLKBz7HviTGt5orLfIEj6/+f2gFFugp0HZafTglRDe0Rsyz6cQmHPENc0GDXsn//YPxQb1PuPv2wJrqw5fu+VShj4O3fbcO+EYaPuTlxqhcL0h5BTf1HnJuQVS79F0J92zpeNT6ImLQJpwyMpboCdOAcy/oMm2YYQLa+QiOuapcr9HfZ2urVpmLZ8sEBGyngwwzTTTh4yx6ctXRgH69e33sHUw0ubblsKCHKhTgiWDrWiSag9VcsMosJ3umDvr4m6eOXR9zArh+e95YWp7kHd9GCPS/ZDs3Qp868W0Ng3e5Pn7OGN+D9N6ML63EWjGdYpFDzRfckVUwl2z4Kce+RFNhGJKXcdJbTIJEmWXkabpv25LsajywPFhZswhb7epQZzMIoX6trhz/klwJs6Q3epcEHZNISatC9705meBSTCZ3SmFMOK7hzdMPWGl2QhZuBrGHTRMzqsbkpenPWjFDrLdrJkU14A6uHjuVzYyG6i8OnFwNzc1hOxHb+q9aCdRn4mz6tsEoRbBeJrGcXptP+7FfN25Oqwr9PQvLHXW21tPO74MpFyuvIJi7kdDdGzt/cvTBYURkv6r7zfeMFz/Mk0w/QMgwUeddHMTub2CWtrm6A+eLMUdui52xlQql1BuPqpJCdFBxf5cSZ7Q5osZtHkBkB811on955Lg7gbspa2M5gkkiJZKkClQgPS0KvfgNNbqs8Zd0wSi8YNewOhsGd4Uid/qEdyn4G8VqfJeTKaXKx8U9nAIVhofNCts2PRdGiJzP5yUaEOOHwuID+4MuUuH3PSG9LDn4dbWpyuSrXnLY1DMWf+bpNBi014l7lA/PrnV98FcOLQf0CY+E4qRVTbAWfs1plSl/s4Mj6FCT8cXgv6KT4Q21kApwkVRz4Ag17CFDTVzjRycxLJE28BuIi/QxL8HKeRlIy065O4wlw746P8CZFgqXMXzdzwWYU5caKGyynf40nRACw1ut2Kln2KdR+RQe4YBm36iYirBLDNc9/uuSgAjQeY+uN+OpLeOEARhRhbMVbNflP7RKKgc1vlsOljJz0fI+y/3U20/GmguoGe9WlEMnYeHhWIU+obnvhDBR31J7kBQdQ9G4jlCYg9ln3Z04J21Y3/KVlqgbS7KPkH8N7pphI+RWo4VDnxE/lWsi/ICPk3YpGBF8aQ40XhVdDbHsduO0s9cdHBQfu63/NYFOg6U+KsxwC4WGccd7/gnUmSbKuA/acANgputKmLnOuYZHEp4s4sqkr2cK4zTKz1KjXXKVU6f/d5IgDRNydSzaIkqcWPNVX2E0upb3q8FdEJ2AghCalonSLJDwQoVpWAkqxf7GqMLKtqxzy5OflQQi/aOmmQbUqJfyOGnr1/mKb5ntyiYJnggMj22ydLTCPIuLKd7oyKTOOfR0b66BQzkpIbBLqOrTuopMxvSIPd8qym9ZNubbFQKSWbVAoxql0ne27Aq3RK+GHcnYeGFlVHpLN0YJ/Uwa/vt96QP7THFu/mI3BPHEz95v3WWlLaxiN+zTA4eh/IqHABkCF0RWfSBgAwqEBrzE1DFz8FgRspDJaBkgdCHs7Iq8zPjHjzCmjZ3G1IoIqMBPWGFtyvwXix0Y6QY/ceqf/KRRmUoQqC5knvKbONDh9cBBxKm8rSbAeneYWNkTKxl2lleZdMpxgtEkQrE7p11kfbB91e89Tt+Hbefu4owywtpihMHtVzwOKY1u93n3/VdE547roEeZH55oXC3QixZ6CsNeuSDabi0vQzNVUwO9I7pBX4TMZNLFsmkmFTOWJ1w6vOpY39C1iGvngOMPY0AO8X8h+gzFJlycGFfSymYt/X2WQmiCkWy+u2/wWrhP0zbcZEgod1G+XpShYiNQ/Rjox6YbO+5iH3jZFD1GdsPJZkz/fTurcpxX48uhgrwHW6yEHykTyJ0Z+cCUw1mgjPD5DD8KDLPX/3t8yFlqE4mWCc8drW6uRalEXvLpBA0Ijpi2vh60Evqd5jI0sAe6ES2fzYxU4rmym7XnVjpmf+sMFhsCkyXr+XBee8exwZk1JOFsIGgxn2aB/KPydnvhDEfx1wdjAckGhJa7AV+029QYaSK0MSL+JClQ01a8qNqainQ57VCadtLgSUeFmXEDVFkuibAmq/TVX5x5dKThbXnfyW2ehru8kB8dFmIR5xtb9cROijHiJyAFMwM76zfmobH2clSX3mZWAol0K4xjEVyalfbM042VKFaFfey6UxdpxOm8g7o2QhHzCQX5hdaq5YsQxbdqx0McuEtX2gLDXAJ1iPpqZPdICwDoAoueRxdMydXmC946mexae/qkXNKgxktcDsKtlG5BA+vaP7iTwInAJx2gu3ItnXJEvilsWoEDIO8XAoKufd0eT3D3i2PyMgyKS1g/AkF1QmeltFjBP5g2cQUTKba/8DygnWoonVDiKU6hq2s63o0FjfGZh+hgwi0IXPga2vTBQVLobk0jq1gyhUG5Rn7571vxqOTUQjEB0DaP8jmXoXkFxauxYi5kifHdZPkrUnmE3cMGy4JLSva3YFQalxzI0XyNlsE1IwSfzpgqEXW0sQ//NOM1NohHTdQf40qFgaa0NDQhnzUHv6XN4ruByQd5BraRZqcS43868NkwLMYxUq5Mrr5ip8TU4zMxAyJDT8bEoWUXFxDmEEgHtrPWIUv87lLrOLNvmmfEzv7q5rRlLtl9eQho72B6e/A88REckRKEIoBcnErAZ7a8AGZqWgy/3MVxadWSQU9+5CQw4hx0QkQ1oa8nDrsAGl/btPN5MBbcSxbxo3oGpOBV3yOl2uWoVhRu5HQYq8ymKM9azBGkzIzmW8YlHZ9Dv6yW98mp9ngL+Wa2M36hVWgsGphC2CUwinY13wRs0rq+g3T4lKhay4YZJDOtdMjFhOFRDSGBylhxebg96AqpX2rhqJlSVTpkuyRD+GmK9tR6qYi9IwRJ2/ApEGAtsHGqLGKn+q/F4qFaUmSg0MM5Nzyzk+zp9IQwfnDUITeBukIBy9IiB10DUw9zkFVimjqeY5HTTSpt4kZwLmLW3MEXobQxwMkq/h+d4cF/X4te/7QJyRPsM0FZA7568k9PokbLR7whBFCJCE5Do2GIdgWuRVJHAfFSj3QvJUJCDAu8XHpodt9JmgwV5HdADt0vkQqetn/Byj8tfXhV9DqvkVG1FWwCPWwCDULc05SaYLOWSYfOZ/3EU7Or1SIKlkm8ZnRciVaxLEtmW5DfLRUtTAWC91VkXmCD7csRuLb5s2LyBk6U1XAjhAlL2M5wq7xBmInYXwcrqiEku+KKYwyP3Qr+86M5D/pKSoDKqmaOFXosWF+R1WOz9JgHpmbONxxK/zrImDIj2kNTHL113k1IEqvWjIIVRNajsWkG9xCEe2aYiLyHw7B9MfRE7rIYuDggX2j+bXrTTNlEt9bxxmOmbBEJq0G+gk34+iOkSPX/udsUeUrPgooINmJjVymUUm6tZ1KUUdo6xZr/j0dnLtFLgaafZPTnKnWQ89I2CgFiM45zotnoG0YWVyF89nLez8H3CcVwUNIaGBsqiaw09DQDPdsqzd8FeHFeKd8DGEAYj2bzvf+U+ZDh0TbqlUVqO9LpOUvo/RRVORdsXm4gGbMnBJReWYzfbZlsw11QHpO+j9SeJiiDug46BvY+9q2k5n10AcI8KwXK4GjFO/Ghkw4lM/9VXQw522H+oL5zVftkKCjjYaeMBcpaWdK7TDMDbthjqC1n9FllWqN9zoPfCYjGoB93JhtqkxSAd8CFdqAL45JUPFoyD3ZZ/f5OImcqBYVAEFU32C9Bxdp5axN00rRsQQVPwdQjTyOWBydLrnYN5RE05RVF1fvgDqYgs6+34YmAk7Wt4mO7hkK/98HIaDt4NXA+r+26rINiLpYH2QaObY8nxsj58wcVB0QrXV8htbhQ678PbjIExyhRf96LHs0yGkMM8ZVHzxhwFbRz4XuAaT8qIw7NktHIu5UBX2m3s4r4XNcoe/0n4lNJrNNaOM1Ut70QBlOJrjJGeOLUm9f2jJzdZIR1NVPU1ZuiW4KcSK0ELK0FADUBcBQyXZ0SoI7dBJq4L3mAgItVhEaAnBqISVo8jv+CjfvccVkEhjn40tCEE34l/+HqaE9vOf5iCs1pJt71p8ldQdKZY6v2czS37/MM5shtXzKAEHGjI165pFc5VACSGP9js4C9CsfvoZeE2sHTnBt6rWtgLNKti0DZgb6PB3A7yHMsfTfrlmvaWhR5YAn0EXRFkWbVzW+KX1P2ujn+L5pCCUMW+wI0O6xyuS9yI4yAtQpSf+/0Oo4PoCfyf4o5PphBKHrPKX1c4IavpjdCfbcBvpqag2hi0DhmB0tTJeuhmbf8RVheWVMv+F7qtTZZb6tHpCHy6Gg5bjAm5h5mLyp7D5l8VXVh3EL+itNSgXvH3vvf/7aS4KZh/TWcbqt/0YzgO9HI8ftVdHjqzTfOVWDuhBRNouxBNaZc71788k4MKHk0HBa+o2QVVoy6gAax4eGH3CJOHQiF94CYiowzAfs8dnDviBRd0fPW2LgP5D3iMM38YQ6bUbkp8OR1HuQPRV7XtOBy6ElFfSM9U9+b8+Fvt2lXp01YmfFtAZd+68t9UrWNMg5rOYn9u8kYNQEqvj+uVKuT6YrNQCfxQndw3e8K+C1L66qySeREEeotG7nAGuDqCDYnSoeiOJIuor/fasrrM4HjHKt46cuZCMg4L7L5pci/LlMnKJJTMZn26+qM7/zrRUxLlxIlF8VD6DYVVGvTQAxhySRFktSdV2Abkw3T/pZXKxBQPzL2Ra/KxSQQflqwdCg1njqbiwSlAD4Dp7egOBY8qj0AS2E5NZbo29OjuSurPPJ1DQoIlyyX9aBYqSPL4fS8AoGxrYot3jzsp+4QKlHpVndFbmTZsA1OeaTmUEHqGYb/zDKKJbczQR7r9pNsqhFQ1tX0qvqOkOa3iVdLGaOtoef4wC6RaUQPiQ/dn3LpYJV2U7OKN4uaJ/F7CNtAsyZy2uxR/aGr/KBKwsG7jaBHXPJvSlQ4+nr8n6DHzjfB2ijZGtLVAYTF1jYrSqu0kYFmW5e5ltd3+yqBUBVB9+WgBKU7bbgvnFjiM31GY+iUJ16mrP9TF/7OILO3BXEBrXgeBJmVzoBYSYFh3OjFsPqXu4KCZ4e36rdNoMLzUwZ3wDOneHMYBM7bAR267qSfqgDggeTlGZRES0mI+9DFh5ts/n9rwbsGH+fx32agddFXCzbYzytVu2R+WdCQG4R3yrBUfqrdtgqbIdD9WtIjCL0jyEdwIHM5Cf/WSL9Bj2f8ZW8471iOTT5eEcHOEl7Wn7SVJfjEm8mNgjt3hizDPlO713ihEg8ucGP1z7AbbN5Y/HQ5OgMQ/rDjgRmfTaDFzlzqhTUsKO1LeKKd3/myF7/Dgr0N1o/TmUrElkcMY5UqF0rIMNfH87lMau2AajPIpOxaNYloFMvtIQQXvkJxpz0c0NrNm/clGl8lAFWhyMPhByN4y8x5g2CHe/ZSEpLkIoGiL8BUDuZyF+Q0NpVAU7s0sgNQ39TXw8FWeXlGr5Jqh5tarMQK02xVzw2MJA6MLRKZOYvumocWqaAmDFajkzlnI2DbKLj6VKB/EXmFAHgz57LHJUG1hq9mQ0XtRYDEj211RdIimHSnYrucM0OAh67Uc8GUGHNKuOmXodGv3V/0pnch7GtltFdRwQTz/Ytzq9ha1GOg6ttFgtIgTbxI5UZ46eyDo55qLZgLAeu8yDfowsM06BT040FGFDcF8tTpc+dmr6m41PPoWqq0SVZ/ahFA2Xe7B1oUp8+C92icHr5aSgBRV4E+vqHDutUv4fUxCht8ZlWwD1E/CP7S5Bxn6kzBP70CcBH7r5MK6nDQ5wBO5daIDquxYWRoD7jWvjaYgn+GXLllg4WA2nFr8VDhcoqZy+T4h5qeaOXOmoXfw/UZccVvj8fI5elVVzyc56Q72pvca39+XRfs9TY47C3GP67NwVj14TYsGCpQ8rpxw1TEpfZJhBFtkLHT+sj6+fi3ANFd27BYzpBKR93f+zNjjq9hQLa+AHzGMxS5OYGD3f6i+BzlXAweparOCS1Pl/H8WKuX5Xe/Qh6EUXsFsf8YL3cNJtGaRucE6sQ7mAFZC9RQK5zU89u+zbDIc5PV6FZLUmmo6LjA8/oW5gfIKGCRsgUCf3uBMiphQLMgBGmHYoLbXg+eD0b4LJgBKSiofPRO9Sh56pzi+rBHJQcpd8Gfiow0DUIowBh+agIIA2XZAThU4ShTZkmfKX4VhGJNTD9HvQihPBl4guzbMWIhl9vyrASUgaGOq2q2eurfk13FMynZWolsmWILtolfDgnv2RRMbhtIDoh2C7C/htuiIXI6D8Ru9EbvoRD1x6RtWrrwbOovD/t6YM+mghp6IgNlDmkOQkkWJ4Uw78bBlaw0ikdb5tvSWy0GOBFLsuCqEnaPFd7LCwB7YNluGJv3kUnKx9wX3vswX3IsNLNqsq118ZJkMz0fZwTjbk1PX5KxTzMp65JboSIpMTzSju03oSKTHWX11sYNEMJ5oq6vpVFXIqJO76VxQ6Ey8KBlk1B/C6fJR39iyhXhPCx1ebTKRgatK2AImezq6zLli32XI1H8iOzw+aofhdycNByW94n4Z3jvkE3pegoJDMR/L2SpIH7pfOxvL3A/8a4bVKEtd3TCqiFPBXqQCqH6k+2+EtYrk6epxgzBXn1UCSFuWVw1JtnSrrmYaoXqoYSaVo4m5/Ds3Vo6+nYdP2uznYjOhDFFhoGnUfxzPgdLqjunIA6vkr/rymBb2lLW5kqtxZdNMhG9cqMg+tesZVv1KNklq8nYWjb759oTcPuTjz7FlZNCb+q+iTcdpKxfhsFrZx/UShyNkoe3fe9yLuf+RKbuN/pnRvc90d+ZFf/GhbEcx5/jU0P3cM1ZoKhih7KAF+cCk27nxpKh7Jq3H9IzcFE60KX9jEKXzR0/vwjdxif9IPynbEevgiGvvrfR/ygwN7TPt8gUReKUlwqUabTzlcMmUY611+NCYiB9qXsi7v89nJpqFv31CzWhDKLvTvNB2oDahqSRufBWXk32zdaSZG02xrU1ugFCqEbKXQI7oAleRUKx1Mf4aD7vSNThdM4cgfy0dwv8VD/kvNQAykZh0iq8gZEnCQAFEvgxk0nVyJwRCZN3ZvqqTpTS83n3pD/rUsahkbO3wEHdqpflw90bu3sdvM10URwIa7/H32CLhIBbdLvJAXGwg3Mi1Qz2Q5ywjYVG0pjMJCNKYHLMAEyL+zCnuiygO6awAu6YzAMDRAqA/xbMl0nseg7oH1yLtXjsHG4Tz7J76ZJDmAD2PN6Uqn0gWwE4ZjMJZd5AQJnxwmFIb6CoPDekv2DOpc2kfRx4tWT70x4K0NVhLAtuLjxJjA53RmO7Q7cWXv1LFVl8ECjgmuWKrYFJfT7YNzBRib1aWIU/vQcxE32VxpxTHmgyHz2VFfol1p4h+PV8ZQHoMqEmedaZmffYEcDMKreDGdHXO6Am+GKgJvajVPXpnrRfdsrulSbDybBxQitWItBTs49UUvZgx5VPUdLrEdctCXJEXtK4kqZcYlzF17FLYcHgHfByesaKo7IlEgMos6USZHU1ZK8gzmWnFv5Kg1iwXURzjSd6+6AOI1WM8sNwLjSm6LWJ5sqcW1UruUJsYTdGYiz21+acGtG89XmuI4aFvnP8qfT4F1UIZpZXEU56X03A7zpR2sDFhusRDZEwxlKUx+rt3TNs+U+o57gXvUOLFlPZwkxOPHxyoOOrjos1q29bNtHqUcEF1ZoxARIAOr8zcZoeWs4TOtFuQTphC5QJZPA319h/twAGSTHeMPcNmA8O+uNPH3WXSqJWOoD6SLNE17DyvMzmIakwWY3IKWU4YKEHQue2o/ItAh295VZwCg1PdeNBMvjUa/uDFXj497iNKJtM6Hmbb423ydAZq80ZFPufeJfjRp7UiQV7clbdnt8L/3+v0PhJ4m6q5bA7bbF/WAZJaqsOYJ3DDxPNA/mT97hqDoUAqNewPEKks22+lpVKBllwowFKT4BCKXpuyuRfxCFz375w+yCqmaKDARYqJU1EpFyorneHZxZ/w8CLThpdvSPRks4Rox8NMMGQQ2Ra/C1/p1TAU/TgZYUcdwVI9ojhPEwXKxQc9Gv0EyLIr8jw+LB1iOhcjwodneyewrnH27tpjVTDY++sGY6HQ8o6TRL4MvmY7Fy80ak/HfkqBNjERbHcVgVliaxkkJH4NwdXJyRUGfBvkVhrD6EKHdHTTZ44DU3n1WjYbjLRhiNWV8wKVeWBNs/GcL/iDZpevdwHvWpdnDt7Z8pbNc4/YIcyIv7WoCxZEjt9FwLjr/b5B9XTRi1N4CJcsGRXb3vOwAkMly23Jt3/tIMbFPzZBMcPM7tDeeXjheR5CJGa1LJH0qT7XAuZKTgf/QbV056FyG5Mv44+c3l5klPV1I5JBo8nBIO3AsBj+mJ3xxEhr6Ia3T+3FiUJo/DBCWa6SDzi8Wf37b0JAz3aAhf9cFcAK8vj+ORIZN/j6eO3jplWPuXe1tu1ixPnQWr9xE7udGvjyGxDQ29rtAUQ9Z7n+j0smLq+8YR9//RpbLgzbhjGLbDA5U811pu4y4Zhyb4ItUmALbQfnW6gxkE8Hp/oEmtKT2FvBpSao3VWt0paQzqDNDJVk+phCusyKZk6ngxpb4KNFLfkP0Op3f9C7VLPWnSroH/oTOyq8Kr8QaPGcog9or+tbtlWnXbJ3YKZUc7ni/SQvD94nGCyVEDEiARGTHfwXmIYqhGSMrwNxQu4w/MRYD+axF5993DfDblU3d2f+JR2FvtSbyoLhBw66bbWCqJtlwkhmOOPrK1Cz34tf+eJhd3k/HSZNWmR3prbGzuart5pKRquOId/McitZXboOZh3fapqrahJlUXk0ECwBIV/0RQ0m/5ozKaTKMNGCCitt6fs8ed0jIuQuaYHaerH0jz48C1qKouVpurntHpemCT5hS8wRferEO19Z+vaysKphQYMMmcq8l+v2iJqmnbP3hWRgLZX1yGudwzDOLzXidnOCeC7B4bTynK6l19QOcM+eBse3003HbmDn4R66C96PZrx4LbqCoMBeeJiWa+oYM5zkCBZDnt7fPR3KtEejJPQrS8Jx2772yQiYKcyaVOLGCzCXcZe75NRcOewk+XT/KvpMqYpjemr2FgiJwppICd+uB5MI9qgUROEvyoRqITxN92JJFSX8dRjkfoM+f3phluO6OH9F8KTYrceUd2q2SBnj4spx/WRZ/zD1uIYi2rOs9RnXm0roCHeH1+ZSjm/Fod3GgIZs08Eb+Otu+mb57+z9fh9oASWB+HFR82wuX7iqDPxhHujpYEJYSwXeN2SO+dy69Vupo0idNK+lZHn6mjcidTcWyiPvtw2WrnmdRhL9VLmrw8+HcfaSjqBpv+2KWpljFqqPiVHg7n3zbJhHed6fUeXCNSCYy982f7HNVGgkXcFApLAINDBHw6nivagZs2ICae7mW3IddQNhzH+cXjz085SYDR4Ft50iH9W2HQlYrWNzMIztqF7YVW3p6iYoD+jXnEW6h9OGibYVcY5OWb5sS8jm35kjuAkHbP5ki4iZVqz8o7541uLNPkq2UQGSNOjS7+31X0H6IlK9rtGdO/jAyY+/sHRYJo03I2svrITSg51Web0KFRLN3RRd9gES7r+3cSi7MWiem7YQeRXqW41j+yqlCuddPc4JIeG7bcHGGtVVzSGKymy+ARXT63PKYV4VU+3FDtYgarH2PAVmhC0SIN4qeE3nEqNfUjqjiTw3v7gc+NI2MVj1jnLyLVHZQWsFeO2pQnB9GCIZkz3/Dtypm3G7DrRfQPHygMP6EoX5an4VJ3W2GhlaoyvpSXWSK9m+smg4x7ub1jhMPKLQoo+y2oB0JqZvsLHIIpN/2l8+bQot29lSEIBJiBdorUDH6zXeFgrNnQLeUbGoAxm3f926xDWbUPf0Gu2H2n6VhY0eM/5UtphPL7aRz9eQ67EbsM7/WujIOHEIpVvfn1M47IE60zWLHBjeurunxYiUy0rAY5DNh9Cx6ZpcPLd/fpyJvn5bTJjukxBkRNxesiigGsbhW9Uf9G92yQgyke2bI+N3s8IqFpGVQIn56UHM6k2CV31VZk8/c+xHjryN2TyhEtCTPYRFtLb+C0Hl6dwhO0IpZUfWRoic22qt0q9j12a6GBIrY6i35uxnmYinBAdJyw9b2I1nt1RyWlQ+WHrT3Fg3j9vI/hJro3BsWwjGmnHo3lLETyYqTa/KdLS8PKBKcXKD2gv0QItOsEC0K5fzL87q+z/FeBR7Ed41iX+my6+RF7ttF/0ARvM3V1cgNQKTQeI2pla98fZk5UfE7FjfUKT8dzgIm/9W2A/ypPbmfgbOGcqVYtbuG77AQxO36xna1ZEXGkgH7YljN9Qfz9DYZSKzBJThWeTKYiveKVHwKfsGg1+miRzGMQYnzhu3yzdL+X8QUMrp+g25RZMwiKWtFn7Dky2utdlTcJ57o4DEolc17h/MjlqVEdn3PVcQGh8X3gDQjHbWNGT1Cw8KRMiPGMM4K0sph2lE4+AOQw0kihvFVr3CG4Ap79qwokqpMNIHK2FujqLFkM+DYW/XuVRRUmeqzy+ePN1m3um727wTQz/8jt5DtVNNm7YgFmtuMi8DdW5CIPL9e9En5/wYu3dmSeqkHGbDHa3WWa1dX0aKd5d+oR7q44nlLGNpxZWDKV5ncBlUVBW3c64WW7W9+0vc/1WIBv+2O0IWqUQEbDN4Q0ZVt7nLSW9O4HtgIlU9AkzjuLRbQksyNTiTxqCdljcVD67IjDgoHhGt+FTCU9E+biNAvyeHYPKaI/TS2IzRuJ+pMzdTli2nLdbUdiKXHnVIjrA7jskFGZjsKvyRFMHKB94mWmXyhyTje+mij5zWd9DpBLhwtExoKt5HORM6h9QkzQiW6tfOgZ8gnHAw6sPhFv5WWhIlmcshBkULrzTGE3HzUshgNnwofiuyxgLKAIkoZ2iWMeCtwAnR+7j2b+DlOKXIUqRMaOwayDYeyLb6c123lBzt9UkHH5Rlg5dz62zndOq/+8aoYe/YKGX2oqrJ4joriZnsS1s3uR/lkrdzzW7u+sZk6TgLGkKTjFJ9YTXFaNB7VAgvGL3amZKwxavQl93dTM4zX7hxd7a/e7L1abmSe8pI4NHKf2oZGbcUxUcyxplTsCMzOPBxxNhN7bZLopKjtuNtHKDXrIJ1ucEf+bVXAyqu71IojKI0U9d46g+GmEawubMmdy2ELyGRsr+8T22nCqJzyoUeq4HR0mRz9Z2yRK/8+zell7rPY06C5Cb5ayCYZdR6MryK7Qq17WYWDsr7Hi74RkW6c0j+HUBYI7pemHGO5xtlUUS5JGhWSoN/wdZC8SDEAbWqkMiHXA8n+QJfRxz40wLQkIVpwPY7LWgTjeBPTe5bub8pP05/Qrtg8KAaox4CceFZun5eFVsR78oUYo+PYv9tQysAJWA7wUTjj5Z305wFsyomgLxCQRzFaSl9/lyYrZ8/1kkA7kxA0zmllfu+FBh/bkM3bDYw6klpXzeo/IXhDqgjnXQR2wkyBnPL1yjZEbVlGMsp92znWVdY6TJ2Ds4ipY20iJ8otVD/f30NRAaEcdEf5wJVFPbV97DyJJxzA1XBC+RqSdAkxZ8z7S88u8OmnEDRnOz49LOpkD0WLDNcvjvcRSHXp5RTnGjLvI47k8wiN6pw9dZ/qBRQ+Hdusc1MK0g65i4ZNNvXuhaTHG2sgzNZx5rnGf4l1yTZ2aVjcDcFRXKU4jrPd480MhtmK7KR0bs8QVsccNz18WGXJ5Yppc3CGIBZpSlalqYi7TK6CYav+0+dgYt3Vhy/yoUKB6xAdY2hgiSnu+wBtiigQImtqRes5DYp+vZnd7UY+oJsTtORV6AEUutzjsmNL14pMPTW2Z8+frqLmq0MKA/7zJHsl6V7xk1Lr9WlqIhnMCG1DE69Ubjp/ZudduLje3D9FGUlO3oDrnNvuvyBisx7IYJUQYlaP94nGda73CBlDKnuZ9K1t3hcWBXpvZtVCkeh2E67eel7vCEsi1CxsDE7A1NqzuPdvN10tBsN8+g8zk+dXokyaPdwp67EfO6seJPj7T1t1x84ntlBjLnAyvy0FH3uCaScArmuPdBoZLY3o5qYwr88XJ2+k/aXtH/i6lYtHbR2OVT6wN/lb30OjlmpbsFBF118rHL0Y9oBuWFnNFaKri6wG6I1a01rjzDJNxFuXGTiE+RTT8kRbhVjF/yAAf9fPg3V7GR4VBhhtQPJl8I+eCICM120Yr34+TeAQPjDOUdH3y1kHDjqta+bq7eTWVW1P2Yy42jO5mpP+zvBW5U1gOrne0tdcIe5r26PpLGpOCh+sQNLwWzfjR0JHSs+fgHYMlgwiuB8oxNAfZC5LsA2uYl/GVXgjBH9ILXDQQlV1z0lZjNYdEirI6rWP1M6DPlXoIQxqtqiFylomN+PjSDgm8C1WlNVWu4plxcPEYG688NmdG8k+3KVBjSAJqjlohLakJrOmGcyWEZvlacXBKodqBur+L52wp6/N9Ajo1mzedpFUeuew5eZOgT1P4UCquiM8U2c3mCxWiRaz2Dq3rXgJ90XsahXRVPv2GPWwr53sAilXjjzDtTKFskfGTeDG3zeg83WDKuSPUnEHHj4klbEbCJLJyFHkhXCO15WLdlhmfmXU2rV8ECJbC/TeU1swDtUKh9U7BfNDk1hH058eCGANclSwIXJGYp9IJ7CJjB/0rm6jW2aMzzMB2Q3H1M8ah8z9rH5lVCbvtX6O1eTtdzueQHDIQB5qkciQ63IZMeTiBDYCIPyRKyBbaRaiAXEXgMwuNmjmGNvCAhKeEznC4dEGoTLSxAEXJvhwj5c2OLXmcy2m5cA0T92X/GcDOYPor1mh52Dhm1QDEIrIvnNcSRJpUYzQGAycF76TZCYIAlrRmVyShpQ8zcA7qymXgvjWU+tQNyOyUOJ6U9TipqhIBN3ltFivMo9ub0EBJgZZvBK/55jDy9uGGnP9WoFGm7AR40RZeUus/YHDUTogN2Eb2nac8OUkdKEA6WbWWfLEPxjWlBu+6BmUnWPQhsuTtLObjnoMB1G5zTt8B3pMyyOiOe7NOCWtVxyPpxRnMjmIl5DnYvCkZtTYklMtDouvSwpF8k8uaWnNar9E+2rhsOz8umeZ77gBy4QanxEP1GJxooNP0+QFJgMDIArkZbT0pFnDo5nVV11HidMGW/fq//cLdwS4iZ1QSv94DjF3bOxPIEDo7r6I8wLWhfokoZfJS0hq9jFmyUWn8vRoAT7El7KQIW0xS0d/inqOphP0NWBNwHoAZ7TlMmbQ3P/FrZhqCiYrMo1ZYCSjtGd/WSsNvJ1xjAHEkvN+eb2Ja9P7jMkDCu/3s/jfm/H/oGOsH9DnUAPyEM3wk7LAWTp++b/63ZrqPUWk8UCOdass0bSOKlpauXMfpWr5TMmD5hk3/aZGHIWXK9TSAolbvuZygciLZw22mLzxJhuq4iWA5+hJfHopOGH/kmyD6a4ikLnjssEr2X31USQum/XxR9zZJ4lf0NlUIh3MlzkyNxEk0437BT0M7JRyr23osQj4oHOAPSkshdfM7v+7/c8vbFoon9TT8H9GN8M1btGS5QjVO+NAWydG8rLpT71wxCYQK+uzGRzYzuCiFF5t/J9kAnqn6tR30ZjnYZv2C7iv9NYUkEyKOyvoZ6anDP49JStyfjXTAQYnk1cpETGBtUzio95MHR7nnTlI9uygY0kMr2aJGtZ76tJEYoDdVblYSoDeKt/R2pPOw55qHPaRF0eu+UDViASTPe+ZH+AfJ5KfWLIAO709S1lNHY97iERIrjhc2EtSUZ+tiVKosOQZwoF3yCwcurN/PMDzFGV0RQAUsTbXVmZ5IVtpo1yySqRWidxKjfExeRcWm9zkdTOKgiVM0QCuC1dgzmVPOqL/pX5K3FsDIoZjw3+zl4lN1JllGH237++SFFeHkOg9pQUlPrb09PQXDK9o4Wu7JptqKfVbAczf17zMJmXmGalKWWIcQe1/qsNoY+zl9T2P/q4L+5rvVLkeq5nUWQmyKdcVTo45WRFgg37Vh7zwcRVJO7I+8PsAjRslu1nTI5f0rNyNCySlcEijR+svtgsOgvVDC0OQOqCdSu+XzHnii86XK6tA8eyLtLmqFbHRz8zPUd5/MS4KLObskMYYzbGRMcKU/neOH+IzanjrHAYX+/6bFVsW1QxLkrWwki89X9ZPj7V7sL7u4XqWh4YIr6plqZznR55xfLhnlFfxGOOIpL9m39JPuET16nYCu6eOQHksj3wTOdSEdSZL8n9BYJKlPXDXWFbzt1A8hlZvmHFDlm7btZh3IxqUyNZYMrIMwVu3FCCBgNVT+ka8E2z0sHvZxFOuF7RsQDJLeH9C0b7TBTC1EYwddAICE+VcaFaAmx5V8iGiDlrRN5GNJlb1Hbb+jLVZ65zwUbcZQtzISgKZU4NkIHnlzF17LZci6wf60/0GB/f2wLLvupfV+9pBExTRLnAIvLuhAwWaWSLgUMfgMejLklFxKOqokBnpxkGEKr1pfuK3GliJV1qwccTdY0NujeeOqVZBRRiKOe/o+PMV40FhxjYx4Eq6wME/VJqzrcOuksMT6gfy96Pouo33OW3H2gcBAE74Y5lhjtzRip6cjR2EhjEMTAehSW4lGYaIbLZW3lrjsSLdnuOSzDe0XeAXXTXUs5XryCKcBaw+hm2zKjICRyF2p4ay27yZA+XeCBBISeTn1vYZNFzkoB+6awF7w2ig1YmfgxqqX1/pGNv3p96WF0dFjp3ZTW4j/eOCHdBUgw1w5fAkcieg4KZthV5Ij7Q2TMP07U26HXT8YV0WvDPnZ5PnHlqwcMHLLixLfO+ekFrmkoB7rp7CbBeaTukK1Rm3xGdIeuYbkDZiTd5Y7E1N498IqU3NglQItp5rDTwVmdbzu4z8UPYW5HLK8kkhunfj0PxbRVFtnOItK4DY8T2yMvvRMhRxUkjiyYf68H6YTcigB57N3RchJBaFtnWFxqtBipH1QB10FfHp7QJbNA4x2VP/GC02VnkJep42NSMm23/nxOSVLDDFr+Wnh9Q7kHh2uct2ae5BCFOR4G+w8OZWL7sCPVdvZyX/bBiCLCFt4kESOn69GLmcIlGqkXqOl8kgsBFv5fDaVcFqyXOAsDnXSYMol0lkbksiBXq0dd0cdD1uYU+hpXXQeOS0isxoddohgs67B9FiZs1S7k75v+utBNrEn6MtQJW4w4fn03BEHW4IZdI0b/DAw3MHCUALUkWTYwuGx7ANf2OxCkSf+TGdBG7unY7fkXMypjM5h2va5FAyxp7qnvnr1TTaGGxDQKIrEhmXWODRWQB08wHS0Zqg8vGCZfBTc3Ybx8PeN1xcIKekAau7SKjgdZz3oiCO6BvN2XNrSNRYuR5JGtifS5/s4HZ/RRp31bDVSmFANZFw59OZHchtR7dUITCsHoppydyxiotAwVled1kwqEpQxm8gulYLD+fVW9RB9DbeIteQkDedI7BKK0b07DO7cCMYUkgJR/dlP3uPyhlLrWiDKui8JP8xSMF6jvJXjquXV4/tQmyslVdkvFJ4umRKhbVTn8L/TNKi5oqqeO6JIF2TumgwavQ5pIxEDu1pxNWVtd+TcqFp6mGcerOaz6jjvkFBB7SIVWJpi7LAB6QoLij3GCWr/ba6TEcbTn+ZKIbWcxVTk5sxi5m5yjY3iSNk71pjQB6T4icnv9lQ8AX6SAg2TSUqJJti+thF+hbSs00ZUuzFkOYpeoAaywA63oej5w2AGChxD3Rurw8N0P8CYkS0GyPeixrxwdvXsGcZDFt1LaPQnrz3dqWUhK7g57XsWb3ouL7vauloNsGc16OfG9fazt+4sj8fjmUQjGke8mC1gvZYXLd3984YRi1G9PuIcYBpUiBiV0DS0Yf948rDvvS1pgAYrcP6qoygCp0cSbcI0lZpOZ1LZ1yS89kv7Ttw9u2N4j6F8V9H2s5wm133qZ6yYKAvV/kSzUQyfCMpZPJgT2HuttUp14ZjJdS5TJpAWn4oQfEO6LQeDzcEbHz/TNiB0ETlKfqTS379tVmk4EEKuJ7AX15bs/8L3OW40/eOoiV1OlSrnESJ6BFBYAR78d/P0DPEEAukdFsPFZKjS9MJxLl3uPW+WTes/5mt/c2riiQia2Z82bCiFvWbxyLgBDDmIJVoYcrAzXiwlvq/u0W6JsS2qZxEqVm8yKkioLdUEdQShgcHn+pm+D84Ifmz2DrpISip54UryqIFDKXmMxRPQqSx3/PfNgaWQXyG9/WoX0c+GwhD9s/fmbumIcWISnd78yuvx9J2e84igBwThdiUC+3x81xoZ6ICHwjN+TuFGdQNNNGNfJGr1lSRiVfp/7qqzj318dfjgfMFtPsvQEOgmu4MKpICOmJ36dKkwaGkhqgHqZ4J/iPRpA3NxgKnDb5LbndEKRnM9vckcL5zIPWiLLmUy/JlluaXmhgNpg+4ABtYv4gTE9wygAj9fU6GLmSIklb+gOXBr4q78kGzdQN9LIHngx3fgO7bOokCiG456BmEOrS9ecL/9HBTUwSQGLkFReO2JrQrzOmwP30uBHvO37aglIQvfaXgUqumkGhWeRbOQwD/mPEXuikAnQtkW6jd6y72RK6lJyvyf8gGmH+z9LPM2Kd04fsjRowDHtpvytpFIpNhjJQAl2YHN+gtUv3mvdinx/v2RNW7RkGJIADafCh85iIh5t8TK2Xi619dl5TnAOfA6TZ2zA/Y/Q0bk1DFID/N9ph9WEpiNFtBAz4X6/m2r6a4Fjpp5Bhe0ecFvAqnpjLdTJhlIUN5FNnn6NZNbV/ExYjGpFUmcbNhHKlz0f//XKQOmtI9ST6UNSJA9OB+eC2Gty+JjH6vU+QSaPDXG/vGETyrkxcVJ1h1wnXWgR+tDAdwJRwFZPST6R6GY/YkNsgYdFWEWXRNUEwn9VoD4qGi/uN0JZ4LVIOv0ox19ou84S8zWMWRIcj24fDSFoBV9I33utXbUTXWeDwVI/PkGcl0IOsXToogCWa+QfdpE0vOk06NcgCAuoun98W/M6U8KLrm3m2ZSws0IjhBEyFUhIpdtyljhTVhnqUgBJOdA/qTLHEPdzr3t+GFRbEG/ZVzmcQ1XqQcPtJyhjbh4vwFalfPEYzGubweXDM0I6jr3J1B57cNhL3ne4AQobnKtQMECozzaKEjdIa/SyLHi1zyX9Gjz2GHAoEuY9OjakeJssibuNzV1GDtIN0htEqpBpgwNM7h8u98e7lfwW82/v0OECNK19A8EKgI+bcRq5vohTREzCUGJXT+WqQA3fo38grP4wvp3PyYhutXzhLQElsBG4alzEIZxNDZTTR2n9IiZJKTPHsYDK9CWoAUGzRlo0Qq5gJppbcinJOfwJghXhFIsS8cpcErHBmEcjEkMfvhCg4FgfIbyaIvjw/Sh2TjZfTs/m1EZkQ75S1+AclCuLQ8L+Nz4aOxKDQKldwzKBk4AW9YfwkLsJSRiZbV4tX9X2S1Z0tUlEi3uC3/S+buMf1POwJBwjIPXnhwzfFCx2G7EhLCsu7rZ+kPZdKtynwrKsSbv8CZT0tOneN7J1zG4vNC5XZp4ZsvPFdJmu5pV6faimt0yHTZ1jSi5+2tP6QJag711wmVqhV7pFdbq6orUAeDGbncedGaGfA+TuR8u/pWimiKC40X4HXtTb4pldKFSE9Lz0/98EfTu/FuL8S8/evaV0r9wmOxArRanSs1QcPzb4dkn1RHvdcDwmaG4PdDlJVU6lz/lclcLYPPJ+Qy7bwsU2985bN8lLSjJkxZqS7rjuPGmmFKH+0ey5y0sQVZNo/UwzwtoV/40v51gsrAlvnUWeBPrjWb13a0ztSQarGLpbJ38ICWlUYTc1ed4ztQ8LHNqK0GhAAijX4PUg9dVYpcv4H3tc+jrApa4So6D2FWxu3tAIycWiRPAWqA8aBSAgDgRiKBHLXGaWwE6T9fzlvOEYJnFxTzsKQ6sfiNVjmNT/5Ev349To2fk7NozMn8RdjcQFILvFXeC0MrxNBNi2FCK1wBdWNdWIIi4Ft8fYv77/kfR5XgSqRa0Wj0OaP7K3yFn337UkW9akxX0hzRZfinZlM3BTqxu3aoe2MDKeHbwotmmYU1C4gFdigLQtR4ogvZFuK2YdJRjaCeS0WDMqf7ovLmPSxdUhRMAo4pgNYx+1U+yOg3nGZWE0IfJFJR58hisIVFReYUWAvr4jzYHwi2DrUU8gTdPzBYTvQAtMQTW9W8icGY59QN2DJS+bNwAqULw1grgFiv3Lt0KLx1XjdRRBlcG4clvdNpmO0BC777hja2gzF6q0h0UAzIUcYLzNAiV6hZBTLbQ6RzfkNzm+JTaH+n0HITcwJRhtpNo4R3rtmBtbvd8WUJojUoMaLjF/LTMEHdjy8Ko/Z9jqSvdTmo1Ukhx8Be8G9bbmjsnvRqAmGwCOIyGszRhsIkFic4XrTQx0HFfW85mLmRdEnISM5IGZNdUOhsFgpWkBAe1jX+5h9KTRQS+3wMIymfUzPo3ATZ+3G2rKg3qlxwxYA2i1sDrEWP012ceoZwPVUFG8BR/bNbOxamXLPyNMNqmfwXJ5oJnHy1djlDD/+39eYjRtSTghHxIy3EbsdXdXBDnKLZogJdg13a2Y8GBULebdczQ5k72Eh+QtfQs843k+8hUNQwpUVX3v3TliiO62I8quHRqx14EAVb0IG9uw42PdzpGmJyWjZvpSnnzMwazmIWrCT7bgzch2tRrbNH93GADaaeMVa3DVXa7p9ePB18wPlynMoBmxKxq/MSLzj1P3X83uAc75J9Gp6rUvn7QDdY8nNq8pce8S1fCOD2HCZPBg5OgKTfySIuzgW2dlio6ly/UVfPObvI3ofVsOrqq/heNMfhqGe3JBU5ShcWwSib3bHs9lmGfOiZCWfJfGYgOWTcW6xGAiTGuD9Rpp22N/zYFK/E2BjTDKEplcMVK9b9N2d9z0dsqpDsns2cQt6MRSf/bwRQTlZgCxNSpn29WPeF5ZJ85NMTLkpYeXFLGlQhlfDi+gOP0AA2BAlFgTh97EA+ACPldgY19EHQhyOrBaEB7k+2ZLtULLC9A+iIQ8HUwhWvcWxZY+o2Pzpwl46AYa4zDnPL9tBPFGZSuJzljvu/d6jc183snOz20CgkbQ07nFR5l6IeKLJJmarjSMtw5QLdaEd8NxCKhKDv1C8tuLeUEqt3zkcV2IU2tCrlbg4eW3tUNziYXjPevDcfK1vOlG4F8M8aiAmpJfzG/M1SMBzGgQ1oliAfoczPb2cEZEwOceX0AuRN9S046nMZWh4/Ib0UrlDCl9FODKSALcRF9+RomkfHCzv9R+UcLaMbeEHRlQo7bpE7ASOzIz6FOT4VluEUPHIevaQgIV6MhaSOmWO4xufvxH3GFvC/nF9QJAaib3w99B5VidsvNNJluSFDdKMgJvwT9yV74SDLhFA4Ci69QH85Sny+/MW+8xyu211aYf4U3Ww8d00vmWoXGSYQCfn1nDiJ1TiGOEapLAhDJtjrwynWQMu7SBl+Vr8C7vh/DyCZUpprfH97UdbC7rtrNrkcISpLE8wscSBxhkegDYVOe4PAR/1EpwX2oI58eg2TayI0++7nyp54xDjIRKLf7TMVeL9oPziDjJOKwulPeZVO85B1ranyhLtzo0bGsb/0Sx7nyWb3EAcRU/9LrbYHdGWvTtg/Y1iRt6mBDp8kxqP1O7Z1kT+oyVbdxkKSTVzOF46T1lp0ckM8p47MFXL82ugfsbWaYK8RwLwhxgcwQzy3F45BKVMA8Ze8DWCRkMEFkyaYh/ztiYg20slbD2vOYFeQl1UmEd0o28ULheorKe6Rm8Q0p3g6hbcrue+DRtMuWNcyDAsFG1dN620ncJA0dxOOK61i+1C8PcTvbjfJPWofPpDIzF5xqOMt0B1Vgo+VCA6eB2EUqPNX9lTp8ZxKSaLItnoVnwM99kWYPLw1shtyZEFHyWVal3m1rMz1TZ1cEfv1yxxaiVrkn3lHkQnvSxMevdm7nWYiX5u4KXpw9zqXvHpB1xtsUJwNo8iUERgEcZmpI9864zuXIMf4bRs84kNBhtFR4YGmMzvEOT+WbIixXrY2gtCmWf9y0dCyC15+hq2AL52M9m0IJgsmSktQsRX87cT1rB06bipHRqIvjmUED3iWEv3JV17IoiSdPuzcNne4vnOXsMt7obHYUoulMJhoPRnb50p/m6dqa/gY9a5YdTWfNTINP9kATMK1q/JpZX/vVWFZ9iCuiLyjql3KeSrBIHqZukfj+uZxkK34RtcW3daN86jOqsdfgok0SMeVLjHxIHPcFK4e4FpSyVAOarPyLJjsUrb93Tpvh2xiGD2KRl7qEUGeXyiIQKlAxTeowVQyZmOXmxfTPabnaYkNLVevvAUKTfuhdKjK0PW6eMjajhemZr7nwp9BjVRhuHXMfTFSpyJ08RcoYvxYXE7JOXdJYwSx9voLXKkp2HOJgkE0MnX/FJ9Zw8gf+tODM2IRJl6C1+iKkdmVnXCNARQI8EHJ7qgfterSmlHNcvd8IDw8T8cjsGlWZ8yYg6b79HPgKklBXC68xXxZamSs8WidKwbJIged+g9lElTdlG+eLAqFsdrygdyc0CiulMj83x0b72wA4vUfTKMyoPqpun3X7sfzAl+VHq6zxblZ46TcvbfLuk/4t/cVvzWqvgv9sRB+QLJ3rhe8VTxm7g89cW3KWfBRvazFB+CMwBxvuDMbNYLsdWY9JYrCBtGkCvE56Peg5Ig9hh4fKuPzno1lPdm9nkhOWeo7KutTDWQp+dQ3VeNr29QmfZ8dCEjVd2s4569800QwiiHA6hLZeT+crAhcO/6fvTcVTHGMph3Ceqjl+xZArOyOzbDV73+3nDtmCv3MvLRT5m1f/FiJOc0RThmqJOuehPfqffenxLpOa5D0Pi04bY1A5epQlNjrChZbjPA4Dia5eJomaHPkZ+95MZ9mQcbb9WfcDz44ly09ttOO54wi6NG5y7wUV5WBL/XCeDwg5uVqbcBPutYx+3l/e3EubjOf0/3SUIVSbK3D0camRZlZDmvCmWlQHHos5KaJEdzduGhchdILURfkN/wAfrqf3+F1nvd32ez1F8jXMU/gXPoUq6SGX4AXW9HLRV1MAIDEfEiPJXbd3rmyHty3anie+X53dtnwvTeg7AR6WHj6ZzhFDfYqBMX8L+Bfan2mMASGFE3r2p9ojmouhrYkAytA3NnPuLxiufB7TGpgCoM+wRnBorAtvnMouN2jVQyNGjr9Q8GIDmbG4sLaHHc2z/KmNPoCUuD69lhCCu4grDatt/WGh09VySN5Hy42afGWTdBNlSZG8I7iJ0QWQTepvBZ3LczdinlFR8rvTH3FXfRuBaU3/zfeHeAqf99F2iLXjWiFootM8bjDGwtZ4LHbbsd6ryuO/eKwhMdItUjSPHiG+oL0mGEYw/sBahsY48s0cUbQD/xOzX+FtzvwzYntyxd+Td2GPfKM7ZJVcSHa6est8DUAS8qZSzjC4bI+dIATNPurQOqIcehijkzXXyt/ojoyQRDADHU1UVq2gfC9e5Y5TBjpa28alSYGTFVOucZn5iu43Q4U3qMOfpgmhcsjjXOt+W/EO3e+oMxSivGYNoR9hkD2H990cGEHggQVAb/CkjeZ4CHvZCz3CmRT/i76bczjo/Rw/VDpOrrEFOksZXzJ7RlbmHb/z7qipDpO5Ail9Ietq69dI5Sk4/JjvzjPNdC5zMTv3mu3rPIOjMmMCWjGVoacLszxiYIrX8Mrpn4ShlMdxthXp03i+YxeV+tIxOKtdYiF1koO90aHMAIuZwOYtrU0mK8grwu18cFPz3rfoBQs1WLLljdy2tle7ONwDJRX72TVjryxc3vUSLb4lvJWzS6bkg0yXxzYmdIpswQGSX+7fz6ywL24FPbzgDKP46YXnqEhmMAfgGDV4+gl5h/AxXsWoced8/scyM3NTMJEswG6n4tgTyIMjofGx0KKgck2Ak+wHNMv6DbPHUgCCcze0ZMi2hPMRNapyULLFgT2F8GfaDQ2PBbH0+S6NbSv2aSAyjklzFamTLLChWQUA5s1CrMC/4Wg2RXoN28SULFFAAeVTFGs+KYOpjxsSmwNbH3vcm9OahBTM0JfThoHmVz2xi/k5uM9jtkG/TbHrE1Qu8cnSviu0RKKwludU0MR7xv38ZXQmXPMUUOIQgBZkuxWaxSLiyCEtYWEnBvFPbU8Yp9VLPCcD4udTw/tW2v7AVjPvMzXvhkDwkAu5WT70YWpK13zBI0BUZ73o2C5Cp1oK5mZAD8vvsUpA9cJY7h69tcET5+tEJQT461Fdp3HjqZe3jW9apNFnJ68iYaRW0M1u5pHcOgMdahgYOpDneEnbLLU72G+E8BhzXGciz8OqqEN52XrX0Qv/ZyxZj/z7QLR+NJrUAiEGS3nNJavUNOZUgVtxCA0Wv0bRIC7cFoRTxb7lT18VrSVCe0OcMZQxYrwK96i7w+STWOPzMCqzW3Er5KaBmg7Iiv0JDFoBk/qpVUKeJfL7B/uYRKhWsFDRopVytupWDYU2ZA57SGtTM0QkaMFGqZUzbiFjD2RRDXQUGS7i3wQbffJY8+3J/AiljdCST3usC8lONUWFUuwq5Xs/fgZevU/Ix/gqD/YslPeh+2cR3kXrC9mT6UCz5tjsrx+fwnYVJaNnRyvLfVhAd8KEGQ8LJe4btVTg1Ae0NC1pvr+yv6uzH6WuKltQzqehhWRBYvc7MgPQm6VhWkrJ+WxmfMZtnmr1CmxL1ziy/nAwAsTla/9nUusnx3gVm2YHEi7QbVUajJN55qa/1EGxJlCOo67g2uNNwS+SOoe9E1WSQcVBotxymcKQv8iFdVT/dUzUcwxVctNPx4bgtPJxH26TOwuKoEx78N3XMTdI3TZpI3C01P6Bn29StAzV0FFPdN81EcQvBhkxXW8R6UmiLLOOpPWjMCjYJZjN5RqAJYG7oDjctDmNAl2W5Wf66RectmNAu54AwWwm2YJbmDl6h01q/7d7NjniyBVhZEsx0HzaApWhW1WzD5EvnwjqJmvf1iEdfE36JAUhh+wZKg+cG3cCkjV6kS0/Bc6xXfHKbvmeRPRo2wV7KT2H9pf+ymq5XMLcjyT2YGHLgb0iCHMB6w5Ve4KXdgNA4oRLMEqRE+Jq1y8okVcXA5zuT12Ir3duSB3+PCIWa+LpByrFlpefWI5a+Bdyo/B0KMRRijjpz8U5PdO/9XB4daMCN05IQ3k03fTj2Zq4rzFx42/Wc7zj5hOCf+m5V6LceE3qvgEvDkkYVo7zrlHUTufORfx7dSZOLYez8am10yTEnqnVNHoxM2tTfUmavpUzXz4EohNyJ8OuwuvDjOxrynO4szoNguaqpoNFHr6g4S0ToMFl0xsIAJqH2DxnDcOWGs5r8IZCCeVhXDMK1YZlJH6a8ulDZ3YKGD7GBLUjCuFauKuCkFtmOBvjNUzfCDovhkw7msA8i89D4wF3TrDuaL7PSW920gAQ748G5tTrbu/tNT/4sCWZvgmorvKXHeuTom0VE4uK+a/Adyrsq5LSNNerGFbQTM38hOEl5fdbsL6PN7M1Q52yvJWI9PEuzgmIqO6I+vbPWAgErYwWMNtjNxXufU2r4+6/l3UxXueYI9+ERf6zsCzviqLcOu4spisOM1fM62GY/Z6eWUouuCcbLDhOGvQEALnCG9wApTebFHyGmMhCtgYYbAJYA3AbAV+316EadzZg2EKKP52G/ZOLWAnQuqx5g48OQMfHx9RS4T4znZ8NDXw3qxPYbGSJnlyw3R0kBKtCn3Fm/N40DY5i67VR37aLC5RglzTLtIzKlJp2wTPll98e1wLiwAdmAi+xRwXLjhBDGLCmvc3HRzUkPv2JaEmrfCQVxaVlHTH0/T9MZbuzakscigqFWX7EnlAdR4qULUt+KW9a5GQ/L1JkZBhIVcLVJs+CyMwuFxaMi4xrG1c9eiU7+sQfFJtFt/jVyu+MTJHQSUu6F6Q5hMGEzxsx6BdyP5w1fRSt2x43GrB9ccfc0/nG">
            <a:extLst>
              <a:ext uri="{FF2B5EF4-FFF2-40B4-BE49-F238E27FC236}">
                <a16:creationId xmlns:a16="http://schemas.microsoft.com/office/drawing/2014/main" id="{173600FF-6530-4475-930E-D822BAA9C2CC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 bwMode="gray">
          <a:xfrm>
            <a:off x="356315" y="850312"/>
            <a:ext cx="1847135" cy="565099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952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US" sz="1600" dirty="0" err="1">
              <a:solidFill>
                <a:schemeClr val="tx1"/>
              </a:solidFill>
            </a:endParaRPr>
          </a:p>
        </p:txBody>
      </p:sp>
      <p:graphicFrame>
        <p:nvGraphicFramePr>
          <p:cNvPr id="71" name="Tableau 25">
            <a:extLst>
              <a:ext uri="{FF2B5EF4-FFF2-40B4-BE49-F238E27FC236}">
                <a16:creationId xmlns:a16="http://schemas.microsoft.com/office/drawing/2014/main" id="{E5753B50-56D6-4C5E-93C8-2E3A20CF7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258407"/>
              </p:ext>
            </p:extLst>
          </p:nvPr>
        </p:nvGraphicFramePr>
        <p:xfrm>
          <a:off x="7576990" y="1946982"/>
          <a:ext cx="4289426" cy="3614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5902">
                  <a:extLst>
                    <a:ext uri="{9D8B030D-6E8A-4147-A177-3AD203B41FA5}">
                      <a16:colId xmlns:a16="http://schemas.microsoft.com/office/drawing/2014/main" val="1560501649"/>
                    </a:ext>
                  </a:extLst>
                </a:gridCol>
                <a:gridCol w="758381">
                  <a:extLst>
                    <a:ext uri="{9D8B030D-6E8A-4147-A177-3AD203B41FA5}">
                      <a16:colId xmlns:a16="http://schemas.microsoft.com/office/drawing/2014/main" val="3447766674"/>
                    </a:ext>
                  </a:extLst>
                </a:gridCol>
                <a:gridCol w="758381">
                  <a:extLst>
                    <a:ext uri="{9D8B030D-6E8A-4147-A177-3AD203B41FA5}">
                      <a16:colId xmlns:a16="http://schemas.microsoft.com/office/drawing/2014/main" val="3008763768"/>
                    </a:ext>
                  </a:extLst>
                </a:gridCol>
                <a:gridCol w="758381">
                  <a:extLst>
                    <a:ext uri="{9D8B030D-6E8A-4147-A177-3AD203B41FA5}">
                      <a16:colId xmlns:a16="http://schemas.microsoft.com/office/drawing/2014/main" val="658386564"/>
                    </a:ext>
                  </a:extLst>
                </a:gridCol>
                <a:gridCol w="758381">
                  <a:extLst>
                    <a:ext uri="{9D8B030D-6E8A-4147-A177-3AD203B41FA5}">
                      <a16:colId xmlns:a16="http://schemas.microsoft.com/office/drawing/2014/main" val="279656587"/>
                    </a:ext>
                  </a:extLst>
                </a:gridCol>
              </a:tblGrid>
              <a:tr h="2191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Q4 2020</a:t>
                      </a:r>
                    </a:p>
                  </a:txBody>
                  <a:tcPr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6C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Q1 2021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6C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Q2 2021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6C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Q3 2021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6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83791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Total hunted</a:t>
                      </a: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6 213 </a:t>
                      </a:r>
                    </a:p>
                  </a:txBody>
                  <a:tcPr marL="0" marR="0" marT="0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6 562 </a:t>
                      </a:r>
                    </a:p>
                  </a:txBody>
                  <a:tcPr marL="0" marR="0" marT="0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11 340 </a:t>
                      </a:r>
                    </a:p>
                  </a:txBody>
                  <a:tcPr marL="0" marR="0" marT="0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2 952 </a:t>
                      </a:r>
                    </a:p>
                  </a:txBody>
                  <a:tcPr marL="0" marR="0" marT="0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76126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Qualification rate</a:t>
                      </a:r>
                      <a:r>
                        <a:rPr lang="en-US" sz="1400" b="1" baseline="30000" dirty="0">
                          <a:latin typeface="+mj-lt"/>
                        </a:rPr>
                        <a:t>2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latin typeface="+mj-lt"/>
                        </a:rPr>
                        <a:t>17%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latin typeface="+mj-lt"/>
                        </a:rPr>
                        <a:t>11%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latin typeface="+mj-lt"/>
                        </a:rPr>
                        <a:t>4%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latin typeface="+mj-lt"/>
                        </a:rPr>
                        <a:t>4%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33120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Conversion rate</a:t>
                      </a:r>
                      <a:r>
                        <a:rPr lang="en-US" sz="1400" b="1" baseline="30000" dirty="0">
                          <a:latin typeface="+mj-lt"/>
                        </a:rPr>
                        <a:t>3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latin typeface="+mj-lt"/>
                        </a:rPr>
                        <a:t>11%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latin typeface="+mj-lt"/>
                        </a:rPr>
                        <a:t>16%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latin typeface="+mj-lt"/>
                        </a:rPr>
                        <a:t>19%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latin typeface="+mj-lt"/>
                        </a:rPr>
                        <a:t>34%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8009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lvl="0" indent="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j-lt"/>
                        </a:rPr>
                        <a:t>Total wins</a:t>
                      </a:r>
                      <a:r>
                        <a:rPr lang="en-US" sz="1400" b="1" baseline="30000" dirty="0">
                          <a:latin typeface="+mj-lt"/>
                        </a:rPr>
                        <a:t>1</a:t>
                      </a:r>
                      <a:br>
                        <a:rPr lang="en-US" sz="1400" b="1" dirty="0">
                          <a:latin typeface="+mj-lt"/>
                        </a:rPr>
                      </a:b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 rate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99</a:t>
                      </a:r>
                      <a:br>
                        <a:rPr lang="en-US" sz="1400" b="1" dirty="0">
                          <a:latin typeface="+mj-lt"/>
                        </a:rPr>
                      </a:br>
                      <a:r>
                        <a:rPr lang="en-US" sz="1400" b="0" i="1" dirty="0">
                          <a:latin typeface="+mj-lt"/>
                        </a:rPr>
                        <a:t>1,9%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92</a:t>
                      </a:r>
                      <a:br>
                        <a:rPr lang="en-US" sz="1400" b="1" dirty="0">
                          <a:latin typeface="+mj-lt"/>
                        </a:rPr>
                      </a:br>
                      <a:r>
                        <a:rPr lang="en-US" sz="1400" b="0" i="1" dirty="0">
                          <a:latin typeface="+mj-lt"/>
                        </a:rPr>
                        <a:t>1,6%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56</a:t>
                      </a:r>
                      <a:br>
                        <a:rPr lang="en-US" sz="1400" b="1" dirty="0">
                          <a:latin typeface="+mj-lt"/>
                        </a:rPr>
                      </a:br>
                      <a:r>
                        <a:rPr lang="en-US" sz="1400" b="0" i="1" dirty="0">
                          <a:latin typeface="+mj-lt"/>
                        </a:rPr>
                        <a:t>0,6%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20</a:t>
                      </a:r>
                      <a:br>
                        <a:rPr lang="en-US" sz="1400" b="1" dirty="0">
                          <a:latin typeface="+mj-lt"/>
                        </a:rPr>
                      </a:br>
                      <a:r>
                        <a:rPr lang="en-US" sz="1400" b="0" i="1" dirty="0">
                          <a:latin typeface="+mj-lt"/>
                        </a:rPr>
                        <a:t>0,9%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0875038"/>
                  </a:ext>
                </a:extLst>
              </a:tr>
            </a:tbl>
          </a:graphicData>
        </a:graphic>
      </p:graphicFrame>
      <p:sp>
        <p:nvSpPr>
          <p:cNvPr id="76" name="ZoneTexte 75">
            <a:extLst>
              <a:ext uri="{FF2B5EF4-FFF2-40B4-BE49-F238E27FC236}">
                <a16:creationId xmlns:a16="http://schemas.microsoft.com/office/drawing/2014/main" id="{EABA8B50-5638-4F64-B0FA-ED9419EA236D}"/>
              </a:ext>
            </a:extLst>
          </p:cNvPr>
          <p:cNvSpPr txBox="1"/>
          <p:nvPr/>
        </p:nvSpPr>
        <p:spPr bwMode="gray">
          <a:xfrm>
            <a:off x="7578419" y="1325281"/>
            <a:ext cx="4287997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200" b="1" dirty="0"/>
              <a:t>Cold calls – Overall performance drivers</a:t>
            </a:r>
            <a:br>
              <a:rPr lang="en-US" sz="1200" dirty="0"/>
            </a:br>
            <a:r>
              <a:rPr lang="en-US" sz="1200" dirty="0"/>
              <a:t>(Accounts attributed in the last 12 months: by attribution date)</a:t>
            </a:r>
          </a:p>
        </p:txBody>
      </p:sp>
      <p:sp>
        <p:nvSpPr>
          <p:cNvPr id="77" name="Signe de multiplication 76">
            <a:extLst>
              <a:ext uri="{FF2B5EF4-FFF2-40B4-BE49-F238E27FC236}">
                <a16:creationId xmlns:a16="http://schemas.microsoft.com/office/drawing/2014/main" id="{F76CB28B-98E9-4B4F-BB3B-613EF6FB5E3E}"/>
              </a:ext>
            </a:extLst>
          </p:cNvPr>
          <p:cNvSpPr/>
          <p:nvPr/>
        </p:nvSpPr>
        <p:spPr bwMode="gray">
          <a:xfrm>
            <a:off x="7647641" y="3058084"/>
            <a:ext cx="202132" cy="206055"/>
          </a:xfrm>
          <a:prstGeom prst="mathMultiply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78" name="Signe de multiplication 77">
            <a:extLst>
              <a:ext uri="{FF2B5EF4-FFF2-40B4-BE49-F238E27FC236}">
                <a16:creationId xmlns:a16="http://schemas.microsoft.com/office/drawing/2014/main" id="{606124AC-C018-4385-BAB8-D5CF73DFDBCD}"/>
              </a:ext>
            </a:extLst>
          </p:cNvPr>
          <p:cNvSpPr/>
          <p:nvPr/>
        </p:nvSpPr>
        <p:spPr bwMode="gray">
          <a:xfrm>
            <a:off x="7647641" y="3781599"/>
            <a:ext cx="202132" cy="206055"/>
          </a:xfrm>
          <a:prstGeom prst="mathMultiply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79" name="Est égal à 78">
            <a:extLst>
              <a:ext uri="{FF2B5EF4-FFF2-40B4-BE49-F238E27FC236}">
                <a16:creationId xmlns:a16="http://schemas.microsoft.com/office/drawing/2014/main" id="{3887EDD1-4C2F-437D-A6DC-9C0CFEC70314}"/>
              </a:ext>
            </a:extLst>
          </p:cNvPr>
          <p:cNvSpPr/>
          <p:nvPr/>
        </p:nvSpPr>
        <p:spPr bwMode="gray">
          <a:xfrm>
            <a:off x="7638436" y="4501196"/>
            <a:ext cx="220542" cy="233610"/>
          </a:xfrm>
          <a:prstGeom prst="mathEqual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US" sz="1600" dirty="0" err="1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96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btfpColumnIndicatorGroup2">
            <a:extLst>
              <a:ext uri="{FF2B5EF4-FFF2-40B4-BE49-F238E27FC236}">
                <a16:creationId xmlns:a16="http://schemas.microsoft.com/office/drawing/2014/main" id="{8763E6C6-C678-4CB8-AD1C-ECC9BA532729}"/>
              </a:ext>
            </a:extLst>
          </p:cNvPr>
          <p:cNvGrpSpPr/>
          <p:nvPr/>
        </p:nvGrpSpPr>
        <p:grpSpPr>
          <a:xfrm>
            <a:off x="0" y="6926580"/>
            <a:ext cx="12192000" cy="137160"/>
            <a:chOff x="0" y="6926580"/>
            <a:chExt cx="12192000" cy="137160"/>
          </a:xfrm>
        </p:grpSpPr>
        <p:sp>
          <p:nvSpPr>
            <p:cNvPr id="283" name="btfpColumnGapBlocker623533">
              <a:extLst>
                <a:ext uri="{FF2B5EF4-FFF2-40B4-BE49-F238E27FC236}">
                  <a16:creationId xmlns:a16="http://schemas.microsoft.com/office/drawing/2014/main" id="{78226157-7DD8-46CA-B024-87470BA82AF5}"/>
                </a:ext>
              </a:extLst>
            </p:cNvPr>
            <p:cNvSpPr/>
            <p:nvPr/>
          </p:nvSpPr>
          <p:spPr bwMode="gray">
            <a:xfrm>
              <a:off x="1186180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281" name="btfpColumnGapBlocker985630">
              <a:extLst>
                <a:ext uri="{FF2B5EF4-FFF2-40B4-BE49-F238E27FC236}">
                  <a16:creationId xmlns:a16="http://schemas.microsoft.com/office/drawing/2014/main" id="{3E8D642B-53B2-4D35-9F97-8474916EFB10}"/>
                </a:ext>
              </a:extLst>
            </p:cNvPr>
            <p:cNvSpPr/>
            <p:nvPr/>
          </p:nvSpPr>
          <p:spPr bwMode="gray">
            <a:xfrm>
              <a:off x="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79" name="btfpColumnIndicator697277">
              <a:extLst>
                <a:ext uri="{FF2B5EF4-FFF2-40B4-BE49-F238E27FC236}">
                  <a16:creationId xmlns:a16="http://schemas.microsoft.com/office/drawing/2014/main" id="{5B77329B-701F-4362-8474-D27D7127B4DB}"/>
                </a:ext>
              </a:extLst>
            </p:cNvPr>
            <p:cNvCxnSpPr/>
            <p:nvPr/>
          </p:nvCxnSpPr>
          <p:spPr bwMode="gray">
            <a:xfrm flipV="1">
              <a:off x="118618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btfpColumnIndicator461574">
              <a:extLst>
                <a:ext uri="{FF2B5EF4-FFF2-40B4-BE49-F238E27FC236}">
                  <a16:creationId xmlns:a16="http://schemas.microsoft.com/office/drawing/2014/main" id="{2AFB8B44-40D4-428F-A972-FBB2D16635FE}"/>
                </a:ext>
              </a:extLst>
            </p:cNvPr>
            <p:cNvCxnSpPr/>
            <p:nvPr/>
          </p:nvCxnSpPr>
          <p:spPr bwMode="gray">
            <a:xfrm flipV="1">
              <a:off x="3302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btfpColumnIndicatorGroup1">
            <a:extLst>
              <a:ext uri="{FF2B5EF4-FFF2-40B4-BE49-F238E27FC236}">
                <a16:creationId xmlns:a16="http://schemas.microsoft.com/office/drawing/2014/main" id="{D5A34120-6E63-4141-AD5C-C71136AFE950}"/>
              </a:ext>
            </a:extLst>
          </p:cNvPr>
          <p:cNvGrpSpPr/>
          <p:nvPr/>
        </p:nvGrpSpPr>
        <p:grpSpPr>
          <a:xfrm>
            <a:off x="0" y="-205740"/>
            <a:ext cx="12192000" cy="137160"/>
            <a:chOff x="0" y="-205740"/>
            <a:chExt cx="12192000" cy="137160"/>
          </a:xfrm>
        </p:grpSpPr>
        <p:sp>
          <p:nvSpPr>
            <p:cNvPr id="282" name="btfpColumnGapBlocker114647">
              <a:extLst>
                <a:ext uri="{FF2B5EF4-FFF2-40B4-BE49-F238E27FC236}">
                  <a16:creationId xmlns:a16="http://schemas.microsoft.com/office/drawing/2014/main" id="{65CE0B6F-23A2-477D-9702-13079EF86436}"/>
                </a:ext>
              </a:extLst>
            </p:cNvPr>
            <p:cNvSpPr/>
            <p:nvPr/>
          </p:nvSpPr>
          <p:spPr bwMode="gray">
            <a:xfrm>
              <a:off x="1186180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280" name="btfpColumnGapBlocker478571">
              <a:extLst>
                <a:ext uri="{FF2B5EF4-FFF2-40B4-BE49-F238E27FC236}">
                  <a16:creationId xmlns:a16="http://schemas.microsoft.com/office/drawing/2014/main" id="{700A50C4-3346-4D51-B61F-273E3A72F4AF}"/>
                </a:ext>
              </a:extLst>
            </p:cNvPr>
            <p:cNvSpPr/>
            <p:nvPr/>
          </p:nvSpPr>
          <p:spPr bwMode="gray">
            <a:xfrm>
              <a:off x="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78" name="btfpColumnIndicator535757">
              <a:extLst>
                <a:ext uri="{FF2B5EF4-FFF2-40B4-BE49-F238E27FC236}">
                  <a16:creationId xmlns:a16="http://schemas.microsoft.com/office/drawing/2014/main" id="{ADB90221-6E74-4B86-884C-4D933793098F}"/>
                </a:ext>
              </a:extLst>
            </p:cNvPr>
            <p:cNvCxnSpPr/>
            <p:nvPr/>
          </p:nvCxnSpPr>
          <p:spPr bwMode="gray">
            <a:xfrm flipV="1">
              <a:off x="118618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btfpColumnIndicator471698">
              <a:extLst>
                <a:ext uri="{FF2B5EF4-FFF2-40B4-BE49-F238E27FC236}">
                  <a16:creationId xmlns:a16="http://schemas.microsoft.com/office/drawing/2014/main" id="{6D2C834F-5BD1-4639-8CC7-ED885907ED82}"/>
                </a:ext>
              </a:extLst>
            </p:cNvPr>
            <p:cNvCxnSpPr/>
            <p:nvPr/>
          </p:nvCxnSpPr>
          <p:spPr bwMode="gray">
            <a:xfrm flipV="1">
              <a:off x="3302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6F1561-93DE-4FBE-97BF-C759AFC0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</a:t>
            </a:r>
            <a:r>
              <a:rPr lang="en-US" b="1" dirty="0"/>
              <a:t>recommendations</a:t>
            </a:r>
            <a:r>
              <a:rPr lang="en-US" dirty="0"/>
              <a:t>, further </a:t>
            </a:r>
            <a:r>
              <a:rPr lang="en-US" b="1" dirty="0"/>
              <a:t>questions</a:t>
            </a:r>
            <a:r>
              <a:rPr lang="en-US" dirty="0"/>
              <a:t> and </a:t>
            </a:r>
            <a:r>
              <a:rPr lang="en-US" b="1" dirty="0"/>
              <a:t>next steps</a:t>
            </a:r>
          </a:p>
        </p:txBody>
      </p:sp>
      <p:sp>
        <p:nvSpPr>
          <p:cNvPr id="84" name="btfpBulletedList369194">
            <a:extLst>
              <a:ext uri="{FF2B5EF4-FFF2-40B4-BE49-F238E27FC236}">
                <a16:creationId xmlns:a16="http://schemas.microsoft.com/office/drawing/2014/main" id="{0B8C0CF0-21DA-46A3-B1BD-39815E2CB76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gray">
          <a:xfrm>
            <a:off x="3238500" y="1270000"/>
            <a:ext cx="8623303" cy="3104302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>
              <a:spcBef>
                <a:spcPts val="900"/>
              </a:spcBef>
            </a:pPr>
            <a:r>
              <a:rPr lang="en-US" sz="1400" b="1" dirty="0"/>
              <a:t>Channel </a:t>
            </a:r>
            <a:br>
              <a:rPr lang="en-US" sz="1400" b="1" dirty="0"/>
            </a:br>
            <a:r>
              <a:rPr lang="en-US" sz="1400" dirty="0"/>
              <a:t>Focus on best-converting channels to date, especially </a:t>
            </a:r>
            <a:r>
              <a:rPr lang="en-US" sz="1400" b="1" dirty="0"/>
              <a:t>referrals</a:t>
            </a:r>
            <a:r>
              <a:rPr lang="en-US" sz="1400" dirty="0"/>
              <a:t>, for instance by increasing referral bonus</a:t>
            </a:r>
            <a:br>
              <a:rPr lang="en-US" sz="1400" dirty="0"/>
            </a:br>
            <a:r>
              <a:rPr lang="en-US" sz="1400" dirty="0"/>
              <a:t>Develop </a:t>
            </a:r>
            <a:r>
              <a:rPr lang="en-US" sz="1400" b="1" dirty="0"/>
              <a:t>new acquisition channels</a:t>
            </a:r>
            <a:r>
              <a:rPr lang="en-US" sz="1400" dirty="0"/>
              <a:t> (ex. auto-enrollment leveraging digital marketing capabilities)</a:t>
            </a:r>
            <a:endParaRPr lang="en-US" sz="1400" b="1" dirty="0"/>
          </a:p>
          <a:p>
            <a:pPr>
              <a:spcBef>
                <a:spcPts val="900"/>
              </a:spcBef>
            </a:pPr>
            <a:r>
              <a:rPr lang="en-US" sz="1400" b="1" dirty="0"/>
              <a:t>Hunting </a:t>
            </a:r>
            <a:r>
              <a:rPr lang="en-US" sz="1400" i="1" dirty="0"/>
              <a:t>(cold calls)</a:t>
            </a:r>
            <a:br>
              <a:rPr lang="en-US" sz="1400" b="1" dirty="0"/>
            </a:br>
            <a:r>
              <a:rPr lang="en-US" sz="1400" dirty="0"/>
              <a:t>Redirect hunting efforts on verticals with high untapped opportunity, especially </a:t>
            </a:r>
            <a:r>
              <a:rPr lang="en-US" sz="1400" b="1" dirty="0"/>
              <a:t>Wellness &amp; Leisure </a:t>
            </a:r>
            <a:r>
              <a:rPr lang="en-US" sz="1400" dirty="0"/>
              <a:t>(high win rate but limited hunting efforts so far) and </a:t>
            </a:r>
            <a:r>
              <a:rPr lang="en-US" sz="1400" b="1" dirty="0"/>
              <a:t>new verticals</a:t>
            </a:r>
            <a:r>
              <a:rPr lang="en-US" sz="1400" dirty="0"/>
              <a:t> (ex. public sector, transport)</a:t>
            </a:r>
            <a:br>
              <a:rPr lang="en-US" sz="1400" dirty="0"/>
            </a:br>
            <a:r>
              <a:rPr lang="en-US" sz="1400" dirty="0"/>
              <a:t>Follow-up with prospects still </a:t>
            </a:r>
            <a:r>
              <a:rPr lang="en-US" sz="1400" b="1" dirty="0"/>
              <a:t>in-progress </a:t>
            </a:r>
            <a:r>
              <a:rPr lang="en-US" sz="1400" dirty="0"/>
              <a:t>for 6+ months (931 prospects with last activity earlier than 2021)</a:t>
            </a:r>
          </a:p>
          <a:p>
            <a:pPr>
              <a:spcBef>
                <a:spcPts val="900"/>
              </a:spcBef>
            </a:pPr>
            <a:r>
              <a:rPr lang="en-US" sz="1400" b="1" dirty="0"/>
              <a:t>Qualification </a:t>
            </a:r>
            <a:r>
              <a:rPr lang="en-US" sz="1400" i="1" dirty="0"/>
              <a:t>(cold calls)</a:t>
            </a:r>
            <a:br>
              <a:rPr lang="en-US" sz="1400" b="1" dirty="0"/>
            </a:br>
            <a:r>
              <a:rPr lang="en-US" sz="1400" dirty="0"/>
              <a:t>Train </a:t>
            </a:r>
            <a:r>
              <a:rPr lang="en-US" sz="1400" b="1" dirty="0"/>
              <a:t>BDR team</a:t>
            </a:r>
            <a:r>
              <a:rPr lang="en-US" sz="1400" dirty="0"/>
              <a:t> on how to maximize prospective customer’s interest during cold calls</a:t>
            </a:r>
            <a:br>
              <a:rPr lang="en-US" sz="1400" dirty="0"/>
            </a:br>
            <a:r>
              <a:rPr lang="en-US" sz="1400" dirty="0"/>
              <a:t>Build </a:t>
            </a:r>
            <a:r>
              <a:rPr lang="en-US" sz="1400" b="1" dirty="0"/>
              <a:t>new product features</a:t>
            </a:r>
            <a:r>
              <a:rPr lang="en-US" sz="1400" dirty="0"/>
              <a:t> and offer </a:t>
            </a:r>
            <a:r>
              <a:rPr lang="en-US" sz="1400" b="1" dirty="0"/>
              <a:t>additional commercial incentives</a:t>
            </a:r>
            <a:r>
              <a:rPr lang="en-US" sz="1400" dirty="0"/>
              <a:t> for the BDR team to leverage during cold calls (ex. free trial for new customers, possibility to hit pause on subscription for seasonal businesses, mobile app. enhancement, new modules &amp; services like Smart Planner/ employee satisfaction measurement/ partnerships with temp. agencies/ etc.)</a:t>
            </a:r>
          </a:p>
        </p:txBody>
      </p: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2B1574A3-AB4F-4235-AFB1-2715CFC5040E}"/>
              </a:ext>
            </a:extLst>
          </p:cNvPr>
          <p:cNvGrpSpPr/>
          <p:nvPr/>
        </p:nvGrpSpPr>
        <p:grpSpPr>
          <a:xfrm>
            <a:off x="1023916" y="1270000"/>
            <a:ext cx="2065401" cy="3104302"/>
            <a:chOff x="266700" y="1270000"/>
            <a:chExt cx="2028630" cy="972979"/>
          </a:xfrm>
        </p:grpSpPr>
        <p:sp>
          <p:nvSpPr>
            <p:cNvPr id="13" name="btfpRowHeaderBoxText759707">
              <a:extLst>
                <a:ext uri="{FF2B5EF4-FFF2-40B4-BE49-F238E27FC236}">
                  <a16:creationId xmlns:a16="http://schemas.microsoft.com/office/drawing/2014/main" id="{5E9026F1-7391-4E57-84C0-CC8B979BB4AB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0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Preliminary recommendations</a:t>
              </a:r>
              <a:r>
                <a:rPr lang="en-US" sz="1600" dirty="0">
                  <a:solidFill>
                    <a:srgbClr val="196CFC"/>
                  </a:solidFill>
                </a:rPr>
                <a:t> </a:t>
              </a:r>
              <a:br>
                <a:rPr lang="en-US" sz="1600" dirty="0">
                  <a:solidFill>
                    <a:srgbClr val="196CFC"/>
                  </a:solidFill>
                </a:rPr>
              </a:br>
              <a:r>
                <a:rPr lang="en-US" sz="1150" i="1" dirty="0">
                  <a:solidFill>
                    <a:srgbClr val="196CFC"/>
                  </a:solidFill>
                </a:rPr>
                <a:t>(for discussion, depending</a:t>
              </a:r>
              <a:br>
                <a:rPr lang="en-US" sz="1150" i="1" dirty="0">
                  <a:solidFill>
                    <a:srgbClr val="196CFC"/>
                  </a:solidFill>
                </a:rPr>
              </a:br>
              <a:r>
                <a:rPr lang="en-US" sz="1150" i="1" dirty="0">
                  <a:solidFill>
                    <a:srgbClr val="196CFC"/>
                  </a:solidFill>
                </a:rPr>
                <a:t>on answers to key questions)</a:t>
              </a:r>
              <a:endParaRPr lang="en-US" sz="1150" b="1" i="1" dirty="0">
                <a:solidFill>
                  <a:srgbClr val="196CFC"/>
                </a:solidFill>
              </a:endParaRPr>
            </a:p>
          </p:txBody>
        </p:sp>
        <p:cxnSp>
          <p:nvCxnSpPr>
            <p:cNvPr id="85" name="btfpRowHeaderBoxLine759707">
              <a:extLst>
                <a:ext uri="{FF2B5EF4-FFF2-40B4-BE49-F238E27FC236}">
                  <a16:creationId xmlns:a16="http://schemas.microsoft.com/office/drawing/2014/main" id="{9D2BDCE3-11D9-431D-A1AB-E674C646EC68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99581275-41A5-4431-A2FC-8C89E158F835}"/>
              </a:ext>
            </a:extLst>
          </p:cNvPr>
          <p:cNvGrpSpPr/>
          <p:nvPr/>
        </p:nvGrpSpPr>
        <p:grpSpPr>
          <a:xfrm>
            <a:off x="1023916" y="4436955"/>
            <a:ext cx="2065401" cy="1208730"/>
            <a:chOff x="266700" y="1270000"/>
            <a:chExt cx="2028630" cy="972979"/>
          </a:xfrm>
        </p:grpSpPr>
        <p:sp>
          <p:nvSpPr>
            <p:cNvPr id="168" name="btfpRowHeaderBoxText759707">
              <a:extLst>
                <a:ext uri="{FF2B5EF4-FFF2-40B4-BE49-F238E27FC236}">
                  <a16:creationId xmlns:a16="http://schemas.microsoft.com/office/drawing/2014/main" id="{75BDEC0D-FE5C-473F-BFCD-0A517E66CB10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180181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Key questions</a:t>
              </a:r>
            </a:p>
          </p:txBody>
        </p:sp>
        <p:cxnSp>
          <p:nvCxnSpPr>
            <p:cNvPr id="169" name="btfpRowHeaderBoxLine759707">
              <a:extLst>
                <a:ext uri="{FF2B5EF4-FFF2-40B4-BE49-F238E27FC236}">
                  <a16:creationId xmlns:a16="http://schemas.microsoft.com/office/drawing/2014/main" id="{85567831-9F56-4131-AE3B-7ECDB419F02E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19136586-4243-4FE9-AB38-F9D38976559A}"/>
              </a:ext>
            </a:extLst>
          </p:cNvPr>
          <p:cNvGrpSpPr/>
          <p:nvPr/>
        </p:nvGrpSpPr>
        <p:grpSpPr>
          <a:xfrm>
            <a:off x="1023916" y="5716022"/>
            <a:ext cx="2065401" cy="834450"/>
            <a:chOff x="266700" y="1270000"/>
            <a:chExt cx="2028630" cy="972979"/>
          </a:xfrm>
        </p:grpSpPr>
        <p:sp>
          <p:nvSpPr>
            <p:cNvPr id="171" name="btfpRowHeaderBoxText759707">
              <a:extLst>
                <a:ext uri="{FF2B5EF4-FFF2-40B4-BE49-F238E27FC236}">
                  <a16:creationId xmlns:a16="http://schemas.microsoft.com/office/drawing/2014/main" id="{5DC4283B-6B9D-4F9C-9C12-19287DFA2CB3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180181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Next steps</a:t>
              </a:r>
            </a:p>
          </p:txBody>
        </p:sp>
        <p:cxnSp>
          <p:nvCxnSpPr>
            <p:cNvPr id="172" name="btfpRowHeaderBoxLine759707">
              <a:extLst>
                <a:ext uri="{FF2B5EF4-FFF2-40B4-BE49-F238E27FC236}">
                  <a16:creationId xmlns:a16="http://schemas.microsoft.com/office/drawing/2014/main" id="{C2FDEDAD-4F6C-4052-8876-F9A06D03D6A4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btfpIcon778964">
            <a:extLst>
              <a:ext uri="{FF2B5EF4-FFF2-40B4-BE49-F238E27FC236}">
                <a16:creationId xmlns:a16="http://schemas.microsoft.com/office/drawing/2014/main" id="{B014D34C-A26B-433A-9E7E-7680D75AA5C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06970" y="5744014"/>
            <a:ext cx="740097" cy="740097"/>
            <a:chOff x="3779384" y="1715924"/>
            <a:chExt cx="1081088" cy="1081088"/>
          </a:xfrm>
        </p:grpSpPr>
        <p:sp>
          <p:nvSpPr>
            <p:cNvPr id="215" name="btfpIconCircle778964">
              <a:extLst>
                <a:ext uri="{FF2B5EF4-FFF2-40B4-BE49-F238E27FC236}">
                  <a16:creationId xmlns:a16="http://schemas.microsoft.com/office/drawing/2014/main" id="{7BE86A7A-0CDD-4A81-9D99-71505C23C718}"/>
                </a:ext>
              </a:extLst>
            </p:cNvPr>
            <p:cNvSpPr>
              <a:spLocks/>
            </p:cNvSpPr>
            <p:nvPr/>
          </p:nvSpPr>
          <p:spPr bwMode="gray">
            <a:xfrm>
              <a:off x="3779384" y="1715924"/>
              <a:ext cx="1081088" cy="1081088"/>
            </a:xfrm>
            <a:prstGeom prst="ellipse">
              <a:avLst/>
            </a:prstGeom>
            <a:noFill/>
            <a:ln w="9525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pic>
          <p:nvPicPr>
            <p:cNvPr id="214" name="btfpIconLines778964">
              <a:extLst>
                <a:ext uri="{FF2B5EF4-FFF2-40B4-BE49-F238E27FC236}">
                  <a16:creationId xmlns:a16="http://schemas.microsoft.com/office/drawing/2014/main" id="{E2228A5B-3B03-4EAF-AC25-C12A7BCBE4B0}"/>
                </a:ext>
              </a:extLst>
            </p:cNvPr>
            <p:cNvPicPr>
              <a:picLocks/>
            </p:cNvPicPr>
            <p:nvPr/>
          </p:nvPicPr>
          <p:blipFill>
            <a:blip r:embed="rId9">
              <a:duotone>
                <a:prstClr val="black"/>
                <a:srgbClr val="196CF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384" y="1715924"/>
              <a:ext cx="1081088" cy="1081088"/>
            </a:xfrm>
            <a:prstGeom prst="rect">
              <a:avLst/>
            </a:prstGeom>
          </p:spPr>
        </p:pic>
      </p:grpSp>
      <p:grpSp>
        <p:nvGrpSpPr>
          <p:cNvPr id="221" name="btfpIcon631706">
            <a:extLst>
              <a:ext uri="{FF2B5EF4-FFF2-40B4-BE49-F238E27FC236}">
                <a16:creationId xmlns:a16="http://schemas.microsoft.com/office/drawing/2014/main" id="{5E8FEEA9-E449-4953-AC77-755146AD6CF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52963" y="4436954"/>
            <a:ext cx="740097" cy="740097"/>
            <a:chOff x="5503976" y="1715924"/>
            <a:chExt cx="1081088" cy="1081088"/>
          </a:xfrm>
        </p:grpSpPr>
        <p:sp>
          <p:nvSpPr>
            <p:cNvPr id="220" name="btfpIconCircle631706">
              <a:extLst>
                <a:ext uri="{FF2B5EF4-FFF2-40B4-BE49-F238E27FC236}">
                  <a16:creationId xmlns:a16="http://schemas.microsoft.com/office/drawing/2014/main" id="{5450ABF9-B905-4E7E-BBF4-D7A8CE2387EA}"/>
                </a:ext>
              </a:extLst>
            </p:cNvPr>
            <p:cNvSpPr>
              <a:spLocks/>
            </p:cNvSpPr>
            <p:nvPr/>
          </p:nvSpPr>
          <p:spPr bwMode="gray">
            <a:xfrm>
              <a:off x="5503976" y="1715924"/>
              <a:ext cx="1081088" cy="1081088"/>
            </a:xfrm>
            <a:prstGeom prst="ellipse">
              <a:avLst/>
            </a:prstGeom>
            <a:noFill/>
            <a:ln w="9525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pic>
          <p:nvPicPr>
            <p:cNvPr id="219" name="btfpIconLines631706">
              <a:extLst>
                <a:ext uri="{FF2B5EF4-FFF2-40B4-BE49-F238E27FC236}">
                  <a16:creationId xmlns:a16="http://schemas.microsoft.com/office/drawing/2014/main" id="{453AC346-8154-431F-88A2-312CCDDE84B0}"/>
                </a:ext>
              </a:extLst>
            </p:cNvPr>
            <p:cNvPicPr>
              <a:picLocks/>
            </p:cNvPicPr>
            <p:nvPr/>
          </p:nvPicPr>
          <p:blipFill>
            <a:blip r:embed="rId10">
              <a:duotone>
                <a:prstClr val="black"/>
                <a:srgbClr val="196CF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3976" y="1715924"/>
              <a:ext cx="1081088" cy="1081088"/>
            </a:xfrm>
            <a:prstGeom prst="rect">
              <a:avLst/>
            </a:prstGeom>
          </p:spPr>
        </p:pic>
      </p:grpSp>
      <p:grpSp>
        <p:nvGrpSpPr>
          <p:cNvPr id="226" name="btfpIcon377555">
            <a:extLst>
              <a:ext uri="{FF2B5EF4-FFF2-40B4-BE49-F238E27FC236}">
                <a16:creationId xmlns:a16="http://schemas.microsoft.com/office/drawing/2014/main" id="{3DA4DAB7-CBEC-4D1B-B54C-E409C125894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88308" y="1205205"/>
            <a:ext cx="740097" cy="740097"/>
            <a:chOff x="7228568" y="1715924"/>
            <a:chExt cx="1081088" cy="1081088"/>
          </a:xfrm>
        </p:grpSpPr>
        <p:sp>
          <p:nvSpPr>
            <p:cNvPr id="225" name="btfpIconCircle377555">
              <a:extLst>
                <a:ext uri="{FF2B5EF4-FFF2-40B4-BE49-F238E27FC236}">
                  <a16:creationId xmlns:a16="http://schemas.microsoft.com/office/drawing/2014/main" id="{3E8309B4-8F35-4717-8549-5AECE25DCE35}"/>
                </a:ext>
              </a:extLst>
            </p:cNvPr>
            <p:cNvSpPr>
              <a:spLocks/>
            </p:cNvSpPr>
            <p:nvPr/>
          </p:nvSpPr>
          <p:spPr bwMode="gray">
            <a:xfrm>
              <a:off x="7228568" y="1715924"/>
              <a:ext cx="1081088" cy="1081088"/>
            </a:xfrm>
            <a:prstGeom prst="ellipse">
              <a:avLst/>
            </a:prstGeom>
            <a:noFill/>
            <a:ln w="9525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pic>
          <p:nvPicPr>
            <p:cNvPr id="224" name="btfpIconLines377555">
              <a:extLst>
                <a:ext uri="{FF2B5EF4-FFF2-40B4-BE49-F238E27FC236}">
                  <a16:creationId xmlns:a16="http://schemas.microsoft.com/office/drawing/2014/main" id="{CDE427F5-6151-4D9C-ACEA-A7A005F1ED36}"/>
                </a:ext>
              </a:extLst>
            </p:cNvPr>
            <p:cNvPicPr>
              <a:picLocks/>
            </p:cNvPicPr>
            <p:nvPr/>
          </p:nvPicPr>
          <p:blipFill>
            <a:blip r:embed="rId11">
              <a:duotone>
                <a:prstClr val="black"/>
                <a:srgbClr val="196CF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8568" y="1715924"/>
              <a:ext cx="1081088" cy="1081088"/>
            </a:xfrm>
            <a:prstGeom prst="rect">
              <a:avLst/>
            </a:prstGeom>
          </p:spPr>
        </p:pic>
      </p:grpSp>
      <p:sp>
        <p:nvSpPr>
          <p:cNvPr id="273" name="btfpBulletedList369194">
            <a:extLst>
              <a:ext uri="{FF2B5EF4-FFF2-40B4-BE49-F238E27FC236}">
                <a16:creationId xmlns:a16="http://schemas.microsoft.com/office/drawing/2014/main" id="{22BC9CCE-6C34-4142-B424-4B301CAEFAF6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gray">
          <a:xfrm>
            <a:off x="3238500" y="4436955"/>
            <a:ext cx="8623303" cy="1165310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>
              <a:spcBef>
                <a:spcPts val="900"/>
              </a:spcBef>
            </a:pPr>
            <a:r>
              <a:rPr lang="en-US" sz="1400" dirty="0"/>
              <a:t>What is the reason for decreasing </a:t>
            </a:r>
            <a:r>
              <a:rPr lang="en-US" sz="1400" b="1" dirty="0"/>
              <a:t>hunting efforts</a:t>
            </a:r>
            <a:r>
              <a:rPr lang="en-US" sz="1400" dirty="0"/>
              <a:t> in Q3 2021? – is it only due to seasonality?</a:t>
            </a:r>
          </a:p>
          <a:p>
            <a:pPr>
              <a:spcBef>
                <a:spcPts val="900"/>
              </a:spcBef>
            </a:pPr>
            <a:r>
              <a:rPr lang="en-US" sz="1400" dirty="0"/>
              <a:t>How can we explain continuously decreasing </a:t>
            </a:r>
            <a:r>
              <a:rPr lang="en-US" sz="1400" b="1" dirty="0"/>
              <a:t>qualification rates</a:t>
            </a:r>
            <a:r>
              <a:rPr lang="en-US" sz="1400" dirty="0"/>
              <a:t> between Q4 2020 and Q3 2021? -  also, why are few qualified leads not categorized at all in Salesforce? </a:t>
            </a:r>
          </a:p>
          <a:p>
            <a:pPr>
              <a:spcBef>
                <a:spcPts val="900"/>
              </a:spcBef>
            </a:pPr>
            <a:r>
              <a:rPr lang="en-US" sz="1400" dirty="0"/>
              <a:t>What is the current process for following-up with </a:t>
            </a:r>
            <a:r>
              <a:rPr lang="en-US" sz="1400" b="1" dirty="0"/>
              <a:t>undecided accounts</a:t>
            </a:r>
            <a:r>
              <a:rPr lang="en-US" sz="1400" dirty="0"/>
              <a:t>? </a:t>
            </a:r>
          </a:p>
        </p:txBody>
      </p:sp>
      <p:sp>
        <p:nvSpPr>
          <p:cNvPr id="274" name="btfpBulletedList369194">
            <a:extLst>
              <a:ext uri="{FF2B5EF4-FFF2-40B4-BE49-F238E27FC236}">
                <a16:creationId xmlns:a16="http://schemas.microsoft.com/office/drawing/2014/main" id="{20B263F7-60E1-4815-8E8F-A1F3D036598B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gray">
          <a:xfrm>
            <a:off x="3238500" y="5716021"/>
            <a:ext cx="8623303" cy="834450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>
              <a:spcBef>
                <a:spcPts val="900"/>
              </a:spcBef>
            </a:pPr>
            <a:r>
              <a:rPr lang="en-US" sz="1400" dirty="0"/>
              <a:t>Build a </a:t>
            </a:r>
            <a:r>
              <a:rPr lang="en-US" sz="1400" b="1" dirty="0"/>
              <a:t>business case</a:t>
            </a:r>
            <a:r>
              <a:rPr lang="en-US" sz="1400" dirty="0"/>
              <a:t> (costs &amp; implementation efforts vs. benefits) and </a:t>
            </a:r>
            <a:r>
              <a:rPr lang="en-US" sz="1400" b="1" dirty="0"/>
              <a:t>roadmap </a:t>
            </a:r>
            <a:r>
              <a:rPr lang="en-US" sz="1400" dirty="0"/>
              <a:t>for above recommendations, obtain Executive team’s validation and onboard key owners for delivery</a:t>
            </a:r>
          </a:p>
          <a:p>
            <a:pPr>
              <a:spcBef>
                <a:spcPts val="900"/>
              </a:spcBef>
            </a:pPr>
            <a:r>
              <a:rPr lang="en-US" sz="1400" dirty="0"/>
              <a:t>Perform similar performance </a:t>
            </a:r>
            <a:r>
              <a:rPr lang="en-US" sz="1400" b="1" dirty="0"/>
              <a:t>analysis with key accounts</a:t>
            </a:r>
            <a:r>
              <a:rPr lang="en-US" sz="1400" dirty="0"/>
              <a:t> (where untapped opportunity is likely higher)</a:t>
            </a:r>
            <a:endParaRPr lang="en-US" sz="1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1699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btfpColumnIndicatorGroup2">
            <a:extLst>
              <a:ext uri="{FF2B5EF4-FFF2-40B4-BE49-F238E27FC236}">
                <a16:creationId xmlns:a16="http://schemas.microsoft.com/office/drawing/2014/main" id="{A0CAF398-1473-4862-8644-3781E9B720C9}"/>
              </a:ext>
            </a:extLst>
          </p:cNvPr>
          <p:cNvGrpSpPr/>
          <p:nvPr/>
        </p:nvGrpSpPr>
        <p:grpSpPr>
          <a:xfrm>
            <a:off x="0" y="6926580"/>
            <a:ext cx="12192000" cy="137160"/>
            <a:chOff x="0" y="6926580"/>
            <a:chExt cx="12192000" cy="137160"/>
          </a:xfrm>
        </p:grpSpPr>
        <p:sp>
          <p:nvSpPr>
            <p:cNvPr id="17" name="btfpColumnGapBlocker194448">
              <a:extLst>
                <a:ext uri="{FF2B5EF4-FFF2-40B4-BE49-F238E27FC236}">
                  <a16:creationId xmlns:a16="http://schemas.microsoft.com/office/drawing/2014/main" id="{447BCAB2-56CF-49AE-9832-F5D7DAECAAE0}"/>
                </a:ext>
              </a:extLst>
            </p:cNvPr>
            <p:cNvSpPr/>
            <p:nvPr/>
          </p:nvSpPr>
          <p:spPr bwMode="gray">
            <a:xfrm>
              <a:off x="11861800" y="692658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btfpColumnGapBlocker248705">
              <a:extLst>
                <a:ext uri="{FF2B5EF4-FFF2-40B4-BE49-F238E27FC236}">
                  <a16:creationId xmlns:a16="http://schemas.microsoft.com/office/drawing/2014/main" id="{42C693E5-F65B-419A-9A92-FA6D08CC3B16}"/>
                </a:ext>
              </a:extLst>
            </p:cNvPr>
            <p:cNvSpPr/>
            <p:nvPr/>
          </p:nvSpPr>
          <p:spPr bwMode="gray">
            <a:xfrm>
              <a:off x="0" y="692658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3" name="btfpColumnIndicator898522">
              <a:extLst>
                <a:ext uri="{FF2B5EF4-FFF2-40B4-BE49-F238E27FC236}">
                  <a16:creationId xmlns:a16="http://schemas.microsoft.com/office/drawing/2014/main" id="{BAF34B88-2C55-433E-ABFC-87A0E568ABDC}"/>
                </a:ext>
              </a:extLst>
            </p:cNvPr>
            <p:cNvCxnSpPr/>
            <p:nvPr/>
          </p:nvCxnSpPr>
          <p:spPr bwMode="gray">
            <a:xfrm flipV="1">
              <a:off x="11861800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btfpColumnIndicator815101">
              <a:extLst>
                <a:ext uri="{FF2B5EF4-FFF2-40B4-BE49-F238E27FC236}">
                  <a16:creationId xmlns:a16="http://schemas.microsoft.com/office/drawing/2014/main" id="{39FD7AFD-5AD6-402E-A2DF-5E7A5CC747C0}"/>
                </a:ext>
              </a:extLst>
            </p:cNvPr>
            <p:cNvCxnSpPr/>
            <p:nvPr/>
          </p:nvCxnSpPr>
          <p:spPr bwMode="gray">
            <a:xfrm flipV="1">
              <a:off x="330200" y="692658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btfpColumnIndicatorGroup1">
            <a:extLst>
              <a:ext uri="{FF2B5EF4-FFF2-40B4-BE49-F238E27FC236}">
                <a16:creationId xmlns:a16="http://schemas.microsoft.com/office/drawing/2014/main" id="{21C99BAB-BF8B-4E9F-A17A-FD8F4D840CF8}"/>
              </a:ext>
            </a:extLst>
          </p:cNvPr>
          <p:cNvGrpSpPr/>
          <p:nvPr/>
        </p:nvGrpSpPr>
        <p:grpSpPr>
          <a:xfrm>
            <a:off x="0" y="-205740"/>
            <a:ext cx="12192000" cy="137160"/>
            <a:chOff x="0" y="-205740"/>
            <a:chExt cx="12192000" cy="137160"/>
          </a:xfrm>
        </p:grpSpPr>
        <p:sp>
          <p:nvSpPr>
            <p:cNvPr id="16" name="btfpColumnGapBlocker910889">
              <a:extLst>
                <a:ext uri="{FF2B5EF4-FFF2-40B4-BE49-F238E27FC236}">
                  <a16:creationId xmlns:a16="http://schemas.microsoft.com/office/drawing/2014/main" id="{4B096D66-C8AA-4F36-8424-D3A256653D91}"/>
                </a:ext>
              </a:extLst>
            </p:cNvPr>
            <p:cNvSpPr/>
            <p:nvPr/>
          </p:nvSpPr>
          <p:spPr bwMode="gray">
            <a:xfrm>
              <a:off x="11861800" y="-20574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4" name="btfpColumnGapBlocker448050">
              <a:extLst>
                <a:ext uri="{FF2B5EF4-FFF2-40B4-BE49-F238E27FC236}">
                  <a16:creationId xmlns:a16="http://schemas.microsoft.com/office/drawing/2014/main" id="{6A15E539-2F54-4209-B8FE-957A5C8977BB}"/>
                </a:ext>
              </a:extLst>
            </p:cNvPr>
            <p:cNvSpPr/>
            <p:nvPr/>
          </p:nvSpPr>
          <p:spPr bwMode="gray">
            <a:xfrm>
              <a:off x="0" y="-205740"/>
              <a:ext cx="330200" cy="137160"/>
            </a:xfrm>
            <a:prstGeom prst="rect">
              <a:avLst/>
            </a:prstGeom>
            <a:pattFill prst="ltUpDiag">
              <a:fgClr>
                <a:srgbClr val="BBCABA"/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2" name="btfpColumnIndicator584147">
              <a:extLst>
                <a:ext uri="{FF2B5EF4-FFF2-40B4-BE49-F238E27FC236}">
                  <a16:creationId xmlns:a16="http://schemas.microsoft.com/office/drawing/2014/main" id="{04389165-F09E-4629-870C-433A5EBF6B3C}"/>
                </a:ext>
              </a:extLst>
            </p:cNvPr>
            <p:cNvCxnSpPr/>
            <p:nvPr/>
          </p:nvCxnSpPr>
          <p:spPr bwMode="gray">
            <a:xfrm flipV="1">
              <a:off x="11861800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btfpColumnIndicator131236">
              <a:extLst>
                <a:ext uri="{FF2B5EF4-FFF2-40B4-BE49-F238E27FC236}">
                  <a16:creationId xmlns:a16="http://schemas.microsoft.com/office/drawing/2014/main" id="{54352235-FFA8-41B0-90B8-58A0536A7FDA}"/>
                </a:ext>
              </a:extLst>
            </p:cNvPr>
            <p:cNvCxnSpPr/>
            <p:nvPr/>
          </p:nvCxnSpPr>
          <p:spPr bwMode="gray">
            <a:xfrm flipV="1">
              <a:off x="330200" y="-205740"/>
              <a:ext cx="0" cy="137160"/>
            </a:xfrm>
            <a:prstGeom prst="line">
              <a:avLst/>
            </a:prstGeom>
            <a:ln w="19050" cap="flat" cmpd="sng" algn="ctr">
              <a:solidFill>
                <a:srgbClr val="507867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AgendaTitle">
            <a:extLst>
              <a:ext uri="{FF2B5EF4-FFF2-40B4-BE49-F238E27FC236}">
                <a16:creationId xmlns:a16="http://schemas.microsoft.com/office/drawing/2014/main" id="{4B4B8C64-4699-43DE-97D1-672FF9EE9C34}"/>
              </a:ext>
            </a:extLst>
          </p:cNvPr>
          <p:cNvSpPr txBox="1"/>
          <p:nvPr/>
        </p:nvSpPr>
        <p:spPr bwMode="gray">
          <a:xfrm>
            <a:off x="330200" y="952500"/>
            <a:ext cx="1102585" cy="235611"/>
          </a:xfrm>
          <a:prstGeom prst="rect">
            <a:avLst/>
          </a:prstGeom>
          <a:noFill/>
        </p:spPr>
        <p:txBody>
          <a:bodyPr vert="horz" wrap="none" lIns="18136" tIns="25226" rIns="72073" bIns="25226" rtlCol="0">
            <a:spAutoFit/>
          </a:bodyPr>
          <a:lstStyle/>
          <a:p>
            <a:pPr marL="0" indent="0">
              <a:buNone/>
            </a:pPr>
            <a:r>
              <a:rPr lang="en-US" sz="1200" b="1" cap="all" spc="450"/>
              <a:t>Agenda</a:t>
            </a:r>
            <a:endParaRPr lang="en-US" sz="1200" b="1" cap="all" spc="450" dirty="0" err="1"/>
          </a:p>
        </p:txBody>
      </p:sp>
      <p:cxnSp>
        <p:nvCxnSpPr>
          <p:cNvPr id="4" name="AgendaLine">
            <a:extLst>
              <a:ext uri="{FF2B5EF4-FFF2-40B4-BE49-F238E27FC236}">
                <a16:creationId xmlns:a16="http://schemas.microsoft.com/office/drawing/2014/main" id="{D0CFD30B-9BEB-4F3D-AF48-D22927AF4A2B}"/>
              </a:ext>
            </a:extLst>
          </p:cNvPr>
          <p:cNvCxnSpPr/>
          <p:nvPr/>
        </p:nvCxnSpPr>
        <p:spPr bwMode="gray">
          <a:xfrm>
            <a:off x="1616981" y="876300"/>
            <a:ext cx="0" cy="5689600"/>
          </a:xfrm>
          <a:prstGeom prst="line">
            <a:avLst/>
          </a:prstGeom>
          <a:ln w="19050" cap="flat" cmpd="sng">
            <a:solidFill>
              <a:srgbClr val="196CFC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gendaEmphasisBar">
            <a:extLst>
              <a:ext uri="{FF2B5EF4-FFF2-40B4-BE49-F238E27FC236}">
                <a16:creationId xmlns:a16="http://schemas.microsoft.com/office/drawing/2014/main" id="{770E2EE5-4357-4649-86AF-DF6EC6734330}"/>
              </a:ext>
            </a:extLst>
          </p:cNvPr>
          <p:cNvSpPr/>
          <p:nvPr/>
        </p:nvSpPr>
        <p:spPr bwMode="gray">
          <a:xfrm>
            <a:off x="1616981" y="1839400"/>
            <a:ext cx="127000" cy="743179"/>
          </a:xfrm>
          <a:prstGeom prst="rect">
            <a:avLst/>
          </a:prstGeom>
          <a:solidFill>
            <a:srgbClr val="196CFC"/>
          </a:solidFill>
          <a:ln w="19050">
            <a:solidFill>
              <a:srgbClr val="196CF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US" sz="1600" dirty="0" err="1">
              <a:solidFill>
                <a:schemeClr val="tx1"/>
              </a:solidFill>
            </a:endParaRPr>
          </a:p>
        </p:txBody>
      </p:sp>
      <p:grpSp>
        <p:nvGrpSpPr>
          <p:cNvPr id="6" name="Agenda">
            <a:extLst>
              <a:ext uri="{FF2B5EF4-FFF2-40B4-BE49-F238E27FC236}">
                <a16:creationId xmlns:a16="http://schemas.microsoft.com/office/drawing/2014/main" id="{E222F44C-F0C6-404F-948B-2387412F1766}"/>
              </a:ext>
            </a:extLst>
          </p:cNvPr>
          <p:cNvGrpSpPr/>
          <p:nvPr/>
        </p:nvGrpSpPr>
        <p:grpSpPr>
          <a:xfrm>
            <a:off x="1970752" y="1270000"/>
            <a:ext cx="9891047" cy="5295900"/>
            <a:chOff x="1970752" y="1270000"/>
            <a:chExt cx="9891047" cy="5295900"/>
          </a:xfrm>
        </p:grpSpPr>
        <p:sp>
          <p:nvSpPr>
            <p:cNvPr id="5" name="AgendaTextBox">
              <a:extLst>
                <a:ext uri="{FF2B5EF4-FFF2-40B4-BE49-F238E27FC236}">
                  <a16:creationId xmlns:a16="http://schemas.microsoft.com/office/drawing/2014/main" id="{C9C7933B-E61C-41A9-8982-75BDA4DFFC7C}"/>
                </a:ext>
              </a:extLst>
            </p:cNvPr>
            <p:cNvSpPr txBox="1"/>
            <p:nvPr/>
          </p:nvSpPr>
          <p:spPr bwMode="gray">
            <a:xfrm>
              <a:off x="2034252" y="1270000"/>
              <a:ext cx="9827547" cy="529590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>
              <a:noAutofit/>
            </a:bodyPr>
            <a:lstStyle/>
            <a:p>
              <a:pPr marL="0" indent="0">
                <a:spcBef>
                  <a:spcPts val="3600"/>
                </a:spcBef>
                <a:buNone/>
              </a:pPr>
              <a:r>
                <a:rPr lang="en-US" sz="2000" dirty="0"/>
                <a:t>Meeting with BDR Manager and Head of Sales</a:t>
              </a:r>
            </a:p>
            <a:p>
              <a:pPr marL="0" indent="0">
                <a:spcBef>
                  <a:spcPts val="3600"/>
                </a:spcBef>
                <a:buNone/>
              </a:pPr>
              <a:r>
                <a:rPr lang="en-US" sz="2000" b="1" dirty="0">
                  <a:solidFill>
                    <a:srgbClr val="196CFC"/>
                  </a:solidFill>
                </a:rPr>
                <a:t>Chief of Staff Roadmap</a:t>
              </a:r>
            </a:p>
          </p:txBody>
        </p:sp>
        <p:cxnSp>
          <p:nvCxnSpPr>
            <p:cNvPr id="2" name="AgendaSeparator1">
              <a:extLst>
                <a:ext uri="{FF2B5EF4-FFF2-40B4-BE49-F238E27FC236}">
                  <a16:creationId xmlns:a16="http://schemas.microsoft.com/office/drawing/2014/main" id="{CADC45B4-4EA5-4690-97C1-BD85168EC5FA}"/>
                </a:ext>
              </a:extLst>
            </p:cNvPr>
            <p:cNvCxnSpPr/>
            <p:nvPr/>
          </p:nvCxnSpPr>
          <p:spPr bwMode="gray">
            <a:xfrm>
              <a:off x="1970752" y="1839400"/>
              <a:ext cx="6043613" cy="0"/>
            </a:xfrm>
            <a:prstGeom prst="line">
              <a:avLst/>
            </a:prstGeom>
            <a:ln w="9525" cap="flat">
              <a:solidFill>
                <a:srgbClr val="D6D6D6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53197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btfpColumnIndicatorGroup2">
            <a:extLst>
              <a:ext uri="{FF2B5EF4-FFF2-40B4-BE49-F238E27FC236}">
                <a16:creationId xmlns:a16="http://schemas.microsoft.com/office/drawing/2014/main" id="{8763E6C6-C678-4CB8-AD1C-ECC9BA532729}"/>
              </a:ext>
            </a:extLst>
          </p:cNvPr>
          <p:cNvGrpSpPr/>
          <p:nvPr/>
        </p:nvGrpSpPr>
        <p:grpSpPr>
          <a:xfrm>
            <a:off x="0" y="6926580"/>
            <a:ext cx="12192000" cy="137160"/>
            <a:chOff x="0" y="6926580"/>
            <a:chExt cx="12192000" cy="137160"/>
          </a:xfrm>
        </p:grpSpPr>
        <p:sp>
          <p:nvSpPr>
            <p:cNvPr id="283" name="btfpColumnGapBlocker623533">
              <a:extLst>
                <a:ext uri="{FF2B5EF4-FFF2-40B4-BE49-F238E27FC236}">
                  <a16:creationId xmlns:a16="http://schemas.microsoft.com/office/drawing/2014/main" id="{78226157-7DD8-46CA-B024-87470BA82AF5}"/>
                </a:ext>
              </a:extLst>
            </p:cNvPr>
            <p:cNvSpPr/>
            <p:nvPr/>
          </p:nvSpPr>
          <p:spPr bwMode="gray">
            <a:xfrm>
              <a:off x="1186180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281" name="btfpColumnGapBlocker985630">
              <a:extLst>
                <a:ext uri="{FF2B5EF4-FFF2-40B4-BE49-F238E27FC236}">
                  <a16:creationId xmlns:a16="http://schemas.microsoft.com/office/drawing/2014/main" id="{3E8D642B-53B2-4D35-9F97-8474916EFB10}"/>
                </a:ext>
              </a:extLst>
            </p:cNvPr>
            <p:cNvSpPr/>
            <p:nvPr/>
          </p:nvSpPr>
          <p:spPr bwMode="gray">
            <a:xfrm>
              <a:off x="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79" name="btfpColumnIndicator697277">
              <a:extLst>
                <a:ext uri="{FF2B5EF4-FFF2-40B4-BE49-F238E27FC236}">
                  <a16:creationId xmlns:a16="http://schemas.microsoft.com/office/drawing/2014/main" id="{5B77329B-701F-4362-8474-D27D7127B4DB}"/>
                </a:ext>
              </a:extLst>
            </p:cNvPr>
            <p:cNvCxnSpPr/>
            <p:nvPr/>
          </p:nvCxnSpPr>
          <p:spPr bwMode="gray">
            <a:xfrm flipV="1">
              <a:off x="118618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btfpColumnIndicator461574">
              <a:extLst>
                <a:ext uri="{FF2B5EF4-FFF2-40B4-BE49-F238E27FC236}">
                  <a16:creationId xmlns:a16="http://schemas.microsoft.com/office/drawing/2014/main" id="{2AFB8B44-40D4-428F-A972-FBB2D16635FE}"/>
                </a:ext>
              </a:extLst>
            </p:cNvPr>
            <p:cNvCxnSpPr/>
            <p:nvPr/>
          </p:nvCxnSpPr>
          <p:spPr bwMode="gray">
            <a:xfrm flipV="1">
              <a:off x="3302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btfpColumnIndicatorGroup1">
            <a:extLst>
              <a:ext uri="{FF2B5EF4-FFF2-40B4-BE49-F238E27FC236}">
                <a16:creationId xmlns:a16="http://schemas.microsoft.com/office/drawing/2014/main" id="{D5A34120-6E63-4141-AD5C-C71136AFE950}"/>
              </a:ext>
            </a:extLst>
          </p:cNvPr>
          <p:cNvGrpSpPr/>
          <p:nvPr/>
        </p:nvGrpSpPr>
        <p:grpSpPr>
          <a:xfrm>
            <a:off x="0" y="-205740"/>
            <a:ext cx="12192000" cy="137160"/>
            <a:chOff x="0" y="-205740"/>
            <a:chExt cx="12192000" cy="137160"/>
          </a:xfrm>
        </p:grpSpPr>
        <p:sp>
          <p:nvSpPr>
            <p:cNvPr id="282" name="btfpColumnGapBlocker114647">
              <a:extLst>
                <a:ext uri="{FF2B5EF4-FFF2-40B4-BE49-F238E27FC236}">
                  <a16:creationId xmlns:a16="http://schemas.microsoft.com/office/drawing/2014/main" id="{65CE0B6F-23A2-477D-9702-13079EF86436}"/>
                </a:ext>
              </a:extLst>
            </p:cNvPr>
            <p:cNvSpPr/>
            <p:nvPr/>
          </p:nvSpPr>
          <p:spPr bwMode="gray">
            <a:xfrm>
              <a:off x="1186180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280" name="btfpColumnGapBlocker478571">
              <a:extLst>
                <a:ext uri="{FF2B5EF4-FFF2-40B4-BE49-F238E27FC236}">
                  <a16:creationId xmlns:a16="http://schemas.microsoft.com/office/drawing/2014/main" id="{700A50C4-3346-4D51-B61F-273E3A72F4AF}"/>
                </a:ext>
              </a:extLst>
            </p:cNvPr>
            <p:cNvSpPr/>
            <p:nvPr/>
          </p:nvSpPr>
          <p:spPr bwMode="gray">
            <a:xfrm>
              <a:off x="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78" name="btfpColumnIndicator535757">
              <a:extLst>
                <a:ext uri="{FF2B5EF4-FFF2-40B4-BE49-F238E27FC236}">
                  <a16:creationId xmlns:a16="http://schemas.microsoft.com/office/drawing/2014/main" id="{ADB90221-6E74-4B86-884C-4D933793098F}"/>
                </a:ext>
              </a:extLst>
            </p:cNvPr>
            <p:cNvCxnSpPr/>
            <p:nvPr/>
          </p:nvCxnSpPr>
          <p:spPr bwMode="gray">
            <a:xfrm flipV="1">
              <a:off x="118618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btfpColumnIndicator471698">
              <a:extLst>
                <a:ext uri="{FF2B5EF4-FFF2-40B4-BE49-F238E27FC236}">
                  <a16:creationId xmlns:a16="http://schemas.microsoft.com/office/drawing/2014/main" id="{6D2C834F-5BD1-4639-8CC7-ED885907ED82}"/>
                </a:ext>
              </a:extLst>
            </p:cNvPr>
            <p:cNvCxnSpPr/>
            <p:nvPr/>
          </p:nvCxnSpPr>
          <p:spPr bwMode="gray">
            <a:xfrm flipV="1">
              <a:off x="3302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6F1561-93DE-4FBE-97BF-C759AFC0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Chief of Staff </a:t>
            </a:r>
            <a:r>
              <a:rPr lang="en-US" dirty="0"/>
              <a:t>| Job specifications</a:t>
            </a:r>
          </a:p>
        </p:txBody>
      </p:sp>
      <p:sp>
        <p:nvSpPr>
          <p:cNvPr id="84" name="btfpBulletedList369194">
            <a:extLst>
              <a:ext uri="{FF2B5EF4-FFF2-40B4-BE49-F238E27FC236}">
                <a16:creationId xmlns:a16="http://schemas.microsoft.com/office/drawing/2014/main" id="{0B8C0CF0-21DA-46A3-B1BD-39815E2CB76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gray">
          <a:xfrm>
            <a:off x="2304665" y="1277058"/>
            <a:ext cx="9557139" cy="2027084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r>
              <a:rPr lang="en-US" b="1" dirty="0"/>
              <a:t>Own OKR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Co-define</a:t>
            </a:r>
            <a:r>
              <a:rPr lang="en-US" b="1" dirty="0"/>
              <a:t> </a:t>
            </a:r>
            <a:r>
              <a:rPr lang="en-US" dirty="0"/>
              <a:t>long-term company goals with the Board and functional OKR with Team Leads (making sure they contribute to the achievement of </a:t>
            </a:r>
            <a:r>
              <a:rPr lang="en-US" dirty="0" err="1"/>
              <a:t>Skello</a:t>
            </a:r>
            <a:r>
              <a:rPr lang="en-US" dirty="0"/>
              <a:t> long-term goals and ensuring adoption of best practices)</a:t>
            </a:r>
          </a:p>
          <a:p>
            <a:pPr lvl="1"/>
            <a:r>
              <a:rPr lang="en-US" dirty="0"/>
              <a:t>Monitor and share OKR on a regular basis (monthly)</a:t>
            </a:r>
          </a:p>
          <a:p>
            <a:pPr lvl="1"/>
            <a:r>
              <a:rPr lang="en-US" dirty="0"/>
              <a:t>Challenge/ support Team Leads in achieving expected results (making sure to detect roadblocks early, participate in their resolution and inform/ escalate issues to </a:t>
            </a:r>
            <a:r>
              <a:rPr lang="en-US" dirty="0" err="1"/>
              <a:t>Skello</a:t>
            </a:r>
            <a:r>
              <a:rPr lang="en-US" dirty="0"/>
              <a:t> co-founders)</a:t>
            </a:r>
          </a:p>
          <a:p>
            <a:r>
              <a:rPr lang="en-US" dirty="0"/>
              <a:t>Fill </a:t>
            </a:r>
            <a:r>
              <a:rPr lang="en-US" b="1" dirty="0"/>
              <a:t>temporary gaps</a:t>
            </a:r>
            <a:r>
              <a:rPr lang="en-US" dirty="0"/>
              <a:t> in the organization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3AFB0AF-EB7A-4E03-8356-954F91EDABC2}"/>
              </a:ext>
            </a:extLst>
          </p:cNvPr>
          <p:cNvGrpSpPr/>
          <p:nvPr/>
        </p:nvGrpSpPr>
        <p:grpSpPr>
          <a:xfrm>
            <a:off x="317685" y="1288580"/>
            <a:ext cx="1753819" cy="2015562"/>
            <a:chOff x="266700" y="1270000"/>
            <a:chExt cx="2028630" cy="972979"/>
          </a:xfrm>
        </p:grpSpPr>
        <p:sp>
          <p:nvSpPr>
            <p:cNvPr id="35" name="btfpRowHeaderBoxText759707">
              <a:extLst>
                <a:ext uri="{FF2B5EF4-FFF2-40B4-BE49-F238E27FC236}">
                  <a16:creationId xmlns:a16="http://schemas.microsoft.com/office/drawing/2014/main" id="{93D26D30-489B-4A1C-943E-3B00A5FEF0C4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0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Operational drumbeat</a:t>
              </a:r>
              <a:endParaRPr lang="en-US" sz="1150" b="1" i="1" dirty="0">
                <a:solidFill>
                  <a:srgbClr val="196CFC"/>
                </a:solidFill>
              </a:endParaRPr>
            </a:p>
          </p:txBody>
        </p:sp>
        <p:cxnSp>
          <p:nvCxnSpPr>
            <p:cNvPr id="36" name="btfpRowHeaderBoxLine759707">
              <a:extLst>
                <a:ext uri="{FF2B5EF4-FFF2-40B4-BE49-F238E27FC236}">
                  <a16:creationId xmlns:a16="http://schemas.microsoft.com/office/drawing/2014/main" id="{EA95F107-37F5-40B2-849D-F407A1067205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5EFF60A-26BB-4A2E-984B-E909AABD5487}"/>
              </a:ext>
            </a:extLst>
          </p:cNvPr>
          <p:cNvGrpSpPr/>
          <p:nvPr/>
        </p:nvGrpSpPr>
        <p:grpSpPr>
          <a:xfrm>
            <a:off x="317685" y="3439248"/>
            <a:ext cx="1753819" cy="1211476"/>
            <a:chOff x="266700" y="1270000"/>
            <a:chExt cx="2028630" cy="972979"/>
          </a:xfrm>
        </p:grpSpPr>
        <p:sp>
          <p:nvSpPr>
            <p:cNvPr id="38" name="btfpRowHeaderBoxText759707">
              <a:extLst>
                <a:ext uri="{FF2B5EF4-FFF2-40B4-BE49-F238E27FC236}">
                  <a16:creationId xmlns:a16="http://schemas.microsoft.com/office/drawing/2014/main" id="{FB168765-17C3-4342-99DA-947A3D3A3846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180181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Stra</a:t>
              </a:r>
              <a:r>
                <a:rPr lang="en-US" b="1" dirty="0">
                  <a:solidFill>
                    <a:srgbClr val="196CFC"/>
                  </a:solidFill>
                </a:rPr>
                <a:t>tegy</a:t>
              </a:r>
              <a:endParaRPr lang="en-US" sz="1600" b="1" dirty="0">
                <a:solidFill>
                  <a:srgbClr val="196CFC"/>
                </a:solidFill>
              </a:endParaRPr>
            </a:p>
          </p:txBody>
        </p:sp>
        <p:cxnSp>
          <p:nvCxnSpPr>
            <p:cNvPr id="39" name="btfpRowHeaderBoxLine759707">
              <a:extLst>
                <a:ext uri="{FF2B5EF4-FFF2-40B4-BE49-F238E27FC236}">
                  <a16:creationId xmlns:a16="http://schemas.microsoft.com/office/drawing/2014/main" id="{DCFA6E7B-8545-4F88-A1E0-4AF7B5AB54B9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8A32C3C-7C49-4501-B834-03FDF03E3F7C}"/>
              </a:ext>
            </a:extLst>
          </p:cNvPr>
          <p:cNvGrpSpPr/>
          <p:nvPr/>
        </p:nvGrpSpPr>
        <p:grpSpPr>
          <a:xfrm>
            <a:off x="317685" y="4784872"/>
            <a:ext cx="1753819" cy="965255"/>
            <a:chOff x="266700" y="1270000"/>
            <a:chExt cx="2028630" cy="972979"/>
          </a:xfrm>
        </p:grpSpPr>
        <p:sp>
          <p:nvSpPr>
            <p:cNvPr id="41" name="btfpRowHeaderBoxText759707">
              <a:extLst>
                <a:ext uri="{FF2B5EF4-FFF2-40B4-BE49-F238E27FC236}">
                  <a16:creationId xmlns:a16="http://schemas.microsoft.com/office/drawing/2014/main" id="{4FC54042-40F7-43AC-98D1-BE94C29687B2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180181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Communication</a:t>
              </a:r>
            </a:p>
          </p:txBody>
        </p:sp>
        <p:cxnSp>
          <p:nvCxnSpPr>
            <p:cNvPr id="42" name="btfpRowHeaderBoxLine759707">
              <a:extLst>
                <a:ext uri="{FF2B5EF4-FFF2-40B4-BE49-F238E27FC236}">
                  <a16:creationId xmlns:a16="http://schemas.microsoft.com/office/drawing/2014/main" id="{EE50185A-31EA-4A13-92E9-4A7ABE534D9A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btfpBulletedList369194">
            <a:extLst>
              <a:ext uri="{FF2B5EF4-FFF2-40B4-BE49-F238E27FC236}">
                <a16:creationId xmlns:a16="http://schemas.microsoft.com/office/drawing/2014/main" id="{E6498B77-338E-4766-8B55-1F0F34220F54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gray">
          <a:xfrm>
            <a:off x="2304665" y="3439248"/>
            <a:ext cx="9557139" cy="1211476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r>
              <a:rPr lang="en-US" dirty="0"/>
              <a:t>Co-construct </a:t>
            </a:r>
            <a:r>
              <a:rPr lang="en-US" dirty="0" err="1"/>
              <a:t>Skello</a:t>
            </a:r>
            <a:r>
              <a:rPr lang="en-US" dirty="0"/>
              <a:t> </a:t>
            </a:r>
            <a:r>
              <a:rPr lang="en-US" b="1" dirty="0"/>
              <a:t>strategy </a:t>
            </a:r>
            <a:r>
              <a:rPr lang="en-US" dirty="0"/>
              <a:t>and identify / prioritize most impactful projects (including market research, detailed business cases, design workshops with team leads/ the Board, etc.)</a:t>
            </a:r>
          </a:p>
          <a:p>
            <a:r>
              <a:rPr lang="en-US" dirty="0"/>
              <a:t>Kick-start and ensure delivery of </a:t>
            </a:r>
            <a:r>
              <a:rPr lang="en-US" b="1" dirty="0"/>
              <a:t>strategic projects: </a:t>
            </a:r>
            <a:r>
              <a:rPr lang="en-US" dirty="0"/>
              <a:t>especially cross-functional and organizational projects, country launches, partnerships, M&amp;A, etc.</a:t>
            </a:r>
          </a:p>
        </p:txBody>
      </p:sp>
      <p:sp>
        <p:nvSpPr>
          <p:cNvPr id="44" name="btfpBulletedList369194">
            <a:extLst>
              <a:ext uri="{FF2B5EF4-FFF2-40B4-BE49-F238E27FC236}">
                <a16:creationId xmlns:a16="http://schemas.microsoft.com/office/drawing/2014/main" id="{AFE80190-AB4B-4D78-AFAA-B020D7429B2C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gray">
          <a:xfrm>
            <a:off x="2304665" y="4784872"/>
            <a:ext cx="9557139" cy="965255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r>
              <a:rPr lang="en-US" dirty="0"/>
              <a:t>Own and prepare </a:t>
            </a:r>
            <a:r>
              <a:rPr lang="en-US" b="1" dirty="0"/>
              <a:t>internal communication</a:t>
            </a:r>
            <a:r>
              <a:rPr lang="en-US" dirty="0"/>
              <a:t>, especially Board meetings and Town Halls (agenda, objectives, materials, minutes, follow-up)</a:t>
            </a:r>
          </a:p>
          <a:p>
            <a:r>
              <a:rPr lang="en-US" dirty="0"/>
              <a:t>Prepare </a:t>
            </a:r>
            <a:r>
              <a:rPr lang="en-US" b="1" dirty="0"/>
              <a:t>communication with investors </a:t>
            </a:r>
            <a:r>
              <a:rPr lang="en-US" dirty="0"/>
              <a:t>and assist co-founders in day-to-day investor relationships</a:t>
            </a:r>
            <a:endParaRPr lang="en-US" b="1" dirty="0"/>
          </a:p>
        </p:txBody>
      </p:sp>
      <p:grpSp>
        <p:nvGrpSpPr>
          <p:cNvPr id="5" name="btfpStatusSticker364570">
            <a:extLst>
              <a:ext uri="{FF2B5EF4-FFF2-40B4-BE49-F238E27FC236}">
                <a16:creationId xmlns:a16="http://schemas.microsoft.com/office/drawing/2014/main" id="{C875FE78-339F-4E7B-8AA0-9E4BB995188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655426" y="955344"/>
            <a:ext cx="2206374" cy="235611"/>
            <a:chOff x="-2075889" y="876300"/>
            <a:chExt cx="2206374" cy="235611"/>
          </a:xfrm>
        </p:grpSpPr>
        <p:sp>
          <p:nvSpPr>
            <p:cNvPr id="3" name="btfpStatusStickerText364570">
              <a:extLst>
                <a:ext uri="{FF2B5EF4-FFF2-40B4-BE49-F238E27FC236}">
                  <a16:creationId xmlns:a16="http://schemas.microsoft.com/office/drawing/2014/main" id="{F5D1F942-6280-4F47-AA9E-EF470122819C}"/>
                </a:ext>
              </a:extLst>
            </p:cNvPr>
            <p:cNvSpPr txBox="1"/>
            <p:nvPr/>
          </p:nvSpPr>
          <p:spPr bwMode="gray">
            <a:xfrm>
              <a:off x="-2075889" y="876300"/>
              <a:ext cx="2206374" cy="235611"/>
            </a:xfrm>
            <a:prstGeom prst="rect">
              <a:avLst/>
            </a:prstGeom>
            <a:noFill/>
          </p:spPr>
          <p:txBody>
            <a:bodyPr vert="horz" wrap="none" lIns="72073" tIns="25226" rIns="0" bIns="25226" rtlCol="0" anchor="t">
              <a:spAutoFit/>
            </a:bodyPr>
            <a:lstStyle/>
            <a:p>
              <a:pPr marL="0" indent="0" algn="r">
                <a:spcBef>
                  <a:spcPts val="0"/>
                </a:spcBef>
                <a:buNone/>
              </a:pPr>
              <a:r>
                <a:rPr lang="en-US" sz="1200" b="1" cap="all" spc="450" dirty="0">
                  <a:solidFill>
                    <a:srgbClr val="000000"/>
                  </a:solidFill>
                </a:rPr>
                <a:t>For Discussion</a:t>
              </a:r>
            </a:p>
          </p:txBody>
        </p:sp>
        <p:cxnSp>
          <p:nvCxnSpPr>
            <p:cNvPr id="4" name="btfpStatusStickerLine364570">
              <a:extLst>
                <a:ext uri="{FF2B5EF4-FFF2-40B4-BE49-F238E27FC236}">
                  <a16:creationId xmlns:a16="http://schemas.microsoft.com/office/drawing/2014/main" id="{6BF600A1-2F9A-4389-A799-5FA7C15BCC9A}"/>
                </a:ext>
              </a:extLst>
            </p:cNvPr>
            <p:cNvCxnSpPr>
              <a:cxnSpLocks/>
            </p:cNvCxnSpPr>
            <p:nvPr/>
          </p:nvCxnSpPr>
          <p:spPr bwMode="gray">
            <a:xfrm rot="720000">
              <a:off x="-2075889" y="876300"/>
              <a:ext cx="0" cy="23561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miter lim="800000"/>
              <a:headEnd type="none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7A843D5-0C00-4EDC-AA0B-53E6E97A996B}"/>
              </a:ext>
            </a:extLst>
          </p:cNvPr>
          <p:cNvGrpSpPr/>
          <p:nvPr/>
        </p:nvGrpSpPr>
        <p:grpSpPr>
          <a:xfrm>
            <a:off x="330200" y="5925843"/>
            <a:ext cx="11531600" cy="722437"/>
            <a:chOff x="330200" y="5950557"/>
            <a:chExt cx="11531600" cy="722437"/>
          </a:xfrm>
        </p:grpSpPr>
        <p:grpSp>
          <p:nvGrpSpPr>
            <p:cNvPr id="15" name="btfpConclusionArrow222579">
              <a:extLst>
                <a:ext uri="{FF2B5EF4-FFF2-40B4-BE49-F238E27FC236}">
                  <a16:creationId xmlns:a16="http://schemas.microsoft.com/office/drawing/2014/main" id="{35A2C7E9-86B0-4245-A9DD-BA7ADDFCF83C}"/>
                </a:ext>
              </a:extLst>
            </p:cNvPr>
            <p:cNvGrpSpPr/>
            <p:nvPr>
              <p:custDataLst>
                <p:tags r:id="rId6"/>
              </p:custDataLst>
            </p:nvPr>
          </p:nvGrpSpPr>
          <p:grpSpPr>
            <a:xfrm>
              <a:off x="330200" y="5950557"/>
              <a:ext cx="11531600" cy="270745"/>
              <a:chOff x="-711496" y="954447"/>
              <a:chExt cx="11531600" cy="270745"/>
            </a:xfrm>
          </p:grpSpPr>
          <p:sp>
            <p:nvSpPr>
              <p:cNvPr id="12" name="btfpConclusionArrowPointer222579">
                <a:extLst>
                  <a:ext uri="{FF2B5EF4-FFF2-40B4-BE49-F238E27FC236}">
                    <a16:creationId xmlns:a16="http://schemas.microsoft.com/office/drawing/2014/main" id="{9DB0DD29-016C-4A47-9944-3F8BD068A58C}"/>
                  </a:ext>
                </a:extLst>
              </p:cNvPr>
              <p:cNvSpPr/>
              <p:nvPr/>
            </p:nvSpPr>
            <p:spPr bwMode="gray">
              <a:xfrm>
                <a:off x="4621869" y="954447"/>
                <a:ext cx="864870" cy="270745"/>
              </a:xfrm>
              <a:prstGeom prst="downArrow">
                <a:avLst>
                  <a:gd name="adj1" fmla="val 50000"/>
                  <a:gd name="adj2" fmla="val 70000"/>
                </a:avLst>
              </a:prstGeom>
              <a:noFill/>
              <a:ln w="9525" cmpd="sng">
                <a:solidFill>
                  <a:srgbClr val="196CFC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buNone/>
                </a:pPr>
                <a:endParaRPr lang="en-US" sz="1600" dirty="0" err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" name="btfpConclusionArrowLineLeft222579">
                <a:extLst>
                  <a:ext uri="{FF2B5EF4-FFF2-40B4-BE49-F238E27FC236}">
                    <a16:creationId xmlns:a16="http://schemas.microsoft.com/office/drawing/2014/main" id="{9BB61D9D-B3DD-4410-98AA-8E234E9C089E}"/>
                  </a:ext>
                </a:extLst>
              </p:cNvPr>
              <p:cNvCxnSpPr/>
              <p:nvPr/>
            </p:nvCxnSpPr>
            <p:spPr bwMode="gray">
              <a:xfrm>
                <a:off x="-711496" y="1149999"/>
                <a:ext cx="5419852" cy="0"/>
              </a:xfrm>
              <a:prstGeom prst="line">
                <a:avLst/>
              </a:prstGeom>
              <a:ln w="9525" cap="flat" cmpd="sng">
                <a:solidFill>
                  <a:srgbClr val="196CFC"/>
                </a:solidFill>
                <a:miter lim="800000"/>
                <a:tailEnd type="non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btfpConclusionArrowLineRight222579">
                <a:extLst>
                  <a:ext uri="{FF2B5EF4-FFF2-40B4-BE49-F238E27FC236}">
                    <a16:creationId xmlns:a16="http://schemas.microsoft.com/office/drawing/2014/main" id="{E69A8596-893A-4581-B693-607FBC38F140}"/>
                  </a:ext>
                </a:extLst>
              </p:cNvPr>
              <p:cNvCxnSpPr/>
              <p:nvPr/>
            </p:nvCxnSpPr>
            <p:spPr bwMode="gray">
              <a:xfrm>
                <a:off x="5400252" y="1149999"/>
                <a:ext cx="5419852" cy="0"/>
              </a:xfrm>
              <a:prstGeom prst="line">
                <a:avLst/>
              </a:prstGeom>
              <a:ln w="9525" cap="flat" cmpd="sng">
                <a:solidFill>
                  <a:srgbClr val="196CFC"/>
                </a:solidFill>
                <a:miter lim="800000"/>
                <a:tailEnd type="non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btfpConclusionArrowText222579">
              <a:extLst>
                <a:ext uri="{FF2B5EF4-FFF2-40B4-BE49-F238E27FC236}">
                  <a16:creationId xmlns:a16="http://schemas.microsoft.com/office/drawing/2014/main" id="{D9182BAF-6065-47E7-9BD5-738B06846A97}"/>
                </a:ext>
              </a:extLst>
            </p:cNvPr>
            <p:cNvSpPr txBox="1"/>
            <p:nvPr/>
          </p:nvSpPr>
          <p:spPr bwMode="gray">
            <a:xfrm>
              <a:off x="330200" y="6208444"/>
              <a:ext cx="11531600" cy="464550"/>
            </a:xfrm>
            <a:prstGeom prst="rect">
              <a:avLst/>
            </a:prstGeom>
            <a:noFill/>
          </p:spPr>
          <p:txBody>
            <a:bodyPr vert="horz" wrap="square" lIns="36036" tIns="36036" rIns="36036" bIns="180181" rtlCol="0" anchor="ctr">
              <a:spAutoFit/>
            </a:bodyPr>
            <a:lstStyle/>
            <a:p>
              <a:pPr marL="0" indent="0" algn="ctr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OKR is #1 priority as they feed internal &amp; external communication and help inform strategic projects’ prioritization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41302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btfpColumnIndicatorGroup2">
            <a:extLst>
              <a:ext uri="{FF2B5EF4-FFF2-40B4-BE49-F238E27FC236}">
                <a16:creationId xmlns:a16="http://schemas.microsoft.com/office/drawing/2014/main" id="{A01F0EF9-1DA9-4BB4-B432-72835B2F60D8}"/>
              </a:ext>
            </a:extLst>
          </p:cNvPr>
          <p:cNvGrpSpPr/>
          <p:nvPr/>
        </p:nvGrpSpPr>
        <p:grpSpPr>
          <a:xfrm>
            <a:off x="0" y="6926580"/>
            <a:ext cx="12192000" cy="137160"/>
            <a:chOff x="0" y="6926580"/>
            <a:chExt cx="12192000" cy="137160"/>
          </a:xfrm>
        </p:grpSpPr>
        <p:sp>
          <p:nvSpPr>
            <p:cNvPr id="134" name="btfpColumnGapBlocker234478">
              <a:extLst>
                <a:ext uri="{FF2B5EF4-FFF2-40B4-BE49-F238E27FC236}">
                  <a16:creationId xmlns:a16="http://schemas.microsoft.com/office/drawing/2014/main" id="{3C41085B-C46A-488D-99ED-62DF6253F2CB}"/>
                </a:ext>
              </a:extLst>
            </p:cNvPr>
            <p:cNvSpPr/>
            <p:nvPr/>
          </p:nvSpPr>
          <p:spPr bwMode="gray">
            <a:xfrm>
              <a:off x="1186180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32" name="btfpColumnGapBlocker782942">
              <a:extLst>
                <a:ext uri="{FF2B5EF4-FFF2-40B4-BE49-F238E27FC236}">
                  <a16:creationId xmlns:a16="http://schemas.microsoft.com/office/drawing/2014/main" id="{F278E0D5-350A-437F-B5D9-D8203C4B466B}"/>
                </a:ext>
              </a:extLst>
            </p:cNvPr>
            <p:cNvSpPr/>
            <p:nvPr/>
          </p:nvSpPr>
          <p:spPr bwMode="gray">
            <a:xfrm>
              <a:off x="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30" name="btfpColumnIndicator646898">
              <a:extLst>
                <a:ext uri="{FF2B5EF4-FFF2-40B4-BE49-F238E27FC236}">
                  <a16:creationId xmlns:a16="http://schemas.microsoft.com/office/drawing/2014/main" id="{A6C791FE-ABB5-4EF8-8D31-C7C851E17D8A}"/>
                </a:ext>
              </a:extLst>
            </p:cNvPr>
            <p:cNvCxnSpPr/>
            <p:nvPr/>
          </p:nvCxnSpPr>
          <p:spPr bwMode="gray">
            <a:xfrm flipV="1">
              <a:off x="118618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btfpColumnIndicator543865">
              <a:extLst>
                <a:ext uri="{FF2B5EF4-FFF2-40B4-BE49-F238E27FC236}">
                  <a16:creationId xmlns:a16="http://schemas.microsoft.com/office/drawing/2014/main" id="{635E1255-919B-4E39-86CB-9535F606B4E4}"/>
                </a:ext>
              </a:extLst>
            </p:cNvPr>
            <p:cNvCxnSpPr/>
            <p:nvPr/>
          </p:nvCxnSpPr>
          <p:spPr bwMode="gray">
            <a:xfrm flipV="1">
              <a:off x="3302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btfpColumnIndicatorGroup1">
            <a:extLst>
              <a:ext uri="{FF2B5EF4-FFF2-40B4-BE49-F238E27FC236}">
                <a16:creationId xmlns:a16="http://schemas.microsoft.com/office/drawing/2014/main" id="{89DB3CF7-9FE9-473C-8318-DFB6882FBFF6}"/>
              </a:ext>
            </a:extLst>
          </p:cNvPr>
          <p:cNvGrpSpPr/>
          <p:nvPr/>
        </p:nvGrpSpPr>
        <p:grpSpPr>
          <a:xfrm>
            <a:off x="0" y="-205740"/>
            <a:ext cx="12192000" cy="137160"/>
            <a:chOff x="0" y="-205740"/>
            <a:chExt cx="12192000" cy="137160"/>
          </a:xfrm>
        </p:grpSpPr>
        <p:sp>
          <p:nvSpPr>
            <p:cNvPr id="133" name="btfpColumnGapBlocker542851">
              <a:extLst>
                <a:ext uri="{FF2B5EF4-FFF2-40B4-BE49-F238E27FC236}">
                  <a16:creationId xmlns:a16="http://schemas.microsoft.com/office/drawing/2014/main" id="{2D2D501D-ACC8-46EA-8659-0A4721BD3A21}"/>
                </a:ext>
              </a:extLst>
            </p:cNvPr>
            <p:cNvSpPr/>
            <p:nvPr/>
          </p:nvSpPr>
          <p:spPr bwMode="gray">
            <a:xfrm>
              <a:off x="1186180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31" name="btfpColumnGapBlocker935665">
              <a:extLst>
                <a:ext uri="{FF2B5EF4-FFF2-40B4-BE49-F238E27FC236}">
                  <a16:creationId xmlns:a16="http://schemas.microsoft.com/office/drawing/2014/main" id="{C802C21B-E3A0-4291-8BF4-737492322C6F}"/>
                </a:ext>
              </a:extLst>
            </p:cNvPr>
            <p:cNvSpPr/>
            <p:nvPr/>
          </p:nvSpPr>
          <p:spPr bwMode="gray">
            <a:xfrm>
              <a:off x="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29" name="btfpColumnIndicator659303">
              <a:extLst>
                <a:ext uri="{FF2B5EF4-FFF2-40B4-BE49-F238E27FC236}">
                  <a16:creationId xmlns:a16="http://schemas.microsoft.com/office/drawing/2014/main" id="{579C6541-E0DC-4BBE-9536-809D2292D827}"/>
                </a:ext>
              </a:extLst>
            </p:cNvPr>
            <p:cNvCxnSpPr/>
            <p:nvPr/>
          </p:nvCxnSpPr>
          <p:spPr bwMode="gray">
            <a:xfrm flipV="1">
              <a:off x="118618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btfpColumnIndicator154507">
              <a:extLst>
                <a:ext uri="{FF2B5EF4-FFF2-40B4-BE49-F238E27FC236}">
                  <a16:creationId xmlns:a16="http://schemas.microsoft.com/office/drawing/2014/main" id="{2E262D9C-F069-43DC-B2CF-ED58A1965670}"/>
                </a:ext>
              </a:extLst>
            </p:cNvPr>
            <p:cNvCxnSpPr/>
            <p:nvPr/>
          </p:nvCxnSpPr>
          <p:spPr bwMode="gray">
            <a:xfrm flipV="1">
              <a:off x="3302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6F1561-93DE-4FBE-97BF-C759AFC0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Chief of Staff </a:t>
            </a:r>
            <a:r>
              <a:rPr lang="en-US" dirty="0"/>
              <a:t>| First 3 months high-level roadmap</a:t>
            </a:r>
            <a:endParaRPr lang="en-US" b="1" dirty="0"/>
          </a:p>
        </p:txBody>
      </p: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2B1574A3-AB4F-4235-AFB1-2715CFC5040E}"/>
              </a:ext>
            </a:extLst>
          </p:cNvPr>
          <p:cNvGrpSpPr/>
          <p:nvPr/>
        </p:nvGrpSpPr>
        <p:grpSpPr>
          <a:xfrm>
            <a:off x="327357" y="1620177"/>
            <a:ext cx="1843282" cy="1381838"/>
            <a:chOff x="266700" y="1270000"/>
            <a:chExt cx="2028630" cy="972979"/>
          </a:xfrm>
        </p:grpSpPr>
        <p:sp>
          <p:nvSpPr>
            <p:cNvPr id="13" name="btfpRowHeaderBoxText759707">
              <a:extLst>
                <a:ext uri="{FF2B5EF4-FFF2-40B4-BE49-F238E27FC236}">
                  <a16:creationId xmlns:a16="http://schemas.microsoft.com/office/drawing/2014/main" id="{5E9026F1-7391-4E57-84C0-CC8B979BB4AB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0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Operational drumbeat</a:t>
              </a:r>
              <a:endParaRPr lang="en-US" sz="1150" b="1" i="1" dirty="0">
                <a:solidFill>
                  <a:srgbClr val="196CFC"/>
                </a:solidFill>
              </a:endParaRPr>
            </a:p>
          </p:txBody>
        </p:sp>
        <p:cxnSp>
          <p:nvCxnSpPr>
            <p:cNvPr id="85" name="btfpRowHeaderBoxLine759707">
              <a:extLst>
                <a:ext uri="{FF2B5EF4-FFF2-40B4-BE49-F238E27FC236}">
                  <a16:creationId xmlns:a16="http://schemas.microsoft.com/office/drawing/2014/main" id="{9D2BDCE3-11D9-431D-A1AB-E674C646EC68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99581275-41A5-4431-A2FC-8C89E158F835}"/>
              </a:ext>
            </a:extLst>
          </p:cNvPr>
          <p:cNvGrpSpPr/>
          <p:nvPr/>
        </p:nvGrpSpPr>
        <p:grpSpPr>
          <a:xfrm>
            <a:off x="327357" y="3110024"/>
            <a:ext cx="1843282" cy="1003716"/>
            <a:chOff x="266700" y="1270000"/>
            <a:chExt cx="2028630" cy="972979"/>
          </a:xfrm>
        </p:grpSpPr>
        <p:sp>
          <p:nvSpPr>
            <p:cNvPr id="168" name="btfpRowHeaderBoxText759707">
              <a:extLst>
                <a:ext uri="{FF2B5EF4-FFF2-40B4-BE49-F238E27FC236}">
                  <a16:creationId xmlns:a16="http://schemas.microsoft.com/office/drawing/2014/main" id="{75BDEC0D-FE5C-473F-BFCD-0A517E66CB10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180181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Stra</a:t>
              </a:r>
              <a:r>
                <a:rPr lang="en-US" b="1" dirty="0">
                  <a:solidFill>
                    <a:srgbClr val="196CFC"/>
                  </a:solidFill>
                </a:rPr>
                <a:t>tegy</a:t>
              </a:r>
              <a:endParaRPr lang="en-US" sz="1600" b="1" dirty="0">
                <a:solidFill>
                  <a:srgbClr val="196CFC"/>
                </a:solidFill>
              </a:endParaRPr>
            </a:p>
          </p:txBody>
        </p:sp>
        <p:cxnSp>
          <p:nvCxnSpPr>
            <p:cNvPr id="169" name="btfpRowHeaderBoxLine759707">
              <a:extLst>
                <a:ext uri="{FF2B5EF4-FFF2-40B4-BE49-F238E27FC236}">
                  <a16:creationId xmlns:a16="http://schemas.microsoft.com/office/drawing/2014/main" id="{85567831-9F56-4131-AE3B-7ECDB419F02E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btfpColumnHeaderBox712088">
            <a:extLst>
              <a:ext uri="{FF2B5EF4-FFF2-40B4-BE49-F238E27FC236}">
                <a16:creationId xmlns:a16="http://schemas.microsoft.com/office/drawing/2014/main" id="{F4F45429-4FC9-40E5-A52A-402D894151D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432063" y="1210747"/>
            <a:ext cx="2967733" cy="318997"/>
            <a:chOff x="330200" y="5695318"/>
            <a:chExt cx="11531600" cy="318997"/>
          </a:xfrm>
        </p:grpSpPr>
        <p:sp>
          <p:nvSpPr>
            <p:cNvPr id="137" name="btfpColumnHeaderBoxText712088">
              <a:extLst>
                <a:ext uri="{FF2B5EF4-FFF2-40B4-BE49-F238E27FC236}">
                  <a16:creationId xmlns:a16="http://schemas.microsoft.com/office/drawing/2014/main" id="{31F277BA-0DD6-4592-B5DE-3C7C2693C8B3}"/>
                </a:ext>
              </a:extLst>
            </p:cNvPr>
            <p:cNvSpPr txBox="1"/>
            <p:nvPr/>
          </p:nvSpPr>
          <p:spPr bwMode="gray">
            <a:xfrm>
              <a:off x="330200" y="5695318"/>
              <a:ext cx="11531600" cy="3159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 algn="ctr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000000"/>
                  </a:solidFill>
                </a:rPr>
                <a:t>30 days</a:t>
              </a:r>
            </a:p>
          </p:txBody>
        </p:sp>
        <p:cxnSp>
          <p:nvCxnSpPr>
            <p:cNvPr id="138" name="btfpColumnHeaderBoxLine712088">
              <a:extLst>
                <a:ext uri="{FF2B5EF4-FFF2-40B4-BE49-F238E27FC236}">
                  <a16:creationId xmlns:a16="http://schemas.microsoft.com/office/drawing/2014/main" id="{02646CCB-AC60-4533-9281-EED6C6B9237D}"/>
                </a:ext>
              </a:extLst>
            </p:cNvPr>
            <p:cNvCxnSpPr/>
            <p:nvPr/>
          </p:nvCxnSpPr>
          <p:spPr bwMode="gray">
            <a:xfrm>
              <a:off x="330200" y="6014315"/>
              <a:ext cx="11531600" cy="0"/>
            </a:xfrm>
            <a:prstGeom prst="line">
              <a:avLst/>
            </a:prstGeom>
            <a:ln w="9525" cap="flat">
              <a:solidFill>
                <a:srgbClr val="000000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btfpColumnHeaderBox712088">
            <a:extLst>
              <a:ext uri="{FF2B5EF4-FFF2-40B4-BE49-F238E27FC236}">
                <a16:creationId xmlns:a16="http://schemas.microsoft.com/office/drawing/2014/main" id="{40317267-0E79-46D4-AF46-921B781E27E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666940" y="1210747"/>
            <a:ext cx="2967733" cy="318997"/>
            <a:chOff x="330200" y="5695318"/>
            <a:chExt cx="11531600" cy="318997"/>
          </a:xfrm>
        </p:grpSpPr>
        <p:sp>
          <p:nvSpPr>
            <p:cNvPr id="158" name="btfpColumnHeaderBoxText712088">
              <a:extLst>
                <a:ext uri="{FF2B5EF4-FFF2-40B4-BE49-F238E27FC236}">
                  <a16:creationId xmlns:a16="http://schemas.microsoft.com/office/drawing/2014/main" id="{2323A1E5-6DA4-41C9-B688-1D9B930B17C5}"/>
                </a:ext>
              </a:extLst>
            </p:cNvPr>
            <p:cNvSpPr txBox="1"/>
            <p:nvPr/>
          </p:nvSpPr>
          <p:spPr bwMode="gray">
            <a:xfrm>
              <a:off x="330200" y="5695318"/>
              <a:ext cx="11531600" cy="3159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 algn="ctr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000000"/>
                  </a:solidFill>
                </a:rPr>
                <a:t>60 days</a:t>
              </a:r>
            </a:p>
          </p:txBody>
        </p:sp>
        <p:cxnSp>
          <p:nvCxnSpPr>
            <p:cNvPr id="159" name="btfpColumnHeaderBoxLine712088">
              <a:extLst>
                <a:ext uri="{FF2B5EF4-FFF2-40B4-BE49-F238E27FC236}">
                  <a16:creationId xmlns:a16="http://schemas.microsoft.com/office/drawing/2014/main" id="{8B5E7ACE-5C99-4ACB-A4CE-CE5AEC2B0246}"/>
                </a:ext>
              </a:extLst>
            </p:cNvPr>
            <p:cNvCxnSpPr/>
            <p:nvPr/>
          </p:nvCxnSpPr>
          <p:spPr bwMode="gray">
            <a:xfrm>
              <a:off x="330200" y="6014315"/>
              <a:ext cx="11531600" cy="0"/>
            </a:xfrm>
            <a:prstGeom prst="line">
              <a:avLst/>
            </a:prstGeom>
            <a:ln w="9525" cap="flat">
              <a:solidFill>
                <a:srgbClr val="000000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btfpColumnHeaderBox712088">
            <a:extLst>
              <a:ext uri="{FF2B5EF4-FFF2-40B4-BE49-F238E27FC236}">
                <a16:creationId xmlns:a16="http://schemas.microsoft.com/office/drawing/2014/main" id="{97BA8B26-92AF-4822-9F04-279D12CA53F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901816" y="1210747"/>
            <a:ext cx="2967733" cy="318997"/>
            <a:chOff x="330200" y="5695318"/>
            <a:chExt cx="11531600" cy="318997"/>
          </a:xfrm>
        </p:grpSpPr>
        <p:sp>
          <p:nvSpPr>
            <p:cNvPr id="161" name="btfpColumnHeaderBoxText712088">
              <a:extLst>
                <a:ext uri="{FF2B5EF4-FFF2-40B4-BE49-F238E27FC236}">
                  <a16:creationId xmlns:a16="http://schemas.microsoft.com/office/drawing/2014/main" id="{5FED892F-B4A2-4456-8F12-3A5D1CC66278}"/>
                </a:ext>
              </a:extLst>
            </p:cNvPr>
            <p:cNvSpPr txBox="1"/>
            <p:nvPr/>
          </p:nvSpPr>
          <p:spPr bwMode="gray">
            <a:xfrm>
              <a:off x="330200" y="5695318"/>
              <a:ext cx="11531600" cy="3159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 algn="ctr">
                <a:spcBef>
                  <a:spcPts val="0"/>
                </a:spcBef>
                <a:buNone/>
              </a:pPr>
              <a:r>
                <a:rPr lang="en-US" b="1" dirty="0">
                  <a:solidFill>
                    <a:srgbClr val="000000"/>
                  </a:solidFill>
                </a:rPr>
                <a:t>9</a:t>
              </a:r>
              <a:r>
                <a:rPr lang="en-US" sz="1600" b="1" dirty="0">
                  <a:solidFill>
                    <a:srgbClr val="000000"/>
                  </a:solidFill>
                </a:rPr>
                <a:t>0 days</a:t>
              </a:r>
            </a:p>
          </p:txBody>
        </p:sp>
        <p:cxnSp>
          <p:nvCxnSpPr>
            <p:cNvPr id="162" name="btfpColumnHeaderBoxLine712088">
              <a:extLst>
                <a:ext uri="{FF2B5EF4-FFF2-40B4-BE49-F238E27FC236}">
                  <a16:creationId xmlns:a16="http://schemas.microsoft.com/office/drawing/2014/main" id="{E9F123CD-EF45-42D1-A1DA-5AF85605BF28}"/>
                </a:ext>
              </a:extLst>
            </p:cNvPr>
            <p:cNvCxnSpPr/>
            <p:nvPr/>
          </p:nvCxnSpPr>
          <p:spPr bwMode="gray">
            <a:xfrm>
              <a:off x="330200" y="6014315"/>
              <a:ext cx="11531600" cy="0"/>
            </a:xfrm>
            <a:prstGeom prst="line">
              <a:avLst/>
            </a:prstGeom>
            <a:ln w="9525" cap="flat">
              <a:solidFill>
                <a:srgbClr val="000000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e 162">
            <a:extLst>
              <a:ext uri="{FF2B5EF4-FFF2-40B4-BE49-F238E27FC236}">
                <a16:creationId xmlns:a16="http://schemas.microsoft.com/office/drawing/2014/main" id="{EC048E8C-0DA4-4C1C-A357-197D7BC3F1D5}"/>
              </a:ext>
            </a:extLst>
          </p:cNvPr>
          <p:cNvGrpSpPr/>
          <p:nvPr/>
        </p:nvGrpSpPr>
        <p:grpSpPr>
          <a:xfrm>
            <a:off x="319608" y="5307163"/>
            <a:ext cx="1843282" cy="1230727"/>
            <a:chOff x="266700" y="1270000"/>
            <a:chExt cx="2028630" cy="972979"/>
          </a:xfrm>
        </p:grpSpPr>
        <p:sp>
          <p:nvSpPr>
            <p:cNvPr id="164" name="btfpRowHeaderBoxText759707">
              <a:extLst>
                <a:ext uri="{FF2B5EF4-FFF2-40B4-BE49-F238E27FC236}">
                  <a16:creationId xmlns:a16="http://schemas.microsoft.com/office/drawing/2014/main" id="{F182C629-4E80-4FD8-9DC9-D6647BBD66FE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180181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/>
                <a:t>Expected impact on CEO perf.</a:t>
              </a:r>
            </a:p>
          </p:txBody>
        </p:sp>
        <p:cxnSp>
          <p:nvCxnSpPr>
            <p:cNvPr id="165" name="btfpRowHeaderBoxLine759707">
              <a:extLst>
                <a:ext uri="{FF2B5EF4-FFF2-40B4-BE49-F238E27FC236}">
                  <a16:creationId xmlns:a16="http://schemas.microsoft.com/office/drawing/2014/main" id="{E1F13212-057D-43BA-B2B8-A597FFB7ED5D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chemeClr val="tx1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4139C72-5B64-40C8-BD21-078ADB1475B3}"/>
              </a:ext>
            </a:extLst>
          </p:cNvPr>
          <p:cNvSpPr/>
          <p:nvPr/>
        </p:nvSpPr>
        <p:spPr bwMode="gray">
          <a:xfrm>
            <a:off x="2432063" y="1961661"/>
            <a:ext cx="2967729" cy="4878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Schedule </a:t>
            </a:r>
            <a:r>
              <a:rPr lang="en-US" sz="1150" b="1" dirty="0">
                <a:solidFill>
                  <a:schemeClr val="tx1"/>
                </a:solidFill>
              </a:rPr>
              <a:t>1:1 with Team leads</a:t>
            </a:r>
            <a:r>
              <a:rPr lang="en-US" sz="1150" dirty="0">
                <a:solidFill>
                  <a:schemeClr val="tx1"/>
                </a:solidFill>
              </a:rPr>
              <a:t>, build trust and understand their needs/ challenges</a:t>
            </a:r>
          </a:p>
        </p:txBody>
      </p:sp>
      <p:cxnSp>
        <p:nvCxnSpPr>
          <p:cNvPr id="142" name="Connecteur droit 141">
            <a:extLst>
              <a:ext uri="{FF2B5EF4-FFF2-40B4-BE49-F238E27FC236}">
                <a16:creationId xmlns:a16="http://schemas.microsoft.com/office/drawing/2014/main" id="{9262B7A3-21E1-4E3B-A8C3-484159FFD29B}"/>
              </a:ext>
            </a:extLst>
          </p:cNvPr>
          <p:cNvCxnSpPr/>
          <p:nvPr/>
        </p:nvCxnSpPr>
        <p:spPr bwMode="gray">
          <a:xfrm>
            <a:off x="2349733" y="5242642"/>
            <a:ext cx="9515054" cy="0"/>
          </a:xfrm>
          <a:prstGeom prst="line">
            <a:avLst/>
          </a:prstGeom>
          <a:ln w="9525" cap="flat">
            <a:solidFill>
              <a:schemeClr val="bg1">
                <a:lumMod val="50000"/>
              </a:schemeClr>
            </a:solidFill>
            <a:prstDash val="dash"/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Rectangle 172">
            <a:extLst>
              <a:ext uri="{FF2B5EF4-FFF2-40B4-BE49-F238E27FC236}">
                <a16:creationId xmlns:a16="http://schemas.microsoft.com/office/drawing/2014/main" id="{F9B5EC2B-A567-45FE-99F9-A22CEBBC1F6F}"/>
              </a:ext>
            </a:extLst>
          </p:cNvPr>
          <p:cNvSpPr/>
          <p:nvPr/>
        </p:nvSpPr>
        <p:spPr bwMode="gray">
          <a:xfrm>
            <a:off x="2432063" y="3116217"/>
            <a:ext cx="2967729" cy="4696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Gather list and information on </a:t>
            </a:r>
            <a:r>
              <a:rPr lang="en-US" sz="1150" b="1" dirty="0">
                <a:solidFill>
                  <a:schemeClr val="tx1"/>
                </a:solidFill>
              </a:rPr>
              <a:t>existing projects</a:t>
            </a:r>
            <a:r>
              <a:rPr lang="en-US" sz="1150" dirty="0">
                <a:solidFill>
                  <a:schemeClr val="tx1"/>
                </a:solidFill>
              </a:rPr>
              <a:t> and review progress  </a:t>
            </a:r>
          </a:p>
        </p:txBody>
      </p:sp>
      <p:grpSp>
        <p:nvGrpSpPr>
          <p:cNvPr id="174" name="btfpStatusSticker364570">
            <a:extLst>
              <a:ext uri="{FF2B5EF4-FFF2-40B4-BE49-F238E27FC236}">
                <a16:creationId xmlns:a16="http://schemas.microsoft.com/office/drawing/2014/main" id="{45DF1048-C7B9-49C0-880D-73E5705BD11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655426" y="955344"/>
            <a:ext cx="2206374" cy="235611"/>
            <a:chOff x="-2075889" y="876300"/>
            <a:chExt cx="2206374" cy="235611"/>
          </a:xfrm>
        </p:grpSpPr>
        <p:sp>
          <p:nvSpPr>
            <p:cNvPr id="175" name="btfpStatusStickerText364570">
              <a:extLst>
                <a:ext uri="{FF2B5EF4-FFF2-40B4-BE49-F238E27FC236}">
                  <a16:creationId xmlns:a16="http://schemas.microsoft.com/office/drawing/2014/main" id="{AF2BFD41-4E64-435C-AEF6-B8CB4F226BEB}"/>
                </a:ext>
              </a:extLst>
            </p:cNvPr>
            <p:cNvSpPr txBox="1"/>
            <p:nvPr/>
          </p:nvSpPr>
          <p:spPr bwMode="gray">
            <a:xfrm>
              <a:off x="-2075889" y="876300"/>
              <a:ext cx="2206374" cy="235611"/>
            </a:xfrm>
            <a:prstGeom prst="rect">
              <a:avLst/>
            </a:prstGeom>
            <a:noFill/>
          </p:spPr>
          <p:txBody>
            <a:bodyPr vert="horz" wrap="none" lIns="72073" tIns="25226" rIns="0" bIns="25226" rtlCol="0" anchor="t">
              <a:spAutoFit/>
            </a:bodyPr>
            <a:lstStyle/>
            <a:p>
              <a:pPr marL="0" indent="0" algn="r">
                <a:spcBef>
                  <a:spcPts val="0"/>
                </a:spcBef>
                <a:buNone/>
              </a:pPr>
              <a:r>
                <a:rPr lang="en-US" sz="1200" b="1" cap="all" spc="450" dirty="0">
                  <a:solidFill>
                    <a:srgbClr val="000000"/>
                  </a:solidFill>
                </a:rPr>
                <a:t>For Discussion</a:t>
              </a:r>
            </a:p>
          </p:txBody>
        </p:sp>
        <p:cxnSp>
          <p:nvCxnSpPr>
            <p:cNvPr id="176" name="btfpStatusStickerLine364570">
              <a:extLst>
                <a:ext uri="{FF2B5EF4-FFF2-40B4-BE49-F238E27FC236}">
                  <a16:creationId xmlns:a16="http://schemas.microsoft.com/office/drawing/2014/main" id="{BCD8AA93-9A86-48A1-9769-18136095CB57}"/>
                </a:ext>
              </a:extLst>
            </p:cNvPr>
            <p:cNvCxnSpPr>
              <a:cxnSpLocks/>
            </p:cNvCxnSpPr>
            <p:nvPr/>
          </p:nvCxnSpPr>
          <p:spPr bwMode="gray">
            <a:xfrm rot="720000">
              <a:off x="-2075889" y="876300"/>
              <a:ext cx="0" cy="23561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miter lim="800000"/>
              <a:headEnd type="none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Rectangle 176">
            <a:extLst>
              <a:ext uri="{FF2B5EF4-FFF2-40B4-BE49-F238E27FC236}">
                <a16:creationId xmlns:a16="http://schemas.microsoft.com/office/drawing/2014/main" id="{439B73E8-C735-42C5-AB8D-190640F55099}"/>
              </a:ext>
            </a:extLst>
          </p:cNvPr>
          <p:cNvSpPr/>
          <p:nvPr/>
        </p:nvSpPr>
        <p:spPr bwMode="gray">
          <a:xfrm>
            <a:off x="2432063" y="1620177"/>
            <a:ext cx="2967729" cy="2753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Set-up a recurring </a:t>
            </a:r>
            <a:r>
              <a:rPr lang="en-US" sz="1150" b="1" dirty="0">
                <a:solidFill>
                  <a:schemeClr val="tx1"/>
                </a:solidFill>
              </a:rPr>
              <a:t>process with CEO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F699403E-D9FC-44AC-ACE7-E19D8AADD492}"/>
              </a:ext>
            </a:extLst>
          </p:cNvPr>
          <p:cNvSpPr/>
          <p:nvPr/>
        </p:nvSpPr>
        <p:spPr bwMode="gray">
          <a:xfrm>
            <a:off x="2432063" y="2514212"/>
            <a:ext cx="2967729" cy="4878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Review </a:t>
            </a:r>
            <a:r>
              <a:rPr lang="en-US" sz="1150" b="1" dirty="0">
                <a:solidFill>
                  <a:schemeClr val="tx1"/>
                </a:solidFill>
              </a:rPr>
              <a:t>current OKR process</a:t>
            </a:r>
            <a:r>
              <a:rPr lang="en-US" sz="1150" dirty="0">
                <a:solidFill>
                  <a:schemeClr val="tx1"/>
                </a:solidFill>
              </a:rPr>
              <a:t> and identify gaps / areas of improvement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5765CCC-F545-42F6-A147-6C3684F701A0}"/>
              </a:ext>
            </a:extLst>
          </p:cNvPr>
          <p:cNvSpPr/>
          <p:nvPr/>
        </p:nvSpPr>
        <p:spPr bwMode="gray">
          <a:xfrm>
            <a:off x="2432063" y="3644042"/>
            <a:ext cx="2967729" cy="4696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Collect external &amp; internal data and start to </a:t>
            </a:r>
            <a:r>
              <a:rPr lang="en-US" sz="1150" b="1" dirty="0">
                <a:solidFill>
                  <a:schemeClr val="tx1"/>
                </a:solidFill>
              </a:rPr>
              <a:t>prioritize </a:t>
            </a:r>
            <a:r>
              <a:rPr lang="en-US" sz="1150" dirty="0">
                <a:solidFill>
                  <a:schemeClr val="tx1"/>
                </a:solidFill>
              </a:rPr>
              <a:t>list of on-going &amp; future </a:t>
            </a:r>
            <a:r>
              <a:rPr lang="en-US" sz="1150" b="1" dirty="0">
                <a:solidFill>
                  <a:schemeClr val="tx1"/>
                </a:solidFill>
              </a:rPr>
              <a:t>projects</a:t>
            </a:r>
            <a:endParaRPr lang="en-US" sz="1150" dirty="0">
              <a:solidFill>
                <a:schemeClr val="tx1"/>
              </a:solidFill>
            </a:endParaRPr>
          </a:p>
        </p:txBody>
      </p:sp>
      <p:grpSp>
        <p:nvGrpSpPr>
          <p:cNvPr id="180" name="Groupe 179">
            <a:extLst>
              <a:ext uri="{FF2B5EF4-FFF2-40B4-BE49-F238E27FC236}">
                <a16:creationId xmlns:a16="http://schemas.microsoft.com/office/drawing/2014/main" id="{44282365-5BA9-49E3-9575-A80CF4439C0E}"/>
              </a:ext>
            </a:extLst>
          </p:cNvPr>
          <p:cNvGrpSpPr/>
          <p:nvPr/>
        </p:nvGrpSpPr>
        <p:grpSpPr>
          <a:xfrm>
            <a:off x="327357" y="4220800"/>
            <a:ext cx="1843282" cy="924387"/>
            <a:chOff x="266700" y="1270000"/>
            <a:chExt cx="2028630" cy="972979"/>
          </a:xfrm>
        </p:grpSpPr>
        <p:sp>
          <p:nvSpPr>
            <p:cNvPr id="181" name="btfpRowHeaderBoxText759707">
              <a:extLst>
                <a:ext uri="{FF2B5EF4-FFF2-40B4-BE49-F238E27FC236}">
                  <a16:creationId xmlns:a16="http://schemas.microsoft.com/office/drawing/2014/main" id="{725D99F6-48FD-4854-8E09-B262BF612FF9}"/>
                </a:ext>
              </a:extLst>
            </p:cNvPr>
            <p:cNvSpPr txBox="1"/>
            <p:nvPr/>
          </p:nvSpPr>
          <p:spPr bwMode="gray">
            <a:xfrm>
              <a:off x="266700" y="1270000"/>
              <a:ext cx="2028630" cy="972979"/>
            </a:xfrm>
            <a:prstGeom prst="rect">
              <a:avLst/>
            </a:prstGeom>
            <a:noFill/>
          </p:spPr>
          <p:txBody>
            <a:bodyPr vert="horz" wrap="square" lIns="36036" tIns="36036" rIns="180181" bIns="36036" rtlCol="0" anchor="t">
              <a:no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196CFC"/>
                  </a:solidFill>
                </a:rPr>
                <a:t>Communication</a:t>
              </a:r>
            </a:p>
          </p:txBody>
        </p:sp>
        <p:cxnSp>
          <p:nvCxnSpPr>
            <p:cNvPr id="182" name="btfpRowHeaderBoxLine759707">
              <a:extLst>
                <a:ext uri="{FF2B5EF4-FFF2-40B4-BE49-F238E27FC236}">
                  <a16:creationId xmlns:a16="http://schemas.microsoft.com/office/drawing/2014/main" id="{1E2882BE-12E6-4310-BF5A-003F90DCF4B8}"/>
                </a:ext>
              </a:extLst>
            </p:cNvPr>
            <p:cNvCxnSpPr/>
            <p:nvPr/>
          </p:nvCxnSpPr>
          <p:spPr bwMode="gray">
            <a:xfrm>
              <a:off x="2295330" y="1270000"/>
              <a:ext cx="0" cy="972979"/>
            </a:xfrm>
            <a:prstGeom prst="line">
              <a:avLst/>
            </a:prstGeom>
            <a:ln w="76200" cap="flat">
              <a:solidFill>
                <a:srgbClr val="196CFC"/>
              </a:solidFill>
              <a:miter lim="800000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C2ED8F78-5C5B-4A26-926E-7D7B82B41F64}"/>
              </a:ext>
            </a:extLst>
          </p:cNvPr>
          <p:cNvSpPr/>
          <p:nvPr/>
        </p:nvSpPr>
        <p:spPr bwMode="gray">
          <a:xfrm>
            <a:off x="2432063" y="4226993"/>
            <a:ext cx="2967729" cy="4261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Attend key internal &amp; external meetings and start to become the </a:t>
            </a:r>
            <a:r>
              <a:rPr lang="en-US" sz="1150" b="1" dirty="0">
                <a:solidFill>
                  <a:schemeClr val="tx1"/>
                </a:solidFill>
              </a:rPr>
              <a:t>coordinator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FEB41218-A2A0-49C5-83A5-8438211C3B94}"/>
              </a:ext>
            </a:extLst>
          </p:cNvPr>
          <p:cNvSpPr/>
          <p:nvPr/>
        </p:nvSpPr>
        <p:spPr bwMode="gray">
          <a:xfrm>
            <a:off x="2432063" y="4719034"/>
            <a:ext cx="2967729" cy="4261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Revisit </a:t>
            </a:r>
            <a:r>
              <a:rPr lang="en-US" sz="1150" b="1" dirty="0">
                <a:solidFill>
                  <a:schemeClr val="tx1"/>
                </a:solidFill>
              </a:rPr>
              <a:t>template </a:t>
            </a:r>
            <a:r>
              <a:rPr lang="en-US" sz="1150" dirty="0">
                <a:solidFill>
                  <a:schemeClr val="tx1"/>
                </a:solidFill>
              </a:rPr>
              <a:t>and create </a:t>
            </a:r>
            <a:r>
              <a:rPr lang="en-US" sz="1150" b="1" dirty="0">
                <a:solidFill>
                  <a:schemeClr val="tx1"/>
                </a:solidFill>
              </a:rPr>
              <a:t>agenda/ shell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b="1" dirty="0">
                <a:solidFill>
                  <a:schemeClr val="tx1"/>
                </a:solidFill>
              </a:rPr>
              <a:t>of materials</a:t>
            </a:r>
            <a:r>
              <a:rPr lang="en-US" sz="1150" dirty="0">
                <a:solidFill>
                  <a:schemeClr val="tx1"/>
                </a:solidFill>
              </a:rPr>
              <a:t> for upcoming meetings</a:t>
            </a:r>
          </a:p>
        </p:txBody>
      </p:sp>
      <p:sp>
        <p:nvSpPr>
          <p:cNvPr id="143" name="btfpBulletedList357765">
            <a:extLst>
              <a:ext uri="{FF2B5EF4-FFF2-40B4-BE49-F238E27FC236}">
                <a16:creationId xmlns:a16="http://schemas.microsoft.com/office/drawing/2014/main" id="{FCF6D226-23E2-4C0E-A58F-693EE5421FD9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gray">
          <a:xfrm>
            <a:off x="2424314" y="5307163"/>
            <a:ext cx="2967725" cy="1149921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150" dirty="0"/>
              <a:t>View on gaps and improvement opportunities as regards OKR</a:t>
            </a:r>
          </a:p>
          <a:p>
            <a:pPr>
              <a:spcBef>
                <a:spcPts val="600"/>
              </a:spcBef>
            </a:pPr>
            <a:r>
              <a:rPr lang="en-US" sz="1150" dirty="0"/>
              <a:t>Prioritized list of strategic projects</a:t>
            </a:r>
          </a:p>
          <a:p>
            <a:pPr>
              <a:spcBef>
                <a:spcPts val="600"/>
              </a:spcBef>
            </a:pPr>
            <a:r>
              <a:rPr lang="en-US" sz="1150" dirty="0"/>
              <a:t>More time to focus on vision/ delivery vs. presentation material production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2E521F2F-D9DF-4005-9778-6EF6480381A6}"/>
              </a:ext>
            </a:extLst>
          </p:cNvPr>
          <p:cNvSpPr/>
          <p:nvPr/>
        </p:nvSpPr>
        <p:spPr bwMode="gray">
          <a:xfrm>
            <a:off x="5661215" y="1620178"/>
            <a:ext cx="2967729" cy="2753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Build Chief of Staff </a:t>
            </a:r>
            <a:r>
              <a:rPr lang="en-US" sz="1150" b="1" dirty="0">
                <a:solidFill>
                  <a:schemeClr val="tx1"/>
                </a:solidFill>
              </a:rPr>
              <a:t>roadmap </a:t>
            </a:r>
            <a:r>
              <a:rPr lang="en-US" sz="1150" dirty="0">
                <a:solidFill>
                  <a:schemeClr val="tx1"/>
                </a:solidFill>
              </a:rPr>
              <a:t>for the year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D552E4C3-4B8C-4524-9E19-C5CA816F6F6A}"/>
              </a:ext>
            </a:extLst>
          </p:cNvPr>
          <p:cNvSpPr/>
          <p:nvPr/>
        </p:nvSpPr>
        <p:spPr bwMode="gray">
          <a:xfrm>
            <a:off x="8901902" y="1620178"/>
            <a:ext cx="2967729" cy="2753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Start filling </a:t>
            </a:r>
            <a:r>
              <a:rPr lang="en-US" sz="1150" b="1" dirty="0">
                <a:solidFill>
                  <a:schemeClr val="tx1"/>
                </a:solidFill>
              </a:rPr>
              <a:t>gaps in organization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i="1" dirty="0">
                <a:solidFill>
                  <a:schemeClr val="tx1"/>
                </a:solidFill>
              </a:rPr>
              <a:t>(ad-hoc)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8870E19C-9659-4E99-AF38-1B105DA39B6B}"/>
              </a:ext>
            </a:extLst>
          </p:cNvPr>
          <p:cNvSpPr/>
          <p:nvPr/>
        </p:nvSpPr>
        <p:spPr bwMode="gray">
          <a:xfrm>
            <a:off x="5661215" y="4223428"/>
            <a:ext cx="6203572" cy="4261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Own </a:t>
            </a:r>
            <a:r>
              <a:rPr lang="en-US" sz="1150" b="1" dirty="0">
                <a:solidFill>
                  <a:schemeClr val="tx1"/>
                </a:solidFill>
              </a:rPr>
              <a:t>internal communications</a:t>
            </a:r>
            <a:r>
              <a:rPr lang="en-US" sz="1150" dirty="0">
                <a:solidFill>
                  <a:schemeClr val="tx1"/>
                </a:solidFill>
              </a:rPr>
              <a:t> (ensure clear objectives and agenda, focus on most important topics, clear next steps, follow-up with owners, etc.)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881D5EFF-4A61-4363-B01A-CE3E53A5BFBA}"/>
              </a:ext>
            </a:extLst>
          </p:cNvPr>
          <p:cNvSpPr/>
          <p:nvPr/>
        </p:nvSpPr>
        <p:spPr bwMode="gray">
          <a:xfrm>
            <a:off x="5661215" y="4713874"/>
            <a:ext cx="6203572" cy="4261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Own </a:t>
            </a:r>
            <a:r>
              <a:rPr lang="en-US" sz="1150" b="1" dirty="0">
                <a:solidFill>
                  <a:schemeClr val="tx1"/>
                </a:solidFill>
              </a:rPr>
              <a:t>presentation materials to investors</a:t>
            </a:r>
            <a:r>
              <a:rPr lang="en-US" sz="1150" dirty="0">
                <a:solidFill>
                  <a:schemeClr val="tx1"/>
                </a:solidFill>
              </a:rPr>
              <a:t> (build agenda, collect data from Team leads, prepare high impact materials, etc.)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C9A43163-BAC4-4A04-B54F-67629E348031}"/>
              </a:ext>
            </a:extLst>
          </p:cNvPr>
          <p:cNvSpPr/>
          <p:nvPr/>
        </p:nvSpPr>
        <p:spPr bwMode="gray">
          <a:xfrm>
            <a:off x="5661215" y="3419336"/>
            <a:ext cx="2967729" cy="3912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Build a </a:t>
            </a:r>
            <a:r>
              <a:rPr lang="en-US" sz="1150" b="1" dirty="0">
                <a:solidFill>
                  <a:schemeClr val="tx1"/>
                </a:solidFill>
              </a:rPr>
              <a:t>business case </a:t>
            </a:r>
            <a:r>
              <a:rPr lang="en-US" sz="1150" dirty="0">
                <a:solidFill>
                  <a:schemeClr val="tx1"/>
                </a:solidFill>
              </a:rPr>
              <a:t>and </a:t>
            </a:r>
            <a:r>
              <a:rPr lang="en-US" sz="1150" b="1" dirty="0">
                <a:solidFill>
                  <a:schemeClr val="tx1"/>
                </a:solidFill>
              </a:rPr>
              <a:t>roadmap </a:t>
            </a:r>
            <a:r>
              <a:rPr lang="en-US" sz="1150" dirty="0">
                <a:solidFill>
                  <a:schemeClr val="tx1"/>
                </a:solidFill>
              </a:rPr>
              <a:t>(with key milestones/ owners)</a:t>
            </a:r>
            <a:r>
              <a:rPr lang="en-US" sz="1150" b="1" dirty="0">
                <a:solidFill>
                  <a:schemeClr val="tx1"/>
                </a:solidFill>
              </a:rPr>
              <a:t> </a:t>
            </a:r>
            <a:r>
              <a:rPr lang="en-US" sz="1150" dirty="0">
                <a:solidFill>
                  <a:schemeClr val="tx1"/>
                </a:solidFill>
              </a:rPr>
              <a:t>for priority projects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211AEBFB-0B08-46F1-845D-E05BEB6206A5}"/>
              </a:ext>
            </a:extLst>
          </p:cNvPr>
          <p:cNvSpPr/>
          <p:nvPr/>
        </p:nvSpPr>
        <p:spPr bwMode="gray">
          <a:xfrm>
            <a:off x="8890367" y="3116217"/>
            <a:ext cx="2967729" cy="4696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Implement </a:t>
            </a:r>
            <a:r>
              <a:rPr lang="en-US" sz="1150" b="1" dirty="0">
                <a:solidFill>
                  <a:schemeClr val="tx1"/>
                </a:solidFill>
              </a:rPr>
              <a:t>quick wins </a:t>
            </a:r>
            <a:br>
              <a:rPr lang="en-US" sz="1150" b="1" dirty="0">
                <a:solidFill>
                  <a:schemeClr val="tx1"/>
                </a:solidFill>
              </a:rPr>
            </a:br>
            <a:r>
              <a:rPr lang="en-US" sz="1150" dirty="0">
                <a:solidFill>
                  <a:schemeClr val="tx1"/>
                </a:solidFill>
              </a:rPr>
              <a:t>(low effort/ medium-to-high impact projects)</a:t>
            </a:r>
            <a:endParaRPr lang="en-US" sz="1150" b="1" dirty="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4ECD1EE1-1088-4B21-BB4D-93F151855D9B}"/>
              </a:ext>
            </a:extLst>
          </p:cNvPr>
          <p:cNvSpPr/>
          <p:nvPr/>
        </p:nvSpPr>
        <p:spPr bwMode="gray">
          <a:xfrm>
            <a:off x="8890367" y="3644042"/>
            <a:ext cx="2967729" cy="4696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Kick-start </a:t>
            </a:r>
            <a:r>
              <a:rPr lang="en-US" sz="1150" b="1" dirty="0">
                <a:solidFill>
                  <a:schemeClr val="tx1"/>
                </a:solidFill>
              </a:rPr>
              <a:t>long-term projects</a:t>
            </a:r>
            <a:r>
              <a:rPr lang="en-US" sz="1150" dirty="0">
                <a:solidFill>
                  <a:schemeClr val="tx1"/>
                </a:solidFill>
              </a:rPr>
              <a:t> (high impact/ high effort), set-up PMO &amp; onboard owners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5DBAF4CB-F8AC-4627-B6D1-11218CF272C8}"/>
              </a:ext>
            </a:extLst>
          </p:cNvPr>
          <p:cNvSpPr/>
          <p:nvPr/>
        </p:nvSpPr>
        <p:spPr bwMode="gray">
          <a:xfrm>
            <a:off x="5661215" y="3116217"/>
            <a:ext cx="2967729" cy="2490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Build </a:t>
            </a:r>
            <a:r>
              <a:rPr lang="en-US" sz="1150" b="1" dirty="0">
                <a:solidFill>
                  <a:schemeClr val="tx1"/>
                </a:solidFill>
              </a:rPr>
              <a:t>yearly strategy roadmap</a:t>
            </a:r>
            <a:r>
              <a:rPr lang="en-US" sz="1150" dirty="0">
                <a:solidFill>
                  <a:schemeClr val="tx1"/>
                </a:solidFill>
              </a:rPr>
              <a:t> for </a:t>
            </a:r>
            <a:r>
              <a:rPr lang="en-US" sz="1150" dirty="0" err="1">
                <a:solidFill>
                  <a:schemeClr val="tx1"/>
                </a:solidFill>
              </a:rPr>
              <a:t>Skello</a:t>
            </a:r>
            <a:endParaRPr lang="en-US" sz="1150" dirty="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917DA52C-D1A8-4902-8E7C-40BDF4A815B1}"/>
              </a:ext>
            </a:extLst>
          </p:cNvPr>
          <p:cNvSpPr/>
          <p:nvPr/>
        </p:nvSpPr>
        <p:spPr bwMode="gray">
          <a:xfrm>
            <a:off x="5661215" y="3864722"/>
            <a:ext cx="2967729" cy="2490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Set-up process to collect </a:t>
            </a:r>
            <a:r>
              <a:rPr lang="en-US" sz="1150" b="1" dirty="0">
                <a:solidFill>
                  <a:schemeClr val="tx1"/>
                </a:solidFill>
              </a:rPr>
              <a:t>market insights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F5192E4-7718-483C-8100-16F01D595D29}"/>
              </a:ext>
            </a:extLst>
          </p:cNvPr>
          <p:cNvSpPr/>
          <p:nvPr/>
        </p:nvSpPr>
        <p:spPr bwMode="gray">
          <a:xfrm>
            <a:off x="5661214" y="1961662"/>
            <a:ext cx="2967729" cy="242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Review yearly </a:t>
            </a:r>
            <a:r>
              <a:rPr lang="en-US" sz="1150" b="1" dirty="0">
                <a:solidFill>
                  <a:schemeClr val="tx1"/>
                </a:solidFill>
              </a:rPr>
              <a:t>company goals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6B9239F1-CC4A-4C00-A066-090F5B3DBAC7}"/>
              </a:ext>
            </a:extLst>
          </p:cNvPr>
          <p:cNvSpPr/>
          <p:nvPr/>
        </p:nvSpPr>
        <p:spPr bwMode="gray">
          <a:xfrm>
            <a:off x="8901816" y="1961662"/>
            <a:ext cx="2967729" cy="3865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Automate data extraction and analysis of </a:t>
            </a:r>
            <a:r>
              <a:rPr lang="en-US" sz="1150" b="1" dirty="0">
                <a:solidFill>
                  <a:schemeClr val="tx1"/>
                </a:solidFill>
              </a:rPr>
              <a:t>Key Performance Indicators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F9F0549D-82E7-4566-85E9-F3D42CB00B36}"/>
              </a:ext>
            </a:extLst>
          </p:cNvPr>
          <p:cNvSpPr/>
          <p:nvPr/>
        </p:nvSpPr>
        <p:spPr bwMode="gray">
          <a:xfrm>
            <a:off x="5661214" y="2258587"/>
            <a:ext cx="2967729" cy="739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Redefine </a:t>
            </a:r>
            <a:r>
              <a:rPr lang="en-US" sz="1150" b="1" dirty="0">
                <a:solidFill>
                  <a:schemeClr val="tx1"/>
                </a:solidFill>
              </a:rPr>
              <a:t>OKR list and process</a:t>
            </a:r>
            <a:r>
              <a:rPr lang="en-US" sz="1150" dirty="0">
                <a:solidFill>
                  <a:schemeClr val="tx1"/>
                </a:solidFill>
              </a:rPr>
              <a:t> with Team Leads, making sure to have buy-in, that OKR contribute to company goals and to adopt best practices (ex. max 5 OKR per Dpt.)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3BE4CBC2-C8A3-4917-A0DE-005E6E4DDEBE}"/>
              </a:ext>
            </a:extLst>
          </p:cNvPr>
          <p:cNvSpPr/>
          <p:nvPr/>
        </p:nvSpPr>
        <p:spPr bwMode="gray">
          <a:xfrm>
            <a:off x="8901816" y="2419119"/>
            <a:ext cx="2967729" cy="578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" tIns="18000" rIns="18000" bIns="1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tx1"/>
                </a:solidFill>
              </a:rPr>
              <a:t>Monitor and share </a:t>
            </a:r>
            <a:r>
              <a:rPr lang="en-US" sz="1150" b="1" dirty="0">
                <a:solidFill>
                  <a:schemeClr val="tx1"/>
                </a:solidFill>
              </a:rPr>
              <a:t>OKR, </a:t>
            </a:r>
            <a:r>
              <a:rPr lang="en-US" sz="1150" dirty="0">
                <a:solidFill>
                  <a:schemeClr val="tx1"/>
                </a:solidFill>
              </a:rPr>
              <a:t>both with the Board (monthly) and company (quarterly), support and challenge Team Leads (voicing issues)</a:t>
            </a:r>
          </a:p>
        </p:txBody>
      </p:sp>
      <p:sp>
        <p:nvSpPr>
          <p:cNvPr id="202" name="btfpBulletedList357765">
            <a:extLst>
              <a:ext uri="{FF2B5EF4-FFF2-40B4-BE49-F238E27FC236}">
                <a16:creationId xmlns:a16="http://schemas.microsoft.com/office/drawing/2014/main" id="{91EB80DD-9151-4321-8768-774246EF47D6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gray">
          <a:xfrm>
            <a:off x="5653469" y="5307163"/>
            <a:ext cx="3053923" cy="1288421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150" dirty="0"/>
              <a:t>Confidence that the revisited OKR list &amp; process will translate into results</a:t>
            </a:r>
          </a:p>
          <a:p>
            <a:pPr>
              <a:spcBef>
                <a:spcPts val="600"/>
              </a:spcBef>
            </a:pPr>
            <a:r>
              <a:rPr lang="en-US" sz="1150" dirty="0"/>
              <a:t>View on opportunity vs. trade-offs from </a:t>
            </a:r>
            <a:r>
              <a:rPr lang="en-US" sz="1150" dirty="0" err="1"/>
              <a:t>strat</a:t>
            </a:r>
            <a:r>
              <a:rPr lang="en-US" sz="1150" dirty="0"/>
              <a:t>. projects, enabling informed decisions</a:t>
            </a:r>
          </a:p>
          <a:p>
            <a:pPr>
              <a:spcBef>
                <a:spcPts val="600"/>
              </a:spcBef>
            </a:pPr>
            <a:r>
              <a:rPr lang="en-US" sz="1150" dirty="0"/>
              <a:t>Ability to leverage high impact communication  materials</a:t>
            </a:r>
          </a:p>
        </p:txBody>
      </p:sp>
      <p:sp>
        <p:nvSpPr>
          <p:cNvPr id="203" name="btfpBulletedList357765">
            <a:extLst>
              <a:ext uri="{FF2B5EF4-FFF2-40B4-BE49-F238E27FC236}">
                <a16:creationId xmlns:a16="http://schemas.microsoft.com/office/drawing/2014/main" id="{162C48F6-9AB4-42B3-AED5-03D128021E34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gray">
          <a:xfrm>
            <a:off x="8894067" y="5307163"/>
            <a:ext cx="2967725" cy="1288421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150" dirty="0"/>
              <a:t>Ability to easily monitor OKR and KPIs and early information on roadblocks</a:t>
            </a:r>
          </a:p>
          <a:p>
            <a:pPr>
              <a:spcBef>
                <a:spcPts val="600"/>
              </a:spcBef>
            </a:pPr>
            <a:r>
              <a:rPr lang="en-US" sz="1150" dirty="0"/>
              <a:t>Tangible results from quick-wins and view on progress for long-term projects</a:t>
            </a:r>
          </a:p>
          <a:p>
            <a:pPr>
              <a:spcBef>
                <a:spcPts val="600"/>
              </a:spcBef>
            </a:pPr>
            <a:r>
              <a:rPr lang="en-US" sz="1150" dirty="0"/>
              <a:t>Reliance in execution of key decisions following internal/ external meetings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8107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tfpColumnIndicatorGroup2">
            <a:extLst>
              <a:ext uri="{FF2B5EF4-FFF2-40B4-BE49-F238E27FC236}">
                <a16:creationId xmlns:a16="http://schemas.microsoft.com/office/drawing/2014/main" id="{1FFAAA57-8663-48B5-A537-5AF9BE21524B}"/>
              </a:ext>
            </a:extLst>
          </p:cNvPr>
          <p:cNvGrpSpPr/>
          <p:nvPr/>
        </p:nvGrpSpPr>
        <p:grpSpPr>
          <a:xfrm>
            <a:off x="0" y="6926580"/>
            <a:ext cx="12192000" cy="137160"/>
            <a:chOff x="0" y="6926580"/>
            <a:chExt cx="12192000" cy="137160"/>
          </a:xfrm>
        </p:grpSpPr>
        <p:sp>
          <p:nvSpPr>
            <p:cNvPr id="12" name="btfpColumnGapBlocker236909">
              <a:extLst>
                <a:ext uri="{FF2B5EF4-FFF2-40B4-BE49-F238E27FC236}">
                  <a16:creationId xmlns:a16="http://schemas.microsoft.com/office/drawing/2014/main" id="{90532FB9-E625-4294-9380-E57A89A89774}"/>
                </a:ext>
              </a:extLst>
            </p:cNvPr>
            <p:cNvSpPr/>
            <p:nvPr/>
          </p:nvSpPr>
          <p:spPr bwMode="gray">
            <a:xfrm>
              <a:off x="1186180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0" name="btfpColumnGapBlocker323717">
              <a:extLst>
                <a:ext uri="{FF2B5EF4-FFF2-40B4-BE49-F238E27FC236}">
                  <a16:creationId xmlns:a16="http://schemas.microsoft.com/office/drawing/2014/main" id="{C89C5909-9430-4D48-8D0E-C8F9955DD6A7}"/>
                </a:ext>
              </a:extLst>
            </p:cNvPr>
            <p:cNvSpPr/>
            <p:nvPr/>
          </p:nvSpPr>
          <p:spPr bwMode="gray">
            <a:xfrm>
              <a:off x="0" y="692658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8" name="btfpColumnIndicator242927">
              <a:extLst>
                <a:ext uri="{FF2B5EF4-FFF2-40B4-BE49-F238E27FC236}">
                  <a16:creationId xmlns:a16="http://schemas.microsoft.com/office/drawing/2014/main" id="{5547FF78-CF19-47E0-9A75-D900A004FDC1}"/>
                </a:ext>
              </a:extLst>
            </p:cNvPr>
            <p:cNvCxnSpPr/>
            <p:nvPr/>
          </p:nvCxnSpPr>
          <p:spPr bwMode="gray">
            <a:xfrm flipV="1">
              <a:off x="118618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btfpColumnIndicator593725">
              <a:extLst>
                <a:ext uri="{FF2B5EF4-FFF2-40B4-BE49-F238E27FC236}">
                  <a16:creationId xmlns:a16="http://schemas.microsoft.com/office/drawing/2014/main" id="{B2B571B5-BD6E-40F7-A74C-15969CC674B6}"/>
                </a:ext>
              </a:extLst>
            </p:cNvPr>
            <p:cNvCxnSpPr/>
            <p:nvPr/>
          </p:nvCxnSpPr>
          <p:spPr bwMode="gray">
            <a:xfrm flipV="1">
              <a:off x="3302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btfpColumnIndicatorGroup1">
            <a:extLst>
              <a:ext uri="{FF2B5EF4-FFF2-40B4-BE49-F238E27FC236}">
                <a16:creationId xmlns:a16="http://schemas.microsoft.com/office/drawing/2014/main" id="{3B86B230-307A-4F05-8DC2-DB17B06AA58A}"/>
              </a:ext>
            </a:extLst>
          </p:cNvPr>
          <p:cNvGrpSpPr/>
          <p:nvPr/>
        </p:nvGrpSpPr>
        <p:grpSpPr>
          <a:xfrm>
            <a:off x="0" y="-205740"/>
            <a:ext cx="12192000" cy="137160"/>
            <a:chOff x="0" y="-205740"/>
            <a:chExt cx="12192000" cy="137160"/>
          </a:xfrm>
        </p:grpSpPr>
        <p:sp>
          <p:nvSpPr>
            <p:cNvPr id="11" name="btfpColumnGapBlocker445485">
              <a:extLst>
                <a:ext uri="{FF2B5EF4-FFF2-40B4-BE49-F238E27FC236}">
                  <a16:creationId xmlns:a16="http://schemas.microsoft.com/office/drawing/2014/main" id="{FC486758-C8BF-4E13-BA14-3D3F75DEB568}"/>
                </a:ext>
              </a:extLst>
            </p:cNvPr>
            <p:cNvSpPr/>
            <p:nvPr/>
          </p:nvSpPr>
          <p:spPr bwMode="gray">
            <a:xfrm>
              <a:off x="1186180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9" name="btfpColumnGapBlocker577977">
              <a:extLst>
                <a:ext uri="{FF2B5EF4-FFF2-40B4-BE49-F238E27FC236}">
                  <a16:creationId xmlns:a16="http://schemas.microsoft.com/office/drawing/2014/main" id="{F40D4DAA-58B4-446A-B009-8F0E6FB9FC33}"/>
                </a:ext>
              </a:extLst>
            </p:cNvPr>
            <p:cNvSpPr/>
            <p:nvPr/>
          </p:nvSpPr>
          <p:spPr bwMode="gray">
            <a:xfrm>
              <a:off x="0" y="-205740"/>
              <a:ext cx="3302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7" name="btfpColumnIndicator388870">
              <a:extLst>
                <a:ext uri="{FF2B5EF4-FFF2-40B4-BE49-F238E27FC236}">
                  <a16:creationId xmlns:a16="http://schemas.microsoft.com/office/drawing/2014/main" id="{CDD723C9-CDAD-435B-B3C9-AB68A1663CF6}"/>
                </a:ext>
              </a:extLst>
            </p:cNvPr>
            <p:cNvCxnSpPr/>
            <p:nvPr/>
          </p:nvCxnSpPr>
          <p:spPr bwMode="gray">
            <a:xfrm flipV="1">
              <a:off x="118618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btfpColumnIndicator888176">
              <a:extLst>
                <a:ext uri="{FF2B5EF4-FFF2-40B4-BE49-F238E27FC236}">
                  <a16:creationId xmlns:a16="http://schemas.microsoft.com/office/drawing/2014/main" id="{01709011-F335-4AC8-A4CE-A564C2400116}"/>
                </a:ext>
              </a:extLst>
            </p:cNvPr>
            <p:cNvCxnSpPr/>
            <p:nvPr/>
          </p:nvCxnSpPr>
          <p:spPr bwMode="gray">
            <a:xfrm flipV="1">
              <a:off x="3302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620098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COLUMNGUIDE" val="Bain"/>
  <p:tag name="OFFICE" val="Paris"/>
  <p:tag name="MEKKOFORMATS" val="&lt;MekkoFormats&gt;&lt;NumberFormat DecimalSeparator=&quot;,&quot; ThousandSeparator=&quot; &quot; NegativeNumberFormat=&quot;1&quot; /&gt;&lt;Font&gt;&lt;Output_Font_Name Default=&quot;Arial&quot; UsePPTTheme=&quot;True&quot; /&gt;&lt;/Font&gt;&lt;DateFormat CultureID=&quot;1036&quot; FormatString=&quot;dd/MM/yyyy&quot; /&gt;&lt;/MekkoFormats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  <p:tag name="BTFPLAYOUTCOLUMNS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  <p:tag name="BTFPLAYOUTCOLUMNS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WiWcfk2RmY+GE6Q6T90sFUr0lg9IPP9y8umrse/9AoLT5R0GKq+XM9pr/aTyOTf0wptcuHbHxeyqBm9svU01qeeEM1v0hpSHUgirOnAK/wuvarvHBGWUQkq3nhB0UKLdjT1J1kQw5TzGHz9tR1hPIx1WUYkCJ47RI5AjA1uF+fFzDeCC1ieJD/ljLaMCPV8NRgShmG61aG5QDi7CyLgezoigiGfPPwBRKzZeMKOaPNy9XkSl33IALb/SHJxx2pJDslFbPZG6QS0aVdGXQU0dHQbHZ7UlqBgN0mCk5jw/cOpi1h2R4Z0IAlQlX6YKE/f4b+GOcriNgXzAqFlh9N0BJIvaTz4A/yF2L2ygmOsu5hFp3XadEiRFUgs5LKE7vgimtuIltDdd9+eKX+F/7mw9GD4sx9kJGDJcarE9dIGB2pWZ+o7PrjQCipFROXg31YardL5LBjLi/jK+El+jyWr8EbxQvAQxa+krNgj1Ru5Sv3AJN3VZuh2MxR8vz/9Hoige/NGXovte/PLnUjg5hXwnWQL+uYIHPjiv3AxfKaV3YuUdalhC7mpAm3soY7HSTF7U6rM7C5ooVQEwNmvIacIIWY/BHeFPiKZBBe/rL33/sg7xjUpzeA0bwoWCTVA8b955UwiWrx3uHeNxNbhpeomla1olss01nvPf5jGmvQVKVMBU5Bq2ogLJ8t6nyWbmBVujXGt588f6V8aYvyJwZ5yh9NSBI1CPgAGlP3tPjHBy/3Fu4iSJH88qYCpx54MF0Je99DEEQu83F7gm83tw8115yxrjtTt2xI1voFH5yKugamArFD4/wR4bPfsG41uau6FolnuDW/QAQaGliRsXL4Pcdz8NeG6M8iwe7IVSYKgvxLRe1RgVbkDj2Oddh/bsEzejc9Im9bFF9sGSfdwR+ObKnrMymhkFa+Kqyt3syDM+xouIsdR5qT1cQQVRAVuXaTuUqBdoiVxNyq8eMbVdVqUsrgG8u7zcEfoYL3Bhns4552Lo4q6EgqQnZf63ly6qghmseQlZBrs8CX6FKgW8sSQirisesmxtvCdUgiJIknXOUpFksMyvMHIzlcqTJNX8eKrgAxNJgCKhl4u4n790sbjcghGDbrb7x4tZ5Uf0XrtKiBi1nj9kMiK1NlzyN7QryeoZ87/ysn9KoG/CjD8EVRfxxSWZvZFEyazIRcw9RMxEGN9BCFDIUegbtJnK2p6ae3zX+v14Kghr2hvQmXgpkTOqrRaaoI5lxDi8e275Npo7CNBgnuAVR7Xdvh68pSV4K4XEt6KSLwulXzrcAfI9xQ37b0FIehGWfONuttBY3S4BcqXYlTBm8l8z3Pg039/CjSczP8P2m3ICkCvfKMIg7jCA4HJro9vdlG6PXVEuHwVv8JIowlDuZQKlofB/RSjvoIPCfqhplsCpfR9VWz7KYhU5m8eoFJ5GuVqamGPK/rIDmuiAa9pVtyZ5VqQrk8cFTvsBivvRDcG9l1A6dcFEmXpgkO2eacf55ZKRiuiwq3PRv5nSH4/i0J3Ca/m3M4XCNSny0hCCp/FrUr6wLbuRxcfVGtQgJvlbVGW3Gj06vy3V1jNU6iVSqCgtkpDjjsiJdjo8sCDEDbxlgiIk9GPpPuwDMkzcofaOw/tAu2/TbXNiyXzU1xnDcqkScM0zcaLC74/4G3NvmhFVwShueJILn6RwqMSNybkXGwyBxEgc7gmzNKPDkw8lRKiLFQsvOJjPvl9m3kCb/elq2b1cG5cyffir575m0CY5ucM1zwrGwUvJ/SKTEdJuKBjY7eZkvnsyNCN3Z00M9j2kfNjHc/0HOvSPRdaNPygUGhBVV+cj3S4ZqiguWqdlKKvUyDJHSROVp+jz4++RHZTIakftWP4L7zV9FNaTRVzO5k+0VPwwIh1TOW9QKQLRRRcbsGUDxBP4pdUF0FyNq4dGD7Rl7z1c1Drc5NWsh8TWBwnSvBVHn1EUnR/oZ3XNltGFjsOPU8gsNhH3v628VAmqIOT8gbN8l0Jus5Ky/Lu4hAm2BbJ0n9mtuv9VQMDigImHFiORBezBACYpM7piRDg3D+koKaPqD/jsvdty4feijdOonbjfetGcqNrvaVwsCPsMVIZMbR7a+boosnu0EXCGAYAxrK48j4Qdh7nXBHI7Sccee7rvZp1PNw0YXwPOHCND3aDOtq2+qJA7Uwiw9fzqg0eklUhBqxJWROk0kssw5cRPrjcDL59po2Yyv9dS1h3It4y0MZCAO1MByK6tc7XvYH10Vnt1xPPAaEaxliB5megIuAIhRemgrp1G/bLYinwdVFH5Clo9Ha7haFcEvK8bE8KLLxBdBGFHZTmDbj+JvQqm+aOw6MdWcK9HjBy96Irtyhso4TFUDRyTf8eg/rBBKtsBvsh5/hvJgZ0lgLGGoc5s04Pu+L0InIUuEB24K5D6Mf3wCyt1O+cAqNg4lcoErcNufz9kk4dEXUp7hJ2EY755UjWJYEIYpATYC2Odr6kbblARZYVuM1YvXio9pGWuyPv4Hl4qjcbyeE9mz26li9w2L+0zecP6y5EIFENmj7mcHeyrFGQunlMJNrQUj/1xPQy9XyuVLiU9xHueCbjG2Oeu1d8VABb86CjMwkNikifY1ab3qx1Lnz3crajUwXLVyWPwQCRmztI+jfiVz29PGF7r3DKmYeGfRaDLyV8DDpfAR1nXhwuvx7JqbA/RVGPGoEHOXD8SvVXyi62QUpb0VxegBUtx7Xe4yQENcnp5CSjWN3bvQIHqXDMa9ShrFITrB8wmwc/buF0n4tgU9mREmRhThcL1aoaOCsJCiBAJTt77v/TCvNUrUTwLutrSy1OKbWMZcQDEVUWyDNG9goTnznFjKb0NPN85MsjaUJVSAKwUwtJ0r5mP8BdYs6Dl9B1fJOb46opbYWpcJyaNSREK4S/En9cnhuP65w1ElzpCoOefr1TrwcwGwSzxoY1jDcEYvodXcIPw31T5QS0u0iLGKUeJa+l6xXSaqvtscrPgL3nj9YxoVNjGAFkYXu9Horc2ss13dKQ5uuuc8TZZsf74reRVRDZrxlsoHAsuaqE0U+9+58qy4l4pB+9oLftCUQEMUV3iEFFTKk87iOhOV28n+XxNAlXCiWmdDVL/If3zG2iV3nqsVdOt4N/J+L5pZLE29neakwfvRJFH1t2rSs6WKzdF/RB3mri+hX91ohX22xx/+izLdSrU6YyvgX9pmUNom1Y9UPEoWiNuXfpccwyD/8xF9SiDEov/LYhPp9/oGA/QvWl+S3BTSuCEV13h9AlOiew5NoIXwnd0Fsf5Wlf9x0+xj+g7zu9BIQat0soqJ9a5WSxztmiToHAuqBKCQUs32mqW8iw1U/2Tvq2h3lpDoTJphWqSwnfGAFzYTuTghLSkz9VCK7xluwYHLzPgSneqMYy66QzuBAJnSanKkvez2Z1LOjbgkIRUA3o2TcAbm4gWa0nIiUAHbd5ocCRpT82eD9cZe/aBfooBNuF/YXKNyJmWXXTWSagXLTWw1/OuRgbfLj11Y2elUYEKmWiZ6RB9B8bNO1nYcY2BaOYoWXbxrELuroFSpEDxBGpuhX27iDnlS/rjQT/GPLeUk1/UaeDN4b0wbg1E+hU5zyNAxgZ5qbEXU1/3h2wRZJCHtc6J7WU2fygCYnnc5dAneSFS+YUn1AQsH8MBRvfnZVsOKqoXb3WI6OkRiIR4DOvNtfvfG+dchoh6r7zB5BZer8HgKCIeVWwqZbx7bfWngPeUKrtf6Zt6u348l2X70Jn5VJMr5JmHLB0SH8QhuHopDwNZB4fyZ4FyamOW4omJA8bvsgphH5JEI+SsXjbn7XD8c/Mn/XIiy4uYB2mqa71e+ECrAaPQK18ZDoMy4rs33mtskT1pfa/W//q3GQoOp5FLy7mai3sxkQ2fmrW4lUQ2EKLI3csXzHQdR1gOhCAd53EUigCe43+3IaHUvMKSlaTT0jn5XLpZJNWMQoRoGr8EAC5j3XBQT5BnMqmQq86h2rOtu8fA2QYsQ05P9g/Lll/qGI2dz8tuMPp0jtLN5arP8kjTu17VJGQFZFP50efDTCE3pFaXq5BsE3Sg3Kowr4cDbCJvv65LkORBanWZ1q8cLyox1s20uQsqmf+pmadayHhHMubQe8vdeg2T4hwciIiHG0m1yO0TqtpXw2ofQnBnZiTuPDWLokoNZqm8FwNzg8fasfS/l1/uvJFocfVOT4s6LPTjH6HloY3T09O1ePDk7juQpzSiBK+StDUw40o0IRGwoBHde2nYDTPRwpwevCdC5UHKmck+qpglLzmxjMqoxZnGPsenlOuICTkenJNxO+HdiQnDishbFDaYGDJQ3Dtijl1LIUYSYUatGD7JRGfOYETmpBPdq71EvNqGuarU9i4Plj199OYU57WKe9sQA6XROMMfF87/l56SQDuiw476ltLI+o/BSoXH2TiKpZVZBC4G5PZWqauxPa6MJXLtXxybSg7PyeetW7GfL52KM4wWnH19bi9QZPpuhAw5LO/7DDJ1GgvC2JnnN+uSb+i4JsqKFo6bUCd0bZdKeWnvEC5RQXRJ0sQFoIJHtDUVaB9TF4vYi1jSVr8orJalSFnEkWC25c/fy55Pqp2v/ohWFqTIgXAOL8mqOFKn/vhzH7pDgUaGP8LU1EJ90VlF5F4cXsrJEkPd8W/D8eDijoe6laoCaHC4eYBoBRreFITx1boPjPK9efX2nBfzzC0/L2HkIQe8jX4nQB6kXbW6eYYQv/Luq2iF375FZ2Omy5qKgxJmP0OSCbLomd4oz7WWzZsFcSzmP0tUJnBrzHf0+Op2eNn78VIRxvV904p61iXgGSXYwayovQ4C8AkVPpY1PiVIMOnAzTUQKEt/Ym48bYa6W3SuSEmi81HyO/qS2OyfJUTNiScxlgHO+3/ykXmIFo5rQApN77j8fAeLeJluQNKtinbawE8fszzYNLNfPisX2pUfknUlEktZdW5Zt69a+7X60V189Nxx6re2RCxd5C8yb04dM37k2V9Nf8FBavA6jExU4dp01f2ETuLiFUrEOQ2CoXPTMIIIq8Q2s3BBshqsh1n2qFoGrltWdZfL7dpEOAlt53QwsKjd8dnv8N+4SG80gzS2cmmMKIA18+d8Vae0z7Y4NDsJ2Igjm39+UuKDw2rkY9Hi3mWhBTHgjDP+vSL5Yhlf1JssE5CFr3P86HNKf1RsjfsxY+SkqofyM3NRGl0i0EH7w4EpxrXBnZR7xVXmWeBKXoVm3Cy0K5vksBWvq9nqSJ5TbB43nKL23ZTFQVdWElayTMzPQK5DCb9BZbN7FrQKyrcd4Bc5xUd6flKYMYVY3SsIl/fCdUbj292q8hE039tyPxckgsxBNdtpJSBZuKdIhLatZbKRZDxsd10GfMNzgy7Xc1GBw2kFdfgxNhjy+Ktvi6GHVj6f85lVfOv1dgqM9yNRD5QRNRpVubOhQqB7msSLEJVjQlcAAaizezjYHUd8s7KNSv/P0Oi1lQ13vmHcqaSrzLG9T33svWyN2URW6Z63RFwkKuxeok7ShqkHCvDBvQm/9MwC3a3SFgVdA4BmoSjoPsTGfQzQqstPssrkJHQbGIgwaRa022u5EC0Powdz7VeLstc/FybF0hKVGBY7Q/qgNqEXn8D+4us8JSYBOa/JoDibzEBLAJOLEpR6mUQsMFMfnzk9p9Llk8rj5iiQnI1I16ecpS7l87LB0FFC87FmXjPM78peH5BZ531kkDq1Zyqtu7aWJigxQLT6JCiki1PvtlqhHU0en76Pj45KEB8JQBwEg9c8RvZ20zwB73dTzHhcyHdBwAZgT/LFvE7UeALRidr78jXnJvWnpvhSk3S3TiqTogx341rs/KNwJ71rFYX7SLZMLBwJjNgNtK9OFktMkPva08uGcgorbNnd/Yc7SWcGX1rM2AxiHDeMPIXKePLpmTXmFX79CjVdB37p50DM/WPCs7Vq95D9WC4gzJP3FFLF9mQZDD5A58eppAHSQ9u60oUwBU/tehvczGUZZNnMrCW0PPPcHFSYhL3Vt5sVw4alIf2om36WMqPxUt48G8Lcb3c1oJIMntaS4ZkD+6AjtYQs/0nCPuVwSZiRTPrda8/ONeSkFJRrYUBonoBGzVPFH5LvMh7TnRCD/JCSz1jUGAK05l/+Ti43yTljGORcmCdn9D66w1S8MY3vTFAE5sSay9FGO0/QL8Wisu/VHBoQpiPOSrq4NTHMCuBzS3quvM3cFuG+QEzqMONu9ukY5595zscsYHk026FWCJi4GKd3EyJu1v9P9RjMgaWNFl5woszDYYi407heePScWh+Qd1ATyYm60dFIeUjwtBes+YXsKL75kg/CpRwS+RDuHjDPe59/R8ZdNqnWpBWVL4q+SKHfPWTDlKn2c0YxUOID0WNM5bQhy+ca78DvVAkFIz3dGJGU2/lb0nI5x1/nHgBkUncF8AybnCFgXmfM+Rv4VVHAngC+DkgL8mm2reDSnrKtlTAHSDkvHfUmpZoJic49WoKu/eAmqxAlfdmQEhoRyHgU4wmkb/crKISYUsXHsrHE//E3pzjegQaa4/JW6E3wT6I/gc6o+3UEqAFz1vdfSPGDl9cKnqyjPg2uQacHWIz4yHqdbw18k5P6wVgf2MeJYkuUNafb8Qvqh12YhwIonGV7MMDB6QoHUngrgAbIyOemWa5d5e5QffxZrFnUUygdxzRUBSXEu4pyYGpy45BeRvgy7/p/hOLRNzgkKhw0dmAJZXvSQBaT+MWwJ61rc7lbj/k5zEeGVbfk0KI6OimDgFsX95uYa327FlUx/pbzhh8XrxbmPwa5tREYy60E1bAyLKlrLIDpCjpmLDdxQ2JwdPI6gSYU1CE1dyLpJDg5VImUzYybX87qjvTDMy5ExLFsopzjDVfMud2fjUGkuazS4PgxbflMUcvuDaKjzMUwtvIs14IH1t6HS0XyTjsU938lkPuBhX5VrbRI9DEB2epTWuCOfUNadpYXpP4tJWhlhuD+0D6JSO20w+5u/K0m+b9fwpTtK9I/9HIN/PnqotlgaFza5VRDtUU3IY3rnTbExxy4mTN7JvBZSAvwJni+s8ljC7MOn5w8EmO0Ex58N80KH+BmCL05t0jfCizJ6PkuDeyk806bBLnwpS0dQpm9Sz4pSOayXjXanjX+UMQnEOtsC/xfCfsGxIbWvRYI+Bf4anFwPlxniiIDh4COqpkDgZWk7rUK5ZlKWJz5HtgVQSriSD7war7c1fmez/y2z842s8WFSgV6TF0u2uYRkS75WHrpJy3TxCClX8SwZXtqCOALg5s1NeuQKMDPfzBmNnJ6RcFT9G2LRQNNuDpEgp8/A0jKuPuQEyCcBnHxKdzs6aAGrMOLItfYiwDQcrofo3+iWa6RM3CihZTy00Jhw18bGBWEEVKfgzmEsGBGCtauS78OBm7RcI7V+Ba6toDBnlctYJzj9yLfS5tmBOyxnsHUQEPxbUAvZIXMGzph+PQw5/RxSAMapl8Xs5d/6Cb6gaglmPMKABaVILRnsPG5NEAKJ5Q+noXnfwBVCU7bt6Iykjn2u7zF6QCVbQ8KBmsYPJbFC/e1sL6wm+0c1OveTiPaAnzVjCBQ4Ba7/lY/I3MjMwI1+qZS5MeBaubDhfQcLCQtjhYdBewKHQHpRnFOof8IQMr+S5sAyMTw1fn57cxwdEeBKUZFzNQD9i5a/vwwZgkkfGJRVQoNXaxjL4IKyiEsz9OtQb7K4k3V/9rSEpZ8iWZGPVN8VXxdEGffL6w725Lhi4iKBEip9vYo998AwkOYmMH3qrpQiFTQGShr+I/MhwXKQHQAVKl6GspfDyGTynkcb8k3OdxfRljl/gmw0Rq/t9TVhHcn98uGeWl/rrexQIvO6WhsqIE3bTF8x2sGbmWaO+NrF4wbsj0KmUQSWCFqoDemQAXRaD9Es9RzrD33pmiy+oxBtkSCGfEvkbamuQTrYR1+MH5gDiCFFaEgteQRG4bhrayPO+aJzZbPyZTCQpd4GxArKMOliE9a2ftO0vjAlMd6owqYV98ViVdAIKWK/WoMQNS9rD7d6zRD9Xt4/IeTcr3oMOZZpzQ5QoB7jpThSEHTrjoWAI3CYIWcgA8BP0WJ05y/aEiPoi1tHfXWngiq027P/Yv/HSQsDbj0dyx9hvtnr5p90twsABq8KzcUOmrpEtgOeMu2+lz1rOVt5JIs/HBGZlW8ZjlvgnV8x9wkdpvOpKw88vNk0eP1uPLHlyn4NL7H9YRXps0iiQ8TXYZdXlDEHvuPwespWHUCkjD+i5PZchbNoOGqUc4CvYCq3iWTSoX+TPzVMuclv28Kf76fAFrdEvgDsLpDtZAKm+DbwVbyTh+gHdnlXmga+vJkV2+5qO85eZ3kDGKsVPTdrMghbNucU/U8BTXatWzipi6EJCy4e1VHahtc3cVoRPmiVdAzqMZwLXaUp9S1Q08VvLS07s7TR3ewow+Bj7bIyPx+U5QExVrH9IY6xOqNrGK2kbKNwd7aLzoZ0XQbdUt0znu/NEz5GnRZn3V+NLl8ihntb7VJ8y/YxcwLttc3PXFolzTVwvgkdpdf+YUdKNrEY/x80dLQnzc4uS7fH1C+kbM2DncgztlYsYEkVUlkYRd97zuaII9b4wlCyODOCB1FP13/ypB9ENbBlTRj4zLObWmGRUycboEojKD0gMf9+z+pgJdKvtxPVTI2+Ov2LPrwIwrqkyzf9oOswyLxdZlmRrPiJkuh/xHoqKyhrhbR9SLtd5jtSn8Sp3WCHIXZxuGUwDKYdZZ8sdn55UKuN1av7ACys0QjcfIpxKWlfvm/efFq0Ih0y+2pismXfgmUhxAjJIulD46uiSFEue8BICEZDkA7uWmZ5qf1WkiI87wxkEoHobDD/RE96QIUky0FqSdNWkglCiuev6J9YIKmsu/aHeoyTdVSQjygQPrJQkf2Yes0H4tX0zb8htOHHF96l+oLGi/fRekt2XsEUumhf+Xt74DdpbFPGMuf+PHWIfhX9WYC9MYPKi/8Ek0GxjVC5+eAuLqeDL74kly43jLsCzsE0tZ10DdrP9TZggoNPKSeVxFEIuqnKMbKbZu2P4x6JbkQp0l9hxtWK08NkL1VD5XhLxS+cOE85IrMXuROlgxoKDLaKI980f7nKwbfAon8Y1JmxkJYckDlDVAIRvPlihcs99W6hzkFYr2g6y295t296urZPsxDs7Vc0JvEHJxLBiPa4xA94ov2pPdnbH9XeXinQhsEXB0LoyhtQtkNn8qRR5roPv0n4tVONO8aV9spSIuovAWjXtnS9z95wkmPHQAtvGaX94Z0/d51J5ImFWd1kydwbhIgFoYh19lwHPZFl/qJdrdbp/DRAZTzxb+zkhmFDmDGJa0BxkpkbLgS8DavD3vE8vPjPlRbf2OjZPLzO99l1jtrD4lBVJlK/tRlz12bd8bUvw5hs+r99tS7Cf5KQygu0O9BTrYtBrHaEACW+2I7/46/dCk7+lE1Ve0X++MDU6iuNfVyY049fe2qZgPoeMI1yO+7BhLXqeWgEmpCK8nFq1wCjUvqaXCHGJnKR+y8m0y6a4FcdMY9YL+0U1txLlsPYNl5NSyOzcTXqiA0CrQohxnbq30bYNNMOb2ecRI15AFJHxzTA8BeXsTx3F3LOi4G1tlrx1s6zBfgiDoUeMV7JDorUkQmQEmLiy5mrb0a0zoRVW6hf1Pzdmcc8HiV0mtr2JXoPnE7sFOX9928VBDT1jEbunDDGq9bqRzcLXug9Nd+Y8BSWxN+ubHjNk+7X9SNI8PiO2FfT1zvD5XWnunMbah+dzSuc/WSiR/ENB+JvmwNVusnsX0zZqKzDDl9+/C56soO5yRsdwlW/xPBoq9bf5L+pMixRss0U7sz4Fli8BsVi/opiWR5PPdhjHQz50+ahiCVCJdXx2b5oHOQR4SFzsETD9+U1MxqHoctbvG61ZV9VdOsjdwZy0+myQnDNDAC8sMTVPvvoH6WV8YGlQ23MbCjbxPDne9AdSWifilqwaRNKbxiBawJoCKYrw6IgQpW/OUV6ddN4ZikQoihZQvS6dKILRSrNUAx33lhGC1tdr9DAVIZDq3poPucw8tuVCMJx+KoVPZS2kXvPtYcKfTx31bgjsheDeasNrxAXUICebh1EmPWy4697OGAqmgYiEx5tyCa8XVysFTwp4OFWky/EulLiVJtHBFsNYbOXfBYaIqX8UJr5E4HOFM2HYGtxbsAKTZ9rA/tPPb8i8C6UNHmashEWz8c6/S0fwYoD/JVxfRV5YfgrnojGDp+9HR2CfJKWXq1LWhKA3aYJEJr4jxqRv/kaPKnYzK0H6wqfk9LgVyLUOmx9NESsoloPBd/FQAp1XfH1FxXw3WJDnb7su+v16Ke/DTYVK/A2knYGhDjVDkJGfhrY69MFsI+qhXQ8ZUCK3xGyWBETcHkI/0/KMcAkB+NC8cegYTP8Re36YO1iql62KyueUVz+wiZhJT6lFqdLY+SIYVsytq3VCDshGtHcrfBJiXLN67ylZsViLRkL5jIeTfal9VmMRmor9x84L8xlARe29rPBJELlE/tqYVoRtu4xwTRcOPJe11+6fKX6qheq9v/2iMQ9szgyi5OxPYygNfmQlLkHmkV66hGDgrSKz4+O6+EALErFUWjblaGocj/ED9g0x/smR4nste//d7niuySxBT5HiMh2VaTy6T6Wvd4ch28ta2puYMR7AEiBszxtW6LNRymjIW8NaWCZr5wzy7pm4CoJCsIiLqwO/Gr7UfYmOyf7PysFsycXX/pBHIizruxPunU74m/8ED1QdWgscf3LcOqajj8degO1ZxpAJWcqJW6KrlZTv6CoyM81jMg0ocw3IqZtMlE8t4Qh+t2OvPznKCU4jw/FtGnZOsyd10ZNkyatdmIdfPdlRRLKczYX3m9EuNWAdYRQvAaEYpB/Y7qZex59hTkvA5uOw3TkVG17CKFRyz99pOxSTmU7bfFpUaSB+gY2ILHNe21hnIirPOqAhb6GRoaCr7LXQk/oRywXFNQlEs3WzZsZD9l6T8QTz5lrUI/zf84BpYtxqxaULwjHyNdwNax85BRafjUFxbyNVvtpAW4m5pBtqjx5YKSjpn+0SkWFul1m1Lh0iiR6tgZoUWGv6NjhxEwETom+6ZDd8iSFfe3c3IiwxW+35aeqYBqMgwXu3afaNtV/CQZxl0ocVEdcyxUI6qrI3ptXs769wrcpqV7sQb47t/5MasseWLjpb5xe/iqADbdSW7NZ3WP33kwBNOaIrBsJCADUiCWH6l3ZH6AU3QhOLQF9Cb7GwgnXJq1+BaKg1XWQusbFRIgpoBidoPmLanlN9ZkAtO8hQH3yVMnO7yt7r2m3CP8F36Q2Bg58X8uQX0WpPT0i+dpErf15SY8bhLy/uJ/nP9xs5nB61CZmKUA3NfxFgysO3RAAOFQWIKVrUS4QGR7SBFvEuBAuC07WdruibE/HZwvhktUusZSVlXvOndK3AwRA/eLE5Jb5HPHyOVS9tx6A0vWfMA10Wc08LzI4cMjzVuSyLv5feorXPEiDnKFX6rGFtuxy8O7YpzeKn8R2ArDhR4cY/LKYbu/ZyArPWCeXYyiPJKr6O9WxEV4PbW7wJX2mZIp+W2Gpa9P+WHlq8DPUnfo093H5KK4/atBjSKt9Br3mK+hX9R1OX6PtEyLf2wJyx0cf2aHmc9q3yqJFvNxWiwEPhla9TzTSeUYSUohoBEA6ihSGzFC0B/ld/pxW8JSocUOTA9NVyjwmU1DqAXsks6324BU8sjNLPpkWHgc2iHlrRgIMF8Y4vL1t+SL/vuqMo9DK+iAMrhJ8vBoB8yjZI8PrEq9rK3RLdPDQBXZnoCO4mDIc5MLx6+faRt6boiHB6/RjnWFYv1YT24Lv3zY8E+YXY1iWvExk9FxP3tS68tBw4QeVe+NKl7UPUj+08pPQQG7iRNvQ/fd5+YHB4sX1xDJUp1/FP/HrhbFQGywmA/p9L9rp8Q9h9O4VK0767hxqDwH4T2jRYCniDtVB8QlsCmXUSnpB6GmJt4Ay0PiU2G6cn9ZvDNMBXXeTz2LOKgUznorntr3KWIau8dc+bBSJC5ZnqGjJPJFwAb2ZXF8hI+4CsY4jVoIk2aCYuJZ8g5wAe8ZIj9kyWKqUDfDUkrzm5/snWcfKdRhCH3uzpGM7OWOoN96jMuxZujlLH5pSLy4o0j1ISTYw2LKFYjpyjjGx1EJ9UZKx48vV8PslxFzPbORRbmhwMu9/LezmshznW86w/a3nrhzN83vncN76Zui66QCgpL/r97MiwPnhPS980pyiHgBwsdP/dvqa/T5m9aI45LWYBEzssKicew56qCWswVBC493fFymkELWFGfMA/jSj2XFQvlMSLeCydBWbPFB3trt1Rw8tKAqAgT39dkE9zx84VFW3jZ6KjwoiUAMCqEqEQAhDWaJ2V/IO0XQLDjLS9+KScKMkF2S1/3p4SAlGvxjDejY20ZEowMO21Y+AAzkBzExjBHAljJvm58FlcCR+yQ780EHZrwniQ8eRQ3EvqAz+w4U8KFk7h9gQ/jQ5417JNDKYCVsYeTdflxaBkFQlkm2/DxuWX6mp0gulicGJ1hGE0eyN8Wr1xDf0qOMzlSkSh3Lq4uJSqcpJIJvvxo+Wr0/Qd6hcSgsjM4v+gScrWO3YDqULK0kHTIW6c81sjnb65Z+Xt6RK1CzDc8R+utp7MNM1yzs4RueS3oP345IK43I99CyDIAImieQT45LPDpgkPSujVW1jmApPRW7K1N869qh7u46/9ODYGjTZLYzPnYJQ/5VJoUGgLGOF2zsswsVwmv1OSJmfwaNtsuXy3aGBYpVxPcJf3iv3TvbZeba/0E2SJC1LkiFCq/8bpRN1nkT2TXgivNVR3cJnjqSIKN7ukRz6zg6nc0NxY3sHKsJmOh8+7kLcDEFjY5lmah1nf4SKNXHOKFtI6+MWZJIA7qgvr3+zJbc4JZm3WRuiyzm/FuQAG4gmTGLPahX9hy2MAGcGHYCGfHfWDm5cBu3D7NgWsJwQDHBnRGcrbUFAHp4743aWNyK7qLcCcF0YBcPgdIgmKv1RUfcMBmmEDI2xjmFU0bchBhrBTeFRbjrs9fPeXn3RTvTLg/pGTIsZNytMlS3nAfL2gydV5JZp/uJTZrVG6k+pyothyRFjDmcby8tnpdrJfpCV8hIjlkorHmihkG7TCnyczzgSIlXGCVhbJhpU8cn+XtQPUSUejP3Bq8j/eVaoYF5uyf/nh4c+A8UnwdkU72ORbtytEyjJJ6fzrm0zXGUNYdDaAoUhFPwuFCaHXUg+shMGhR4KJi1BkhrN3f16h1utHzQcXCuRC8uD9m3xcAo4xEzAuhaXME0CcA6v/MW6j8pvog37XmEUFhEWVd0WA2rCDjI3IkzmxD+GjirlFZgsCG0pR72I82plLBsysIkW5tCmwyibFLgf335JZrDm20etQCbixV+guhBO1yEJmT6+Fg6o6whewU6Tkzx1S+kKlzBknq7geFwlcnDIPedDDVHldd8HbEOzoJkACCGZNJuXWRqxlNNebVS2hhM/ffyr2SL5XF0SJT+AXsKN7YH4AJlxE23PVAvw96WZkR8nk6Kee/Ju6VEnTWHtSEXJCLL9ow6sye+rEzIls5UiUjjC3zZKUM+1ATBbSpPHZPVOCiU4inFILbDaUlbsI5VmHWPNejFYVMZ72qvs3v7ONhgFHgsZtYrG/c1VJkpUp1NrWL/3IuPqO/nAX5Z55Ykm++QBOUxIVNEmlA2h80N7e1IxCycpf07GXWmw+MaUer77UPCFL3PFHlFPYmWfKy4Hxn9iIQi//XvltZZbbofay3pKRhm+EHrtpJapgFkJkhKuJt7pr9r1woW1qu1IS1N8QJAka3Xi3btKkiub5tz6/qBnxfVJbevGH2o2Mw6nY4Rx54GTSDOLvlkMt5bq1op0aZY8irXf8H2f5HH3zN3VasL817xCOpsKoMelVjvhBd6rh4gPUGssW0hP/N/8+P6qny9mUgrVnbvcUjWG97Jd4H1sbtTCB6HA67EZ6BxBYcOnOAoBsDfNTFEyYOq4tQ3WbKtdRI9PxVVLAaBQdrUGtoxDDFmoovMjYWoF2BG1VtpNdDf5ro16XVHdQqbQCkW0SnypGeVh7roU8oNhQMfhLhMau+i++EVoV1h29SbTINrMkIio0c4AlAdbEiqy5OVNV9QK9cWkD5wfBP4FUOuNhpumjFxBKcl/GLtG9N2lDpdKt5r1baL9PBFgcmRpa4z3/R1uMWB96Uc4H/eJ59VJqgsa/5je8mXcZbHiWAv39EWAuAxQftrGX8RCAZw38sPd0P4i36+2hI0NLZpeQWO+FzSvbyqkPiq6KNITYzl8W1MUUtG29lOxj2e3fOWPgjzIIxX7eQR1hX+co4OY0orCH276Yu+HLwtkmQreiDTtxYgj1wk49dGSCTAjTjZ0crgBcryRMow9rp9xCxHEtWIr/NzKnGgaZicdhOE9MTPv0XhhHdXSQVDw/bPFFOoK38g1Sp0TIIqEnoO8LVbaxOy77KnZWzOqQ3tlYKtq14/x1qAWgYOu/05dEyE+b7ww94DP6WIpglhEWHpYeWeZGUsWadY/aWgxP9FAt+zPPZ0rI/1VKFjMR6urED1wB/r6chWL8tOXHnPAhHpl5CIakjfrpc/qrIQNBGSKWQ9kOjzVPrajtR0/4WUPvOxxMleJM86tjs5XePRX24wvDUlgAjWEbZLv8QST5pHBXWjFh2Z304kW33ke8m2XJ04Uz9m0jvou/XaIgdByimRbr6E4tB4VUlNNU+9Y++aBtVHqUQW5CScbSWNTnE91gwylQ2Wuf3QUMntM5HY3dva+nOYOp/KtTp0vyWOt7PN+qJjbCzGlwu24UdnCriCE3f2qeNyEBgRaRGMpR174TIueqzTQG4sUHxcTT/ZT+Uvd6Iebu2BJzgXLG043zfkFlwOvx7E4retxHVctpAbAKJgFggnPT28pewuNer/ynBExnZuCRvHntt4atQCEcJxOrzEWzp09fFTLKKDmqGi6+vEIh5Qy9Nenx5C4iO7fNwNS7RNJr5SzJcECJvSNjdavJ21jwxOUxjs+t5896FNNQCtx4AirqISYTi+D1bJJz5akMA2wVMduYTmMA12AAlhIoAOrD1YJeBvE54cafblWJ+M7m6FazZMKrd4qIE/YnUbhvRYdd6XGOl2a7cQ66tWLalyD7txyMaJwqIF6Qvx+HSw/LRaKJwpXtqjIRlELhGjP+drol0voYJvZDQr2y2G84tBNd9HfX8nHLYt3mTytbJZB8JloOHEBENWkqLOpEcSDcQXOqAEVK3l0HOrq2dm5IZa4qhiT1EgIxUJNITZpZ/AJCuTIhnEPw/i0DOvke+qN5TLZCFlm7yIXGPmfb7V0vJsnKFRasFsgLPzZKNiUEAth7lNhJ9pYVXtOK63N+/+5dYaTBenZfU/ySD6aFNM3s+3edL7AHBhWDLS7esphrdRHh9TXEIefPB1car3PNeGGL0z1TfemnIONmGE+hzG2BNV51T/5+Oc+AJGI9iuxWEihVdjHdiu9aa8KJGGXM6EmMKd7h1yzPICH+v0g6PBtaE1jcv7WroaU07hSF49dfzRPdQbtoL4SIWCJVWHI9cVb1xEgcGTBkOQpUtBw+anSiJjD5djATPVRwpzqPJxuNHY+fX5YztE1etXlYJRliXC+RmBK1G0YAH9WklmfYRXaWLARLXLTViZ2SwT0UuX7ZoJ+4EX/DQC5NZPdjc4872viK4ZQx++shJKj3OQ8Vmr0bT3uGFa7kVYiIGwBjhJ4xZcJUgQG77YURMgLhsu43WPqbZCGrLQOihDXb8vnzWM6zIEUgP/U5vK5R5BstVi+IsqbR0d77w+AcwrQ6Dp5wYlby7a4wYl6CECLUkLh7mM/97a8NGD5YEvx/6cDnqk42ScArdoREqvzvQl/9xqxjYMP0R1JMQeUOgztZ8lXkyRcbK6oh10mGX+K5amNA4fU7k4zy220jpZfBmva5XFIi+wiYDf+bn3jnmUPOVDkEWtBYPBaNXw63y/ykSIZshNMCktRhrpfrca6uWblXa64+71eJfVMdc5NXYYD3yNduCff42wd8igYH2UP41wpFHxBF+bRimmU76hyYgraaQJeXmxCaujtNdwJvFknz3HvsFJ1vI0gEh+qOBVLdBwkf7dBqo808ke0eVxCj7Jta2zgPGyiapaxc471Fr5sOuAzPRWBEkKjEDkUiS84yYU42aeYl1oK3kNe/FyU3trZj+Hxts9xsHqwLIP5Q5RqUZwIW0K8ZKYsq9Z9m8ogIlmgO84TuJqwEPRNCxfl2xtRhND5CJXGtjQYLNNuZ4ayhNd5toFUTucDYDmM7O39NvG1UG0+9a6L4WRP8k0yIYDQe8SVeonA/fLZY6Emj3/G//zVvfJHtkyLzfnUfbKFbhLN5Mq2kPpvzCYNEYLHaumROImFqYMaeFPIFl4vzilbGYnRKZG/zxMzleG/40Nzi3Oqn/knQISzAP9/7+2rVwkDv/+i0qKq9qLfljNeDNWJAq4uGxncwviXLujS/CX/RKQARARKNAoo+A3RuXn+jb8XIgARGGvEn5Th/H0VNOcklYgs4vQDUvwp5eMpBMkprmmtSibjNToD48EPclFXaG9UckkwBCvpcICM4Kb4JuFwe8Tqe8Aer0yKEX2vnruK99n9dBvwQnCl+QMR2OtEYU6bFoIPv084CbuZAIAMUj/zwdsUHP1jfytftnl5kIOrEZB5HGxBbBSAisLSn29vEd+u+/edxWVf9Jfh7YeibOtYNkii6gWhEmluySoiowsK6OQw6Wtg41rIo53mRvBn6bQTeaWtAFwincwgK1G0KTLfZIMW1X+LBnBahZGkqsixlKpCUfLbyGKP3PJpUSEORMp+lFRJKG3WnuiKw9hswj2JXTR1IeiNHCy5nCdHmwwsh1Q2YeJpaFs4nsW82wER6y0Gwdt+Z1xjWEC4j7Z3YqbZqENHJF26i9PKZZVyO2cgbRGhk2X55mH4Yufl/cJBO8qJsICI3GGa1ujc0pROBJNgzzYxetE8cYa0wsGNchlYrXt7RjxYX1gUXcakMfEIwdJKmIY1qFW4FHLZRJ/ZAgvhn6BqZtxZRFBmsZWkOIUlZ7NPWP1iKAMBZ5lWDQ1NrAxPWB4q72awMflvrTv76CzF1xuDRpvLFAnwyPjzWVdiAdMqJHVIWTTuI0TkcF7Ew322BlPEMpTq01Fku6xpkdHvcAuXZd6u4QKqViItWA2RfKd8wB+TdldgNjjDk0/5FgkYoejX8xcz3gVEdh3Qe/KOJRgS7Ug+dlYjPqBM9StDrWPzZsF3L/dvBBXxcS8d9LvOjbzc1ZLtk8Fn19zw0m0vAJGqfufyt349H+XbRohJy/II5OaBdtQM/XOEu7kCXGoROEx/mLaMHcj+iyUB6XbLTj7MXIA2Uf9BlyO5Du7IVdqcyFHUxHOEuycv5j5y2iEYqmVrVltuovIzLqMXAdCXpWCUlj+H+bbzpJ9d36fg3g5u1oNMV29e+OGt/ZEDOgApWzwTsFtNAKUtr5yxkkY3kS+Orf2NTaKQ6ldw2xHwMAvnIlDMFYqhS21P2gPfc+5FrqJ1H2ZkiTWc5ztxJmkP97eUmhRpFL6ZHiwGtAza08NVXSPapIS56vDUWXd4jUtpMHuZqQtiaAXvgWotyCm673jd7gxw6OlGVjMhhQEgpRabzfamHjbk+qObngCXmgktvOXs7aE8Ad4emIEOFZ0+8ZJdUNV23eAhsq8gJVq8gQdS++gurVl3tfe1NHVEa4Il3W034ys+tDpqyYP6A+m+kZFpp1eMxZuJ3lqD/wzRwE7gcUzoIo6gH1GznnVz3dCOccbSycALdry9ZXdea0Dwt6/crvbQhO/7F705u/qWsqjGyzPAkMHIjUED1Vhqnc6hnd0PIxLM+UPhEMxtufPqxy3LerypC8ibc3fFcou2Q3sJuJxxplAIjRn1p9rPIRyJi7Mqm9ITqFkjNv1kkp5Fg5+87z74VVbr1x69saDT3+If4XgcAT0k2B7JADNbkStXp/B7r9kWOH5514O+R3fpazZRElmhUo9Kaq9NTiO57wlEK1FvmzUh5m7bdvEGen/I3nt3LvZItpwZ6R65ZMQxUDu1xjuV5P7c6bxkSBAnJ1ESxDHopL04SZSYFNMcBfNXpK+AahXzRFo5MCdrANP94dgqiIc8jkg2kph6GHSg6xr7XgHVOKAPyrtYnlD++ZZwxMB4JT5aDoenuCWuJ5rcEk0kOmWAsVfos6xX22AbQzJJeS5du5ccoDFcWG16/N/W7N3yiLAy15ldmBONDTNKZ8m37KBOT/mSU+jXSGS91NQ3too/1nQeXVgELTJSU9Cp3PI2o8v884tcP9ZAxNvRRf4/xSwDsCLhAmu0BVBjpf2ZhJCxf2lZTDb5NNBGYpxEI+MuGADoN3fo2OHSiOjlw4LdcX0K5vihbVuJ2N+hgzYUp12KXm9CbYF2HsT6uk4Fd8RGQ7C5c5oyljN3RLhySWNsmdPBOOnGXtGP+c1QbTM+XzteSn0PKzG+mepnM3hLwrjYtSPD/aE2X+gbB08AH1eXYziZ3OTVkA/0gwXAu+wXGFXdCroBfD+kuY/GJfG1NJXha1kJK+fUJzMWPPhLEVVWOoLd2r73oI4hJPXXkv+Ox/xa2hRQJuCh6NBGXqhp1qyyD3bV1A/Jk/F4wgK4g6I5bIfIeQlaoGfLf2zRVnUckZvX1p6BMPXQm0iOF38FgFOrU3W+tOOH25ajNENn1OJp5u7RsTUMz3iBZwAx87Zq2g5P8S/hDYVq6zDUjSfiAnc4TOIxaAJuS7Bj6XeQU5/UtYB50drgl+adtwZIhmHgb8FfSh2JNgdRZoy0M7xvFZPa9gIOFIwOgLV1T/twJ3B2tZTdsk+OUWIy9SOISvOuCBcOD1oS7Ubdo0V5+8u3UJE4rUUDum/ILouU8G0+7/s72MY52kqBo+BMXmtZFda/bSTSq2LsukEzDcSohRKfFcCL0Lu/kuVIhtoV4fKnpLDXcWxZXTqDEqlchrpBjSGla/yJ+g3of2IDxLz6gVa12hhb3WhC8UK4hzncGUuoSeZA8BcPC0+Kcww25ZdlUeX4OfPTF/GDO4lCQCtg6eAL74cylk9Q3vxaG9VHANkBc4zCjzd/er1kxtIjYrDRbTdzKwltePgCfqhtK9W2z6kV2D+GvVgjSvZxbSFpOvI8LyqWvzKVnH4CRbenDiJsR27sprKc3bjd+wpLyUOrZ4bv+bvIQmIMvJhdCTXQ6LQry45TK9iVRZ9gNus8Tpuclq3QyaEOj3BaxS3rDIOyRJONGYnyfM5U8JFf3srWUSHrjR7y4uDLicb4o6g2Mn9CXzTEfo4P+Lv5z/9xD5iOhKl0sxPmfxo+ztY441ureTOLm0Zhi3ar4AUa5gahxBpyXLcy9drhN/mL6kD372tskc1nTT1w678N6eBRkzJVxdAdcdiCpJAO4wFyivaYwZAyF4xBplCeZXKYSvszlwYAQ8OrNAhmDmLuusCL5s1YOjY31sDcw2E7OBNeDdRrJBmKvAXJyB8IhoJuuLJTtCZiweItNF9Nq84lFD9pib/0JQfTY9UD5Qa/oqzTLPqDwrRREs3VD30qhN6M9tZQzKEF7P/xNS8GQIfIT1SRz8dDQhOh4k+i7yHKxIwmWmpz3QMjZT5YThc9bg9VdcyE5Ch9khX+LgAQMRrWUY0YUbUyuXLTJwV6CDweVGq18wBnYEMONZauUrxqTGADWcPtspfMfkbn3k+ryaKqZcqhu1kJ2FSgurqkoyDfLMzjNHavtnW7DjA2dtghTXMcOBf2SxxyyEo88fohOtEHFbP526pLhJwc6+JMV9KokqIf1YG6+9jxQ/opBj3PrDPPnhSPPCWKUoU7YGjVw613XC1z5gOT7AVMwYQtj2wqDw7UIlWxWOk/2T8L0ybFxZ8d/Jb0qPh3LCrwSNOyxNu9h46Z479SRZcLjmFYKLsd/g85uhekuDu4JF5ZwikkjGv2qu6qwyAiIahaZvThdqNpyg7SfMDE+jM0JjiQsJQDp8C9lEaa8h3/z+TlMMJ47a3jh4w1nMPU1F4uwdk17ALXWqLPaWysu2NIs4tmaqy3QlmTNOEdsgMHmIov8i2rbkPfhulJPsIInpUIiwGrUSWu6vc3V6HbauGqdNUbYqdkqyQopZYW98p6hnEk1rejL41RZzL/oRTiHf77sX5VC4nensMC15Hd/GfKpdbTFJzALnLWh1aH/46NpZ7S4hBgDtYFeSgktdR1vljY40XcEEoFzrr3EpBMf9KGafe6NutFRwSfza9lp2P/SdfEnyHREvkN+11zWn/1LbzpCWS3OATHpkEjfraN92l2audCmlkInx/vZrcF/b4dvT7tXDl7lUG0XM/bJ6vcoddQR06SIvVWdkcCd+EJL8iSK+2YHCCcKdydiDDd7k6PieboUeUEaKg0bxCiv8PpuMItUgKoio/NIbH2gC0yvCG5qzqIAcRJsAJXJ+Oe3YyQ+A0K3nRoquio243rdV8sUFZS5xQjE7uxML6cWMBgSu5ai9ao4xQWVUal7Fq9xYoa3ccEaVZrd1oNMllLlOfInIaUiAL9Js8evzGqCPbqVxOSCR3t7V3Kf5yGt0yIe80Br4pq6Fz2ROcHgGVix55jFV5zifWpZKzpqgRVFcBvaqoNL75MZ6VGdMNMCF5RDWpzhSdFxfvwrskFb1kHl84EBMumkmP7N8kBnz3OAFW01xNSVIM71ShC2e1z+jb6g04i9zTtbDtP/8puYUuJaOdXwgji0f2Nj+BPhMb+0g+i1uw1HXJ2YHV428LH9c+hl6t2hAKN90dreVJEVhMbUpy4niuBT8UuiniecMrOeOE3A7Xa1sqXLejmwzjsomD1xY5GCmI7FVtYInq14uChkjhBoArohoL+ngCPYyP6kAivYwDFZMj0Fk7vH+pwsxT2otVuEz4nALpi/ehmnp6NHdBwLosIV7jSNDBzeRt256ZiTMvUkyGX1WZ8+CgjfpzIGVYH7nnpx5FfA1XDCLVssYRsOmAsVeiq6vzeiMTvkRc/EezL4UgFQ3AuW4h9JuldNH7FyBGfWnu344dFuN9KthTYWwpWog4ycrTCrHV1soWhX+vPS6U/eVNE0bvX56N/sljZx4D7BvjAQGTCAIE4JQ6ifMKZjQtlBAVJitazJaiI2OoEfANVvNLVxLdjitmdhT7XUZEf25Z983QapjyAr9tbSKJ7T80LYO/oMyT0vgBomihcymJsKPXx/GVbz2X/ORDGHCild6O6WfU65dCCLCxAFrDVGMRjcmDV83NTRe1E3czXUfAwUqm6Rwsb6lelMwoXeLqfyKh5RVtNK3VpMP4XP6j1N1/zzK9kSfwc0ZNiJCzMBJ4o5kd9VwSGnQZIYoFbrSWkttWxhvfNkgMPXWsnMrt60R74VMYxdCeO+8nhZMw5mTiAelOx9HKdhDA2Bl/CtVmvT5rR5FPT6tcvdtNsLdkzprgQjHvgZweTiO8JvLn7wA71vA57/Ocr7WAyFSoO5n9dC3h7GFRCpAu1mhiTTEidq32ZKoNqE9syX89h2lIvr5+ybXzhusRb1hY2bw4SiQh+stisFFdJBsWwBHxP9VPggqcbSt5fJevTquBU7IUq0yrfyjhY1EBGew6D6GOB38IXMP2R0qYOas4SOB4LaGwNeGCFrG5WKK2G7V3KzYv++qGvtBdkpR1T6JlsW7Ljpl2g5rWtTpnJd93smxboqKYr6552AUxh8hKm1SPBXxCLDxmoVDJWlbtvc6XO4y7NvOyiWPLwkIjy6YVGKhXZSTtNL36h3NpkoiCdMjGKhS+TO3ROrwitQjtu0pTgCIdzw8cSjIZ+jG6zC+fBM9TU3DlaJumXsIHIMisOhNlQY+vKJcydY9947js7+A/Dk41QL/wYorGJQ2+X6e+NtkqUVm4fAiDD4WN4yTINqybupVKQAMTOw4MJEJJ0w6NeH7VOMZemAOptaVav/xAlvo9K+/9iglv+CfjlQRWqlDzATtUmx/nUR97ZqshW3IaQRp/Xe301bfUbfdClSdZStdr1SX/EFR7M7E4Awf3g2irn/djsownumeEbYTQqHTq2lflRjY4QRzu2BpywZ6rQoLz8OQF08+YiWq2umYYoSYNG2+H3QycNTSBFhVREgWCTgL3cGISnSQP/jwOcNRGMMd8LGAS8j6ZMVPj1T3nhZ+dDQKbBAINAXPnJZyR66k4hxrvgFhAPpBI/7Tu49JNMu55rQuT2P3Kd8EicWclPvbGT61aQE9Z+76sJ/BK7I3TxlvSZrIrY4XHE3NyIATdn43AQsRe0XSaFbNQqhpMkwB7KRoMZip2pVZ7tAlaoVDRFj2gNm3GPN+3a9SnwHfxzyguM1l9j32wdKaCz49Sgvv5qEeajB6WFW7elaq5c9zWClwFKTplYeuQ5INWXsx6vKqyc0LHCkX7AL+n91ErPgeJ7uSkA7R22HrvIG+lQq/CkDpTmIG9JFkNkzRMt4ssr6z7T9+gxKgBWAhrD5y9ZPmqVR+AGsITNOITtI8E8EhCUGnx0Xi8UCDWcNKkT6dO/Z6I8iyhNSeIsT4AmORVvlbN2N0ulr7UDK4JpxKhp5pjwz1IrmxBCuCt1n7BxCLchg0N3+R/5pJMY8p0gmEtRKun8ODoiIBH6gKikETp5fCu4+Cuf7rpDGvUXDNxzV9ABHdun4J9hQPTRxy74Ebl/ZKvkgWit4QNUODs9R21kio5YlG498oLJcJOcHC8fQ8L1WSyC+vlyvoGtX+phsSPo9qjVlyQ8nqgwnf1G+x+jG4bJprdIlD4wa2vXEY410kaX0A1tBjH8rC/FYCvr8ydhi9Iz6tRrJShfvwmsU/6gWtP29Ryg0wXleQQgrOEhzXMRdTJj4KZHFoPno/fExQ7GICqd78gbj+DJkHz/Kzqbuzae6jQrcqmpTyMvp8oknkFX5U9AWyu1MqQ+i0MWRQXUH+ENI2mYG/WIGJs0T0MRedmsAGh1NubnLCEXNIX4olfeb8NGz2EALPyWEuaBszc+p7Ux9QWhtxC3+Ji8+LFUzpkeaMOtOLh3V8V2RTi/qwwhK5pfbe1SA5QQ1PPllIOKgPPMlfas5FRJVR4cGwkOSbHNIQ4dyf+Ypx2BBp80lVp3l8kdyaaElc9q7o18DYqaawPxzbo/AaesKx7Y1B2pm0812Px8zA7xzOT/ybwwlBf0u8SSrQztnZRCOUqbGejCQ283Yugg9LSEQP2SLQdgQtTohA6Kj/l3vfzJMv0REYNL7yp/JUfhCtPGLub/Nb40QYVUprdtwUmJpyEp+GUp82UKxsXuJ/Fk0C382qm93+uDBUaST9Yc/HoNIzvVo4aNbZgm56piVGRbOqlX2ocH6qvhWE+BNdkrB3Wb6NbZPC2vioZfdZFQp2xQi6nxhvWTLXX7GeNq0dcBZTtbmxPIvKOARb8YW/LHWAoWWiR9M3gyNb+SjRMxYtJccslpA1+TZ5DCKja3PGw8SfbHTkgSkKbxfIq2SnhWp+ePdm99uOCGSljpmXs3YRJfSs+n88YA+CP9zAfoYU26JATs6SKvratuD9Y5E/U4umr9gIZ3zDP6SeaCztc0Oth3cIndGNnfjDSyz5cMiqpo8jB62hnO6DG6ukF4gTg1WNuRKRo2i3y8/7x492yq6jnQxmlGf5wt8z6eaFwVLbHglviYQORT/G05a/IMSVNA6ftiK3BecFRmwZTzyPKp3TuI+yESHSkuMyecdADqyi8F79rq9gYRv8M/wBOv8afcO5qjUw6GphkaDrEOfmsLNCnaWArysoy6S9JQshk5SFrJxUOiw4OaIglQKAzx/EAE4nppsurxS2TnqOi6GwNV4dXsxfdTGv5s+xkMNNIiW8Rtu6RlJHLPhx8raR7z0Dfxfp31UPcDIHezk9dV0MriuHfVn/dgRBr7xLuJeOpZdAQNTFoYkrD/FaGCoPq6Mdan0CFrqXkRQOdOVqoO/6nbzfga/8MOgcmVn0/Ftpdmu9ByuvTuYVfOZxs+Sjb3zO/fWid87RUEc9sd0OwCUtxiD7PQ68fw1rjxjbY1pJ1y0AVQZEo2ld7tP1bxer9E4P6irS4G4h45ceCmTcP5Q/iyDd4GVNMy7j4wE3NZ4ro/93JSXfoVs4Z8UWtO2OebQtUOQVx8FuZvtOhI5YNl/ims/jwIZTz50wa5Lhy3t5KBp3nyPoavjwR+waZUcOJsR0Og7XOr0FRJDzNB4vaGzEoWqJ8HwbdaK5t7Q61vQxNSlnP4IkCmDPl9VL4O4ja/JEQzMG0g495VuVqKsiemE0I5l2okMA5dBF+7d1lAJd7lLJBTulynQlV0QdXGB/YGjt4MDv7gHbsPCiZjxijMOl/yx3+ZQBRL/DeSJcFOrB8NExXOsAic0R7q9hvBm1HOc59f0z1qzz2MGb8ENO8zhtmFRUOn46zmb9HfLwue3Rr2qxIVUk7u4kX/Vgu6iGaybXcZ9IusNc0tXs2jPHjZVXoJXxQ5QAsz01UeqqK/fZ2hrK7cNyJEoZGJycvnqilEoiv9bTjlcLVLeNplLGLXbft7A2leCsru3+mejwepDOEqj9SGWJQ18xjCAZKbKFesrIyCd5ETCwVg6qAe8fygb9AyGZ48owIVD7YHV1HY1Gxu5NH1Ug2XuSaMfo62ZAoCs13GB18OvvgotI4ZGXazVEJ0eL+UGTdvrx4sbhQV93C79QGMyRWSMkDRat1FfbESLAoLwTpmq83hEGt/HpCDZjaHF5x9+SiWZck7Rhc3gQBiWAAZH7XF2IslyDUtZZnQzb/dPe2TzoGs8lW0ge+8pi/gb/8nvwT8O/lLNfHxErNG1L3uc1UEmIRd/BRyyu2zmJ4Lfm47KFLPpr/FJTqosWMGHF96GKPYosEfgKnXDUoJeTLD1tMNTPK8kmwwatVA1DlNCGHoZWRg0jyRq44kd47QBFFVRAv8U0P/KeMBw7ahBLyqtLizmOhpkxhQzI3sBnJ1Q2/ytqHSLTixe33drP+Bz0my5th2GdUaOPrVii+RIOrUBKVfzKbgIsifV54botZKUUpmZoxcqXifo+98d9gnWuY5/AjI0ei+fq5Tt9RdjrOHWjOjPJvyg11zCti/ujpxnSCpq5R/64jOfYpaM5loNFe3LEkkmpmTLvL3V0LnX96p7DtAEqIylBGlFChzlFawqgsyWM3c2vSPgP2AUHcZPU4r3XClOAHFm0POgy/RbsPRW+Xo3B9cLefqF2EQZ/rDxfM2g1K1meaHNedw/VsduUhdMFLISM2ILQVWkUDSy/xS8Crv7OrT6vJWeXgDklWjsj8euPRuEh41w3fYF8kHxChAq3uLPgIvVOy96Fq47Jg7SAQLt00RJRhwKB0j6IQIyBDwrcxZFxO9s0i8v2ku8Ek3u+VEgCDQty5WxYtHSnAZu4X6snORnopZEw2ndbM1uyNG4ZscqTM4AdOXDA7F3LOR8/diVY70M+lVNoN8aGJu616g9Bu1izBfYh7mybvlxSKLUfzX+Y+Y1EhqCZUh8pKtRWdx4QBFvCZJ+6ovUG+qEeUzUmqO5UY+KdG656LIka1l+IceNT5ELXkb5UFV1sWf5NZgqi77n+p/S76vZsjQavm8/TlPfoT5Oyv7+v7oEpDVSL5ya29GzLBZZf4SQ8Hwvx2mI6LqWcznQ9j5o9AXjf7jJmZlRzaY9ZP8oTA36/o6YaWnZhK7HK4hnf6htSf6LzR58bQy4XEjn9iZxUyzLcLeMuoua0zzwUyN0FR8GvsW60dkSn7Xohx+cTOXF9jvb5niX6qCA0NkRuyuaT/TKU+ENzhqHf/aEE4aDTHeN4sqUiUBKrvRpXpUHNAhfNIesP/LnvRq44O1RwzUAv788zG6GlLDvNyfp9f74xSaKFQtTvVsFN7BuBtrqkhdeyepoGzyyLJvUzFt8alLjqHDeKDglmZGEyajBJFGT3c7L6k6uyyeEw1Usxa2T+zzh4PptbBXMC1bwq14Zb5WTUSTTcYbTbqFz5k6rzSASp/yrR56ert3DeoP2ROoeGTm0QFvXMCgGXbqgxI6Ygoxs9PcjHWIVESk2OV3WdbhDYHNgl8FUhP01aalH+kpuCGOeb6jTVDUpQkuUe00xvwoHME8GU9Eq1/m23t98UeGbi8+tsDbRoBbbq6fmS3gNekdpedcvWIMq2m4n9AydjnAX6KjXL75j1DBi8GCX9KctRU/FXK5Wbh/bYdHbRnwvCCMKi5LbvhBYiO6W9/lF2IGwUKIc5fM0bQJpBd2T+OgwLXhOi/zIP12/LAJA3vSRPAfMxMeSGo2SbfAGQ7pTTtCpbP5qngb/8pC2Frz4+6KF3L6UJbLDAjzn4kYq5MD5IIZlK+kHGfhKct/CbcUwOaOMFXnyqqeoZR7twTEnfhd5EzrThZDkJXpf3xhYkV3Qm4Vou3eSypzFKaG4EfgHMKZDnsitlS7JDivVwss4TSfbUXfuGqNjIwWwQop1bOMI/y3EMQUSBXnTV3lTy2Mw+tfNlqhLXyn8cLood/43C7SbaCFe1h29TsV4yhYyQOuTY8AUDwY7tXV+lqK3AOlR1MxWs1spq0NN1ZFn/7p0um2ov+Teaw93vVVCwZZGE4ECVXQTbWNMBj5DAFwG1Y83QsGBtwWKNzcint4ytCmN4on7aca1nRwb9mpoeL7Y6T+lgumF1oFPGMd1LRwWmx4h9eLZfbpyfEhUTABEqxYqoL853uPLvBG6GCKMZ/7fqIiHpNb5oCm5ntc5bAL2AU6nhCkcTiVVk3mupegG1Ru0qiPNmJeVlI3t8DrHNsWtI7/nRgsremH1Q/yQ/i3HDH5zEBu1alA4bCNr4neUnuGOmDo3q5rSLS6Sh/gewpMvOheuL3oYjz1XrDCQEPBvniqOL84eHswqbJfPLCx6BWGHsxK0+HmCvbG35WK++C6FLo6o2MtMx+GKlUJgRvp6TRYE/MembZ5C5jnmZnNo9ZMC5XZ/DRcudHQuom1AGq2Y7NLX/BDKUpdGm0c869pZxSusAFM5Oa/B+46sn+AuXHJKLqfEd8DrQ1nT3jLhtUogAHN6qr5txrDPxQxsGuPbHQq8zwtsXY4jjWNxUjWC20894uL71uKFMZbLtghdJ7Os7LV+/ctcBSp2wq+8FKAt27zdrY3g0DwR0wceBlXgfbr0wTZXKZuVByIhLT1pse1M68plGAi1MpcTyQjqg2ukUH4dQsGf0e22UEg0q9TRhFU48sbhbk2WMAplZ3SpdpO7ZvBeL4X3vivwhwAVMyVT4K1IvmT2vtAw3x2T8WiQZlY8bPqJkBF6lq2ryfH3qCCWBZUHlWYb/fPWbyo9ZdgjP4F3VnA/ssoQ4bUY4WtU0IB5NTG5msbaop/RU10r6VqWSGc9/JNJArEooJmHDCFCdzVobnR+jwOrbEbB5SIHYmNcf8Cybio3Z3E3NNqJTNolmwtc2B2gMOX/N+BJFojsXGC8GTaZofg+JP+/UNkY7hw8Ug0YFnl4AMBAuGDxoXRsaZ4NFagRUd4bUWiS67fRdYKukW3bWZaBAEuucfHJ0NX3vJkmp6bRj9Dr79YJwYRR+aPOWZejYeUH9YYEWC5MyNwmrofNzumR9O6lM+Yxs6/6JU08c79NHkFsd6+s+JpHoEpKGuOsBHwBu4eGeyn8IKxsKSLahgclwwV/+XnIT5wxxifbr0OG4JDXmp0AvAo8IZQjg2v1LgBQ62E1vwqfF/hokVM6do4SzxsTSoeGyNFjUqmJn727M+cW9wjW+ZckMC6kcVUxyeA++vV8jeLdwuj8rtlKbx/7rQMYerXOK+POGsRR10bP9pkbtXNn5QPU/jxyfwTccLnLbjC29g/KsfIxQmpJf/nYfPmzgLWebpwktWXWr/ExYJbrB7FmF1sOn5fd2tcCafaakQdOlu83hZZGSLbqXGY9HMdbmZ9TxjohR+DDpvLDnPgRvBUEsjAzWfLuYGO10PsXj7+HCijI5vyyEHKOipSjlI7xEw1e65nHngAGB4L8FV6FdFs3wrSrhdDYtZx2YriK8HjBzQCF2hf6D2lJta8THWIcB3YDUpvU63GQvgqP1NRojph0Z/mtwtgK7cI6Iqu3aONdKyNRE0fz4LEroNbcKy074ZGTZvxMC0/7bJojnjDTeSRIugvyWyuFo94PhLAZE6yOTTpiZWSvm5QjbSHWfJgnIHZC510c0wTjOZIh923Dnkoo94akBp+/agt/DX+XwouuH5XI2MFVHZx6PkJyjwos+k2WNN71Gbsagji68hxSZURQXbG0YRHbq6LDGmeeUJ0EW4NWyfgzY4nyApRTGCZqterJ92wUVcNchmVjlX4vkIx/8SmMXOmSTNWp4PFWUy7N8qbast7/Mg5yNHcHWvTkQAEX77MeJ8mrmnjYiuH6pi5Oaxw6Zs23yINn+ZmPFaTUkQkGbei63JSROyUv7Izdd5QNOWzrb+rLf9pPSoKvXmjhT3DStGjtT5KyvgK9K35MeEIam7lEhD9S5ycPGrirTREEaB9nKIo7d1ORG/0p12/jOnd0HPkCCPUaouLXL/BUvjK9EJuNldHsqX/EQcQfxL890LTC82KsylO0Slm1MpxgZXuuK0CgQbzfZ2iVG3aRUSrqjh2vOkXbYEzn+eKf/kycrZ2CnCaiRlkI/dMDRTAVIX2DOq3cfOBhx811K/ic4d0ACyQJYodby1tgZZmQCv6Jya3CkxLeCSidkfi6lL8AYOq9GoYx6jyjgh7CTsLq/UXkOkseP8y3T4IfBn+dmmH0vycIf+jPJoWJPQdzd4IUaXuXuNix2D06l6kioRBM5mZyxRndeaArZ9fIZGvYaX8i9jpL85B/33h2eHzuh81qTgyUsKRF+ZniS5zfHIgUNz1bmSYigmn1ZtiDOPMzhmP98NbVwHZeRKTbdbKF8r+LusDfyK4XML6PVfGlBLL4X7zS1NnrwpZDccx9Bd+S1+6TNq2zK1zCfu5l1XfOfvDPl8FhCSvt+2gMcSiO723NfOAFAYwXaVVm3gxIsPMY2BJ3Pt6pLt/nPicV8z+Hdsvr51pCNq4gfsp4lBoAbPGPHs5t+ni8ST2q3fQ0OGbTJtW8roC8RINcK72tjocUyUXOXn6Y/QObYZCbxedM8rYBZ1haXUFKG6yat2QTsz0Ybw0XmutSSRfa9yuAp1o/bgdRE9v/+EjYMxve0NsYlrXESKRo0gaYl/rw+Kp/kOK4sSFSdOHo2Y9bT208ikT8xX91lNJm3yWedA1bON1g81OfdYGvs/pw8LpWQ9hbuB83tLicWLIkgAo+VTh9iMIdH4U0GV4UzWDSp76sGEBEv7o0mOZ1CL41A3dI1F0e3ZWILj3/aulkayLUbe9R/qWp6/Zst0aFsGTjmaEvCENYoDs5V14PZmIArBa1sCb7gw7YVZk9dYpf9ZJEfSIv8snJUIyugvKFEKG3zH924loyHKKQlSnIkidc8wxRJDkcL/8LQhF54GIq//yIVKz2anRUI8ZweIR5dg6i+JRrr2C9aWy3xqfRndL7o6SLT0vnA8HzbFxMdNm0wP0QZ4RY8u8/vWkoCjWIPjKcTro3b5Q7w+n1Syowg6Yzw1Mt8YagIuGw0V315iVvu0USC4TxCLgwTtDByMZvJOAFK59KKxzQTy4a6cGfPldjaUle8ryI9aGiLe2xTcdsQyRk4zj3MokSAGvLP9PmuMIMtfOQmjLwp6Nnlvkm5JO+os7PTBrIWATm3MqOcckFcjkPVWcG6zzdg/Er8TdMxfmQ8D3ngoF5PQeBC4HwhxCLTnvMA+EFySX+Mpgsa2sibRX7o7BMtJzq4aAKkpF2MsCT8pINwy/iczB18XqFBXiZMVZNRAzMwZDXbI69bS/eQA9+vvphE9iW6ZWdlaOB73NUuIFUrp8F68D+w+Sg3KrY3CLNNxteGukWVUIEEjBjDdwEf24WxTvBvfsdgRL3LOcNcqN/0Rp8a5MAXU29757YfB+0tojNIHEPoOkJebx464WCGIyy3AylQuxCuhmPj2UxEw+shbwfb6eQ5RPX16Fya50gpOhYtNtFcLZJY3jZWg3zhJu44AVXUNv8qlvMU/Avn0nB86eS5a9V+Hnpyayp/zL2xv22ZEFIFIZ8sDPdgnx9N6jzPEmBKDlhMJI9OJ89DRXWUxWLNc+no3Q/kCPhxw8XmgFO0TAE0Hp4+Lt35ULze7783B0c6TwrhxpqK6qnbK+xvsHTxsXIFeliTRFv7U491W3gpntwoBZ6sPStHyo+x6NPqJiUQgT74pTkm2zcmAS9zVoeUEW4LlDqs7ZW9idMGqVel+4gFaTLtgsso08fNtH+sFH3riQGMr4MUpjQhrHjNQhU3wnl74EPAj40xbmSDAfKIGDL9/U/Zblpa36Yh9UQUN90lVaLetRZ2WAOoH5BceMahL3pJbTR3q7o+8bmQnXziO+TSgN4gHzWLJnif4OaR6uvepR8TseDpkPk5/1TJumFHkc81S0bYa+9YzpstxpNxtnUZjatUZi18IYwRkRWjMybNlNt5TuRIG7EXqUd/nC94XI1As/hmwb3GR8BjkYbGdYUf967FdMxF34FlJVcHiXtXZH+Sc9yk/JP5oLU9hfCBXM87Odndwl+exkONdeIcSwqOKv0w2sd9zYpOG5LdmwjrDeik1a+/AGQ0RUg/WJw/KhIoqf6f6S0fz/AAc873br+u8R4cNp8PFk3btO0Nt16petmwttVx+plWSh1edcLIMvso1irZKqeR7UbMhFImBo3pjtDpoGRNMp7/4PT/MwQEc4j5KTQV1f4eFkLvrMXvtqyYj3Q0vKEf8F4YfEdD79lugI/4RTEwsUD2Txur09yixjpgUJ+pj1ypyOG8RB1M+hKJa+5m0CtdV77IM/mSh6NrbVqUleJXj9gyXTpW2ahgSYMzMwPhYWj7MdIWD8nuUal/yfLWhOg9o/lffRo32UuB+lohwMgwfaB06a01q0rX4VX1JZiJTW1lHsVtH3MCPaKk+50km2h+phw+Dnmv3hJzrMtTWc+02ADfLozH+JW3CP+P3q+Yc7AJKGuyJoKQYAAxDO+G02xaALQek5Wr0/gYe89gYIVt7XaJJGHCFAAk4PvLZU2vNAxA/Rcvkz3w4bsMYVkqJd9aj0g849cCnWvddBqjwHSTlAJL2Muj/AJyOsXHXMm1quV8TsBJijLvYNZJW0meH13FVKbTWnadYCtc+3krB9zwdY3O0agqnoZXi8mxhWgRYy4zFuS8WwDcSE4NGDvPPmFctKTCsAZlIqM3e759kFFNfRvJTsW12PW/Jth8hTfccmPSJI5agDSJcPHGVINM3RwxoAZsVa0qAO36qrOqRR2Ot8Rr/WFcNuEKkUA049syEAGECx14jeApSHlH2uvMjBhTYh1VWKenBktyzX5KmhR/kabUhIeloGvv2ltjPZ5IauoBZa9Wlr0sIAMQcYoP+eQ2BFRb/LSXL5zzjhDJUiE1TLZxW+3mLKjpdag9HpzM5CinG9G+I9woQfEQMP2/6POtx/PfD3LAHWdjA/ekh3YnkGlgxXI7Nc4CqaZjhhQZx+40K0ZViLelwT+4jsbQc5Re27jdOffGaNFhF0ZUSNhbLCZ4DrSgUU87H5FQglMU0FCCx7OzwZFtrEMPf4gSUnYO/AEV2gmAvhngkwJFzpRLGhA/1R/B3hwpeAMHX4S38JjrRiBL7cxB2UM9DeeFeIhWSpvDorZyxJ1sW33Kbp3ysVa7aKBrtb3qKraD+zeV1odHH6RTOMtiEWosSCBu3KRuXGUGsByqeOZ8A6pzG43MBF1U1ngU+e+c7cX2JUxcKiOZFQg/7VXr2Rt32KAVbc7HlwqxgvnMd+xl2t3gsCjqhTefPFifqEn6FzbFCRt4l90yJtrSUDd6T9/d3m2Sj+AIh3zCngiIcs+OiG7GlbZIHJbhOYIjSIKs9nIpoiY16u7EyWRf8svHNU/pAuMlv8TFRdJ+c/SkP48pwdrPdTXRIbjrdO+vEXuI4Z6qoNhU3SKvBleSN2KjG9pE1JfMhEBV60t0vdNbx26OwZJEsChrosEXcXgwmcaYcck6FywWq5nOjO0Xzy1Ucvrw8Lf+mv444WIYPq5TrJqX/ahLtnL07lzMms7RYUlN6ATsCfQhLYoueUHNKXM6B8SzYR4DrPhnw7YjMv7PgvTIiOJbD9ZEQJlAZ8MVHiR2Z1QaCtlQsshigFuAcPGKg5BtK4Su32P4mDHK3pXM6+6G5aCpHLZriGfP7GgFz+z1RwFgU20MNP2qsp5oJOXix+MDvtxRqeu65+zBXdILdeiMzHORXEirfft06638tEqwUFO8yNmQcJm1qD52oSx84jOGD4yVSdV/+TQcAXJGVePkdSoSKx2pudNECshD/6MK806yIjVimj7c/V0D9MyQArGTTBeaf2TsLYLatj7v/r1EkurQaDMaFBB4WUcOYkPfY0yTsF4TKXAEgPmHFASp8yzYNcjYfzGycwZHYAwq84CV6nMMcBAAmM//c38kOKCHvNM3vq81TMANVeDetEDWLj0sdBy6V7mnQXoN/rtCmVCelMRJkZAgqIlaLbi1yqA6OAqMCn/S4tL/PpvSIoyZPlYrYdLBNFkUxC574JrJeNfZdoCwcpgRpfXS7l3l1x8XcoO/EeyteP+pm5W6cRh4+PYXUjB8ojbqNi0MzaXWfdWZsfJ/WlqZysZ6ojrKQbuQwGsgTZS9Xg9n3mWg1nH1aJaW4nE5dFt4m1DQV30lEF3RYYbKk4YnUFXWUYVVynHlFlSPdgjl5ho4jk+qxhOD1zO2QUPskSuDWdWYEQlYeB+eaCrOXJLY/EqfVoN5G+zDiv7q6pll4oDoJj9TsKaovsP38Q8IuaFxKxeeu9HF3BeUYK1JQ3fFZfxqpQu+0q9c+KyPqMVmY92A30RwTQ/y0KlT5IlExHfX4Nt/seziaBR5m+JHxqEXD1/S/Rog6hSFa2qwB1WTGdtE8qSkX95e43AUoHdx2ZRpOdz3XCeOtkdfAh4BmNkrpUHQdRPt63hiQ5Q1cktykSgv2F7UHM8X9AVksU3RgwUGCmJd0+bv2ynA7HhuDXJb7B1/VKxYmO/hhCkFvv63B3sL3Q0TsjJ0p+u9Mqf4uFSdJM4NDDS4XvvJ6w8xV1kXDI7Gm+PfkthBmLasXwQcy/POPJ3+fn3KbFv8mrvtT0bNHcHM1l3TM06RizOszIACgZTs5ON8WU0eIpSYnkuZM622T7z0l9dffwwxyP74mXQl2j5XUn/YasvJ3yWgu38HZZoLK1Ry7Ug2fRqoHmELaEP2AnFejBTSLt6rU/CmbS8v1XFAAru5GhR05pMtWgTAQLzzcQhHmRPOBdVtSROFBkxIoEkyukvGgGqJpKf5NrqbKEYJf3INfaZpZUn0vXtzpgAGTCVdHvNeIJTiPpdTbbJF0g3quJQ0gkxjQ3vHKIJY911rKGoUV0eEKFYBqqCx53Y94L1KitUc/+B2ImVJeIWtMGlaiun11FuV/ga0CPmS+j3OTs9B1I3qcTJH0slobzvUqtJmDEPJmABCby+fsnumKB82qSk/lSDgWBUWk08ZbrYtwxz2sTpL2+k7zlxA44Axv2tOtDnrjSgghL8Vovcd9iICw7I4Jo8E+dYxW/Wd6HbmLrbVQmvWxKPvEejkp8t16CFIYNiMidrYHAiNh8X/bfFWr5haFcSEgX1V3xbP9WAlLbw2rMQPVPgwWKh/dXD466Kd3TKT6utmVwgLoBjT3u7/RPfWd+q+VPY91qdi66NiCuKdHTJooZX0dh0qgkXlNoKAHO5FLCNYnjQ4kPusG0idfdthi1GT28uHdzPRA5CSnkw+KNKH2YlUDYqA/HN7meW2jJ+kiQCnDI4klh77qjDZs0gZeCpV3Gnw/tnNqRGJ8omnoo3/Xb7dwCtXq5RlAz0LmyEJKIcHn8yiULrY7Vzc4cWylkmwvCtCctmC4Z/6bPHubs5O+eX/KQoSVdtdWS8e6OxVek8XVHfGHG9c84YoOUXcWopii5ARju2u7NaUApS5ogukmAipZhVutyA6RfMaGFKjhFssE514PdMQ2ht66o4+gRfy6XmxtycEwZdMzFymhJy58WZWykqb4qPJ0HnAdwxbNepOF4a6cNloYnIcaa91DRU/4tWeh2vHMgPgmuRt5MFwapIKljWX06MsxxZJnjFnRzsyl00SD5JUcQNvM+3+6GI1737py5XbLyvVFiZIHZNE9FfLeWOOVwhcfOoQZlS796YNL4g0ijyQBWUjruCNpQ5AWki7zPeXDp4NtMsQMIzD8UfGUY7R2Mqg2ee/W5D1y7xX+y5khMLsm5hOOfmSeTGs+O8O3MXneq6t+BE9uIzB3wyEF9c7bqQtKybM/OQCbGfmiyljdmo/hRc8lN2AJqc9mTnfIPiW/CAvj1aXsKE3XPm4tens+m4ruaO9cIujWeUHtjGuM3zTXGJWEx//q8R/RBE2Fcp7qbCP8hgDXj5M8FaThHaQJK1Yj52NlnTXymyoSaArL2bUeDg8FBWCramTrKeRCt9HskRoA4go4gz/xKe2ABHzB8UJNBl8p3WVnefdRQGZulWFgkvQXBKWlTqQa7Dl121KvYQtm0IT6A7S/YPHXp5jWEmnOCjQNriD4PzcL8QWxMzkJyjiUE9U2fciwuS730Xumx5vuqkdGYu4tS5+rUlf32fwQnfL+P/xvL2CXyIZl3HhtWKIV7e8ESegc91mTxgqmNTuscjah63s7PnIKT7DzGMZvFblclX/wBS9twrIKAhoAYDdVzwkpD7glLUjwM6IHoJ86lrIpD6xqXL3vqSKLQsE83YHXxUmvOXSsp/35DkKB9n2rRPDPg2LW1rbjxQokWRvAolpYJ7zJ8hx/wDakTdeizZAiNjitVi7jo3P8M8YmEmCrNXTLwxIhSKxQNV3Jyuz66xYnZJ5pYAfCjDYGO/E+qWxug3NGRDE8R6/a5m4NYL8eTGo+ZmNkEFZGQl9Dtml9i90ucejtakCVIOwvkYqdJm1Uo2C25/4+JnB6Xb+fYqccVqnXgkrsXmxC37aUOF6ge5FJc1Dm/a9uEadATTjhGPYUNk/YwRba0Foj3dRpLE12p11WY49ELT4eckIn6OVRSW43EjPIi6HTrEjtycrSAy3nkUJDofintyT1QrFGeXZ7Bb6PLIdQTER8T7IDkeyLdAvXsEEekg5ssGO6nyPH8t8BSCDSIdEqkPOsmCXps3/dk0o7pHAf+/evMM9Vmgps5uY/p4Ww5BreQkVhTloC1/ibUeW9zwgMugr3pfLGd/FY0bs8HI9Rwo2a4r6cY6egu3QrzNApNURTrYiWANJ1f8T4cV4R6phjn8wTx6pbHnmDjIX/Jai2G/DNe6AoyanyYvrnPO29rjW+FhrXoTmXduGdpSLww3dpoaz/MNCwIb3KwaJ/pwD5xD0sFLf6MdbovtPrsAxcjnapOMSGquNMzB0hFwfscTJ+vCdc4479x8F+jKynjDQ10Y0Etglph+x4nlOUeII7tRo77lPBYc6it5WXSAtfT+FnZQc2iipNiSsOgR86MAKEjZgDfJyx1UYExsTMHnFOEkZCNSyDI3l1AHTY6CatoslsjfqPOtsX18MpC+YNnwWxKcYq1qRiEDcdNT3mDrsjU63x6hj9LoAZqznHL6qqJKA7/vmQpz9kF3tWGrAqpiSZUb7ZZEFBbjS1/3TWCaCdeeIHeTfoGmnpeDIKLQemf0eAtDdcINkU3A0KRRQK5V0EklK34m2iuf68XPrbjJVfd85yAv8vzpoQ/U19xCmhJL6+er6vYgkafib9hTWU6wWQWBPRVWWLy8wJL1go+VwnuEajJVug0UzkAz4p4Niol6rCu+NykqxZU9i+YbIpxAAyCavFyvku4qmJLYA8zESfWMBhzoq01d0aigeF5Oms8XHW4w9u4AfY7R3X+HyE0MEslTV+tE2VHyFIV9DKx54bt+fkcaaiBX/zxSVTVj6HLVASJTcwP8OZVD5SbaH20g+I1QjU7Ffzn+Z/hlsIKRC2ijBzeLFy+ubSLCMw/zO4a26flmm9Hv7A2hrnzmDsXpgZV8HuifMwm3QOvwffOb0T8QWS+hVP1rzM7bdTKYYe/rY85CfRCmDuPBL5bZywdTLLRdDEIhQyEKnJy2Vf5dQN6d311FoAkB5i1cj5COtXdx2AShA1WbzN9SL7Zu7NxbMkyxbo84jblH8ZpcF/9ger0ghobi3OHxKv78RY4BtP6fDdJXDmN7IKk9xvXPJxfIKKuXlwZ5lH4v6gJjXiaMu71BnAxeht2VluFxFnREJmoRw3qmOW39ZEaSVGOBjC3QxXe2WdC5JHg1byL3vA6LHy/zh/9/jS1RI3gaWCG5otFV+AbGq034rcjPDrA7czOPnnBu9HKG8b93TsKAEgJeFbDkV1XYyZ+9sjYUqhLne9kg9KLNtLNno79J+SrNCGGtuNhUnGt54x2OpWM5SdDAdDO+8QnXzAGDVJvK3k7YF0vPSBdUTPLjMAWcnHwQ3FQXkDOuEYZLhkbx1SiUqp1vyq8Hrah1LwHzDhvZ+CAvAYZzg7Lw9nnc7h6No9jfguASPonrCBkpO8pl19PuJrbN7+0Q4GL9stFo9OdDoHf1ND+38/uQlLKxcpq8gausX0PMXn/qPLM8IcXXfMlsz8WVqfTY5tGkNKFd1aYNZpViYa90e5jY7WF5d3rLqO239gN9GpVqBc+/Fb3U3sBDRAqavbcbKqWC0RcRubdyor0Qj8+lDnVMMRblVPiUuo2tRbWVaYrOQxtJaSCm6Id7qtKv2lFc1cnd2PH0uVONBHgIP98rbRg5guKIBZPZViaVbkbsRK3xbfmUdlvDaPcaAlc/VwtfpzFfO6TmtrMfEtKzQm7L49mlw233CHYuoegqG2JOArfZPWZWMmAY8oVu0B0V9PrxFCBafO2k4xIiDRTFe+2ZgjCnsV9tqLZSvVXVKftBhGtQOkCD77G5P8Ccak1e5aRhmkY+RhDaehG3acGCFyAz8aSqZVUgr2qnht3V7GxXc2Vn4Zvp4gCbsFAsDrz1BDjHA7ncS2pjF3WK/rFxgQCg4ItEYonWBJUqL2bECnsvAj9lXqcf6o8bxsTj0ySpyQPJfeVNIRpcAGGPfX1UC8AUInKc2Ppvt9tFIUR4i5iFpCVF9yQXmnHeoHOaKsbYigNNcTMDRth/Zv4UWQ6rrrfS4U4SF5DMmFajbNUYjhtak6ybzlCHzYKVsqUgJIPnTwUy9mdwyUIaZvF6k+hXVpH4RN+FAKWt8OU63a2u4x6oxsvu/X4ZbV/yA5dCWszZnNh2HfWgQ93xvgSJXp0BrGotykpCjRVpj9JZKO0K2eO0XKBxBOzHPy8Lgi77dRIFtBOCOa8bg8oxzHKeyxDIPl6lqMMAquIfgnaeUAtg4gp/aggdL9ZZ2jldb2aFYAdJiFazh/+/7W0xS/JpnO4C4e5xnEfEwlwgAkYlqGdRdng93psH/9V1cAj2cvLcrLi25d9E6wvlBvGc/yPYh/60ygPTqDKDGzEb6GuFV60uCK3sdN+8ISVtThULhR0y+trfOZUrKnyQALWrWXlHJyTOGtDPdziQ8G9NaK2tRyR2VMwDEryDPxQua6NzNua5XH1gsFuW6Krrly+IRs5bbbyPjBGqjfS8TjEs1+6tRWeglQUhr+D1j2BlueuKoKnNQudHm90i8hnC2tpUiHN3ypG5HvdMlO1vwQZKnpLvi+Hg4BI6J3d+Sxi5tWcznWyKpEhWpkoQshyvEFLX3V3hN7eY2etjHRVOEzFJt5y0EWXdCFD/saZRaoUkURshXv7byJcXL/SsvMaTC0bbCsxwrjphF26mE88kS9+M1wM7Ly1bskijPbn1f3SKVSuGjB833Sfztpd9RFsG1Je2jWmm7fJlmY7BuyUpoWvHgXngdNgVfOWndaZaqfvq5r4EV/5thDqut4jnNP7GzSYjvk6wZSfST05H1ZhLFzerBEeXAT9MLNcn1xpk3Jvb2sPlPESwXxKAQgXxCbCX5r8FIsVM2Z7ZVpFNKQFKOPsqJ9+x4bq0MHKbZCcjot+QjuX88MLemQEKviDW/7mzK9wg0i7ziN1eQWM2i4lWAH3sP9vlu+q81+pwrqLEwliiQthUTUoe3Hkt2w1QGdzLYKN6f62KoLXjdUAG/k76ZJGuVL4UzFDQ0pXBoV4l+mDFFkEvRgLyoaR3VMQHdIaeqMQVwqrhL7/BCm6L63IuNhDmgbm9Nf1bJc/VpfEvicxgLds4vBLLoLpiDTAf8dnc0ctgmcyw3z67QAlz3mOEvSsBFCxEJM1uV2gcO9IFXVfReCRgnRSmHWE8tM5+zUJjStp+dcMd8ZTG+cX7LzUPucxsBK9QzLMM/y0BdQqcnc7RK4phY7QGfxhsUMPXqT6KptF748Ybww8MO9+pgrkbelRSfGay0MCLkZYhcct6w6n57PV2ljozIBI6XFylAOUgqrEfsLog44kzKcnoZ7THcqLamK8g+Glr/EASKQNEJNvgGj4dMgqCS3o2cof14LrE0QAE1hAQERQj7OAdiPnqaIYCHRN7CIQbmQ8t1b3VJYHGWKxyVWi4orVhHke7qtmjfLyB0PBn3FBFfzaq/L9+ixQ8EdGT3UnnvhlJfV8uF92lRZhWacotufWXBaqA39c7QQnamdYOfabZuskrVTbcU1uduLvvtlgr3YccGpmX0YUOzcoxxvxaN4cDUIYPVmZqcixJ6lZWRe5SAIQY0iE2vC0oLsLD023+n+M8RK7HiHevmbmZiK4F49BdZ6gPApNMaHYZYomMx5JyIItX98t9PbQOYbHpizUyo0S8dIIzrstKmR8sPSTd1/kOwMHmOuBFnCrb/GurD6iPXL9S03l4IdIMDS8y4ilcoyQyn/W7MtuiRKjlElVCOzQiSOdL6k7oDvq3jK2D8RYJfjAYdoSKBQg8phqXeUptfF2RPyxccV+IdAT2zJ+7ay7isWh6g0Bzq5XD/djEjX7aedu7QZXxZ1sWGXbdwz9/6ResMqsveKmAKIAXIzoazGImOW8F0HZKRtFG/+R7hLPLj+owRr8Xux7ooFnkrGCjCIZNgftnezJvLDQuAJz1FtHnVDSuQMvfa1S4KUXGs4jbc6kU/QgjEZ8462q4Y8dyIJSuoru81ioiygH9ZtXTH5d07Cx0udE19hitvxHQ5wSzOEXfeAPt+W2wgV5vmXIG/w9Reng//PLJhjf/9x8bHTLvy7lrYcsvbWShie+Jb141hOpE+jvgvV1Fs6yaV7VZziKug02zrn89sVMekcDWHRwQ3mLPk012nXxUFgMpIhDn/5lFvHJY9nns7zlKT0IDsKJJ4KznmldLLaYhVYZPr/2BRcjbUZ0lPLO50FkRjgkHJmQBzT/xuYEnOFhPVlTeSSgcjFou/aFreH7G3tOaX3GcZkHmrHpNG+9O/rDqlAbukHeYbFCTi4M7eUf4qVUSMxHCWTNbt2LwVOGR3Z5yvLMfn5r3HEZMw0kKLTkCMiqXBWHAwU1pWNRT8trVmG0LViVShRd9KHZlFjNgiOYXfQn0BpaR+JpqMwiDyHf49ywrhksl2n4zQQ80+2tO8rr8iZGLGiji7ua7/scNMk0CXLrEuU2j9hKUHMHEVZlYrrYuHN0jCDwqDhKBmnKvoMBJSrWA2CmCcWkJPosWo2un2QVAzqLW13ff/Fuv1CJ2Bvht1RgpROHm6Y6Jb8/e5sz+Tgy6Dm+TTVJjdzZcaScaH2J5uVq1QShsqDRN5hycgccyS0qLbxaEPXRABCkHDff0EjkjINy7Mm/cw+or7J7eKDUDI1OWZv+mNLYXsnL4aFJD02SpZ/PXjxZD1FFCXCz8d1nfRhVnKI7sIYAwZtSbiLasGoeARfe1BTqlUhaOyTxsQ/6PBo3NDe5FeqH9nbHd14gMEYzJSFpX3V0sMeCpO35rWeX+m0vxid0baCQZmjuGq67P7tvGwjxt+/ubF3enHBMWZF933KFEOqQi0FqfbXZRUzCY4mZdd+nmKC0yzEcp7E3UaazdxEbfWSzT4NY9rOndrlEfG7DoAff9BZ0awpJu5qAyxnJvUNhKMiz/igZt7wb/3rFMxfZM77xCyHnyM5lcAmFoL5sAo1HciITbQ8uHiC1uVIJEy4Dvn5bxrXbhMPXEXJR+Ue9triFj/1QC21qxp4QzXEpfvgx0IXQIQEYX5lCnRrTBRP7GN7k24DnRsTtpc1fvgN87umek0eUxRgjW/063lPG+qKB0IF+9mLvVxB9+CRH2nNWeQsbN5w2KLBtH0l3luMdd9kX6hXrI/jcF1qrMI838Rp2gwGOefHbdvLtxI2VDSqqmp72aPHNVxpXLzTzfz9TlJ7I7bN/tDRw9nj4yGMrhywoDUMk+OCMv53p7CGrvGVEJpHM+UU7bxsKMA23Wc2Ut+qqxETWNcCAH+nfuyKk3it/hHxFN/wV/QMtczi4foWf8vhyrMVc0ljl1YEVGvfKnInqLaDm3CXm2aM/FWA/WulCOhJZJrtWmTA66MZwm65gftFAgkOpxfUjN1VLN62Xf2Z1lzZocRBFTO7lM2Brb8hw/ekUTUPjx4nRj9tMZTL4PiFcbfm2hEREwOhTyX09kqTgi2upWRHKqBEU2lpWw4L0N69U0V47MvjfzK0C1uiW34hB77s9up0IwqmVShUtzfPA8ihLfZVJOTlQ2uTIx3vK1APKBU1mZ8GRva3NFvfIpIY+24gOTAhVeqvO+1Cx1BiEKdYfBvMTuHOlAohJIL+XE/H3qhoRanVib3/8kc63g1SnslMRUnRnRHlOUnUIFEZP9uwpmAQih+6S2PSUiq5SFC5o0cycBoeub1I9MPf/k4bk3KCNuU3+XL3jol/OC93ciGDxUYJkqZrKfbX/uU0th9iTSitk9YdU8zZzGphp/vCVLdxfTCDCn40FQ+PZ0XWxTUyWmZtHUQbck10sdNjSJagFth75A+inRzJAoav8KWL4KR62X2aaHSAKuT6LxlnyZB43Qph99njmBTIAwH2MjdT7ZEmxskWBeZyFiYxPPOQ4tXS8zBL7Y6GSVl7SlihKCotxz6dkxVccMceC5fG8SZPpDFLUr3vpBxQTafsv6E3TCoSyvrdYBerz8u254Bu5jYUS6dE3lMBrv3+/EppiZ5Nyv7wD4Lq2PFn9i76rNyDmm8mXg/HYXYmAwNRxPCff0treBesBzYhwlHOqp4prKYJ5PpI73wfPhtui0Lm7QbBgibM+wE8xELY91A85uf5SqsnTtNHPjKNEfIPoBxRmYgQXnEShp7oWYGDaBX5MgZAYy0SZLsyCpg0HdNwE4x7vHwGEStr1jEdD15lqYIitZQPonnwHWzRylvYxfFI/Z3OJwiGcT/3EGiO48T4GP7/xwaJMuTRWFciP6Dh/ECrHcMjhuAkU/de8xbuQx1TK/edkN+kGrKMI3VDlqiqEDhGiO7UIPiJ494VcP8+Z8Otw8lvhjDQtTE8T/PBJ6wcmth1VG3OFSNP7ybXMup3N2zDx85oXbGSpF6CwfurlBlR84+KgoNKWZs37KNR0KZg3sTdDbQAyJok9o7Rri6ruT6wXeMjvmVaUKyq2cls5z1ST9+stJW749yeDx1d2faSj/l8L25yc5AZVX8on3twkNvwvMMh6GJSYQ9wUUCgFGr4x8W9I8WyVgWTa8ylo1tzLiFyr09+10ujVhX6ta145qeDAYMKOjqA/EyS30FvYBSoc4F0cH3VUCgcnFIH5HiOilSdBmUrdbjpuggq63+lMZ0zRkft2tJ8GE0BMhSp6lxA3wdgyaPJGvnjXSsIexOM6W5O/PitnZs5QdJIyF2tCR4gHIC9XSlgFsRa4/Z16ZIRncgndIJ/Bu4zFfiunrpBkzdRp/gyxVwOZmZJP1yyJHssiMgnVpvy6ftBefdqDJ5ms+Z0sA1Z/E64p0MAf35VOwsNDi5dH2WMHMQWdOEpYQOJdq3irPsOG3NUcCLJEcDGYj2jEVsujgiyMQtjW91Z5A67K8dFMEWpzmHpx4C0lST1bm8EXA94GV7KjX/GkrNYSi6x509QEsUO56P3MDSjY4tm7JtTUDFnRJaNKNJKi6GoFkyw3q9MVGQTRm1hm65M1mRwBy3r9iL/MjssY3qgDyFyE4XEwPmMel4dknZNSCl5oCNT5SxGnN1q1XuwNidhwSWt7vwc2cXJJYD1tLzEmCROQtoibYR8dlM0cpE6yhyl5v7OejcFMz/d+hh3gNyU4+saZRMOeM48F6BrmVMYrxdcW/hmsdW/1t4vwXYL9GmCA0kse1+gzL78Fa9nK60HvzUeoBd1GhHHKDLy1wyYLPL6PD0qTvsJeHRAifiIyNdSUJmrZn5cq8e3U2Eh27ZLRf3T2b47rsth/1GeCDCa1b4YikQPIqJ6En4Rx7dBzj+u5RgJ1FriqNIpX21T900myr40KWzItDqhJ+e7zyoFggKpgMmFd1E1w1xjjjRC+7gMz1xM1IUL+Rr3EhI5ZBi7eKVx1GMvaAhRQDgTXnY5nl9c2zpKLZQ/tH1eqhRkKrQH9yDrn0tvUaYk5kKkoWOj32JM2hteE93MvsjwA6z2SmcuzQ1q2OJGLiKjnnDfXw6GGrjWNbvOiOnNYmDScZSp1bFwC9qD5GdIXgsMFnFArVwbaIl6B3p8k0A4gMTLuQyrWC3clwFDMmnEcbB5wbeTs4jiMEL9IGpj33Gau0cP/UVjPbm18ldjN33Y6Gso6aqKiw1IDKq3z9wr8Ojvhm43z8Hy1on1e5oeft1ba+QduzLCITf79nl8iKeSPRIWCC/78pRvlKczEDV37kO7+wzOTWmW1uFFaLE25EmjhkbmFsxiiQHVLew9lpl2uHP/CzVNkgIA0t8kP9wu6CGDEeOw0oMl95yUoYseX/lFItmrLNYMhtozAOdWkTFJThrUvQv2PUTnORUl3u6uIvmaYX6FYQQhVmAIBVpEIS2e5JAvVgjmCsCfZujUb/GKkA6VDmzoKKqqixnMYFRa4fZhlBLNl2/7XkjdCW8xROCaNqXD7ANyoc/67ds2wQPtRqb1OIPy4xghUYTO4o0YHivhBw19RTk13JT81H8GbmrPS+1EKeL21QP9/dVwn5rlVL9HXSRcOh2ldIon0pvvbaFiBuu+h+yJct35CbznSbUSwu/YRdvtr1s8IFN2OCHU5JOGTEtdMk/nqdR4zoJ3PU//VZBByk9NKMdfCihRnep7TvnE+q4xDLIwlgwKJR6QE+aN24V3vMavYaCzqrchM0ewFUnX/tRWbwQFRiwxAleRFysrh2+gsHMBvHbxQsXC0tLdOATZLkjeack1UKkFJr3rbF9+FaBX9X7ZGsCVRELL6rn/yFq3XwytQSMRRfHto7vII2x1hiS8vZt3uZ+Mg2/GDKHKZgx6L49OP0DNeJ00U5ouGdOG04VP1cjJIE2y5LGpfYCWzCgIuhsb/2UgcW4SWrHzYjluWKHEG3/Y09KAGs3hoNGhZgM2QJXrJUaXEYXNBwZYnDEjhGH0yTGSK9K9kP7oCMW09i1C6s4qwVAOAGagcqjNuRJVCodFor4BRX+VsngGz52D700qeJ7sI19Z6o1l+g3dvy1eaXK0au7LMELZVMmFtfiom2jocF662XRTTRCRYa51v11NPb8hZoVRrlV83/AEGncOMHh+ccTVC5pBwVC/P98in1tslkcfcg89VlYpEMR3cbxmm4oJFmCPOjX7LQLmcjqn8Soy10yhXfPDL75gOCTMX3iP6Viia9gdxe8AQ71azX8IakZpAOioBQuaVhKhgaFrh1f8Lra+vn8AW89MVTcRkXCtxQhJNvMckNAKsFcPWKFktMeDCQ5GDrVJ5T8NobkoGsDiUg9YfT8mjz4K2IXnN4BQQy5D9I+FO12raw0pZwwBeVvlWi5/sBima1iMAF2YPPhbcEpiJivBafZjZKSRMQgLa7mlvOqqOflLk6EfQs39WZVpXUUJmuW0sLcjVqXGunW/Q8wWF2HFqIL89/I2vV/fjuXrX+4tpEAbJ2nZQie9kO4MgyRwR1oXayinO/Ij2bC0w+yhx+W/sIEfRJ2O0ZkC5kCDvTxFotW7o25AW5xqpuINaeKfk1ypWN+vZ426Q3GBMxlAxuVaEvSeogkTYxlc4D4LYwe39HgIY8s6QdDt5kOO79HYz+YkOmJkZF6fiBMxOvEp8rPhRtN23Uk/fAieiUYQZ1RSEkVvRkaYwe4t2KoeqRbUcxNYPLSZFKPUqr4d1BhAHj+kSg5il276tXRC7I5ZFJdtpFtE6vdESw+VHL1S+la8IIk/gAiOUA9oqbdpi8iLcJj9oxXvH7fijUVqWoW6bMLNDBtNB1+dqTuJ4wRjq7CKThJ3qqQApm+M+AV3sxWtz18b0+1YpJ976uPYFPlE35l0lMAhO81Iaitn0cLNKBuqJjc1TdKunLpXeX//KtSJo86Snva2iO6PeCUv1nCqiMCodaVfKs3jKhC8bm/Je1xWfZCAQW/t/14wJFQMZXGcqIMxa5s/VobDkPBd5Wof1vVlMxRK0TSHNRvsihzkpp+zI5zgmKYrCQ8s7wpAMbgyv4AGFiwaEaGI5g2nVeoV7gcWn0TBWLnWtourSQ682mgoQ0GLqKwUv7FJ23Gyutp8UEAN+ermojoSF8kVDb+qPn2hFoiXNmOLww1cI27uS4SIpdP6jrN8ThLVGRxBnYxnwivgHUaOro57jn2IKAKZ51NJVVO4xp47R16xG4YKWFWIgd7pMXFpuPOq1wz+5inzaTZRsEHClSQZFLJCRZ03oh1iYobkoZcMyJ2Qvfttvs4OTQP4aKCtZZY2DoF7+4SG07Cyw16LLWsU9lhanZtFR8a/0CDGSuraToskl4Rldut+/l59jkVBTfyOpobW260yBz0f6KljxlLuAHV7qUNPhYnypO50i79akffBW1lvXice6jXeSm2Fp5j1sy/mnRhtccuQYKf2VVaucbwHl6RYnEuwrGWsX8jAaYdjpK+sjjl+QFcYM5IfTkYcwcNO628N3rndMNzTFXKVYkFfyAl8SiSnRxNDrojK/26Pi8/BvWnwmzFlicnIA0aLvKYiPjhpQPk9JsC3aA3aGjOFf3dQLOGTjyodN96RP7nuJGYyPoQJMdI8JWI+h56N00BUoWydnZRIsd9TXxG/y+29OloN8QYrRkW914p9Iej9d8NYjrUQKBvt9pWPqpNqXpXRhRN0wyF3vI87Yplg3TcQGT49WcbL4NNX9v7OMY9n6HhA9LZlTVXB4j2XKDH41YnZhXkCa+m6cPU8Lm9sJhGFRppEuNzxPZwYAFKz2lIj8wzbiQV9bXxt5imy5ZHLM+VT3nrUoyyZKsX6j/sua4WfdrvAdw/oMnD1ydJOqNQ/C9bCbFF/oQwp8pklKDf4afrlTj5njqYTuO7zzV6up9do8F1VfcvnXb2lR+YfOC1jFcikURHJZdG87umC8tD2w+yBL8W9TpDHpEkSy9TZI0OdyEJc7X83Sf9KTcHJ9y4JxiNc/yC7KOgE2nWMUQhceVw37TygCoKuubkXyV+6nxZi5AVtQKJANT9UvJNXxNpsjpcaaQCi/Wkwv+l/TRhnEJiRlcWQ01dtAFE5azducgkrpoHu4FYiB/zbxV/JHShsCyUQ+5VZTV8n0yu8L2a21A1F+eElMaJRPDgc5667+O2LKYTLkoCrwbEg=="/>
  <p:tag name="MEKKOXMLTAGS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WiWcfk2RmY+GE6Q6T90sFUz2dD7pS103gZfJ6l4USC3jqtWOPR/ue0umjYEY9KlLthURXCUyUuZbmGDPUXB2idlVQc+R1c0j6vNnMaKvr/AlXqOSanBLDCbDEIuE4wGx/VpDc66qv797XPk1YsOJBXD+xUJqf+MDR1oKBmi8oTW+iBvzeK5bYNNfjMJf7s2guWZz9L71HJlKkAWblvou/DxIPtVb610z7km2R/l7EfsbtgwExFh/HBCpeV8THVuFfLkFwJVNlsJopyWIci2Vv1+Krmsc6eg1AiaEyrX7WX1UqfFjv+5jMnBHnbAwCormVioTbRkTv7l5VuFmEWtjiGKZsWjAKTEW+UEoLc4x2BA73lwmzakWZWV1TLyWGoEOQkViQ7wmC+5zwfZLRwUc5Z8rcMfc6JaTyC3xsj662pdrzq29LbWa9y41TwR2rXY7sGD4iGxzMm8Pmco8bTLnvqHeyQEJuRIbWCL40ZLbXSH2qChEDYl36QO6yUbdt8MPUyUBdjfgQ5AVMC0jxEsL3Hrxz7fHQQDG7O1IYgUfaS7QPJDJHpom5Hk/rkgsFZ+SOjYHciyWf7kmD+ykUvezFykhpx1EUDnon0hHkNzWHZaD0kDTHpXAO9RooOZrjP+Mfgkp33suSemHRl2qnW1AjD/fNa3YwZdVrvdiw42WYCDPAzvvKud09rgMuquy+RjHtzEIMMtEuwa7nbY/zyHEJKe0aMryke/o+ioSHcrhBa6ueOtScEwEM28XNXyXFIA/0Hx7nqEYDNQ46vhzlkibMJBeXwY+X8bDMLa9NOwilzaCEITCa0YdL0MO/819NkmLx61MN7TY7CPPn5gM9gkR2sTrvRxPvVRMNjZUa4peLtNaDc1bL4Unzs/rKKfKquMzPO9M+CG+DGTlukej0jzrKGUI8ginjFs7m4FepKaMrPLY037XErYbqooUl8TJ7X69t5Mp28gf9CbzkMlr4IfIZeWeAqcQKGY9KDCWh5TLXRR0l9AW+leYBRFI5PLexyIQWJPKyGTqpeujDH2PGeiBHESAsR8+TqHmsLnFJF1PW04qSCDM4/PaS8b3EdoEEnMgv4hUX11KO4EuTs4flrY1dFTuxs0tkQnyYpCzfK7r4CtH7wwG2wPX6TJSYiIj8IQB3IMKzJ8tZ4QUchadHBxjntsC9r8EvJM0QMoGDZx14kojjfgtN/7v1gKlw/y2I0QzFliLLlokjgyDR3iSA5sC8Fz2HvbhkFKFdZ0fKfDCANihQS3WMyaWHYL22P63eEo8MpYFSZIerQK/z4FPhlRt5ZzT0MPU7N5D9DdNJ7E0SxcqAzhprrlAkPxh5Ry0CW6wFAedVMz9lfIB0KuoZMe6w5Jv/S6hXkof5/tSmfaJP82l8tysg/ufUYicP8B5CMFA0c0JmzqJcDPpJRcl2eb7NuoQ/UEz2UvmAsKTCVtHgoDUHlnHN+tLXia1pln7+EZpo3/lkseq8SS3zn0L2jsPQTeDDfwIRhDXp2VHgRvxaiD7i0Isc5YalVKTcY2H9jLkYiYeYE+8U+d2cU2VnMt5PVANE2LqBmQxgWNqcH2LwU/MPWufP8FKE7yW/tqphnIBuO624znAIao3yXld7XPatVbAl+PWSLsw721E6Gl0x7YsLayCVb8xyc0rlj/tSqqTgC7w4m5DUXYEcTiwcXb7HbcOp8W5E7rEIpugbdqFa15r9wQlD5guqEZoQxir0E0fcm1zhvXOHM7X+sjn8WPzFknnEOb8YAiLewfmu3pfilHu13DyVNl/ZPdaC47UHObw8pqxede4O9dFUkHCpQgKNSTDutFk8IwYUllMy21M8J/Bw9Q2QjEfBeVka0Q/nJIwSSq9T0KA5ZB9V986hhefOUoOHfURWJX83g6daPi90Bf0TJ3mBMrDFJKl2Llt8oUroBRUuyxqFgzVGuuHgJ1YzcugTyd2PWkbtO1x8V9QkehO+bdlwFmUChM3FIe+HUGbXfKkFV9fbsxEqMamB7XxNmt8wvAMTHz9UnagRhX6nnN2oAKPOHMCo1Ag/fUMihOLAuVxlExwPr9DgCG40/cTNppvUGbGzJbFbWUDWTWYXq7HfFAT6r+1eWhP3X063wXhD6LKQiYa0if0IVfD0ldNmALTrgEluhsylL3WkkI8mM5b/XhKzxE9R/X2j/3UuRjZiiG92y9mR5h7bp0uZT6W5QM19oFWF0qafqceAEOge4PDWfTXi9UjRO26TCCORegMPqiX+h+Y+MeislD/EUBdyt9VE/7ivQuVEpTm91SusCCIcz4hQqwWTEqMOzCCPDzf7Tx6ZQO1R8/yPtjtSui9VUi0+lP/Ev3o86gtRsgYiVDeZLQC47oTDdmNOSzAFYCC25i9SHyvpjmqOMejK/0evTEhTSnpMysNAKva6nfs2+L3RZuEF/bN2GqC3qeo8aJjqWRy2wAD+LIThdwVnvMWl+XSZvueMHcOggkAxARLxBCSL4MbUKcVC7irZxM3pJGokBnsmb/urptvpIH87imC4lBqIBxuiwTERrtTJxSTDT6K3zhPhNWRZcxg7w0RBD3OTRJwDG3axdQjanzhnovm5eGnYAb/InavCoBzsmeP6b96UhVoDmUMwF67kIhlDhOn6ObwacFuWX+i/utDjwwP+D/RuZtWYsPjwjD5IS6LlrqvwYW5eV1oruRDYgPuRAopLl9T9+hXa6sce1EdWC66b8rDYf4Ei1AXlMo+MLIbtwyLyYFVPIELzVISwnUvHiW2Nbz4spWgdO/Sw3pngUqd+fvVkaP1N3C8J2EuW8lGNUepxvcRmIuOPXT54iMrJ8tLGQ/L2e7j/4S6aBrtWf/+6FHhZVDaVdy0SKeG5yggNybaE/yxxbIkNNa7uqwMkBJWCFSdxxyuKaadYfizhJTXoxXWVqXEuR8z0iFCFtoPZGpckmjo7LB2FfBU8n5nYMVCFKefsoYO0NP8i4DYYyBZrU1FZoyIMEilvV1oroKf1yoKAW0HeWjX+TjyZbIk4TYwKXCvQtCF8JJ2fbqqrxv9LXYHpxDZ5vn4k1dqvq+QdY1lsrOODY+doOiRVct89Qj85tHYc0xUqx9vL2JMnHa5M0wUcrKQat/67x7RsFTh0chfWeFqVUA1Ie8XbjJO1N4dFrdFP1cATFCENrlZ0jSFiMUt/++LV6xovTmVwJFUkigRH0jMMgqj8Lk7zZQiCcPEHaEETbqikt6Sm9qvC0rhTbior14X8YtEIFCLbUQuTVooyyE6RvgzYDJNPlC5OWONcE7Tl9sX7wJEoMHCQkT49loSh0izwP30YilHCYm0gUCcIbBUt4tRSvwy+XgJog3okDHVwnCzHNyqiz+JOIyC6ieiZ5mo0suuZTgDZIqeFsqzU2R36Uy8ZgL1/t3VAWq/Cb/gYzpS5icvGFTJOFvNXOlBVRjewhg60J7d0x8knJ8utBNQaxqeMRGWJ+3dTPOg0BKXuHKDWSnV3W+qrNHJskk1syaXz4szdqnNf3i4BY5jDoT1yJoW22qXc7DPaihJRAWsQ+WpR3rt++mjX/AelWCNf3BzA7A+ADXDknZWvlXLNDkdN0tmbuIpBF2ksJFPt2lRIYNyqFK7U48o2vvMR9rfZ3bS2wZ1z6mTSZwYOM74otnwsPuuIhNt/RH0vaAeoyfhWfsMX5Kpu5iWSW3u+CKSip0hEfp/AQXmEZScmp+Dt+lTADXvSIMcsp5geuxUkk9R0tGERqmHsNSs8xMAcCeekja+ipEX+VQt8cxigH5f2AxxXmif2suvoPPD0jeMOJ4rBL9QJBQUUEWovgAg/6PnxZZzYsG1jQcj6DcSHV5wkjNdPcPZhCYrhWYOrx/GHfXaUVFrfmCKk9czHAZi9G7605wpAtecHc/2OMuISd0QRDn+7PeZIfkB/RivTKeS+zBz0MjSL9lp/nhul0JIfozFFbzUXgBOt5u6SV2pVVK+Pf7QMYCAppHYjm9oR3t70zaI9shIZgy1ojtvIQV1NjCXCcDTIzDyecsRogvuLuW5xQyk+KxmJi1MX3IUJmzpZLjr76OVB4p/HWivGOJT2GMypAszRqeoqSYel+vTH0zTlzX3aAgqyYyuwUWWeI6hPus9agXU1k3Qk67Y01akFLeWauqUmWp3UA8dY8WoJ4YKoH9bvO22/PTjiHmbe6eJOe47RhYb+EbDN/OkXvwTqroxuvEtjn5WOvV4CJEGvhS6NBoqsOJKG/m3mO2IzBp+J4kD11JTLAMGUyJkvpCiVfRQbihZfkD4X7vlmB2tAKdkUfFTsJgdfD4wxsN/H0VnDQiA4OQayPQVkdCaYKDvA+ED5uUGD/5vRJt8xrrQi0wGxIzByE40Z5ga60pY6NAQX1JkhdwyvhZx+TuRfqftv2iKbFGwcXnOrhm4NKLlIvJKUsF8eChY2dv4q/toch3Mfck3qW2t7faA3dYujUz8VCstS6EaHF/KnWgsHVxIx87GZA4lU/0B3MRxYUnxPjyudcONocKKBUl14QmxGjb8c+zyGPMGtioK8aZDsXeVt1jzhTjMf3BgjqPAS0NFRo2vUsOjwZ7/Tt7q1OKM/MZ5YYQBoQgpLuGaZhShp0Os50K2JehiTtzCwHA9lWT32ybF5ZdR4/PUcX/48+LE80bgtMAOF27F3sIu45Mu3dYnH7lCPJvlnnnGT1gEiHNi9XjnJMkz1o+IHClwCHnrQ8JinlrI6kzKazsNZnpllZQ+tT0zQFcK3YvuiiWTFjUHhZK7Ay774n1xPyTFbbD2ehRRBerunFciLpjm0vMngPhGOLvq7wG+IFJye62oTpEOjHP/jlw/NyDOvU47kzR/lTfzGt7C8AFxsXqnvlDbu9mxrHnRq/Tq2zRD8oHX6b9zfCOsW/Nlj2PloKfquNME8X9Ujf1/Eibuy4/oJPsgwnrozfwJ/2bjjChkHMxF0htF2X3zMD9cWotDnxCQg0TDLdC3X1jxj68eZWHvwUp/0AXJoohhwFYBr7gjg3Tli+h4PR/NNUjWcQcTdzI+5nTvjFOmZRncoZxwOlFdSBkipyLwxMWSn70XybG/DDFps7F4To3FgYXvu1z1n6kxZ19vqnlPJfDlhc2g370FXPiM2AanA6iGwoV8X27iIecZYEaZzKP8hwW3buIvnEZOnW0xAnDQ65nAKxNYThpLXeJWJEO23d3T9zi+qkmwOn8OsiGIx8bPmf2zX/kIFQVkSfx5bXBhcxmqHmQ1ghIKhqPFBQyeC0UrI+DsBkk0+TKKCSsTvzVBPh/Yx0WUTtSOGFaKk0M2VLEZMiLgjUhheXm1w2s5G81SaHnKaY+VHUqlbUp1bsXiXsyivvHT2eJ9Gij/ohXrEnEg2QD0E0oi5qsB3cqNC5mdFQDxFy1mryfNg+8QlZRy+avgJoGigDjnJd3WBOfSfJojB2iqcCYzTfXoIgbHNMvd5zti9jKdLiGmuA3YWNv934iGnp87dZEmvG8FJz1wUA7Z7NqkGj+9A5Cmweh9KhINnScpnD05hLVhzyqN4NPsoP3Byd79WMTQ0GN3Zo8JMuVZFlkNmyaAzEZYZYfNwPeBMnjXZ5AIR/mzmh/ZQ6KfUaEY4uZX17ywaWKOPJr3t6iYkz+gg6bgTlGS/4o70PtEOuQusgYdBJFVgyZ4hLY9rHiZZe1szZD5JajqGaPS5DX3ODj88SNKKEIaFFD9LyYZIvIru63cmYvU5t8hhdO7a5IacmMOASp/5m/SghyrArphL0ivL3pUkGVRsf7OXep5FL3ssvPl35MT7gQv7Ic5AUUDoH7+eXVZPn9h22AJgsz9SG6wu6ZzIFt6Fq+ctJ2T1FJ5gVpuK/0GjtpjY2LhNniCAEJ4bOyDthTu8yET4V6GxWQdSu8cGrwjD7FA57YukHhQWR81gyOajL/9FHGZ1jtzXmo1+5P5XRGwl7mVMHsxD+7yHv/aCGGN8PTRPieCdf2bbJEgK0zTMkp3tggwFV84g5uI7NNyqMFqJsI6upmuYrRt0EZM0c0nWgHdaxnWn4UBu3cOTgc6QVySGaQWgUA9Ham34FzshOcX1RtvZyAo9kmgHXgf7lAD0Q9B48TXP1dlayjUI/+FY804hnTYv0P1uiLwbdU77CEcRPwlGdrdzLcZedLZQaCvcrBYiy/dDFqQQH2izGaJCT9CaHeEdaKzHav0u8NGw7KXz2QLgB81ub3TpEW1+2NbgNaIfv+PUAuL4Whm//pjyu5M2D9A2zE2kohfj2v9q3CF1j8ewV32kitn0jPlXQocdBlupaw3zY+pxDdgwVMP+vOal1gNSFTz8KnROVi32+T9onopKYkJm/zCDe/f7tDwOVosfjpvaNCzbcLgZ+j965PfJrKaNhel1uN2cnwZoUPOs6Nx/cyY7CU0E9SnOWBLe6A4CK0lxtNBythY1PoY52R9CoabyYOvvN+r/VpVf235IuUlnzXGr2ErSP8UhQg+JnefLg23dSiR+uVujUJGjG0n01GrHgraTKxFKAq/wIZ5y51lAPfsx7uFu1fKWrMsFlRceGp4cFu3MAnYsBxpGas3XTk+Gj4E2IGmVeHrK+i/hLXE+Lj7caVGzvbbEFluPjl5Ppk4NDxUntjR3NwIGpnI4G8kQYGGgzc91gvIPo1CsECr7DKKw0knOG4rp6Zlt1dwyHO+S8ztr7XccRxhIbLle02AU3cf1MDYOn3beF8a8z9utXdoQiXtdfgE6WPiJXOcL5qelC9XxAcqw8T/5osDBfE34AeeNJhJapHgMehq6XWyE0K3Nfn9s1cpuEYOimWdWFcW9bMkim1MVeWM5rfa6c5s7foxVcRWRY46BfU1L9+AzGsEbkrsdGFKYepIu9c/KrwjcCFkmSS2MKJ4mjJkpllSsuctcvV5+wpZ+vsLjrjSWs1fVqPvqfRwdgUubEWdkgh26XLaerV17Iry71kmCb5eu9O5zvJPFWXG4w5UA6/MhZe+9RsuO39ERX8Rg5FNOmHpts6q1zkZ+6rttqW4TtO1iqyIwRhwbxUvDsj6hsgCTQ55wQnvhafgfbTjBv7Vxaf68Lt22LH02Qw/q2csmS8NwJVr6T40lz5QTtZFAgSajAthi2RhZ42dN8epAoyJP9gEq+5/0u7t4x7Cz+7/E265Juv0zgSLsgO7J88OBKK+5sP8ecflryQKivaiuDxc+Xpo30TQ409B093nKLmn/j12SYbeKUZwmUGIViCBoIE1IDl0VvT9FFrQTQdVqJlofC7ZR/woQVz9rl8VfTETRsggVD7yvorGTm98j5XZOEgWcNEr918qkukgVcSIjok7+BRuNliUMa9GJhl3Ww8UFg9LifZEcEIBw84xUENRNetg2d6xlX11ZaicHqahZLx5bZ6Xub2pUfOWo8m9c22JW+1WNr+4OhVUSCXBmd7ZmpzQA/1o5uFO3WAz3DORVKI7rUUjZffIeA499N9uDMVGRCTNhpwZNLJJO3+jlIRigBOPXGWsZ12I9MfByYguf6wcXgoqBuQIn7EY8rZQ8yqWldOPV0cSfxeqng2LRo8GjLZnomMIcXmpn2MQj6kI0TiFliFbISY6ckequx8Tg5WtZny1GnVvOdBOE4o3jKwJozW4F6Wn0SS4ScFYqbof0tPKhN6ifBmqoJ2ZZ8N8T0RzMXiJn53L4+G1+qWoW1ysPVIXDFrslwovWlG6uMyjzyRtFIBGpN2U+S0u1DcvHl2/nb1O0VG27BAdx6nXi61yGxCL5AlGZ4EsuW88v2r7fFisgoPUeVtl0nA8LiUmE/6ZwmKp5+eotI7wAN0KNXFvk+PPCZHq/2zWwZVaEq2jztRaTOI1UBeVtM2bBYaCQl81/b2C0Aq7uLpAFkvahL7nrlJoBhi579XTsKNjvLnTr8VAdfpkPUsg5TEQdZYlXJQniURmweyFahj0Slt2ikXuvM3yMYIw260CeCUGy3QJ2mesyJmFuPPjYY+13UCP4woQBAOKSEcXAkhz+jIyKYFIL2DgJKACS0QD74XgJcFzC/R/eT6yrmdo06kc0pNIGKjUKo9VyIIJpOtshUmYh2RuPjxR1woeyibT2BlxllA2r8dIYKca+XpjQbEsbqKtMlwkIbp8cPeTyfifK70KZubKzHXo4ljtJkZpIvJzM9xzBKEyN8wZlV7+zHvVlzQCUAhptjmPgzbNIOqI4WFi16bwXa/K1tDWO/vfI9f55JmWZUOvNrGjxaFtGY8Z1vzt3DmVqz4hbKDUXCRYRAtM9Zd+ruHPz/funK1EWLKBz7HviTGt5orLfIEj6/+f2gFFugp0HZafTglRDe0Rsyz6cQmHPENc0GDXsn//YPxQb1PuPv2wJrqw5fu+VShj4O3fbcO+EYaPuTlxqhcL0h5BTf1HnJuQVS79F0J92zpeNT6ImLQJpwyMpboCdOAcy/oMm2YYQLa+QiOuapcr9HfZ2urVpmLZ8sEBGyngwwzTTTh4yx6ctXRgH69e33sHUw0ubblsKCHKhTgiWDrWiSag9VcsMosJ3umDvr4m6eOXR9zArh+e95YWp7kHd9GCPS/ZDs3Qp868W0Ng3e5Pn7OGN+D9N6ML63EWjGdYpFDzRfckVUwl2z4Kce+RFNhGJKXcdJbTIJEmWXkabpv25LsajywPFhZswhb7epQZzMIoX6trhz/klwJs6Q3epcEHZNISatC9705meBSTCZ3SmFMOK7hzdMPWGl2QhZuBrGHTRMzqsbkpenPWjFDrLdrJkU14A6uHjuVzYyG6i8OnFwNzc1hOxHb+q9aCdRn4mz6tsEoRbBeJrGcXptP+7FfN25Oqwr9PQvLHXW21tPO74MpFyuvIJi7kdDdGzt/cvTBYURkv6r7zfeMFz/Mk0w/QMgwUeddHMTub2CWtrm6A+eLMUdui52xlQql1BuPqpJCdFBxf5cSZ7Q5osZtHkBkB811on955Lg7gbspa2M5gkkiJZKkClQgPS0KvfgNNbqs8Zd0wSi8YNewOhsGd4Uid/qEdyn4G8VqfJeTKaXKx8U9nAIVhofNCts2PRdGiJzP5yUaEOOHwuID+4MuUuH3PSG9LDn4dbWpyuSrXnLY1DMWf+bpNBi014l7lA/PrnV98FcOLQf0CY+E4qRVTbAWfs1plSl/s4Mj6FCT8cXgv6KT4Q21kApwkVRz4Ag17CFDTVzjRycxLJE28BuIi/QxL8HKeRlIy065O4wlw746P8CZFgqXMXzdzwWYU5caKGyynf40nRACw1ut2Kln2KdR+RQe4YBm36iYirBLDNc9/uuSgAjQeY+uN+OpLeOEARhRhbMVbNflP7RKKgc1vlsOljJz0fI+y/3U20/GmguoGe9WlEMnYeHhWIU+obnvhDBR31J7kBQdQ9G4jlCYg9ln3Z04J21Y3/KVlqgbS7KPkH8N7pphI+RWo4VDnxE/lWsi/ICPk3YpGBF8aQ40XhVdDbHsduO0s9cdHBQfu63/NYFOg6U+KsxwC4WGccd7/gnUmSbKuA/acANgputKmLnOuYZHEp4s4sqkr2cK4zTKz1KjXXKVU6f/d5IgDRNydSzaIkqcWPNVX2E0upb3q8FdEJ2AghCalonSLJDwQoVpWAkqxf7GqMLKtqxzy5OflQQi/aOmmQbUqJfyOGnr1/mKb5ntyiYJnggMj22ydLTCPIuLKd7oyKTOOfR0b66BQzkpIbBLqOrTuopMxvSIPd8qym9ZNubbFQKSWbVAoxql0ne27Aq3RK+GHcnYeGFlVHpLN0YJ/Uwa/vt96QP7THFu/mI3BPHEz95v3WWlLaxiN+zTA4eh/IqHABkCF0RWfSBgAwqEBrzE1DFz8FgRspDJaBkgdCHs7Iq8zPjHjzCmjZ3G1IoIqMBPWGFtyvwXix0Y6QY/ceqf/KRRmUoQqC5knvKbONDh9cBBxKm8rSbAeneYWNkTKxl2lleZdMpxgtEkQrE7p11kfbB91e89Tt+Hbefu4owywtpihMHtVzwOKY1u93n3/VdE547roEeZH55oXC3QixZ6CsNeuSDabi0vQzNVUwO9I7pBX4TMZNLFsmkmFTOWJ1w6vOpY39C1iGvngOMPY0AO8X8h+gzFJlycGFfSymYt/X2WQmiCkWy+u2/wWrhP0zbcZEgod1G+XpShYiNQ/Rjox6YbO+5iH3jZFD1GdsPJZkz/fTurcpxX48uhgrwHW6yEHykTyJ0Z+cCUw1mgjPD5DD8KDLPX/3t8yFlqE4mWCc8drW6uRalEXvLpBA0Ijpi2vh60Evqd5jI0sAe6ES2fzYxU4rmym7XnVjpmf+sMFhsCkyXr+XBee8exwZk1JOFsIGgxn2aB/KPydnvhDEfx1wdjAckGhJa7AV+029QYaSK0MSL+JClQ01a8qNqainQ57VCadtLgSUeFmXEDVFkuibAmq/TVX5x5dKThbXnfyW2ehru8kB8dFmIR5xtb9cROijHiJyAFMwM76zfmobH2clSX3mZWAol0K4xjEVyalfbM042VKFaFfey6UxdpxOm8g7o2QhHzCQX5hdaq5YsQxbdqx0McuEtX2gLDXAJ1iPpqZPdICwDoAoueRxdMydXmC946mexae/qkXNKgxktcDsKtlG5BA+vaP7iTwInAJx2gu3ItnXJEvilsWoEDIO8XAoKufd0eT3D3i2PyMgyKS1g/AkF1QmeltFjBP5g2cQUTKba/8DygnWoonVDiKU6hq2s63o0FjfGZh+hgwi0IXPga2vTBQVLobk0jq1gyhUG5Rn7571vxqOTUQjEB0DaP8jmXoXkFxauxYi5kifHdZPkrUnmE3cMGy4JLSva3YFQalxzI0XyNlsE1IwSfzpgqEXW0sQ//NOM1NohHTdQf40qFgaa0NDQhnzUHv6XN4ruByQd5BraRZqcS43868NkwLMYxUq5Mrr5ip8TU4zMxAyJDT8bEoWUXFxDmEEgHtrPWIUv87lLrOLNvmmfEzv7q5rRlLtl9eQho72B6e/A88REckRKEIoBcnErAZ7a8AGZqWgy/3MVxadWSQU9+5CQw4hx0QkQ1oa8nDrsAGl/btPN5MBbcSxbxo3oGpOBV3yOl2uWoVhRu5HQYq8ymKM9azBGkzIzmW8YlHZ9Dv6yW98mp9ngL+Wa2M36hVWgsGphC2CUwinY13wRs0rq+g3T4lKhay4YZJDOtdMjFhOFRDSGBylhxebg96AqpX2rhqJlSVTpkuyRD+GmK9tR6qYi9IwRJ2/ApEGAtsHGqLGKn+q/F4qFaUmSg0MM5Nzyzk+zp9IQwfnDUITeBukIBy9IiB10DUw9zkFVimjqeY5HTTSpt4kZwLmLW3MEXobQxwMkq/h+d4cF/X4te/7QJyRPsM0FZA7568k9PokbLR7whBFCJCE5Do2GIdgWuRVJHAfFSj3QvJUJCDAu8XHpodt9JmgwV5HdADt0vkQqetn/Byj8tfXhV9DqvkVG1FWwCPWwCDULc05SaYLOWSYfOZ/3EU7Or1SIKlkm8ZnRciVaxLEtmW5DfLRUtTAWC91VkXmCD7csRuLb5s2LyBk6U1XAjhAlL2M5wq7xBmInYXwcrqiEku+KKYwyP3Qr+86M5D/pKSoDKqmaOFXosWF+R1WOz9JgHpmbONxxK/zrImDIj2kNTHL113k1IEqvWjIIVRNajsWkG9xCEe2aYiLyHw7B9MfRE7rIYuDggX2j+bXrTTNlEt9bxxmOmbBEJq0G+gk34+iOkSPX/udsUeUrPgooINmJjVymUUm6tZ1KUUdo6xZr/j0dnLtFLgaafZPTnKnWQ89I2CgFiM45zotnoG0YWVyF89nLez8H3CcVwUNIaGBsqiaw09DQDPdsqzd8FeHFeKd8DGEAYj2bzvf+U+ZDh0TbqlUVqO9LpOUvo/RRVORdsXm4gGbMnBJReWYzfbZlsw11QHpO+j9SeJiiDug46BvY+9q2k5n10AcI8KwXK4GjFO/Ghkw4lM/9VXQw522H+oL5zVftkKCjjYaeMBcpaWdK7TDMDbthjqC1n9FllWqN9zoPfCYjGoB93JhtqkxSAd8CFdqAL45JUPFoyD3ZZ/f5OImcqBYVAEFU32C9Bxdp5axN00rRsQQVPwdQjTyOWBydLrnYN5RE05RVF1fvgDqYgs6+34YmAk7Wt4mO7hkK/98HIaDt4NXA+r+26rINiLpYH2QaObY8nxsj58wcVB0QrXV8htbhQ678PbjIExyhRf96LHs0yGkMM8ZVHzxhwFbRz4XuAaT8qIw7NktHIu5UBX2m3s4r4XNcoe/0n4lNJrNNaOM1Ut70QBlOJrjJGeOLUm9f2jJzdZIR1NVPU1ZuiW4KcSK0ELK0FADUBcBQyXZ0SoI7dBJq4L3mAgItVhEaAnBqISVo8jv+CjfvccVkEhjn40tCEE34l/+HqaE9vOf5iCs1pJt71p8ldQdKZY6v2czS37/MM5shtXzKAEHGjI165pFc5VACSGP9js4C9CsfvoZeE2sHTnBt6rWtgLNKti0DZgb6PB3A7yHMsfTfrlmvaWhR5YAn0EXRFkWbVzW+KX1P2ujn+L5pCCUMW+wI0O6xyuS9yI4yAtQpSf+/0Oo4PoCfyf4o5PphBKHrPKX1c4IavpjdCfbcBvpqag2hi0DhmB0tTJeuhmbf8RVheWVMv+F7qtTZZb6tHpCHy6Gg5bjAm5h5mLyp7D5l8VXVh3EL+itNSgXvH3vvf/7aS4KZh/TWcbqt/0YzgO9HI8ftVdHjqzTfOVWDuhBRNouxBNaZc71788k4MKHk0HBa+o2QVVoy6gAax4eGH3CJOHQiF94CYiowzAfs8dnDviBRd0fPW2LgP5D3iMM38YQ6bUbkp8OR1HuQPRV7XtOBy6ElFfSM9U9+b8+Fvt2lXp01YmfFtAZd+68t9UrWNMg5rOYn9u8kYNQEqvj+uVKuT6YrNQCfxQndw3e8K+C1L66qySeREEeotG7nAGuDqCDYnSoeiOJIuor/fasrrM4HjHKt46cuZCMg4L7L5pci/LlMnKJJTMZn26+qM7/zrRUxLlxIlF8VD6DYVVGvTQAxhySRFktSdV2Abkw3T/pZXKxBQPzL2Ra/KxSQQflqwdCg1njqbiwSlAD4Dp7egOBY8qj0AS2E5NZbo29OjuSurPPJ1DQoIlyyX9aBYqSPL4fS8AoGxrYot3jzsp+4QKlHpVndFbmTZsA1OeaTmUEHqGYb/zDKKJbczQR7r9pNsqhFQ1tX0qvqOkOa3iVdLGaOtoef4wC6RaUQPiQ/dn3LpYJV2U7OKN4uaJ/F7CNtAsyZy2uxR/aGr/KBKwsG7jaBHXPJvSlQ4+nr8n6DHzjfB2ijZGtLVAYTF1jYrSqu0kYFmW5e5ltd3+yqBUBVB9+WgBKU7bbgvnFjiM31GY+iUJ16mrP9TF/7OILO3BXEBrXgeBJmVzoBYSYFh3OjFsPqXu4KCZ4e36rdNoMLzUwZ3wDOneHMYBM7bAR267qSfqgDggeTlGZRES0mI+9DFh5ts/n9rwbsGH+fx32agddFXCzbYzytVu2R+WdCQG4R3yrBUfqrdtgqbIdD9WtIjCL0jyEdwIHM5Cf/WSL9Bj2f8ZW8471iOTT5eEcHOEl7Wn7SVJfjEm8mNgjt3hizDPlO713ihEg8ucGP1z7AbbN5Y/HQ5OgMQ/rDjgRmfTaDFzlzqhTUsKO1LeKKd3/myF7/Dgr0N1o/TmUrElkcMY5UqF0rIMNfH87lMau2AajPIpOxaNYloFMvtIQQXvkJxpz0c0NrNm/clGl8lAFWhyMPhByN4y8x5g2CHe/ZSEpLkIoGiL8BUDuZyF+Q0NpVAU7s0sgNQ39TXw8FWeXlGr5Jqh5tarMQK02xVzw2MJA6MLRKZOYvumocWqaAmDFajkzlnI2DbKLj6VKB/EXmFAHgz57LHJUG1hq9mQ0XtRYDEj211RdIimHSnYrucM0OAh67Uc8GUGHNKuOmXodGv3V/0pnch7GtltFdRwQTz/Ytzq9ha1GOg6ttFgtIgTbxI5UZ46eyDo55qLZgLAeu8yDfowsM06BT040FGFDcF8tTpc+dmr6m41PPoWqq0SVZ/ahFA2Xe7B1oUp8+C92icHr5aSgBRV4E+vqHDutUv4fUxCht8ZlWwD1E/CP7S5Bxn6kzBP70CcBH7r5MK6nDQ5wBO5daIDquxYWRoD7jWvjaYgn+GXLllg4WA2nFr8VDhcoqZy+T4h5qeaOXOmoXfw/UZccVvj8fI5elVVzyc56Q72pvca39+XRfs9TY47C3GP67NwVj14TYsGCpQ8rpxw1TEpfZJhBFtkLHT+sj6+fi3ANFd27BYzpBKR93f+zNjjq9hQLa+AHzGMxS5OYGD3f6i+BzlXAweparOCS1Pl/H8WKuX5Xe/Qh6EUXsFsf8YL3cNJtGaRucE6sQ7mAFZC9RQK5zU89u+zbDIc5PV6FZLUmmo6LjA8/oW5gfIKGCRsgUCf3uBMiphQLMgBGmHYoLbXg+eD0b4LJgBKSiofPRO9Sh56pzi+rBHJQcpd8Gfiow0DUIowBh+agIIA2XZAThU4ShTZkmfKX4VhGJNTD9HvQihPBl4guzbMWIhl9vyrASUgaGOq2q2eurfk13FMynZWolsmWILtolfDgnv2RRMbhtIDoh2C7C/htuiIXI6D8Ru9EbvoRD1x6RtWrrwbOovD/t6YM+mghp6IgNlDmkOQkkWJ4Uw78bBlaw0ikdb5tvSWy0GOBFLsuCqEnaPFd7LCwB7YNluGJv3kUnKx9wX3vswX3IsNLNqsq118ZJkMz0fZwTjbk1PX5KxTzMp65JboSIpMTzSju03oSKTHWX11sYNEMJ5oq6vpVFXIqJO76VxQ6Ey8KBlk1B/C6fJR39iyhXhPCx1ebTKRgatK2AImezq6zLli32XI1H8iOzw+aofhdycNByW94n4Z3jvkE3pegoJDMR/L2SpIH7pfOxvL3A/8a4bVKEtd3TCqiFPBXqQCqH6k+2+EtYrk6epxgzBXn1UCSFuWVw1JtnSrrmYaoXqoYSaVo4m5/Ds3Vo6+nYdP2uznYjOhDFFhoGnUfxzPgdLqjunIA6vkr/rymBb2lLW5kqtxZdNMhG9cqMg+tesZVv1KNklq8nYWjb759oTcPuTjz7FlZNCb+q+iTcdpKxfhsFrZx/UShyNkoe3fe9yLuf+RKbuN/pnRvc90d+ZFf/GhbEcx5/jU0P3cM1ZoKhih7KAF+cCk27nxpKh7Jq3H9IzcFE60KX9jEKXzR0/vwjdxif9IPynbEevgiGvvrfR/ygwN7TPt8gUReKUlwqUabTzlcMmUY611+NCYiB9qXsi7v89nJpqFv31CzWhDKLvTvNB2oDahqSRufBWXk32zdaSZG02xrU1ugFCqEbKXQI7oAleRUKx1Mf4aD7vSNThdM4cgfy0dwv8VD/kvNQAykZh0iq8gZEnCQAFEvgxk0nVyJwRCZN3ZvqqTpTS83n3pD/rUsahkbO3wEHdqpflw90bu3sdvM10URwIa7/H32CLhIBbdLvJAXGwg3Mi1Qz2Q5ywjYVG0pjMJCNKYHLMAEyL+zCnuiygO6awAu6YzAMDRAqA/xbMl0nseg7oH1yLtXjsHG4Tz7J76ZJDmAD2PN6Uqn0gWwE4ZjMJZd5AQJnxwmFIb6CoPDekv2DOpc2kfRx4tWT70x4K0NVhLAtuLjxJjA53RmO7Q7cWXv1LFVl8ECjgmuWKrYFJfT7YNzBRib1aWIU/vQcxE32VxpxTHmgyHz2VFfol1p4h+PV8ZQHoMqEmedaZmffYEcDMKreDGdHXO6Am+GKgJvajVPXpnrRfdsrulSbDybBxQitWItBTs49UUvZgx5VPUdLrEdctCXJEXtK4kqZcYlzF17FLYcHgHfByesaKo7IlEgMos6USZHU1ZK8gzmWnFv5Kg1iwXURzjSd6+6AOI1WM8sNwLjSm6LWJ5sqcW1UruUJsYTdGYiz21+acGtG89XmuI4aFvnP8qfT4F1UIZpZXEU56X03A7zpR2sDFhusRDZEwxlKUx+rt3TNs+U+o57gXvUOLFlPZwkxOPHxyoOOrjos1q29bNtHqUcEF1ZoxARIAOr8zcZoeWs4TOtFuQTphC5QJZPA319h/twAGSTHeMPcNmA8O+uNPH3WXSqJWOoD6SLNE17DyvMzmIakwWY3IKWU4YKEHQue2o/ItAh295VZwCg1PdeNBMvjUa/uDFXj497iNKJtM6Hmbb423ydAZq80ZFPufeJfjRp7UiQV7clbdnt8L/3+v0PhJ4m6q5bA7bbF/WAZJaqsOYJ3DDxPNA/mT97hqDoUAqNewPEKks22+lpVKBllwowFKT4BCKXpuyuRfxCFz375w+yCqmaKDARYqJU1EpFyorneHZxZ/w8CLThpdvSPRks4Rox8NMMGQQ2Ra/C1/p1TAU/TgZYUcdwVI9ojhPEwXKxQc9Gv0EyLIr8jw+LB1iOhcjwodneyewrnH27tpjVTDY++sGY6HQ8o6TRL4MvmY7Fy80ak/HfkqBNjERbHcVgVliaxkkJH4NwdXJyRUGfBvkVhrD6EKHdHTTZ44DU3n1WjYbjLRhiNWV8wKVeWBNs/GcL/iDZpevdwHvWpdnDt7Z8pbNc4/YIcyIv7WoCxZEjt9FwLjr/b5B9XTRi1N4CJcsGRXb3vOwAkMly23Jt3/tIMbFPzZBMcPM7tDeeXjheR5CJGa1LJH0qT7XAuZKTgf/QbV056FyG5Mv44+c3l5klPV1I5JBo8nBIO3AsBj+mJ3xxEhr6Ia3T+3FiUJo/DBCWa6SDzi8Wf37b0JAz3aAhf9cFcAK8vj+ORIZN/j6eO3jplWPuXe1tu1ixPnQWr9xE7udGvjyGxDQ29rtAUQ9Z7n+j0smLq+8YR9//RpbLgzbhjGLbDA5U811pu4y4Zhyb4ItUmALbQfnW6gxkE8Hp/oEmtKT2FvBpSao3VWt0paQzqDNDJVk+phCusyKZk6ngxpb4KNFLfkP0Op3f9C7VLPWnSroH/oTOyq8Kr8QaPGcog9or+tbtlWnXbJ3YKZUc7ni/SQvD94nGCyVEDEiARGTHfwXmIYqhGSMrwNxQu4w/MRYD+axF5993DfDblU3d2f+JR2FvtSbyoLhBw66bbWCqJtlwkhmOOPrK1Cz34tf+eJhd3k/HSZNWmR3prbGzuart5pKRquOId/McitZXboOZh3fapqrahJlUXk0ECwBIV/0RQ0m/5ozKaTKMNGCCitt6fs8ed0jIuQuaYHaerH0jz48C1qKouVpurntHpemCT5hS8wRferEO19Z+vaysKphQYMMmcq8l+v2iJqmnbP3hWRgLZX1yGudwzDOLzXidnOCeC7B4bTynK6l19QOcM+eBse3003HbmDn4R66C96PZrx4LbqCoMBeeJiWa+oYM5zkCBZDnt7fPR3KtEejJPQrS8Jx2772yQiYKcyaVOLGCzCXcZe75NRcOewk+XT/KvpMqYpjemr2FgiJwppICd+uB5MI9qgUROEvyoRqITxN92JJFSX8dRjkfoM+f3phluO6OH9F8KTYrceUd2q2SBnj4spx/WRZ/zD1uIYi2rOs9RnXm0roCHeH1+ZSjm/Fod3GgIZs08Eb+Otu+mb57+z9fh9oASWB+HFR82wuX7iqDPxhHujpYEJYSwXeN2SO+dy69Vupo0idNK+lZHn6mjcidTcWyiPvtw2WrnmdRhL9VLmrw8+HcfaSjqBpv+2KWpljFqqPiVHg7n3zbJhHed6fUeXCNSCYy982f7HNVGgkXcFApLAINDBHw6nivagZs2ICae7mW3IddQNhzH+cXjz085SYDR4Ft50iH9W2HQlYrWNzMIztqF7YVW3p6iYoD+jXnEW6h9OGibYVcY5OWb5sS8jm35kjuAkHbP5ki4iZVqz8o7541uLNPkq2UQGSNOjS7+31X0H6IlK9rtGdO/jAyY+/sHRYJo03I2svrITSg51Web0KFRLN3RRd9gES7r+3cSi7MWiem7YQeRXqW41j+yqlCuddPc4JIeG7bcHGGtVVzSGKymy+ARXT63PKYV4VU+3FDtYgarH2PAVmhC0SIN4qeE3nEqNfUjqjiTw3v7gc+NI2MVj1jnLyLVHZQWsFeO2pQnB9GCIZkz3/Dtypm3G7DrRfQPHygMP6EoX5an4VJ3W2GhlaoyvpSXWSK9m+smg4x7ub1jhMPKLQoo+y2oB0JqZvsLHIIpN/2l8+bQot29lSEIBJiBdorUDH6zXeFgrNnQLeUbGoAxm3f926xDWbUPf0Gu2H2n6VhY0eM/5UtphPL7aRz9eQ67EbsM7/WujIOHEIpVvfn1M47IE60zWLHBjeurunxYiUy0rAY5DNh9Cx6ZpcPLd/fpyJvn5bTJjukxBkRNxesiigGsbhW9Uf9G92yQgyke2bI+N3s8IqFpGVQIn56UHM6k2CV31VZk8/c+xHjryN2TyhEtCTPYRFtLb+C0Hl6dwhO0IpZUfWRoic22qt0q9j12a6GBIrY6i35uxnmYinBAdJyw9b2I1nt1RyWlQ+WHrT3Fg3j9vI/hJro3BsWwjGmnHo3lLETyYqTa/KdLS8PKBKcXKD2gv0QItOsEC0K5fzL87q+z/FeBR7Ed41iX+my6+RF7ttF/0ARvM3V1cgNQKTQeI2pla98fZk5UfE7FjfUKT8dzgIm/9W2A/ypPbmfgbOGcqVYtbuG77AQxO36xna1ZEXGkgH7YljN9Qfz9DYZSKzBJThWeTKYiveKVHwKfsGg1+miRzGMQYnzhu3yzdL+X8QUMrp+g25RZMwiKWtFn7Dky2utdlTcJ57o4DEolc17h/MjlqVEdn3PVcQGh8X3gDQjHbWNGT1Cw8KRMiPGMM4K0sph2lE4+AOQw0kihvFVr3CG4Ap79qwokqpMNIHK2FujqLFkM+DYW/XuVRRUmeqzy+ePN1m3um727wTQz/8jt5DtVNNm7YgFmtuMi8DdW5CIPL9e9En5/wYu3dmSeqkHGbDHa3WWa1dX0aKd5d+oR7q44nlLGNpxZWDKV5ncBlUVBW3c64WW7W9+0vc/1WIBv+2O0IWqUQEbDN4Q0ZVt7nLSW9O4HtgIlU9AkzjuLRbQksyNTiTxqCdljcVD67IjDgoHhGt+FTCU9E+biNAvyeHYPKaI/TS2IzRuJ+pMzdTli2nLdbUdiKXHnVIjrA7jskFGZjsKvyRFMHKB94mWmXyhyTje+mij5zWd9DpBLhwtExoKt5HORM6h9QkzQiW6tfOgZ8gnHAw6sPhFv5WWhIlmcshBkULrzTGE3HzUshgNnwofiuyxgLKAIkoZ2iWMeCtwAnR+7j2b+DlOKXIUqRMaOwayDYeyLb6c123lBzt9UkHH5Rlg5dz62zndOq/+8aoYe/YKGX2oqrJ4joriZnsS1s3uR/lkrdzzW7u+sZk6TgLGkKTjFJ9YTXFaNB7VAgvGL3amZKwxavQl93dTM4zX7hxd7a/e7L1abmSe8pI4NHKf2oZGbcUxUcyxplTsCMzOPBxxNhN7bZLopKjtuNtHKDXrIJ1ucEf+bVXAyqu71IojKI0U9d46g+GmEawubMmdy2ELyGRsr+8T22nCqJzyoUeq4HR0mRz9Z2yRK/8+zell7rPY06C5Cb5ayCYZdR6MryK7Qq17WYWDsr7Hi74RkW6c0j+HUBYI7pemHGO5xtlUUS5JGhWSoN/wdZC8SDEAbWqkMiHXA8n+QJfRxz40wLQkIVpwPY7LWgTjeBPTe5bub8pP05/Qrtg8KAaox4CceFZun5eFVsR78oUYo+PYv9tQysAJWA7wUTjj5Z305wFsyomgLxCQRzFaSl9/lyYrZ8/1kkA7kxA0zmllfu+FBh/bkM3bDYw6klpXzeo/IXhDqgjnXQR2wkyBnPL1yjZEbVlGMsp92znWVdY6TJ2Ds4ipY20iJ8otVD/f30NRAaEcdEf5wJVFPbV97DyJJxzA1XBC+RqSdAkxZ8z7S88u8OmnEDRnOz49LOpkD0WLDNcvjvcRSHXp5RTnGjLvI47k8wiN6pw9dZ/qBRQ+Hdusc1MK0g65i4ZNNvXuhaTHG2sgzNZx5rnGf4l1yTZ2aVjcDcFRXKU4jrPd480MhtmK7KR0bs8QVsccNz18WGXJ5Yppc3CGIBZpSlalqYi7TK6CYav+0+dgYt3Vhy/yoUKB6xAdY2hgiSnu+wBtiigQImtqRes5DYp+vZnd7UY+oJsTtORV6AEUutzjsmNL14pMPTW2Z8+frqLmq0MKA/7zJHsl6V7xk1Lr9WlqIhnMCG1DE69Ubjp/ZudduLje3D9FGUlO3oDrnNvuvyBisx7IYJUQYlaP94nGda73CBlDKnuZ9K1t3hcWBXpvZtVCkeh2E67eel7vCEsi1CxsDE7A1NqzuPdvN10tBsN8+g8zk+dXokyaPdwp67EfO6seJPj7T1t1x84ntlBjLnAyvy0FH3uCaScArmuPdBoZLY3o5qYwr88XJ2+k/aXtH/i6lYtHbR2OVT6wN/lb30OjlmpbsFBF118rHL0Y9oBuWFnNFaKri6wG6I1a01rjzDJNxFuXGTiE+RTT8kRbhVjF/yAAf9fPg3V7GR4VBhhtQPJl8I+eCICM120Yr34+TeAQPjDOUdH3y1kHDjqta+bq7eTWVW1P2Yy42jO5mpP+zvBW5U1gOrne0tdcIe5r26PpLGpOCh+sQNLwWzfjR0JHSs+fgHYMlgwiuB8oxNAfZC5LsA2uYl/GVXgjBH9ILXDQQlV1z0lZjNYdEirI6rWP1M6DPlXoIQxqtqiFylomN+PjSDgm8C1WlNVWu4plxcPEYG688NmdG8k+3KVBjSAJqjlohLakJrOmGcyWEZvlacXBKodqBur+L52wp6/N9Ajo1mzedpFUeuew5eZOgT1P4UCquiM8U2c3mCxWiRaz2Dq3rXgJ90XsahXRVPv2GPWwr53sAilXjjzDtTKFskfGTeDG3zeg83WDKuSPUnEHHj4klbEbCJLJyFHkhXCO15WLdlhmfmXU2rV8ECJbC/TeU1swDtUKh9U7BfNDk1hH058eCGANclSwIXJGYp9IJ7CJjB/0rm6jW2aMzzMB2Q3H1M8ah8z9rH5lVCbvtX6O1eTtdzueQHDIQB5qkciQ63IZMeTiBDYCIPyRKyBbaRaiAXEXgMwuNmjmGNvCAhKeEznC4dEGoTLSxAEXJvhwj5c2OLXmcy2m5cA0T92X/GcDOYPor1mh52Dhm1QDEIrIvnNcSRJpUYzQGAycF76TZCYIAlrRmVyShpQ8zcA7qymXgvjWU+tQNyOyUOJ6U9TipqhIBN3ltFivMo9ub0EBJgZZvBK/55jDy9uGGnP9WoFGm7AR40RZeUus/YHDUTogN2Eb2nac8OUkdKEA6WbWWfLEPxjWlBu+6BmUnWPQhsuTtLObjnoMB1G5zTt8B3pMyyOiOe7NOCWtVxyPpxRnMjmIl5DnYvCkZtTYklMtDouvSwpF8k8uaWnNar9E+2rhsOz8umeZ77gBy4QanxEP1GJxooNP0+QFJgMDIArkZbT0pFnDo5nVV11HidMGW/fq//cLdwS4iZ1QSv94DjF3bOxPIEDo7r6I8wLWhfokoZfJS0hq9jFmyUWn8vRoAT7El7KQIW0xS0d/inqOphP0NWBNwHoAZ7TlMmbQ3P/FrZhqCiYrMo1ZYCSjtGd/WSsNvJ1xjAHEkvN+eb2Ja9P7jMkDCu/3s/jfm/H/oGOsH9DnUAPyEM3wk7LAWTp++b/63ZrqPUWk8UCOdass0bSOKlpauXMfpWr5TMmD5hk3/aZGHIWXK9TSAolbvuZygciLZw22mLzxJhuq4iWA5+hJfHopOGH/kmyD6a4ikLnjssEr2X31USQum/XxR9zZJ4lf0NlUIh3MlzkyNxEk0437BT0M7JRyr23osQj4oHOAPSkshdfM7v+7/c8vbFoon9TT8H9GN8M1btGS5QjVO+NAWydG8rLpT71wxCYQK+uzGRzYzuCiFF5t/J9kAnqn6tR30ZjnYZv2C7iv9NYUkEyKOyvoZ6anDP49JStyfjXTAQYnk1cpETGBtUzio95MHR7nnTlI9uygY0kMr2aJGtZ76tJEYoDdVblYSoDeKt/R2pPOw55qHPaRF0eu+UDViASTPe+ZH+AfJ5KfWLIAO709S1lNHY97iERIrjhc2EtSUZ+tiVKosOQZwoF3yCwcurN/PMDzFGV0RQAUsTbXVmZ5IVtpo1yySqRWidxKjfExeRcWm9zkdTOKgiVM0QCuC1dgzmVPOqL/pX5K3FsDIoZjw3+zl4lN1JllGH237++SFFeHkOg9pQUlPrb09PQXDK9o4Wu7JptqKfVbAczf17zMJmXmGalKWWIcQe1/qsNoY+zl9T2P/q4L+5rvVLkeq5nUWQmyKdcVTo45WRFgg37Vh7zwcRVJO7I+8PsAjRslu1nTI5f0rNyNCySlcEijR+svtgsOgvVDC0OQOqCdSu+XzHnii86XK6tA8eyLtLmqFbHRz8zPUd5/MS4KLObskMYYzbGRMcKU/neOH+IzanjrHAYX+/6bFVsW1QxLkrWwki89X9ZPj7V7sL7u4XqWh4YIr6plqZznR55xfLhnlFfxGOOIpL9m39JPuET16nYCu6eOQHksj3wTOdSEdSZL8n9BYJKlPXDXWFbzt1A8hlZvmHFDlm7btZh3IxqUyNZYMrIMwVu3FCCBgNVT+ka8E2z0sHvZxFOuF7RsQDJLeH9C0b7TBTC1EYwddAICE+VcaFaAmx5V8iGiDlrRN5GNJlb1Hbb+jLVZ65zwUbcZQtzISgKZU4NkIHnlzF17LZci6wf60/0GB/f2wLLvupfV+9pBExTRLnAIvLuhAwWaWSLgUMfgMejLklFxKOqokBnpxkGEKr1pfuK3GliJV1qwccTdY0NujeeOqVZBRRiKOe/o+PMV40FhxjYx4Eq6wME/VJqzrcOuksMT6gfy96Pouo33OW3H2gcBAE74Y5lhjtzRip6cjR2EhjEMTAehSW4lGYaIbLZW3lrjsSLdnuOSzDe0XeAXXTXUs5XryCKcBaw+hm2zKjICRyF2p4ay27yZA+XeCBBISeTn1vYZNFzkoB+6awF7w2ig1YmfgxqqX1/pGNv3p96WF0dFjp3ZTW4j/eOCHdBUgw1w5fAkcieg4KZthV5Ij7Q2TMP07U26HXT8YV0WvDPnZ5PnHlqwcMHLLixLfO+ekFrmkoB7rp7CbBeaTukK1Rm3xGdIeuYbkDZiTd5Y7E1N498IqU3NglQItp5rDTwVmdbzu4z8UPYW5HLK8kkhunfj0PxbRVFtnOItK4DY8T2yMvvRMhRxUkjiyYf68H6YTcigB57N3RchJBaFtnWFxqtBipH1QB10FfHp7QJbNA4x2VP/GC02VnkJep42NSMm23/nxOSVLDDFr+Wnh9Q7kHh2uct2ae5BCFOR4G+w8OZWL7sCPVdvZyX/bBiCLCFt4kESOn69GLmcIlGqkXqOl8kgsBFv5fDaVcFqyXOAsDnXSYMol0lkbksiBXq0dd0cdD1uYU+hpXXQeOS0isxoddohgs67B9FiZs1S7k75v+utBNrEn6MtQJW4w4fn03BEHW4IZdI0b/DAw3MHCUALUkWTYwuGx7ANf2OxCkSf+TGdBG7unY7fkXMypjM5h2va5FAyxp7qnvnr1TTaGGxDQKIrEhmXWODRWQB08wHS0Zqg8vGCZfBTc3Ybx8PeN1xcIKekAau7SKjgdZz3oiCO6BvN2XNrSNRYuR5JGtifS5/s4HZ/RRp31bDVSmFANZFw59OZHchtR7dUITCsHoppydyxiotAwVled1kwqEpQxm8gulYLD+fVW9RB9DbeIteQkDedI7BKK0b07DO7cCMYUkgJR/dlP3uPyhlLrWiDKui8JP8xSMF6jvJXjquXV4/tQmyslVdkvFJ4umRKhbVTn8L/TNKi5oqqeO6JIF2TumgwavQ5pIxEDu1pxNWVtd+TcqFp6mGcerOaz6jjvkFBB7SIVWJpi7LAB6QoLij3GCWr/ba6TEcbTn+ZKIbWcxVTk5sxi5m5yjY3iSNk71pjQB6T4icnv9lQ8AX6SAg2TSUqJJti+thF+hbSs00ZUuzFkOYpeoAaywA63oej5w2AGChxD3Rurw8N0P8CYkS0GyPeixrxwdvXsGcZDFt1LaPQnrz3dqWUhK7g57XsWb3ouL7vauloNsGc16OfG9fazt+4sj8fjmUQjGke8mC1gvZYXLd3984YRi1G9PuIcYBpUiBiV0DS0Yf948rDvvS1pgAYrcP6qoygCp0cSbcI0lZpOZ1LZ1yS89kv7Ttw9u2N4j6F8V9H2s5wm133qZ6yYKAvV/kSzUQyfCMpZPJgT2HuttUp14ZjJdS5TJpAWn4oQfEO6LQeDzcEbHz/TNiB0ETlKfqTS379tVmk4EEKuJ7AX15bs/8L3OW40/eOoiV1OlSrnESJ6BFBYAR78d/P0DPEEAukdFsPFZKjS9MJxLl3uPW+WTes/5mt/c2riiQia2Z82bCiFvWbxyLgBDDmIJVoYcrAzXiwlvq/u0W6JsS2qZxEqVm8yKkioLdUEdQShgcHn+pm+D84Ifmz2DrpISip54UryqIFDKXmMxRPQqSx3/PfNgaWQXyG9/WoX0c+GwhD9s/fmbumIcWISnd78yuvx9J2e84igBwThdiUC+3x81xoZ6ICHwjN+TuFGdQNNNGNfJGr1lSRiVfp/7qqzj318dfjgfMFtPsvQEOgmu4MKpICOmJ36dKkwaGkhqgHqZ4J/iPRpA3NxgKnDb5LbndEKRnM9vckcL5zIPWiLLmUy/JlluaXmhgNpg+4ABtYv4gTE9wygAj9fU6GLmSIklb+gOXBr4q78kGzdQN9LIHngx3fgO7bOokCiG456BmEOrS9ecL/9HBTUwSQGLkFReO2JrQrzOmwP30uBHvO37aglIQvfaXgUqumkGhWeRbOQwD/mPEXuikAnQtkW6jd6y72RK6lJyvyf8gGmH+z9LPM2Kd04fsjRowDHtpvytpFIpNhjJQAl2YHN+gtUv3mvdinx/v2RNW7RkGJIADafCh85iIh5t8TK2Xi619dl5TnAOfA6TZ2zA/Y/Q0bk1DFID/N9ph9WEpiNFtBAz4X6/m2r6a4Fjpp5Bhe0ecFvAqnpjLdTJhlIUN5FNnn6NZNbV/ExYjGpFUmcbNhHKlz0f//XKQOmtI9ST6UNSJA9OB+eC2Gty+JjH6vU+QSaPDXG/vGETyrkxcVJ1h1wnXWgR+tDAdwJRwFZPST6R6GY/YkNsgYdFWEWXRNUEwn9VoD4qGi/uN0JZ4LVIOv0ox19ou84S8zWMWRIcj24fDSFoBV9I33utXbUTXWeDwVI/PkGcl0IOsXToogCWa+QfdpE0vOk06NcgCAuoun98W/M6U8KLrm3m2ZSws0IjhBEyFUhIpdtyljhTVhnqUgBJOdA/qTLHEPdzr3t+GFRbEG/ZVzmcQ1XqQcPtJyhjbh4vwFalfPEYzGubweXDM0I6jr3J1B57cNhL3ne4AQobnKtQMECozzaKEjdIa/SyLHi1zyX9Gjz2GHAoEuY9OjakeJssibuNzV1GDtIN0htEqpBpgwNM7h8u98e7lfwW82/v0OECNK19A8EKgI+bcRq5vohTREzCUGJXT+WqQA3fo38grP4wvp3PyYhutXzhLQElsBG4alzEIZxNDZTTR2n9IiZJKTPHsYDK9CWoAUGzRlo0Qq5gJppbcinJOfwJghXhFIsS8cpcErHBmEcjEkMfvhCg4FgfIbyaIvjw/Sh2TjZfTs/m1EZkQ75S1+AclCuLQ8L+Nz4aOxKDQKldwzKBk4AW9YfwkLsJSRiZbV4tX9X2S1Z0tUlEi3uC3/S+buMf1POwJBwjIPXnhwzfFCx2G7EhLCsu7rZ+kPZdKtynwrKsSbv8CZT0tOneN7J1zG4vNC5XZp4ZsvPFdJmu5pV6faimt0yHTZ1jSi5+2tP6QJag711wmVqhV7pFdbq6orUAeDGbncedGaGfA+TuR8u/pWimiKC40X4HXtTb4pldKFSE9Lz0/98EfTu/FuL8S8/evaV0r9wmOxArRanSs1QcPzb4dkn1RHvdcDwmaG4PdDlJVU6lz/lclcLYPPJ+Qy7bwsU2985bN8lLSjJkxZqS7rjuPGmmFKH+0ey5y0sQVZNo/UwzwtoV/40v51gsrAlvnUWeBPrjWb13a0ztSQarGLpbJ38ICWlUYTc1ed4ztQ8LHNqK0GhAAijX4PUg9dVYpcv4H3tc+jrApa4So6D2FWxu3tAIycWiRPAWqA8aBSAgDgRiKBHLXGaWwE6T9fzlvOEYJnFxTzsKQ6sfiNVjmNT/5Ev349To2fk7NozMn8RdjcQFILvFXeC0MrxNBNi2FCK1wBdWNdWIIi4Ft8fYv77/kfR5XgSqRa0Wj0OaP7K3yFn337UkW9akxX0hzRZfinZlM3BTqxu3aoe2MDKeHbwotmmYU1C4gFdigLQtR4ogvZFuK2YdJRjaCeS0WDMqf7ovLmPSxdUhRMAo4pgNYx+1U+yOg3nGZWE0IfJFJR58hisIVFReYUWAvr4jzYHwi2DrUU8gTdPzBYTvQAtMQTW9W8icGY59QN2DJS+bNwAqULw1grgFiv3Lt0KLx1XjdRRBlcG4clvdNpmO0BC777hja2gzF6q0h0UAzIUcYLzNAiV6hZBTLbQ6RzfkNzm+JTaH+n0HITcwJRhtpNo4R3rtmBtbvd8WUJojUoMaLjF/LTMEHdjy8Ko/Z9jqSvdTmo1Ukhx8Be8G9bbmjsnvRqAmGwCOIyGszRhsIkFic4XrTQx0HFfW85mLmRdEnISM5IGZNdUOhsFgpWkBAe1jX+5h9KTRQS+3wMIymfUzPo3ATZ+3G2rKg3qlxwxYA2i1sDrEWP012ceoZwPVUFG8BR/bNbOxamXLPyNMNqmfwXJ5oJnHy1djlDD/+39eYjRtSTghHxIy3EbsdXdXBDnKLZogJdg13a2Y8GBULebdczQ5k72Eh+QtfQs843k+8hUNQwpUVX3v3TliiO62I8quHRqx14EAVb0IG9uw42PdzpGmJyWjZvpSnnzMwazmIWrCT7bgzch2tRrbNH93GADaaeMVa3DVXa7p9ePB18wPlynMoBmxKxq/MSLzj1P3X83uAc75J9Gp6rUvn7QDdY8nNq8pce8S1fCOD2HCZPBg5OgKTfySIuzgW2dlio6ly/UVfPObvI3ofVsOrqq/heNMfhqGe3JBU5ShcWwSib3bHs9lmGfOiZCWfJfGYgOWTcW6xGAiTGuD9Rpp22N/zYFK/E2BjTDKEplcMVK9b9N2d9z0dsqpDsns2cQt6MRSf/bwRQTlZgCxNSpn29WPeF5ZJ85NMTLkpYeXFLGlQhlfDi+gOP0AA2BAlFgTh97EA+ACPldgY19EHQhyOrBaEB7k+2ZLtULLC9A+iIQ8HUwhWvcWxZY+o2Pzpwl46AYa4zDnPL9tBPFGZSuJzljvu/d6jc183snOz20CgkbQ07nFR5l6IeKLJJmarjSMtw5QLdaEd8NxCKhKDv1C8tuLeUEqt3zkcV2IU2tCrlbg4eW3tUNziYXjPevDcfK1vOlG4F8M8aiAmpJfzG/M1SMBzGgQ1oliAfoczPb2cEZEwOceX0AuRN9S046nMZWh4/Ib0UrlDCl9FODKSALcRF9+RomkfHCzv9R+UcLaMbeEHRlQo7bpE7ASOzIz6FOT4VluEUPHIevaQgIV6MhaSOmWO4xufvxH3GFvC/nF9QJAaib3w99B5VidsvNNJluSFDdKMgJvwT9yV74SDLhFA4Ci69QH85Sny+/MW+8xyu211aYf4U3Ww8d00vmWoXGSYQCfn1nDiJ1TiGOEapLAhDJtjrwynWQMu7SBl+Vr8C7vh/DyCZUpprfH97UdbC7rtrNrkcISpLE8wscSBxhkegDYVOe4PAR/1EpwX2oI58eg2TayI0++7nyp54xDjIRKLf7TMVeL9oPziDjJOKwulPeZVO85B1ranyhLtzo0bGsb/0Sx7nyWb3EAcRU/9LrbYHdGWvTtg/Y1iRt6mBDp8kxqP1O7Z1kT+oyVbdxkKSTVzOF46T1lp0ckM8p47MFXL82ugfsbWaYK8RwLwhxgcwQzy3F45BKVMA8Ze8DWCRkMEFkyaYh/ztiYg20slbD2vOYFeQl1UmEd0o28ULheorKe6Rm8Q0p3g6hbcrue+DRtMuWNcyDAsFG1dN620ncJA0dxOOK61i+1C8PcTvbjfJPWofPpDIzF5xqOMt0B1Vgo+VCA6eB2EUqPNX9lTp8ZxKSaLItnoVnwM99kWYPLw1shtyZEFHyWVal3m1rMz1TZ1cEfv1yxxaiVrkn3lHkQnvSxMevdm7nWYiX5u4KXpw9zqXvHpB1xtsUJwNo8iUERgEcZmpI9864zuXIMf4bRs84kNBhtFR4YGmMzvEOT+WbIixXrY2gtCmWf9y0dCyC15+hq2AL52M9m0IJgsmSktQsRX87cT1rB06bipHRqIvjmUED3iWEv3JV17IoiSdPuzcNne4vnOXsMt7obHYUoulMJhoPRnb50p/m6dqa/gY9a5YdTWfNTINP9kATMK1q/JpZX/vVWFZ9iCuiLyjql3KeSrBIHqZukfj+uZxkK34RtcW3daN86jOqsdfgok0SMeVLjHxIHPcFK4e4FpSyVAOarPyLJjsUrb93Tpvh2xiGD2KRl7qEUGeXyiIQKlAxTeowVQyZmOXmxfTPabnaYkNLVevvAUKTfuhdKjK0PW6eMjajhemZr7nwp9BjVRhuHXMfTFSpyJ08RcoYvxYXE7JOXdJYwSx9voLXKkp2HOJgkE0MnX/FJ9Zw8gf+tODM2IRJl6C1+iKkdmVnXCNARQI8EHJ7qgfterSmlHNcvd8IDw8T8cjsGlWZ8yYg6b79HPgKklBXC68xXxZamSs8WidKwbJIged+g9lElTdlG+eLAqFsdrygdyc0CiulMj83x0b72wA4vUfTKMyoPqpun3X7sfzAl+VHq6zxblZ46TcvbfLuk/4t/cVvzWqvgv9sRB+QLJ3rhe8VTxm7g89cW3KWfBRvazFB+CMwBxvuDMbNYLsdWY9JYrCBtGkCvE56Peg5Ig9hh4fKuPzno1lPdm9nkhOWeo7KutTDWQp+dQ3VeNr29QmfZ8dCEjVd2s4569800QwiiHA6hLZeT+crAhcO/6fvTcVTHGMph3Ceqjl+xZArOyOzbDV73+3nDtmCv3MvLRT5m1f/FiJOc0RThmqJOuehPfqffenxLpOa5D0Pi04bY1A5epQlNjrChZbjPA4Dia5eJomaHPkZ+95MZ9mQcbb9WfcDz44ly09ttOO54wi6NG5y7wUV5WBL/XCeDwg5uVqbcBPutYx+3l/e3EubjOf0/3SUIVSbK3D0camRZlZDmvCmWlQHHos5KaJEdzduGhchdILURfkN/wAfrqf3+F1nvd32ez1F8jXMU/gXPoUq6SGX4AXW9HLRV1MAIDEfEiPJXbd3rmyHty3anie+X53dtnwvTeg7AR6WHj6ZzhFDfYqBMX8L+Bfan2mMASGFE3r2p9ojmouhrYkAytA3NnPuLxiufB7TGpgCoM+wRnBorAtvnMouN2jVQyNGjr9Q8GIDmbG4sLaHHc2z/KmNPoCUuD69lhCCu4grDatt/WGh09VySN5Hy42afGWTdBNlSZG8I7iJ0QWQTepvBZ3LczdinlFR8rvTH3FXfRuBaU3/zfeHeAqf99F2iLXjWiFootM8bjDGwtZ4LHbbsd6ryuO/eKwhMdItUjSPHiG+oL0mGEYw/sBahsY48s0cUbQD/xOzX+FtzvwzYntyxd+Td2GPfKM7ZJVcSHa6est8DUAS8qZSzjC4bI+dIATNPurQOqIcehijkzXXyt/ojoyQRDADHU1UVq2gfC9e5Y5TBjpa28alSYGTFVOucZn5iu43Q4U3qMOfpgmhcsjjXOt+W/EO3e+oMxSivGYNoR9hkD2H990cGEHggQVAb/CkjeZ4CHvZCz3CmRT/i76bczjo/Rw/VDpOrrEFOksZXzJ7RlbmHb/z7qipDpO5Ail9Ietq69dI5Sk4/JjvzjPNdC5zMTv3mu3rPIOjMmMCWjGVoacLszxiYIrX8Mrpn4ShlMdxthXp03i+YxeV+tIxOKtdYiF1koO90aHMAIuZwOYtrU0mK8grwu18cFPz3rfoBQs1WLLljdy2tle7ONwDJRX72TVjryxc3vUSLb4lvJWzS6bkg0yXxzYmdIpswQGSX+7fz6ywL24FPbzgDKP46YXnqEhmMAfgGDV4+gl5h/AxXsWoced8/scyM3NTMJEswG6n4tgTyIMjofGx0KKgck2Ak+wHNMv6DbPHUgCCcze0ZMi2hPMRNapyULLFgT2F8GfaDQ2PBbH0+S6NbSv2aSAyjklzFamTLLChWQUA5s1CrMC/4Wg2RXoN28SULFFAAeVTFGs+KYOpjxsSmwNbH3vcm9OahBTM0JfThoHmVz2xi/k5uM9jtkG/TbHrE1Qu8cnSviu0RKKwludU0MR7xv38ZXQmXPMUUOIQgBZkuxWaxSLiyCEtYWEnBvFPbU8Yp9VLPCcD4udTw/tW2v7AVjPvMzXvhkDwkAu5WT70YWpK13zBI0BUZ73o2C5Cp1oK5mZAD8vvsUpA9cJY7h69tcET5+tEJQT461Fdp3HjqZe3jW9apNFnJ68iYaRW0M1u5pHcOgMdahgYOpDneEnbLLU72G+E8BhzXGciz8OqqEN52XrX0Qv/ZyxZj/z7QLR+NJrUAiEGS3nNJavUNOZUgVtxCA0Wv0bRIC7cFoRTxb7lT18VrSVCe0OcMZQxYrwK96i7w+STWOPzMCqzW3Er5KaBmg7Iiv0JDFoBk/qpVUKeJfL7B/uYRKhWsFDRopVytupWDYU2ZA57SGtTM0QkaMFGqZUzbiFjD2RRDXQUGS7i3wQbffJY8+3J/AiljdCST3usC8lONUWFUuwq5Xs/fgZevU/Ix/gqD/YslPeh+2cR3kXrC9mT6UCz5tjsrx+fwnYVJaNnRyvLfVhAd8KEGQ8LJe4btVTg1Ae0NC1pvr+yv6uzH6WuKltQzqehhWRBYvc7MgPQm6VhWkrJ+WxmfMZtnmr1CmxL1ziy/nAwAsTla/9nUusnx3gVm2YHEi7QbVUajJN55qa/1EGxJlCOo67g2uNNwS+SOoe9E1WSQcVBotxymcKQv8iFdVT/dUzUcwxVctNPx4bgtPJxH26TOwuKoEx78N3XMTdI3TZpI3C01P6Bn29StAzV0FFPdN81EcQvBhkxXW8R6UmiLLOOpPWjMCjYJZjN5RqAJYG7oDjctDmNAl2W5Wf66RectmNAu54AwWwm2YJbmDl6h01q/7d7NjniyBVhZEsx0HzaApWhW1WzD5EvnwjqJmvf1iEdfE36JAUhh+wZKg+cG3cCkjV6kS0/Bc6xXfHKbvmeRPRo2wV7KT2H9pf+ymq5XMLcjyT2YGHLgb0iCHMB6w5Ve4KXdgNA4oRLMEqRE+Jq1y8okVcXA5zuT12Ir3duSB3+PCIWa+LpByrFlpefWI5a+Bdyo/B0KMRRijjpz8U5PdO/9XB4daMCN05IQ3k03fTj2Zq4rzFx42/Wc7zj5hOCf+m5V6LceE3qvgEvDkkYVo7zrlHUTufORfx7dSZOLYez8am10yTEnqnVNHoxM2tTfUmavpUzXz4EohNyJ8OuwuvDjOxrynO4szoNguaqpoNFHr6g4S0ToMFl0xsIAJqH2DxnDcOWGs5r8IZCCeVhXDMK1YZlJH6a8ulDZ3YKGD7GBLUjCuFauKuCkFtmOBvjNUzfCDovhkw7msA8i89D4wF3TrDuaL7PSW920gAQ748G5tTrbu/tNT/4sCWZvgmorvKXHeuTom0VE4uK+a/Adyrsq5LSNNerGFbQTM38hOEl5fdbsL6PN7M1Q52yvJWI9PEuzgmIqO6I+vbPWAgErYwWMNtjNxXufU2r4+6/l3UxXueYI9+ERf6zsCzviqLcOu4spisOM1fM62GY/Z6eWUouuCcbLDhOGvQEALnCG9wApTebFHyGmMhCtgYYbAJYA3AbAV+316EadzZg2EKKP52G/ZOLWAnQuqx5g48OQMfHx9RS4T4znZ8NDXw3qxPYbGSJnlyw3R0kBKtCn3Fm/N40DY5i67VR37aLC5RglzTLtIzKlJp2wTPll98e1wLiwAdmAi+xRwXLjhBDGLCmvc3HRzUkPv2JaEmrfCQVxaVlHTH0/T9MZbuzakscigqFWX7EnlAdR4qULUt+KW9a5GQ/L1JkZBhIVcLVJs+CyMwuFxaMi4xrG1c9eiU7+sQfFJtFt/jVyu+MTJHQSUu6F6Q5hMGEzxsx6BdyP5w1fRSt2x43GrB9ccfc0/nG"/>
  <p:tag name="MEKKOXMLTAGS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  <p:tag name="BTFPLAYOUTCOLUMNS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ROTATION" val="0"/>
  <p:tag name="BTFPLAYOUTENABLED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heme/theme1.xml><?xml version="1.0" encoding="utf-8"?>
<a:theme xmlns:a="http://schemas.openxmlformats.org/drawingml/2006/main" name="Bain Core">
  <a:themeElements>
    <a:clrScheme name="Bain">
      <a:dk1>
        <a:srgbClr val="000000"/>
      </a:dk1>
      <a:lt1>
        <a:srgbClr val="FFFFFF"/>
      </a:lt1>
      <a:dk2>
        <a:srgbClr val="D6D6D6"/>
      </a:dk2>
      <a:lt2>
        <a:srgbClr val="5C5C5C"/>
      </a:lt2>
      <a:accent1>
        <a:srgbClr val="B4B4B4"/>
      </a:accent1>
      <a:accent2>
        <a:srgbClr val="D6D6D6"/>
      </a:accent2>
      <a:accent3>
        <a:srgbClr val="CC0000"/>
      </a:accent3>
      <a:accent4>
        <a:srgbClr val="46647B"/>
      </a:accent4>
      <a:accent5>
        <a:srgbClr val="507867"/>
      </a:accent5>
      <a:accent6>
        <a:srgbClr val="973B74"/>
      </a:accent6>
      <a:hlink>
        <a:srgbClr val="46647B"/>
      </a:hlink>
      <a:folHlink>
        <a:srgbClr val="7891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ctr">
          <a:buNone/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 cap="flat">
          <a:solidFill>
            <a:schemeClr val="tx1"/>
          </a:solidFill>
          <a:miter lim="800000"/>
          <a:tailEnd type="none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lIns="36000" tIns="36000" rIns="36000" bIns="36000" rtlCol="0">
        <a:spAutoFit/>
      </a:bodyPr>
      <a:lstStyle>
        <a:defPPr marL="0" indent="0">
          <a:buNone/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in Core On Screen Show (16_9).potx" id="{BF16324A-100D-43A3-989B-06855AF3057C}" vid="{05E5CB01-ABF8-49A0-9EED-8A582D469C1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B6EBB1CE313843BE6FCE37F2728C60" ma:contentTypeVersion="22" ma:contentTypeDescription="Crée un document." ma:contentTypeScope="" ma:versionID="04702c7b9662ee2cc5055261b05d5fac">
  <xsd:schema xmlns:xsd="http://www.w3.org/2001/XMLSchema" xmlns:xs="http://www.w3.org/2001/XMLSchema" xmlns:p="http://schemas.microsoft.com/office/2006/metadata/properties" xmlns:ns1="http://schemas.microsoft.com/sharepoint/v3" xmlns:ns2="198dbc2a-efa4-43c4-b72e-0d9f89a6bcd3" xmlns:ns3="4b081f42-599f-4eff-9e27-e388e5c81ca1" targetNamespace="http://schemas.microsoft.com/office/2006/metadata/properties" ma:root="true" ma:fieldsID="1a4dafa72008bc07e278c2ad32e5d3e3" ns1:_="" ns2:_="" ns3:_="">
    <xsd:import namespace="http://schemas.microsoft.com/sharepoint/v3"/>
    <xsd:import namespace="198dbc2a-efa4-43c4-b72e-0d9f89a6bcd3"/>
    <xsd:import namespace="4b081f42-599f-4eff-9e27-e388e5c81c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Test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Propriétés de la stratégie de conformité unifiée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Action d’interface utilisateur de la stratégie de conformité unifié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dbc2a-efa4-43c4-b72e-0d9f89a6bc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Balises d’images" ma:readOnly="false" ma:fieldId="{5cf76f15-5ced-4ddc-b409-7134ff3c332f}" ma:taxonomyMulti="true" ma:sspId="fdd62f17-14c0-4cc3-8dec-176947e284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Test" ma:index="27" nillable="true" ma:displayName="Test" ma:format="Dropdown" ma:internalName="Test">
      <xsd:simpleType>
        <xsd:restriction base="dms:Text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81f42-599f-4eff-9e27-e388e5c81ca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de3f0162-bfe2-4551-824a-570003a0c0c5}" ma:internalName="TaxCatchAll" ma:showField="CatchAllData" ma:web="4b081f42-599f-4eff-9e27-e388e5c81c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4b081f42-599f-4eff-9e27-e388e5c81ca1" xsi:nil="true"/>
    <_ip_UnifiedCompliancePolicyProperties xmlns="http://schemas.microsoft.com/sharepoint/v3" xsi:nil="true"/>
    <lcf76f155ced4ddcb4097134ff3c332f xmlns="198dbc2a-efa4-43c4-b72e-0d9f89a6bcd3">
      <Terms xmlns="http://schemas.microsoft.com/office/infopath/2007/PartnerControls"/>
    </lcf76f155ced4ddcb4097134ff3c332f>
    <Test xmlns="198dbc2a-efa4-43c4-b72e-0d9f89a6bcd3" xsi:nil="true"/>
  </documentManagement>
</p:properties>
</file>

<file path=customXml/itemProps1.xml><?xml version="1.0" encoding="utf-8"?>
<ds:datastoreItem xmlns:ds="http://schemas.openxmlformats.org/officeDocument/2006/customXml" ds:itemID="{17778907-9239-4B92-967F-96F49128849F}"/>
</file>

<file path=customXml/itemProps2.xml><?xml version="1.0" encoding="utf-8"?>
<ds:datastoreItem xmlns:ds="http://schemas.openxmlformats.org/officeDocument/2006/customXml" ds:itemID="{4AE40909-B26D-47E6-B42B-51161760C9ED}"/>
</file>

<file path=customXml/itemProps3.xml><?xml version="1.0" encoding="utf-8"?>
<ds:datastoreItem xmlns:ds="http://schemas.openxmlformats.org/officeDocument/2006/customXml" ds:itemID="{270F7EFA-9A81-407A-8B36-7237C32B8A9B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1276</TotalTime>
  <Words>1118</Words>
  <Application>Microsoft Office PowerPoint</Application>
  <PresentationFormat>Grand écran</PresentationFormat>
  <Paragraphs>103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Bain Core</vt:lpstr>
      <vt:lpstr>Business case</vt:lpstr>
      <vt:lpstr>Présentation PowerPoint</vt:lpstr>
      <vt:lpstr>Key insights | Cold calls contribute to ~85% of wins, but the win rate is low/ declining due to lower qualification rates and hunting efforts: opportunity in Wellness &amp; Leisure</vt:lpstr>
      <vt:lpstr>Preliminary recommendations, further questions and next steps</vt:lpstr>
      <vt:lpstr>Présentation PowerPoint</vt:lpstr>
      <vt:lpstr>Chief of Staff | Job specifications</vt:lpstr>
      <vt:lpstr>Chief of Staff | First 3 months high-level roadmap</vt:lpstr>
      <vt:lpstr>Présentation PowerPoint</vt:lpstr>
    </vt:vector>
  </TitlesOfParts>
  <Company>Bain &amp;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Tourrolier, Paul</dc:creator>
  <cp:lastModifiedBy>JANKOVIC Justine</cp:lastModifiedBy>
  <cp:revision>363</cp:revision>
  <cp:lastPrinted>2017-02-15T14:23:56Z</cp:lastPrinted>
  <dcterms:created xsi:type="dcterms:W3CDTF">2021-12-02T13:30:19Z</dcterms:created>
  <dcterms:modified xsi:type="dcterms:W3CDTF">2024-03-15T15:49:50Z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0x01010015B6EBB1CE313843BE6FCE37F2728C60</vt:lpwstr>
  </property>
</Properties>
</file>