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92" r:id="rId2"/>
    <p:sldId id="387" r:id="rId3"/>
    <p:sldId id="340" r:id="rId4"/>
    <p:sldId id="388" r:id="rId5"/>
    <p:sldId id="348" r:id="rId6"/>
    <p:sldId id="349" r:id="rId7"/>
    <p:sldId id="341" r:id="rId8"/>
    <p:sldId id="354" r:id="rId9"/>
    <p:sldId id="342" r:id="rId10"/>
    <p:sldId id="343" r:id="rId11"/>
    <p:sldId id="344" r:id="rId12"/>
    <p:sldId id="345" r:id="rId13"/>
    <p:sldId id="390" r:id="rId14"/>
    <p:sldId id="384" r:id="rId15"/>
    <p:sldId id="385" r:id="rId16"/>
    <p:sldId id="346" r:id="rId17"/>
    <p:sldId id="353" r:id="rId18"/>
    <p:sldId id="347" r:id="rId19"/>
    <p:sldId id="351" r:id="rId20"/>
    <p:sldId id="350" r:id="rId21"/>
    <p:sldId id="352" r:id="rId22"/>
    <p:sldId id="391" r:id="rId23"/>
    <p:sldId id="393" r:id="rId24"/>
    <p:sldId id="355" r:id="rId25"/>
    <p:sldId id="359" r:id="rId26"/>
    <p:sldId id="356" r:id="rId27"/>
    <p:sldId id="357" r:id="rId28"/>
    <p:sldId id="358" r:id="rId29"/>
    <p:sldId id="360" r:id="rId30"/>
    <p:sldId id="389" r:id="rId31"/>
    <p:sldId id="295" r:id="rId32"/>
    <p:sldId id="325"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73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33AD5A-02FC-4B26-A9BA-D156D9B06DFC}" type="datetimeFigureOut">
              <a:rPr lang="en-US" smtClean="0"/>
              <a:t>9/11/2023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B45064-4149-4F60-8ECC-FBFF16EF7CF9}" type="slidenum">
              <a:rPr lang="en-US" smtClean="0"/>
              <a:t>‹#›</a:t>
            </a:fld>
            <a:endParaRPr lang="en-US"/>
          </a:p>
        </p:txBody>
      </p:sp>
    </p:spTree>
    <p:extLst>
      <p:ext uri="{BB962C8B-B14F-4D97-AF65-F5344CB8AC3E}">
        <p14:creationId xmlns:p14="http://schemas.microsoft.com/office/powerpoint/2010/main" val="3107823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 mentioned earlier we do have a new agent portal.  I am really excited to get this up and running.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3020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buClr>
                <a:srgbClr val="FFC000"/>
              </a:buClr>
            </a:pPr>
            <a:r>
              <a:rPr lang="en-US" dirty="0">
                <a:latin typeface="Calibri" pitchFamily="34" charset="0"/>
              </a:rPr>
              <a:t>Complete all carrier specific product training and certification for each of the top participating Medicare Advantage products you will represent in store by September 1</a:t>
            </a:r>
            <a:r>
              <a:rPr lang="en-US" baseline="30000" dirty="0">
                <a:latin typeface="Calibri" pitchFamily="34" charset="0"/>
              </a:rPr>
              <a:t>st</a:t>
            </a:r>
            <a:r>
              <a:rPr lang="en-US" dirty="0">
                <a:latin typeface="Calibri" pitchFamily="34" charset="0"/>
              </a:rPr>
              <a:t>! </a:t>
            </a:r>
          </a:p>
          <a:p>
            <a:pPr>
              <a:spcAft>
                <a:spcPts val="600"/>
              </a:spcAft>
              <a:buClr>
                <a:srgbClr val="FFC000"/>
              </a:buClr>
            </a:pPr>
            <a:r>
              <a:rPr lang="en-US" dirty="0">
                <a:latin typeface="Calibri" pitchFamily="34" charset="0"/>
              </a:rPr>
              <a:t>Complete your AHIP training module</a:t>
            </a:r>
          </a:p>
          <a:p>
            <a:pPr lvl="0">
              <a:spcAft>
                <a:spcPts val="600"/>
              </a:spcAft>
              <a:buClr>
                <a:srgbClr val="FFC000"/>
              </a:buClr>
            </a:pPr>
            <a:r>
              <a:rPr lang="en-US" dirty="0">
                <a:latin typeface="Calibri" pitchFamily="34" charset="0"/>
              </a:rPr>
              <a:t>Arrange a meeting with your Walmart Store manager and the HBH Champion</a:t>
            </a:r>
          </a:p>
          <a:p>
            <a:pPr lvl="1">
              <a:spcAft>
                <a:spcPts val="600"/>
              </a:spcAft>
              <a:buClr>
                <a:srgbClr val="FFC000"/>
              </a:buClr>
            </a:pPr>
            <a:r>
              <a:rPr lang="en-US" dirty="0">
                <a:latin typeface="Calibri" pitchFamily="34" charset="0"/>
              </a:rPr>
              <a:t>Discuss expectations and hours of operation and passive status</a:t>
            </a:r>
          </a:p>
          <a:p>
            <a:pPr lvl="1">
              <a:spcAft>
                <a:spcPts val="600"/>
              </a:spcAft>
              <a:buClr>
                <a:srgbClr val="FFC000"/>
              </a:buClr>
            </a:pPr>
            <a:r>
              <a:rPr lang="en-US" dirty="0">
                <a:latin typeface="Calibri" pitchFamily="34" charset="0"/>
              </a:rPr>
              <a:t>Exchange business cards/contact information</a:t>
            </a:r>
          </a:p>
          <a:p>
            <a:pPr lvl="1">
              <a:spcAft>
                <a:spcPts val="600"/>
              </a:spcAft>
              <a:buClr>
                <a:srgbClr val="FFC000"/>
              </a:buClr>
            </a:pPr>
            <a:r>
              <a:rPr lang="en-US" dirty="0">
                <a:latin typeface="Calibri" pitchFamily="34" charset="0"/>
              </a:rPr>
              <a:t>Know who to call if you are delayed or have any problem</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443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4789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31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5459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4960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642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2009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6923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5844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74153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5600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801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55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90834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63561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6216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2759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52028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4792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8994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0816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47770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Carriers that we are linking out to since they are not existing SF partners:</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err="1">
                <a:effectLst/>
                <a:latin typeface="Calibri" panose="020F0502020204030204" pitchFamily="34" charset="0"/>
                <a:ea typeface="Times New Roman" panose="02020603050405020304" pitchFamily="18" charset="0"/>
              </a:rPr>
              <a:t>HealthFirst</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Community Care</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Global – should be live in SF by 10/15. </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Prominence</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BCBS Arkansas</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BSBS Arizona</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BCBS South Carolina</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Capital BCBS</a:t>
            </a:r>
            <a:endParaRPr lang="en-US" sz="1800" dirty="0">
              <a:effectLst/>
              <a:latin typeface="Calibri" panose="020F0502020204030204" pitchFamily="34" charset="0"/>
              <a:ea typeface="Calibri" panose="020F0502020204030204" pitchFamily="34" charset="0"/>
            </a:endParaRPr>
          </a:p>
          <a:p>
            <a:pPr marL="45720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HRAs – these will only be available if an FMO has an existing contract in place to complete HRAs for these carriers. For the MarketPoint only partners, that do not use SunFire outside of the Retail portal, we would need to know who they have an existing contract with. We cannot turn it on for everyone. </a:t>
            </a: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Anthem</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Aetna</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800" dirty="0" err="1">
                <a:effectLst/>
                <a:latin typeface="Calibri" panose="020F0502020204030204" pitchFamily="34" charset="0"/>
                <a:ea typeface="Times New Roman" panose="02020603050405020304" pitchFamily="18" charset="0"/>
              </a:rPr>
              <a:t>Wellcare</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UHC</a:t>
            </a: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97577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24165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9404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8125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3503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training module we will review the following topics</a:t>
            </a:r>
          </a:p>
          <a:p>
            <a:r>
              <a:rPr lang="en-US" dirty="0"/>
              <a:t>The 2023 Program Overview</a:t>
            </a:r>
          </a:p>
          <a:p>
            <a:r>
              <a:rPr lang="en-US" dirty="0"/>
              <a:t>Key Changes</a:t>
            </a:r>
          </a:p>
          <a:p>
            <a:r>
              <a:rPr lang="en-US" dirty="0"/>
              <a:t>In-Store Experience and what you can expect</a:t>
            </a:r>
          </a:p>
          <a:p>
            <a:r>
              <a:rPr lang="en-US" dirty="0"/>
              <a:t>The code of conduct</a:t>
            </a:r>
          </a:p>
          <a:p>
            <a:r>
              <a:rPr lang="en-US" dirty="0"/>
              <a:t>The Upgraded Marketing Materials</a:t>
            </a:r>
          </a:p>
          <a:p>
            <a:r>
              <a:rPr lang="en-US" dirty="0"/>
              <a:t>Everyone’s favorite topic, Compliance</a:t>
            </a:r>
          </a:p>
          <a:p>
            <a:r>
              <a:rPr lang="en-US" dirty="0"/>
              <a:t>The ASU, Agent Support Unit</a:t>
            </a:r>
          </a:p>
          <a:p>
            <a:r>
              <a:rPr lang="en-US" dirty="0"/>
              <a:t>How to be successful in a retail Setting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94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09541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all</a:t>
            </a:r>
            <a:r>
              <a:rPr lang="en-US" baseline="0" dirty="0"/>
              <a:t> for attending and I wish you all a fabulous 2023 Season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1DA60-A23A-41B6-9EAD-BCDD4C39C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4051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BAC65-418B-FDFC-283E-7681EC22DB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87E4BA0-0ED4-9DEC-1DEC-65D6C34D36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CCD586-8709-C690-6A40-17AE9BEB7F64}"/>
              </a:ext>
            </a:extLst>
          </p:cNvPr>
          <p:cNvSpPr>
            <a:spLocks noGrp="1"/>
          </p:cNvSpPr>
          <p:nvPr>
            <p:ph type="dt" sz="half" idx="10"/>
          </p:nvPr>
        </p:nvSpPr>
        <p:spPr/>
        <p:txBody>
          <a:bodyPr/>
          <a:lstStyle/>
          <a:p>
            <a:fld id="{DA105D9F-9CC5-494D-80E2-7316251932D9}" type="datetimeFigureOut">
              <a:rPr lang="en-US" smtClean="0"/>
              <a:t>9/11/2023</a:t>
            </a:fld>
            <a:endParaRPr lang="en-US"/>
          </a:p>
        </p:txBody>
      </p:sp>
      <p:sp>
        <p:nvSpPr>
          <p:cNvPr id="5" name="Footer Placeholder 4">
            <a:extLst>
              <a:ext uri="{FF2B5EF4-FFF2-40B4-BE49-F238E27FC236}">
                <a16:creationId xmlns:a16="http://schemas.microsoft.com/office/drawing/2014/main" id="{3F817C2C-2BA6-8E71-573F-933424337F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3D93C8-CC59-F05F-0659-61E4A2261C0C}"/>
              </a:ext>
            </a:extLst>
          </p:cNvPr>
          <p:cNvSpPr>
            <a:spLocks noGrp="1"/>
          </p:cNvSpPr>
          <p:nvPr>
            <p:ph type="sldNum" sz="quarter" idx="12"/>
          </p:nvPr>
        </p:nvSpPr>
        <p:spPr/>
        <p:txBody>
          <a:bodyPr/>
          <a:lstStyle/>
          <a:p>
            <a:fld id="{09747C7E-AB55-4C9D-A7B9-A4E40C96F03E}" type="slidenum">
              <a:rPr lang="en-US" smtClean="0"/>
              <a:t>‹#›</a:t>
            </a:fld>
            <a:endParaRPr lang="en-US"/>
          </a:p>
        </p:txBody>
      </p:sp>
    </p:spTree>
    <p:extLst>
      <p:ext uri="{BB962C8B-B14F-4D97-AF65-F5344CB8AC3E}">
        <p14:creationId xmlns:p14="http://schemas.microsoft.com/office/powerpoint/2010/main" val="923044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5FE6B-F4CD-C73C-D251-1540EE1989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175E45-35D8-FBD3-DFA3-35E1F197DA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E97F26-2C66-AB9A-BB0C-ADA44210FAC9}"/>
              </a:ext>
            </a:extLst>
          </p:cNvPr>
          <p:cNvSpPr>
            <a:spLocks noGrp="1"/>
          </p:cNvSpPr>
          <p:nvPr>
            <p:ph type="dt" sz="half" idx="10"/>
          </p:nvPr>
        </p:nvSpPr>
        <p:spPr/>
        <p:txBody>
          <a:bodyPr/>
          <a:lstStyle/>
          <a:p>
            <a:fld id="{DA105D9F-9CC5-494D-80E2-7316251932D9}" type="datetimeFigureOut">
              <a:rPr lang="en-US" smtClean="0"/>
              <a:t>9/11/2023</a:t>
            </a:fld>
            <a:endParaRPr lang="en-US"/>
          </a:p>
        </p:txBody>
      </p:sp>
      <p:sp>
        <p:nvSpPr>
          <p:cNvPr id="5" name="Footer Placeholder 4">
            <a:extLst>
              <a:ext uri="{FF2B5EF4-FFF2-40B4-BE49-F238E27FC236}">
                <a16:creationId xmlns:a16="http://schemas.microsoft.com/office/drawing/2014/main" id="{01359F9D-D8AC-D9D3-498C-AA31158CD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8072E-DD7C-B513-0A35-6715FAF8B09A}"/>
              </a:ext>
            </a:extLst>
          </p:cNvPr>
          <p:cNvSpPr>
            <a:spLocks noGrp="1"/>
          </p:cNvSpPr>
          <p:nvPr>
            <p:ph type="sldNum" sz="quarter" idx="12"/>
          </p:nvPr>
        </p:nvSpPr>
        <p:spPr/>
        <p:txBody>
          <a:bodyPr/>
          <a:lstStyle/>
          <a:p>
            <a:fld id="{09747C7E-AB55-4C9D-A7B9-A4E40C96F03E}" type="slidenum">
              <a:rPr lang="en-US" smtClean="0"/>
              <a:t>‹#›</a:t>
            </a:fld>
            <a:endParaRPr lang="en-US"/>
          </a:p>
        </p:txBody>
      </p:sp>
    </p:spTree>
    <p:extLst>
      <p:ext uri="{BB962C8B-B14F-4D97-AF65-F5344CB8AC3E}">
        <p14:creationId xmlns:p14="http://schemas.microsoft.com/office/powerpoint/2010/main" val="2084309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730CC-F899-609B-F628-99A8F2E1AB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2EE418-34EA-CCEA-BDBD-7C76D7CB37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52A358-65B8-5253-CF68-BCBE0DCE8C47}"/>
              </a:ext>
            </a:extLst>
          </p:cNvPr>
          <p:cNvSpPr>
            <a:spLocks noGrp="1"/>
          </p:cNvSpPr>
          <p:nvPr>
            <p:ph type="dt" sz="half" idx="10"/>
          </p:nvPr>
        </p:nvSpPr>
        <p:spPr/>
        <p:txBody>
          <a:bodyPr/>
          <a:lstStyle/>
          <a:p>
            <a:fld id="{DA105D9F-9CC5-494D-80E2-7316251932D9}" type="datetimeFigureOut">
              <a:rPr lang="en-US" smtClean="0"/>
              <a:t>9/11/2023</a:t>
            </a:fld>
            <a:endParaRPr lang="en-US"/>
          </a:p>
        </p:txBody>
      </p:sp>
      <p:sp>
        <p:nvSpPr>
          <p:cNvPr id="5" name="Footer Placeholder 4">
            <a:extLst>
              <a:ext uri="{FF2B5EF4-FFF2-40B4-BE49-F238E27FC236}">
                <a16:creationId xmlns:a16="http://schemas.microsoft.com/office/drawing/2014/main" id="{E59D0B52-B8F6-E8F9-F6EB-2AB6973B2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E0EF32-9758-AFDF-DFAB-581DA8A075BA}"/>
              </a:ext>
            </a:extLst>
          </p:cNvPr>
          <p:cNvSpPr>
            <a:spLocks noGrp="1"/>
          </p:cNvSpPr>
          <p:nvPr>
            <p:ph type="sldNum" sz="quarter" idx="12"/>
          </p:nvPr>
        </p:nvSpPr>
        <p:spPr/>
        <p:txBody>
          <a:bodyPr/>
          <a:lstStyle/>
          <a:p>
            <a:fld id="{09747C7E-AB55-4C9D-A7B9-A4E40C96F03E}" type="slidenum">
              <a:rPr lang="en-US" smtClean="0"/>
              <a:t>‹#›</a:t>
            </a:fld>
            <a:endParaRPr lang="en-US"/>
          </a:p>
        </p:txBody>
      </p:sp>
    </p:spTree>
    <p:extLst>
      <p:ext uri="{BB962C8B-B14F-4D97-AF65-F5344CB8AC3E}">
        <p14:creationId xmlns:p14="http://schemas.microsoft.com/office/powerpoint/2010/main" val="2243210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63C5D-CDC8-C2F3-D2A2-560647DDED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816014-77A1-273F-A0C9-050F25A2A5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3F310E-C53D-003B-193D-B3B0C1337C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72A926-051C-2F54-CE9B-0A053F0F088B}"/>
              </a:ext>
            </a:extLst>
          </p:cNvPr>
          <p:cNvSpPr>
            <a:spLocks noGrp="1"/>
          </p:cNvSpPr>
          <p:nvPr>
            <p:ph type="dt" sz="half" idx="10"/>
          </p:nvPr>
        </p:nvSpPr>
        <p:spPr/>
        <p:txBody>
          <a:bodyPr/>
          <a:lstStyle/>
          <a:p>
            <a:fld id="{DA105D9F-9CC5-494D-80E2-7316251932D9}" type="datetimeFigureOut">
              <a:rPr lang="en-US" smtClean="0"/>
              <a:t>9/11/2023</a:t>
            </a:fld>
            <a:endParaRPr lang="en-US"/>
          </a:p>
        </p:txBody>
      </p:sp>
      <p:sp>
        <p:nvSpPr>
          <p:cNvPr id="6" name="Footer Placeholder 5">
            <a:extLst>
              <a:ext uri="{FF2B5EF4-FFF2-40B4-BE49-F238E27FC236}">
                <a16:creationId xmlns:a16="http://schemas.microsoft.com/office/drawing/2014/main" id="{6DDD8C8F-115D-8647-44F6-D2AA29628A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838CE5-9B5A-9B11-59AC-2082D320DD72}"/>
              </a:ext>
            </a:extLst>
          </p:cNvPr>
          <p:cNvSpPr>
            <a:spLocks noGrp="1"/>
          </p:cNvSpPr>
          <p:nvPr>
            <p:ph type="sldNum" sz="quarter" idx="12"/>
          </p:nvPr>
        </p:nvSpPr>
        <p:spPr/>
        <p:txBody>
          <a:bodyPr/>
          <a:lstStyle/>
          <a:p>
            <a:fld id="{09747C7E-AB55-4C9D-A7B9-A4E40C96F03E}" type="slidenum">
              <a:rPr lang="en-US" smtClean="0"/>
              <a:t>‹#›</a:t>
            </a:fld>
            <a:endParaRPr lang="en-US"/>
          </a:p>
        </p:txBody>
      </p:sp>
    </p:spTree>
    <p:extLst>
      <p:ext uri="{BB962C8B-B14F-4D97-AF65-F5344CB8AC3E}">
        <p14:creationId xmlns:p14="http://schemas.microsoft.com/office/powerpoint/2010/main" val="715295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06CA9-9372-C1CB-F466-A502A0B67B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C161AF-6E72-830E-A9EC-10429F860A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832B10-1E2A-0469-AE4C-B7CDAD3187C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8BE561-622B-A9EB-2EF0-12D0FB3D75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BC84C8-22FD-7502-9A7F-7FEB86513F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9DF087-DB39-4161-AD24-4212E2F41B4D}"/>
              </a:ext>
            </a:extLst>
          </p:cNvPr>
          <p:cNvSpPr>
            <a:spLocks noGrp="1"/>
          </p:cNvSpPr>
          <p:nvPr>
            <p:ph type="dt" sz="half" idx="10"/>
          </p:nvPr>
        </p:nvSpPr>
        <p:spPr/>
        <p:txBody>
          <a:bodyPr/>
          <a:lstStyle/>
          <a:p>
            <a:fld id="{DA105D9F-9CC5-494D-80E2-7316251932D9}" type="datetimeFigureOut">
              <a:rPr lang="en-US" smtClean="0"/>
              <a:t>9/11/2023</a:t>
            </a:fld>
            <a:endParaRPr lang="en-US"/>
          </a:p>
        </p:txBody>
      </p:sp>
      <p:sp>
        <p:nvSpPr>
          <p:cNvPr id="8" name="Footer Placeholder 7">
            <a:extLst>
              <a:ext uri="{FF2B5EF4-FFF2-40B4-BE49-F238E27FC236}">
                <a16:creationId xmlns:a16="http://schemas.microsoft.com/office/drawing/2014/main" id="{4E333327-7E61-8431-6C6F-B3782E34AB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2B3D0B8-1A0A-3F19-E4D6-EA0F7FBF9659}"/>
              </a:ext>
            </a:extLst>
          </p:cNvPr>
          <p:cNvSpPr>
            <a:spLocks noGrp="1"/>
          </p:cNvSpPr>
          <p:nvPr>
            <p:ph type="sldNum" sz="quarter" idx="12"/>
          </p:nvPr>
        </p:nvSpPr>
        <p:spPr/>
        <p:txBody>
          <a:bodyPr/>
          <a:lstStyle/>
          <a:p>
            <a:fld id="{09747C7E-AB55-4C9D-A7B9-A4E40C96F03E}" type="slidenum">
              <a:rPr lang="en-US" smtClean="0"/>
              <a:t>‹#›</a:t>
            </a:fld>
            <a:endParaRPr lang="en-US"/>
          </a:p>
        </p:txBody>
      </p:sp>
    </p:spTree>
    <p:extLst>
      <p:ext uri="{BB962C8B-B14F-4D97-AF65-F5344CB8AC3E}">
        <p14:creationId xmlns:p14="http://schemas.microsoft.com/office/powerpoint/2010/main" val="947524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CD0EE-8D5B-98D1-9E85-13D3290D44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43E9586-1BE7-0AFF-82BF-1703CF97B338}"/>
              </a:ext>
            </a:extLst>
          </p:cNvPr>
          <p:cNvSpPr>
            <a:spLocks noGrp="1"/>
          </p:cNvSpPr>
          <p:nvPr>
            <p:ph type="dt" sz="half" idx="10"/>
          </p:nvPr>
        </p:nvSpPr>
        <p:spPr/>
        <p:txBody>
          <a:bodyPr/>
          <a:lstStyle/>
          <a:p>
            <a:fld id="{DA105D9F-9CC5-494D-80E2-7316251932D9}" type="datetimeFigureOut">
              <a:rPr lang="en-US" smtClean="0"/>
              <a:t>9/11/2023</a:t>
            </a:fld>
            <a:endParaRPr lang="en-US"/>
          </a:p>
        </p:txBody>
      </p:sp>
      <p:sp>
        <p:nvSpPr>
          <p:cNvPr id="4" name="Footer Placeholder 3">
            <a:extLst>
              <a:ext uri="{FF2B5EF4-FFF2-40B4-BE49-F238E27FC236}">
                <a16:creationId xmlns:a16="http://schemas.microsoft.com/office/drawing/2014/main" id="{6FB61D9E-4723-7E0D-40EE-BE633E7637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ABCD1F-2E66-0612-AA96-87F6E752F0A2}"/>
              </a:ext>
            </a:extLst>
          </p:cNvPr>
          <p:cNvSpPr>
            <a:spLocks noGrp="1"/>
          </p:cNvSpPr>
          <p:nvPr>
            <p:ph type="sldNum" sz="quarter" idx="12"/>
          </p:nvPr>
        </p:nvSpPr>
        <p:spPr/>
        <p:txBody>
          <a:bodyPr/>
          <a:lstStyle/>
          <a:p>
            <a:fld id="{09747C7E-AB55-4C9D-A7B9-A4E40C96F03E}" type="slidenum">
              <a:rPr lang="en-US" smtClean="0"/>
              <a:t>‹#›</a:t>
            </a:fld>
            <a:endParaRPr lang="en-US"/>
          </a:p>
        </p:txBody>
      </p:sp>
    </p:spTree>
    <p:extLst>
      <p:ext uri="{BB962C8B-B14F-4D97-AF65-F5344CB8AC3E}">
        <p14:creationId xmlns:p14="http://schemas.microsoft.com/office/powerpoint/2010/main" val="3360695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6C15D1-FE38-5325-0FCB-8990D60F3956}"/>
              </a:ext>
            </a:extLst>
          </p:cNvPr>
          <p:cNvSpPr>
            <a:spLocks noGrp="1"/>
          </p:cNvSpPr>
          <p:nvPr>
            <p:ph type="dt" sz="half" idx="10"/>
          </p:nvPr>
        </p:nvSpPr>
        <p:spPr/>
        <p:txBody>
          <a:bodyPr/>
          <a:lstStyle/>
          <a:p>
            <a:fld id="{DA105D9F-9CC5-494D-80E2-7316251932D9}" type="datetimeFigureOut">
              <a:rPr lang="en-US" smtClean="0"/>
              <a:t>9/11/2023</a:t>
            </a:fld>
            <a:endParaRPr lang="en-US"/>
          </a:p>
        </p:txBody>
      </p:sp>
      <p:sp>
        <p:nvSpPr>
          <p:cNvPr id="3" name="Footer Placeholder 2">
            <a:extLst>
              <a:ext uri="{FF2B5EF4-FFF2-40B4-BE49-F238E27FC236}">
                <a16:creationId xmlns:a16="http://schemas.microsoft.com/office/drawing/2014/main" id="{334C5343-EC2A-E916-8354-ED5E0F6286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3F050E-3330-D127-211D-6AE0907C1F45}"/>
              </a:ext>
            </a:extLst>
          </p:cNvPr>
          <p:cNvSpPr>
            <a:spLocks noGrp="1"/>
          </p:cNvSpPr>
          <p:nvPr>
            <p:ph type="sldNum" sz="quarter" idx="12"/>
          </p:nvPr>
        </p:nvSpPr>
        <p:spPr/>
        <p:txBody>
          <a:bodyPr/>
          <a:lstStyle/>
          <a:p>
            <a:fld id="{09747C7E-AB55-4C9D-A7B9-A4E40C96F03E}" type="slidenum">
              <a:rPr lang="en-US" smtClean="0"/>
              <a:t>‹#›</a:t>
            </a:fld>
            <a:endParaRPr lang="en-US"/>
          </a:p>
        </p:txBody>
      </p:sp>
    </p:spTree>
    <p:extLst>
      <p:ext uri="{BB962C8B-B14F-4D97-AF65-F5344CB8AC3E}">
        <p14:creationId xmlns:p14="http://schemas.microsoft.com/office/powerpoint/2010/main" val="1577636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2FA8A-B011-F206-862D-3458E585B0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71B4EC-AA76-3915-268E-C98DA9182C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9E97DB-2DBF-DF8A-C62D-8523DBD351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E85E31-2987-CE50-9FA7-AD3A0C302F76}"/>
              </a:ext>
            </a:extLst>
          </p:cNvPr>
          <p:cNvSpPr>
            <a:spLocks noGrp="1"/>
          </p:cNvSpPr>
          <p:nvPr>
            <p:ph type="dt" sz="half" idx="10"/>
          </p:nvPr>
        </p:nvSpPr>
        <p:spPr/>
        <p:txBody>
          <a:bodyPr/>
          <a:lstStyle/>
          <a:p>
            <a:fld id="{DA105D9F-9CC5-494D-80E2-7316251932D9}" type="datetimeFigureOut">
              <a:rPr lang="en-US" smtClean="0"/>
              <a:t>9/11/2023</a:t>
            </a:fld>
            <a:endParaRPr lang="en-US"/>
          </a:p>
        </p:txBody>
      </p:sp>
      <p:sp>
        <p:nvSpPr>
          <p:cNvPr id="6" name="Footer Placeholder 5">
            <a:extLst>
              <a:ext uri="{FF2B5EF4-FFF2-40B4-BE49-F238E27FC236}">
                <a16:creationId xmlns:a16="http://schemas.microsoft.com/office/drawing/2014/main" id="{0D510317-2D5D-3C39-158F-07C7A130C4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3B591E-ABD4-20AC-DE07-64CECB878C4F}"/>
              </a:ext>
            </a:extLst>
          </p:cNvPr>
          <p:cNvSpPr>
            <a:spLocks noGrp="1"/>
          </p:cNvSpPr>
          <p:nvPr>
            <p:ph type="sldNum" sz="quarter" idx="12"/>
          </p:nvPr>
        </p:nvSpPr>
        <p:spPr/>
        <p:txBody>
          <a:bodyPr/>
          <a:lstStyle/>
          <a:p>
            <a:fld id="{09747C7E-AB55-4C9D-A7B9-A4E40C96F03E}" type="slidenum">
              <a:rPr lang="en-US" smtClean="0"/>
              <a:t>‹#›</a:t>
            </a:fld>
            <a:endParaRPr lang="en-US"/>
          </a:p>
        </p:txBody>
      </p:sp>
    </p:spTree>
    <p:extLst>
      <p:ext uri="{BB962C8B-B14F-4D97-AF65-F5344CB8AC3E}">
        <p14:creationId xmlns:p14="http://schemas.microsoft.com/office/powerpoint/2010/main" val="165671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5B17F-D776-92DD-B1C5-BB7189256B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808547-6F3A-8C6D-B386-EA23482D85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763919-E510-830B-3DFC-8FDDF98C12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9FC785-7D13-3FCE-8E24-B9E0914D025D}"/>
              </a:ext>
            </a:extLst>
          </p:cNvPr>
          <p:cNvSpPr>
            <a:spLocks noGrp="1"/>
          </p:cNvSpPr>
          <p:nvPr>
            <p:ph type="dt" sz="half" idx="10"/>
          </p:nvPr>
        </p:nvSpPr>
        <p:spPr/>
        <p:txBody>
          <a:bodyPr/>
          <a:lstStyle/>
          <a:p>
            <a:fld id="{DA105D9F-9CC5-494D-80E2-7316251932D9}" type="datetimeFigureOut">
              <a:rPr lang="en-US" smtClean="0"/>
              <a:t>9/11/2023</a:t>
            </a:fld>
            <a:endParaRPr lang="en-US"/>
          </a:p>
        </p:txBody>
      </p:sp>
      <p:sp>
        <p:nvSpPr>
          <p:cNvPr id="6" name="Footer Placeholder 5">
            <a:extLst>
              <a:ext uri="{FF2B5EF4-FFF2-40B4-BE49-F238E27FC236}">
                <a16:creationId xmlns:a16="http://schemas.microsoft.com/office/drawing/2014/main" id="{5F1BECEA-0033-21C1-4839-403C29044C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39AAD9-D82F-271D-8727-0ED481870170}"/>
              </a:ext>
            </a:extLst>
          </p:cNvPr>
          <p:cNvSpPr>
            <a:spLocks noGrp="1"/>
          </p:cNvSpPr>
          <p:nvPr>
            <p:ph type="sldNum" sz="quarter" idx="12"/>
          </p:nvPr>
        </p:nvSpPr>
        <p:spPr/>
        <p:txBody>
          <a:bodyPr/>
          <a:lstStyle/>
          <a:p>
            <a:fld id="{09747C7E-AB55-4C9D-A7B9-A4E40C96F03E}" type="slidenum">
              <a:rPr lang="en-US" smtClean="0"/>
              <a:t>‹#›</a:t>
            </a:fld>
            <a:endParaRPr lang="en-US"/>
          </a:p>
        </p:txBody>
      </p:sp>
    </p:spTree>
    <p:extLst>
      <p:ext uri="{BB962C8B-B14F-4D97-AF65-F5344CB8AC3E}">
        <p14:creationId xmlns:p14="http://schemas.microsoft.com/office/powerpoint/2010/main" val="1383322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094CC-E2CA-12A9-5C4D-BF3A563F56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E518D99-68BD-BB79-87D4-0956FC529D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165DDE-226C-88DE-5EC5-9ECFF02E86B6}"/>
              </a:ext>
            </a:extLst>
          </p:cNvPr>
          <p:cNvSpPr>
            <a:spLocks noGrp="1"/>
          </p:cNvSpPr>
          <p:nvPr>
            <p:ph type="dt" sz="half" idx="10"/>
          </p:nvPr>
        </p:nvSpPr>
        <p:spPr/>
        <p:txBody>
          <a:bodyPr/>
          <a:lstStyle/>
          <a:p>
            <a:fld id="{DA105D9F-9CC5-494D-80E2-7316251932D9}" type="datetimeFigureOut">
              <a:rPr lang="en-US" smtClean="0"/>
              <a:t>9/11/2023</a:t>
            </a:fld>
            <a:endParaRPr lang="en-US"/>
          </a:p>
        </p:txBody>
      </p:sp>
      <p:sp>
        <p:nvSpPr>
          <p:cNvPr id="5" name="Footer Placeholder 4">
            <a:extLst>
              <a:ext uri="{FF2B5EF4-FFF2-40B4-BE49-F238E27FC236}">
                <a16:creationId xmlns:a16="http://schemas.microsoft.com/office/drawing/2014/main" id="{09C4C68F-5114-538C-788D-0DE44AF35B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01F438-F0EA-D1E5-C183-73E256502396}"/>
              </a:ext>
            </a:extLst>
          </p:cNvPr>
          <p:cNvSpPr>
            <a:spLocks noGrp="1"/>
          </p:cNvSpPr>
          <p:nvPr>
            <p:ph type="sldNum" sz="quarter" idx="12"/>
          </p:nvPr>
        </p:nvSpPr>
        <p:spPr/>
        <p:txBody>
          <a:bodyPr/>
          <a:lstStyle/>
          <a:p>
            <a:fld id="{09747C7E-AB55-4C9D-A7B9-A4E40C96F03E}" type="slidenum">
              <a:rPr lang="en-US" smtClean="0"/>
              <a:t>‹#›</a:t>
            </a:fld>
            <a:endParaRPr lang="en-US"/>
          </a:p>
        </p:txBody>
      </p:sp>
    </p:spTree>
    <p:extLst>
      <p:ext uri="{BB962C8B-B14F-4D97-AF65-F5344CB8AC3E}">
        <p14:creationId xmlns:p14="http://schemas.microsoft.com/office/powerpoint/2010/main" val="418659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0A0ABC-8E49-42BB-F284-75A6FF878A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03DCC9-DEE2-C67B-7DD2-982EA2F540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4BA330-856F-9160-F007-892F4FB8F77B}"/>
              </a:ext>
            </a:extLst>
          </p:cNvPr>
          <p:cNvSpPr>
            <a:spLocks noGrp="1"/>
          </p:cNvSpPr>
          <p:nvPr>
            <p:ph type="dt" sz="half" idx="10"/>
          </p:nvPr>
        </p:nvSpPr>
        <p:spPr/>
        <p:txBody>
          <a:bodyPr/>
          <a:lstStyle/>
          <a:p>
            <a:fld id="{DA105D9F-9CC5-494D-80E2-7316251932D9}" type="datetimeFigureOut">
              <a:rPr lang="en-US" smtClean="0"/>
              <a:t>9/11/2023</a:t>
            </a:fld>
            <a:endParaRPr lang="en-US"/>
          </a:p>
        </p:txBody>
      </p:sp>
      <p:sp>
        <p:nvSpPr>
          <p:cNvPr id="5" name="Footer Placeholder 4">
            <a:extLst>
              <a:ext uri="{FF2B5EF4-FFF2-40B4-BE49-F238E27FC236}">
                <a16:creationId xmlns:a16="http://schemas.microsoft.com/office/drawing/2014/main" id="{1FD577D1-0F8B-6B65-FADF-668DA2D115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096459-899A-EA9A-7F58-B77FDFB6C10E}"/>
              </a:ext>
            </a:extLst>
          </p:cNvPr>
          <p:cNvSpPr>
            <a:spLocks noGrp="1"/>
          </p:cNvSpPr>
          <p:nvPr>
            <p:ph type="sldNum" sz="quarter" idx="12"/>
          </p:nvPr>
        </p:nvSpPr>
        <p:spPr/>
        <p:txBody>
          <a:bodyPr/>
          <a:lstStyle/>
          <a:p>
            <a:fld id="{09747C7E-AB55-4C9D-A7B9-A4E40C96F03E}" type="slidenum">
              <a:rPr lang="en-US" smtClean="0"/>
              <a:t>‹#›</a:t>
            </a:fld>
            <a:endParaRPr lang="en-US"/>
          </a:p>
        </p:txBody>
      </p:sp>
    </p:spTree>
    <p:extLst>
      <p:ext uri="{BB962C8B-B14F-4D97-AF65-F5344CB8AC3E}">
        <p14:creationId xmlns:p14="http://schemas.microsoft.com/office/powerpoint/2010/main" val="368581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AFB14C-7438-FFD0-DBF5-B3E63E4994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ACA964-C88C-5C51-CFD1-869219EFFC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8B3A4-6C40-EC35-3FC6-2EF0504386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105D9F-9CC5-494D-80E2-7316251932D9}" type="datetimeFigureOut">
              <a:rPr lang="en-US" smtClean="0"/>
              <a:t>9/11/2023</a:t>
            </a:fld>
            <a:endParaRPr lang="en-US"/>
          </a:p>
        </p:txBody>
      </p:sp>
      <p:sp>
        <p:nvSpPr>
          <p:cNvPr id="5" name="Footer Placeholder 4">
            <a:extLst>
              <a:ext uri="{FF2B5EF4-FFF2-40B4-BE49-F238E27FC236}">
                <a16:creationId xmlns:a16="http://schemas.microsoft.com/office/drawing/2014/main" id="{B9AA0025-4686-465B-5D9A-D86308E54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F16E70-86B8-9523-E1F1-BFC948A101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747C7E-AB55-4C9D-A7B9-A4E40C96F03E}" type="slidenum">
              <a:rPr lang="en-US" smtClean="0"/>
              <a:t>‹#›</a:t>
            </a:fld>
            <a:endParaRPr lang="en-US"/>
          </a:p>
        </p:txBody>
      </p:sp>
    </p:spTree>
    <p:extLst>
      <p:ext uri="{BB962C8B-B14F-4D97-AF65-F5344CB8AC3E}">
        <p14:creationId xmlns:p14="http://schemas.microsoft.com/office/powerpoint/2010/main" val="39589879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hyperlink" Target="mailto:donotreply@sunfirematrix.com" TargetMode="Externa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wm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hyperlink" Target="https://innovationbydesign.pressbooks.com/chapter/define/" TargetMode="External"/><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hyperlink" Target="https://innovationbydesign.pressbooks.com/chapter/define/" TargetMode="External"/><Relationship Id="rId4" Type="http://schemas.openxmlformats.org/officeDocument/2006/relationships/image" Target="../media/image14.jp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a:srcRect l="8340" t="14257" r="21235" b="22234"/>
          <a:stretch/>
        </p:blipFill>
        <p:spPr>
          <a:xfrm>
            <a:off x="521102" y="514493"/>
            <a:ext cx="11189117" cy="5675639"/>
          </a:xfrm>
          <a:prstGeom prst="rect">
            <a:avLst/>
          </a:prstGeom>
        </p:spPr>
      </p:pic>
      <p:sp>
        <p:nvSpPr>
          <p:cNvPr id="6" name="TextBox 5"/>
          <p:cNvSpPr txBox="1"/>
          <p:nvPr/>
        </p:nvSpPr>
        <p:spPr>
          <a:xfrm>
            <a:off x="1562440" y="2418318"/>
            <a:ext cx="5634691" cy="1815882"/>
          </a:xfrm>
          <a:prstGeom prst="rect">
            <a:avLst/>
          </a:prstGeom>
          <a:noFill/>
          <a:effectLst>
            <a:outerShdw blurRad="50800" dist="38100" dir="2700000">
              <a:srgbClr val="000000">
                <a:alpha val="54000"/>
              </a:srgb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itchFamily="34" charset="0"/>
                <a:ea typeface="+mn-ea"/>
                <a:cs typeface="Times New Roman"/>
              </a:rPr>
              <a:t>2024 MP Retail Portal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itchFamily="34" charset="0"/>
              <a:ea typeface="+mn-ea"/>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pitchFamily="34" charset="0"/>
              <a:ea typeface="+mn-ea"/>
              <a:cs typeface="Times New Roman"/>
            </a:endParaRPr>
          </a:p>
        </p:txBody>
      </p:sp>
      <p:sp>
        <p:nvSpPr>
          <p:cNvPr id="8" name="Flowchart: Process 15"/>
          <p:cNvSpPr>
            <a:spLocks noChangeArrowheads="1"/>
          </p:cNvSpPr>
          <p:nvPr/>
        </p:nvSpPr>
        <p:spPr bwMode="auto">
          <a:xfrm>
            <a:off x="405096" y="418555"/>
            <a:ext cx="11402291" cy="5840025"/>
          </a:xfrm>
          <a:prstGeom prst="flowChartProcess">
            <a:avLst/>
          </a:prstGeom>
          <a:noFill/>
          <a:ln w="25400" algn="ctr">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349453"/>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7" name="Group 6"/>
          <p:cNvGrpSpPr/>
          <p:nvPr/>
        </p:nvGrpSpPr>
        <p:grpSpPr>
          <a:xfrm>
            <a:off x="615131" y="4817209"/>
            <a:ext cx="8267700" cy="1362075"/>
            <a:chOff x="664292" y="4828057"/>
            <a:chExt cx="8267700" cy="1362075"/>
          </a:xfrm>
        </p:grpSpPr>
        <p:pic>
          <p:nvPicPr>
            <p:cNvPr id="10" name="Picture 9"/>
            <p:cNvPicPr>
              <a:picLocks noChangeAspect="1"/>
            </p:cNvPicPr>
            <p:nvPr/>
          </p:nvPicPr>
          <p:blipFill>
            <a:blip r:embed="rId4"/>
            <a:stretch>
              <a:fillRect/>
            </a:stretch>
          </p:blipFill>
          <p:spPr>
            <a:xfrm>
              <a:off x="664292" y="4828057"/>
              <a:ext cx="8267700" cy="1362075"/>
            </a:xfrm>
            <a:prstGeom prst="rect">
              <a:avLst/>
            </a:prstGeom>
          </p:spPr>
        </p:pic>
        <p:sp>
          <p:nvSpPr>
            <p:cNvPr id="12" name="TextBox 11"/>
            <p:cNvSpPr txBox="1"/>
            <p:nvPr/>
          </p:nvSpPr>
          <p:spPr>
            <a:xfrm>
              <a:off x="1056968" y="5303614"/>
              <a:ext cx="748234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panose="020F0502020204030204"/>
                  <a:ea typeface="+mn-ea"/>
                  <a:cs typeface="+mn-cs"/>
                </a:rPr>
                <a:t>2024 Healthcare Begins Here</a:t>
              </a:r>
            </a:p>
          </p:txBody>
        </p:sp>
      </p:grpSp>
    </p:spTree>
    <p:extLst>
      <p:ext uri="{BB962C8B-B14F-4D97-AF65-F5344CB8AC3E}">
        <p14:creationId xmlns:p14="http://schemas.microsoft.com/office/powerpoint/2010/main" val="4136857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MarketPoint Retail Welcome Email</a:t>
              </a:r>
            </a:p>
          </p:txBody>
        </p:sp>
      </p:grpSp>
      <p:pic>
        <p:nvPicPr>
          <p:cNvPr id="4" name="Picture 3">
            <a:extLst>
              <a:ext uri="{FF2B5EF4-FFF2-40B4-BE49-F238E27FC236}">
                <a16:creationId xmlns:a16="http://schemas.microsoft.com/office/drawing/2014/main" id="{6B422230-47E3-43F4-AC12-463A0D0343F1}"/>
              </a:ext>
            </a:extLst>
          </p:cNvPr>
          <p:cNvPicPr>
            <a:picLocks noChangeAspect="1"/>
          </p:cNvPicPr>
          <p:nvPr/>
        </p:nvPicPr>
        <p:blipFill rotWithShape="1">
          <a:blip r:embed="rId3"/>
          <a:srcRect l="31115" t="21896" r="31250" b="19605"/>
          <a:stretch/>
        </p:blipFill>
        <p:spPr>
          <a:xfrm>
            <a:off x="1489166" y="1427836"/>
            <a:ext cx="4362994" cy="3814724"/>
          </a:xfrm>
          <a:prstGeom prst="rect">
            <a:avLst/>
          </a:prstGeom>
        </p:spPr>
      </p:pic>
      <p:pic>
        <p:nvPicPr>
          <p:cNvPr id="6" name="Picture 5">
            <a:extLst>
              <a:ext uri="{FF2B5EF4-FFF2-40B4-BE49-F238E27FC236}">
                <a16:creationId xmlns:a16="http://schemas.microsoft.com/office/drawing/2014/main" id="{0C358A31-F6F7-45D5-886C-D6E8BF0D1BEE}"/>
              </a:ext>
            </a:extLst>
          </p:cNvPr>
          <p:cNvPicPr>
            <a:picLocks noChangeAspect="1"/>
          </p:cNvPicPr>
          <p:nvPr/>
        </p:nvPicPr>
        <p:blipFill rotWithShape="1">
          <a:blip r:embed="rId4"/>
          <a:srcRect l="33000" t="37460" r="31215" b="26984"/>
          <a:stretch/>
        </p:blipFill>
        <p:spPr>
          <a:xfrm>
            <a:off x="6439419" y="1427836"/>
            <a:ext cx="4659053" cy="2603863"/>
          </a:xfrm>
          <a:prstGeom prst="rect">
            <a:avLst/>
          </a:prstGeom>
        </p:spPr>
      </p:pic>
      <p:sp>
        <p:nvSpPr>
          <p:cNvPr id="10" name="Rectangle 9">
            <a:extLst>
              <a:ext uri="{FF2B5EF4-FFF2-40B4-BE49-F238E27FC236}">
                <a16:creationId xmlns:a16="http://schemas.microsoft.com/office/drawing/2014/main" id="{1C201484-D089-410E-919A-166434175E32}"/>
              </a:ext>
            </a:extLst>
          </p:cNvPr>
          <p:cNvSpPr/>
          <p:nvPr/>
        </p:nvSpPr>
        <p:spPr>
          <a:xfrm>
            <a:off x="6938368" y="4031699"/>
            <a:ext cx="3488239" cy="17721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The system is case sensitive!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The </a:t>
            </a:r>
            <a:r>
              <a:rPr kumimoji="0" lang="en-US" sz="1400" b="0" i="0" u="none" strike="noStrike" kern="1200" cap="none" spc="0" normalizeH="0" baseline="0" noProof="0" dirty="0" err="1">
                <a:ln>
                  <a:noFill/>
                </a:ln>
                <a:solidFill>
                  <a:prstClr val="white"/>
                </a:solidFill>
                <a:effectLst/>
                <a:uLnTx/>
                <a:uFillTx/>
                <a:latin typeface="Calibri" panose="020F0502020204030204"/>
                <a:ea typeface="+mn-ea"/>
                <a:cs typeface="+mn-cs"/>
              </a:rPr>
              <a:t>url</a:t>
            </a: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 user ID and password the agent uses to login must be in lower case only.  If it has capital letters it will cause challenges in logging in as well as functionality. </a:t>
            </a:r>
          </a:p>
        </p:txBody>
      </p:sp>
    </p:spTree>
    <p:extLst>
      <p:ext uri="{BB962C8B-B14F-4D97-AF65-F5344CB8AC3E}">
        <p14:creationId xmlns:p14="http://schemas.microsoft.com/office/powerpoint/2010/main" val="4011214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B01DD8-FEA6-42AC-BB0A-1C27DFDFF468}"/>
              </a:ext>
            </a:extLst>
          </p:cNvPr>
          <p:cNvPicPr>
            <a:picLocks noChangeAspect="1"/>
          </p:cNvPicPr>
          <p:nvPr/>
        </p:nvPicPr>
        <p:blipFill rotWithShape="1">
          <a:blip r:embed="rId3"/>
          <a:srcRect l="28164" t="12109" r="27831" b="35510"/>
          <a:stretch/>
        </p:blipFill>
        <p:spPr>
          <a:xfrm>
            <a:off x="2119657" y="1529006"/>
            <a:ext cx="4907902" cy="3286161"/>
          </a:xfrm>
          <a:prstGeom prst="rect">
            <a:avLst/>
          </a:prstGeom>
        </p:spPr>
      </p:pic>
      <p:pic>
        <p:nvPicPr>
          <p:cNvPr id="1026" name="Picture 3">
            <a:extLst>
              <a:ext uri="{FF2B5EF4-FFF2-40B4-BE49-F238E27FC236}">
                <a16:creationId xmlns:a16="http://schemas.microsoft.com/office/drawing/2014/main" id="{DDE56994-5EB9-4375-A536-05D1563D12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6084" y="3216940"/>
            <a:ext cx="2452225" cy="1338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lowchart: Process 15"/>
          <p:cNvSpPr>
            <a:spLocks noChangeArrowheads="1"/>
          </p:cNvSpPr>
          <p:nvPr/>
        </p:nvSpPr>
        <p:spPr bwMode="auto">
          <a:xfrm>
            <a:off x="411017" y="316935"/>
            <a:ext cx="11402291" cy="5840025"/>
          </a:xfrm>
          <a:prstGeom prst="flowChartProcess">
            <a:avLst/>
          </a:prstGeom>
          <a:noFill/>
          <a:ln w="25400" algn="ctr">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MarketPoint Retail Portal Login</a:t>
              </a:r>
            </a:p>
          </p:txBody>
        </p:sp>
      </p:grpSp>
      <p:sp>
        <p:nvSpPr>
          <p:cNvPr id="10" name="Rectangle 9">
            <a:extLst>
              <a:ext uri="{FF2B5EF4-FFF2-40B4-BE49-F238E27FC236}">
                <a16:creationId xmlns:a16="http://schemas.microsoft.com/office/drawing/2014/main" id="{2F3BD16C-45DC-4EDE-A068-AA4093A1A7C8}"/>
              </a:ext>
            </a:extLst>
          </p:cNvPr>
          <p:cNvSpPr/>
          <p:nvPr/>
        </p:nvSpPr>
        <p:spPr>
          <a:xfrm>
            <a:off x="909989" y="1529006"/>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Enter your User ID and password </a:t>
            </a:r>
          </a:p>
        </p:txBody>
      </p:sp>
      <p:cxnSp>
        <p:nvCxnSpPr>
          <p:cNvPr id="11" name="Straight Arrow Connector 10">
            <a:extLst>
              <a:ext uri="{FF2B5EF4-FFF2-40B4-BE49-F238E27FC236}">
                <a16:creationId xmlns:a16="http://schemas.microsoft.com/office/drawing/2014/main" id="{45910CFD-1BDE-48F1-B6EB-5B417E7EB24B}"/>
              </a:ext>
            </a:extLst>
          </p:cNvPr>
          <p:cNvCxnSpPr>
            <a:cxnSpLocks/>
            <a:stCxn id="10" idx="3"/>
          </p:cNvCxnSpPr>
          <p:nvPr/>
        </p:nvCxnSpPr>
        <p:spPr>
          <a:xfrm>
            <a:off x="2441502" y="1781152"/>
            <a:ext cx="1038060" cy="66520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2B718A85-927D-42AB-85B6-6013E1EFC914}"/>
              </a:ext>
            </a:extLst>
          </p:cNvPr>
          <p:cNvSpPr/>
          <p:nvPr/>
        </p:nvSpPr>
        <p:spPr>
          <a:xfrm>
            <a:off x="816661" y="3819007"/>
            <a:ext cx="2533312" cy="1811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Your login credentials will be sent to you via email.  You will receive your welcome email from </a:t>
            </a:r>
            <a:r>
              <a:rPr kumimoji="0" lang="en-US" sz="1400" b="0" i="0" u="sng" strike="noStrike" kern="1200" cap="none" spc="0" normalizeH="0" baseline="0" noProof="0" dirty="0">
                <a:ln>
                  <a:noFill/>
                </a:ln>
                <a:solidFill>
                  <a:srgbClr val="0563C1"/>
                </a:solidFill>
                <a:effectLst/>
                <a:highlight>
                  <a:srgbClr val="FFFF00"/>
                </a:highlight>
                <a:uLnTx/>
                <a:uFillTx/>
                <a:latin typeface="Calibri" panose="020F0502020204030204" pitchFamily="34" charset="0"/>
                <a:ea typeface="Times New Roman" panose="02020603050405020304" pitchFamily="18" charset="0"/>
                <a:cs typeface="+mn-cs"/>
                <a:hlinkClick r:id="rId5"/>
              </a:rPr>
              <a:t>donotreply@sunfirematrix.com</a:t>
            </a:r>
            <a:r>
              <a:rPr kumimoji="0" lang="en-US" sz="1400" b="0" i="0" u="none" strike="noStrike" kern="1200" cap="none" spc="0" normalizeH="0" baseline="0" noProof="0" dirty="0">
                <a:ln>
                  <a:noFill/>
                </a:ln>
                <a:solidFill>
                  <a:prstClr val="white"/>
                </a:solidFill>
                <a:effectLst/>
                <a:highlight>
                  <a:srgbClr val="FFFF00"/>
                </a:highlight>
                <a:uLnTx/>
                <a:uFillTx/>
                <a:latin typeface="Calibri" panose="020F0502020204030204" pitchFamily="34" charset="0"/>
                <a:ea typeface="Times New Roman" panose="02020603050405020304" pitchFamily="18" charset="0"/>
                <a:cs typeface="+mn-cs"/>
              </a:rPr>
              <a:t> </a:t>
            </a: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DC6072F9-BB5E-422F-97C8-8079B46162F9}"/>
              </a:ext>
            </a:extLst>
          </p:cNvPr>
          <p:cNvGrpSpPr/>
          <p:nvPr/>
        </p:nvGrpSpPr>
        <p:grpSpPr>
          <a:xfrm>
            <a:off x="5029400" y="3216940"/>
            <a:ext cx="6287845" cy="2413134"/>
            <a:chOff x="5289150" y="3540790"/>
            <a:chExt cx="6287845" cy="2413134"/>
          </a:xfrm>
        </p:grpSpPr>
        <p:sp>
          <p:nvSpPr>
            <p:cNvPr id="15" name="Rectangle 14">
              <a:extLst>
                <a:ext uri="{FF2B5EF4-FFF2-40B4-BE49-F238E27FC236}">
                  <a16:creationId xmlns:a16="http://schemas.microsoft.com/office/drawing/2014/main" id="{AA8CF1E7-1E42-4B2F-A22D-C5529D9A92F6}"/>
                </a:ext>
              </a:extLst>
            </p:cNvPr>
            <p:cNvSpPr/>
            <p:nvPr/>
          </p:nvSpPr>
          <p:spPr>
            <a:xfrm>
              <a:off x="5289150" y="4767987"/>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Select your user role: </a:t>
              </a: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Retail Program</a:t>
              </a:r>
            </a:p>
          </p:txBody>
        </p:sp>
        <p:cxnSp>
          <p:nvCxnSpPr>
            <p:cNvPr id="16" name="Straight Arrow Connector 15">
              <a:extLst>
                <a:ext uri="{FF2B5EF4-FFF2-40B4-BE49-F238E27FC236}">
                  <a16:creationId xmlns:a16="http://schemas.microsoft.com/office/drawing/2014/main" id="{FD17C362-F74E-4FFF-BB39-5E330FAFACCE}"/>
                </a:ext>
              </a:extLst>
            </p:cNvPr>
            <p:cNvCxnSpPr>
              <a:cxnSpLocks/>
              <a:stCxn id="15" idx="3"/>
            </p:cNvCxnSpPr>
            <p:nvPr/>
          </p:nvCxnSpPr>
          <p:spPr>
            <a:xfrm flipV="1">
              <a:off x="6820663" y="4551161"/>
              <a:ext cx="282712" cy="46897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95E8EDEF-C88B-4F10-8748-B6D60AF0C40D}"/>
                </a:ext>
              </a:extLst>
            </p:cNvPr>
            <p:cNvSpPr/>
            <p:nvPr/>
          </p:nvSpPr>
          <p:spPr>
            <a:xfrm>
              <a:off x="7103375" y="4253343"/>
              <a:ext cx="2135875" cy="494014"/>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42E20DA1-9007-47AE-9EC1-B86BDD0C8E3C}"/>
                </a:ext>
              </a:extLst>
            </p:cNvPr>
            <p:cNvSpPr/>
            <p:nvPr/>
          </p:nvSpPr>
          <p:spPr>
            <a:xfrm>
              <a:off x="9480478" y="3540790"/>
              <a:ext cx="2096517" cy="24131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Please note: If you have login credentials with Sunfire via your FMO, you will have a choice of your regular role or the retail role.  When using the portal for the retail opportunity, please make sure to select the “Retail Role”.  </a:t>
              </a:r>
            </a:p>
          </p:txBody>
        </p:sp>
      </p:grpSp>
    </p:spTree>
    <p:extLst>
      <p:ext uri="{BB962C8B-B14F-4D97-AF65-F5344CB8AC3E}">
        <p14:creationId xmlns:p14="http://schemas.microsoft.com/office/powerpoint/2010/main" val="691212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62548" y="54075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Forgot Password</a:t>
              </a:r>
            </a:p>
          </p:txBody>
        </p:sp>
      </p:grpSp>
      <p:grpSp>
        <p:nvGrpSpPr>
          <p:cNvPr id="2" name="Group 1">
            <a:extLst>
              <a:ext uri="{FF2B5EF4-FFF2-40B4-BE49-F238E27FC236}">
                <a16:creationId xmlns:a16="http://schemas.microsoft.com/office/drawing/2014/main" id="{BF3E0055-135B-4DAB-8C00-06B90DC5BC35}"/>
              </a:ext>
            </a:extLst>
          </p:cNvPr>
          <p:cNvGrpSpPr/>
          <p:nvPr/>
        </p:nvGrpSpPr>
        <p:grpSpPr>
          <a:xfrm>
            <a:off x="1381695" y="1357171"/>
            <a:ext cx="8615101" cy="4524712"/>
            <a:chOff x="911432" y="1467745"/>
            <a:chExt cx="8615101" cy="4524712"/>
          </a:xfrm>
        </p:grpSpPr>
        <p:pic>
          <p:nvPicPr>
            <p:cNvPr id="11" name="Content Placeholder 3">
              <a:extLst>
                <a:ext uri="{FF2B5EF4-FFF2-40B4-BE49-F238E27FC236}">
                  <a16:creationId xmlns:a16="http://schemas.microsoft.com/office/drawing/2014/main" id="{9552012A-A16A-4AF8-A756-645147EEEBED}"/>
                </a:ext>
              </a:extLst>
            </p:cNvPr>
            <p:cNvPicPr>
              <a:picLocks noChangeAspect="1"/>
            </p:cNvPicPr>
            <p:nvPr/>
          </p:nvPicPr>
          <p:blipFill rotWithShape="1">
            <a:blip r:embed="rId3"/>
            <a:srcRect l="15289" t="4970" r="10954"/>
            <a:stretch/>
          </p:blipFill>
          <p:spPr>
            <a:xfrm>
              <a:off x="911432" y="1497644"/>
              <a:ext cx="1958074" cy="2064162"/>
            </a:xfrm>
            <a:prstGeom prst="rect">
              <a:avLst/>
            </a:prstGeom>
          </p:spPr>
        </p:pic>
        <p:pic>
          <p:nvPicPr>
            <p:cNvPr id="15" name="Picture 14">
              <a:extLst>
                <a:ext uri="{FF2B5EF4-FFF2-40B4-BE49-F238E27FC236}">
                  <a16:creationId xmlns:a16="http://schemas.microsoft.com/office/drawing/2014/main" id="{706358CA-A0A0-4CD0-BBDF-84F61EB20409}"/>
                </a:ext>
              </a:extLst>
            </p:cNvPr>
            <p:cNvPicPr>
              <a:picLocks noChangeAspect="1"/>
            </p:cNvPicPr>
            <p:nvPr/>
          </p:nvPicPr>
          <p:blipFill>
            <a:blip r:embed="rId4"/>
            <a:stretch>
              <a:fillRect/>
            </a:stretch>
          </p:blipFill>
          <p:spPr>
            <a:xfrm>
              <a:off x="4177251" y="1467745"/>
              <a:ext cx="2229919" cy="2069530"/>
            </a:xfrm>
            <a:prstGeom prst="rect">
              <a:avLst/>
            </a:prstGeom>
          </p:spPr>
        </p:pic>
        <p:sp>
          <p:nvSpPr>
            <p:cNvPr id="16" name="Arrow: Right 15">
              <a:extLst>
                <a:ext uri="{FF2B5EF4-FFF2-40B4-BE49-F238E27FC236}">
                  <a16:creationId xmlns:a16="http://schemas.microsoft.com/office/drawing/2014/main" id="{D44A7E3E-7C83-4D49-8A83-5F1A36987E1C}"/>
                </a:ext>
              </a:extLst>
            </p:cNvPr>
            <p:cNvSpPr/>
            <p:nvPr/>
          </p:nvSpPr>
          <p:spPr>
            <a:xfrm>
              <a:off x="3126976" y="2667000"/>
              <a:ext cx="792805" cy="149139"/>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F58B0112-0195-45A9-A866-C8F14840E326}"/>
                </a:ext>
              </a:extLst>
            </p:cNvPr>
            <p:cNvPicPr>
              <a:picLocks noChangeAspect="1"/>
            </p:cNvPicPr>
            <p:nvPr/>
          </p:nvPicPr>
          <p:blipFill>
            <a:blip r:embed="rId5"/>
            <a:stretch>
              <a:fillRect/>
            </a:stretch>
          </p:blipFill>
          <p:spPr>
            <a:xfrm>
              <a:off x="7714915" y="1483531"/>
              <a:ext cx="1811618" cy="2136024"/>
            </a:xfrm>
            <a:prstGeom prst="rect">
              <a:avLst/>
            </a:prstGeom>
          </p:spPr>
        </p:pic>
        <p:sp>
          <p:nvSpPr>
            <p:cNvPr id="18" name="Arrow: Right 17">
              <a:extLst>
                <a:ext uri="{FF2B5EF4-FFF2-40B4-BE49-F238E27FC236}">
                  <a16:creationId xmlns:a16="http://schemas.microsoft.com/office/drawing/2014/main" id="{C52F3EDE-10D5-4691-A7E7-31226E0C93AF}"/>
                </a:ext>
              </a:extLst>
            </p:cNvPr>
            <p:cNvSpPr/>
            <p:nvPr/>
          </p:nvSpPr>
          <p:spPr>
            <a:xfrm>
              <a:off x="6664640" y="2592430"/>
              <a:ext cx="792805" cy="149139"/>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9" name="Object 18">
              <a:extLst>
                <a:ext uri="{FF2B5EF4-FFF2-40B4-BE49-F238E27FC236}">
                  <a16:creationId xmlns:a16="http://schemas.microsoft.com/office/drawing/2014/main" id="{BD805FB6-822E-4E37-9A5C-92B7A45438F2}"/>
                </a:ext>
              </a:extLst>
            </p:cNvPr>
            <p:cNvGraphicFramePr>
              <a:graphicFrameLocks noChangeAspect="1"/>
            </p:cNvGraphicFramePr>
            <p:nvPr/>
          </p:nvGraphicFramePr>
          <p:xfrm>
            <a:off x="1162301" y="4438234"/>
            <a:ext cx="914400" cy="792163"/>
          </p:xfrm>
          <a:graphic>
            <a:graphicData uri="http://schemas.openxmlformats.org/presentationml/2006/ole">
              <mc:AlternateContent xmlns:mc="http://schemas.openxmlformats.org/markup-compatibility/2006">
                <mc:Choice xmlns:v="urn:schemas-microsoft-com:vml" Requires="v">
                  <p:oleObj name="Packager Shell Object" showAsIcon="1" r:id="rId6" imgW="914400" imgH="792360" progId="Package">
                    <p:embed/>
                  </p:oleObj>
                </mc:Choice>
                <mc:Fallback>
                  <p:oleObj name="Packager Shell Object" showAsIcon="1" r:id="rId6" imgW="914400" imgH="792360" progId="Package">
                    <p:embed/>
                    <p:pic>
                      <p:nvPicPr>
                        <p:cNvPr id="19" name="Object 18">
                          <a:extLst>
                            <a:ext uri="{FF2B5EF4-FFF2-40B4-BE49-F238E27FC236}">
                              <a16:creationId xmlns:a16="http://schemas.microsoft.com/office/drawing/2014/main" id="{BD805FB6-822E-4E37-9A5C-92B7A45438F2}"/>
                            </a:ext>
                          </a:extLst>
                        </p:cNvPr>
                        <p:cNvPicPr/>
                        <p:nvPr/>
                      </p:nvPicPr>
                      <p:blipFill>
                        <a:blip r:embed="rId7"/>
                        <a:stretch>
                          <a:fillRect/>
                        </a:stretch>
                      </p:blipFill>
                      <p:spPr>
                        <a:xfrm>
                          <a:off x="1162301" y="4438234"/>
                          <a:ext cx="914400" cy="792163"/>
                        </a:xfrm>
                        <a:prstGeom prst="rect">
                          <a:avLst/>
                        </a:prstGeom>
                      </p:spPr>
                    </p:pic>
                  </p:oleObj>
                </mc:Fallback>
              </mc:AlternateContent>
            </a:graphicData>
          </a:graphic>
        </p:graphicFrame>
        <p:pic>
          <p:nvPicPr>
            <p:cNvPr id="20" name="Picture 19">
              <a:extLst>
                <a:ext uri="{FF2B5EF4-FFF2-40B4-BE49-F238E27FC236}">
                  <a16:creationId xmlns:a16="http://schemas.microsoft.com/office/drawing/2014/main" id="{518B9F29-98FA-4E92-8DDA-645B58AF7536}"/>
                </a:ext>
              </a:extLst>
            </p:cNvPr>
            <p:cNvPicPr>
              <a:picLocks noChangeAspect="1"/>
            </p:cNvPicPr>
            <p:nvPr/>
          </p:nvPicPr>
          <p:blipFill>
            <a:blip r:embed="rId8"/>
            <a:stretch>
              <a:fillRect/>
            </a:stretch>
          </p:blipFill>
          <p:spPr>
            <a:xfrm>
              <a:off x="3151072" y="3922926"/>
              <a:ext cx="1523298" cy="2069531"/>
            </a:xfrm>
            <a:prstGeom prst="rect">
              <a:avLst/>
            </a:prstGeom>
          </p:spPr>
        </p:pic>
        <p:sp>
          <p:nvSpPr>
            <p:cNvPr id="21" name="Arrow: Right 20">
              <a:extLst>
                <a:ext uri="{FF2B5EF4-FFF2-40B4-BE49-F238E27FC236}">
                  <a16:creationId xmlns:a16="http://schemas.microsoft.com/office/drawing/2014/main" id="{76DAD6A8-1D2B-49AA-B22E-0B4F38A4FAD2}"/>
                </a:ext>
              </a:extLst>
            </p:cNvPr>
            <p:cNvSpPr/>
            <p:nvPr/>
          </p:nvSpPr>
          <p:spPr>
            <a:xfrm>
              <a:off x="2076701" y="4612354"/>
              <a:ext cx="792805" cy="149139"/>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C7C094D2-7B91-4C2F-99E9-8757E0F5F35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30307" y="3922927"/>
              <a:ext cx="1520271" cy="206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Arrow: Right 21">
              <a:extLst>
                <a:ext uri="{FF2B5EF4-FFF2-40B4-BE49-F238E27FC236}">
                  <a16:creationId xmlns:a16="http://schemas.microsoft.com/office/drawing/2014/main" id="{EB197528-A8F9-4E14-9724-0CC03E4575DF}"/>
                </a:ext>
              </a:extLst>
            </p:cNvPr>
            <p:cNvSpPr/>
            <p:nvPr/>
          </p:nvSpPr>
          <p:spPr>
            <a:xfrm>
              <a:off x="4955936" y="4750689"/>
              <a:ext cx="792805" cy="149139"/>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1895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MarketPoint Retail Portal Navigation Bar</a:t>
              </a:r>
            </a:p>
          </p:txBody>
        </p:sp>
      </p:grpSp>
      <p:grpSp>
        <p:nvGrpSpPr>
          <p:cNvPr id="47" name="Group 46">
            <a:extLst>
              <a:ext uri="{FF2B5EF4-FFF2-40B4-BE49-F238E27FC236}">
                <a16:creationId xmlns:a16="http://schemas.microsoft.com/office/drawing/2014/main" id="{E9D2B68A-EB1F-4D2D-BBD8-AA6BDDEB678B}"/>
              </a:ext>
            </a:extLst>
          </p:cNvPr>
          <p:cNvGrpSpPr/>
          <p:nvPr/>
        </p:nvGrpSpPr>
        <p:grpSpPr>
          <a:xfrm>
            <a:off x="1519521" y="1503078"/>
            <a:ext cx="6552331" cy="4100607"/>
            <a:chOff x="1280281" y="1402204"/>
            <a:chExt cx="6552331" cy="4100607"/>
          </a:xfrm>
        </p:grpSpPr>
        <p:pic>
          <p:nvPicPr>
            <p:cNvPr id="7" name="Picture 6">
              <a:extLst>
                <a:ext uri="{FF2B5EF4-FFF2-40B4-BE49-F238E27FC236}">
                  <a16:creationId xmlns:a16="http://schemas.microsoft.com/office/drawing/2014/main" id="{C074A0CB-30D6-4033-BA54-4AD244193481}"/>
                </a:ext>
              </a:extLst>
            </p:cNvPr>
            <p:cNvPicPr>
              <a:picLocks noChangeAspect="1"/>
            </p:cNvPicPr>
            <p:nvPr/>
          </p:nvPicPr>
          <p:blipFill rotWithShape="1">
            <a:blip r:embed="rId3"/>
            <a:srcRect t="9231" r="73378" b="47237"/>
            <a:stretch/>
          </p:blipFill>
          <p:spPr>
            <a:xfrm>
              <a:off x="3541189" y="1555570"/>
              <a:ext cx="4291423" cy="3947241"/>
            </a:xfrm>
            <a:prstGeom prst="rect">
              <a:avLst/>
            </a:prstGeom>
          </p:spPr>
        </p:pic>
        <p:sp>
          <p:nvSpPr>
            <p:cNvPr id="15" name="Rectangle 14">
              <a:extLst>
                <a:ext uri="{FF2B5EF4-FFF2-40B4-BE49-F238E27FC236}">
                  <a16:creationId xmlns:a16="http://schemas.microsoft.com/office/drawing/2014/main" id="{F064AF86-0D83-40E7-878F-B0929E60B3CB}"/>
                </a:ext>
              </a:extLst>
            </p:cNvPr>
            <p:cNvSpPr/>
            <p:nvPr/>
          </p:nvSpPr>
          <p:spPr>
            <a:xfrm>
              <a:off x="1280281" y="2197155"/>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Add/View/Search Contacts</a:t>
              </a:r>
            </a:p>
          </p:txBody>
        </p:sp>
        <p:sp>
          <p:nvSpPr>
            <p:cNvPr id="18" name="Rectangle 17">
              <a:extLst>
                <a:ext uri="{FF2B5EF4-FFF2-40B4-BE49-F238E27FC236}">
                  <a16:creationId xmlns:a16="http://schemas.microsoft.com/office/drawing/2014/main" id="{76885F8C-A1C7-427A-B6C9-FDE33F32E337}"/>
                </a:ext>
              </a:extLst>
            </p:cNvPr>
            <p:cNvSpPr/>
            <p:nvPr/>
          </p:nvSpPr>
          <p:spPr>
            <a:xfrm>
              <a:off x="1280281" y="1402204"/>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Home / Dashboard </a:t>
              </a:r>
            </a:p>
          </p:txBody>
        </p:sp>
        <p:sp>
          <p:nvSpPr>
            <p:cNvPr id="20" name="Rectangle 19">
              <a:extLst>
                <a:ext uri="{FF2B5EF4-FFF2-40B4-BE49-F238E27FC236}">
                  <a16:creationId xmlns:a16="http://schemas.microsoft.com/office/drawing/2014/main" id="{A9804D05-4695-451C-852D-01DBB9BDB317}"/>
                </a:ext>
              </a:extLst>
            </p:cNvPr>
            <p:cNvSpPr/>
            <p:nvPr/>
          </p:nvSpPr>
          <p:spPr>
            <a:xfrm>
              <a:off x="1280281" y="2994209"/>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Quote and Enroll</a:t>
              </a:r>
            </a:p>
          </p:txBody>
        </p:sp>
        <p:cxnSp>
          <p:nvCxnSpPr>
            <p:cNvPr id="21" name="Straight Arrow Connector 20">
              <a:extLst>
                <a:ext uri="{FF2B5EF4-FFF2-40B4-BE49-F238E27FC236}">
                  <a16:creationId xmlns:a16="http://schemas.microsoft.com/office/drawing/2014/main" id="{DCD86656-72B9-4237-934C-A0AB8F60E0B0}"/>
                </a:ext>
              </a:extLst>
            </p:cNvPr>
            <p:cNvCxnSpPr>
              <a:cxnSpLocks/>
              <a:stCxn id="15" idx="3"/>
            </p:cNvCxnSpPr>
            <p:nvPr/>
          </p:nvCxnSpPr>
          <p:spPr>
            <a:xfrm>
              <a:off x="2811794" y="2449301"/>
              <a:ext cx="541006" cy="17620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13C0056-9276-41BD-B59D-4BA556173899}"/>
                </a:ext>
              </a:extLst>
            </p:cNvPr>
            <p:cNvCxnSpPr>
              <a:cxnSpLocks/>
              <a:stCxn id="20" idx="3"/>
            </p:cNvCxnSpPr>
            <p:nvPr/>
          </p:nvCxnSpPr>
          <p:spPr>
            <a:xfrm flipV="1">
              <a:off x="2811794" y="3129756"/>
              <a:ext cx="541006" cy="11659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565B2B3-4E9E-481C-948E-0F375024842A}"/>
                </a:ext>
              </a:extLst>
            </p:cNvPr>
            <p:cNvCxnSpPr>
              <a:cxnSpLocks/>
              <a:stCxn id="18" idx="3"/>
            </p:cNvCxnSpPr>
            <p:nvPr/>
          </p:nvCxnSpPr>
          <p:spPr>
            <a:xfrm>
              <a:off x="2811794" y="1654350"/>
              <a:ext cx="619440" cy="50218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C260AC5-6DD0-41A8-AFDF-ECB8E9DD4436}"/>
                </a:ext>
              </a:extLst>
            </p:cNvPr>
            <p:cNvSpPr/>
            <p:nvPr/>
          </p:nvSpPr>
          <p:spPr>
            <a:xfrm>
              <a:off x="1280281" y="3781997"/>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Scope of Appointment</a:t>
              </a:r>
            </a:p>
          </p:txBody>
        </p:sp>
        <p:sp>
          <p:nvSpPr>
            <p:cNvPr id="29" name="Rectangle 28">
              <a:extLst>
                <a:ext uri="{FF2B5EF4-FFF2-40B4-BE49-F238E27FC236}">
                  <a16:creationId xmlns:a16="http://schemas.microsoft.com/office/drawing/2014/main" id="{54DF62DE-0CA0-42B4-9F0D-E50262F15424}"/>
                </a:ext>
              </a:extLst>
            </p:cNvPr>
            <p:cNvSpPr/>
            <p:nvPr/>
          </p:nvSpPr>
          <p:spPr>
            <a:xfrm>
              <a:off x="1280281" y="4579051"/>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Enrollment Reporting</a:t>
              </a:r>
            </a:p>
          </p:txBody>
        </p:sp>
        <p:cxnSp>
          <p:nvCxnSpPr>
            <p:cNvPr id="35" name="Straight Arrow Connector 34">
              <a:extLst>
                <a:ext uri="{FF2B5EF4-FFF2-40B4-BE49-F238E27FC236}">
                  <a16:creationId xmlns:a16="http://schemas.microsoft.com/office/drawing/2014/main" id="{3F36D7A0-0D64-4C5C-8F5A-7FFBDFE7D8E7}"/>
                </a:ext>
              </a:extLst>
            </p:cNvPr>
            <p:cNvCxnSpPr>
              <a:cxnSpLocks/>
            </p:cNvCxnSpPr>
            <p:nvPr/>
          </p:nvCxnSpPr>
          <p:spPr>
            <a:xfrm flipV="1">
              <a:off x="2811793" y="3715319"/>
              <a:ext cx="541007" cy="31999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1C8984B2-69D4-43EC-9850-0A0E3EAFA595}"/>
                </a:ext>
              </a:extLst>
            </p:cNvPr>
            <p:cNvCxnSpPr>
              <a:cxnSpLocks/>
            </p:cNvCxnSpPr>
            <p:nvPr/>
          </p:nvCxnSpPr>
          <p:spPr>
            <a:xfrm flipV="1">
              <a:off x="2800338" y="4175615"/>
              <a:ext cx="630896" cy="68277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pic>
        <p:nvPicPr>
          <p:cNvPr id="49" name="Picture 48" descr="Icon&#10;&#10;Description automatically generated">
            <a:extLst>
              <a:ext uri="{FF2B5EF4-FFF2-40B4-BE49-F238E27FC236}">
                <a16:creationId xmlns:a16="http://schemas.microsoft.com/office/drawing/2014/main" id="{2A269C57-D60D-4F66-90D1-0B8CE28F68A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9007985" y="3816193"/>
            <a:ext cx="1869190" cy="1975075"/>
          </a:xfrm>
          <a:prstGeom prst="rect">
            <a:avLst/>
          </a:prstGeom>
        </p:spPr>
      </p:pic>
    </p:spTree>
    <p:extLst>
      <p:ext uri="{BB962C8B-B14F-4D97-AF65-F5344CB8AC3E}">
        <p14:creationId xmlns:p14="http://schemas.microsoft.com/office/powerpoint/2010/main" val="3230453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MarketPoint Retail Portal Navigation Bar</a:t>
              </a:r>
            </a:p>
          </p:txBody>
        </p:sp>
      </p:grpSp>
      <p:grpSp>
        <p:nvGrpSpPr>
          <p:cNvPr id="18" name="Group 17">
            <a:extLst>
              <a:ext uri="{FF2B5EF4-FFF2-40B4-BE49-F238E27FC236}">
                <a16:creationId xmlns:a16="http://schemas.microsoft.com/office/drawing/2014/main" id="{0C1FC767-1F8D-4A79-A80B-A2FDD5B2D42B}"/>
              </a:ext>
            </a:extLst>
          </p:cNvPr>
          <p:cNvGrpSpPr/>
          <p:nvPr/>
        </p:nvGrpSpPr>
        <p:grpSpPr>
          <a:xfrm>
            <a:off x="1152105" y="2218136"/>
            <a:ext cx="8058570" cy="2837086"/>
            <a:chOff x="1152105" y="2218136"/>
            <a:chExt cx="8058570" cy="2837086"/>
          </a:xfrm>
        </p:grpSpPr>
        <p:pic>
          <p:nvPicPr>
            <p:cNvPr id="7" name="Picture 6">
              <a:extLst>
                <a:ext uri="{FF2B5EF4-FFF2-40B4-BE49-F238E27FC236}">
                  <a16:creationId xmlns:a16="http://schemas.microsoft.com/office/drawing/2014/main" id="{C074A0CB-30D6-4033-BA54-4AD244193481}"/>
                </a:ext>
              </a:extLst>
            </p:cNvPr>
            <p:cNvPicPr>
              <a:picLocks noChangeAspect="1"/>
            </p:cNvPicPr>
            <p:nvPr/>
          </p:nvPicPr>
          <p:blipFill rotWithShape="1">
            <a:blip r:embed="rId3"/>
            <a:srcRect t="62160" r="50311" b="1"/>
            <a:stretch/>
          </p:blipFill>
          <p:spPr>
            <a:xfrm>
              <a:off x="3557177" y="2218136"/>
              <a:ext cx="5653498" cy="2421727"/>
            </a:xfrm>
            <a:prstGeom prst="rect">
              <a:avLst/>
            </a:prstGeom>
          </p:spPr>
        </p:pic>
        <p:sp>
          <p:nvSpPr>
            <p:cNvPr id="42" name="Rectangle 41">
              <a:extLst>
                <a:ext uri="{FF2B5EF4-FFF2-40B4-BE49-F238E27FC236}">
                  <a16:creationId xmlns:a16="http://schemas.microsoft.com/office/drawing/2014/main" id="{AE958C8B-C0EC-4877-82A2-8C4E69854129}"/>
                </a:ext>
              </a:extLst>
            </p:cNvPr>
            <p:cNvSpPr/>
            <p:nvPr/>
          </p:nvSpPr>
          <p:spPr>
            <a:xfrm>
              <a:off x="1152105" y="3701340"/>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FAQ</a:t>
              </a:r>
            </a:p>
          </p:txBody>
        </p:sp>
        <p:cxnSp>
          <p:nvCxnSpPr>
            <p:cNvPr id="43" name="Straight Arrow Connector 42">
              <a:extLst>
                <a:ext uri="{FF2B5EF4-FFF2-40B4-BE49-F238E27FC236}">
                  <a16:creationId xmlns:a16="http://schemas.microsoft.com/office/drawing/2014/main" id="{155DAF65-4A76-443A-B727-AA50F5FF7B8B}"/>
                </a:ext>
              </a:extLst>
            </p:cNvPr>
            <p:cNvCxnSpPr>
              <a:cxnSpLocks/>
              <a:stCxn id="42" idx="3"/>
            </p:cNvCxnSpPr>
            <p:nvPr/>
          </p:nvCxnSpPr>
          <p:spPr>
            <a:xfrm>
              <a:off x="2683618" y="3953486"/>
              <a:ext cx="669182"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E87C902A-17D6-4066-AFCB-5922F505926A}"/>
                </a:ext>
              </a:extLst>
            </p:cNvPr>
            <p:cNvSpPr/>
            <p:nvPr/>
          </p:nvSpPr>
          <p:spPr>
            <a:xfrm>
              <a:off x="1152105" y="2763925"/>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Notifications</a:t>
              </a:r>
            </a:p>
          </p:txBody>
        </p:sp>
        <p:cxnSp>
          <p:nvCxnSpPr>
            <p:cNvPr id="53" name="Straight Arrow Connector 52">
              <a:extLst>
                <a:ext uri="{FF2B5EF4-FFF2-40B4-BE49-F238E27FC236}">
                  <a16:creationId xmlns:a16="http://schemas.microsoft.com/office/drawing/2014/main" id="{8E126E8A-41C2-4487-8E20-C797A89E0FF2}"/>
                </a:ext>
              </a:extLst>
            </p:cNvPr>
            <p:cNvCxnSpPr>
              <a:cxnSpLocks/>
              <a:stCxn id="52" idx="3"/>
            </p:cNvCxnSpPr>
            <p:nvPr/>
          </p:nvCxnSpPr>
          <p:spPr>
            <a:xfrm>
              <a:off x="2683618" y="3016071"/>
              <a:ext cx="741088" cy="50429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949C5DEB-1004-457D-96C4-8B44F7CAC0C8}"/>
                </a:ext>
              </a:extLst>
            </p:cNvPr>
            <p:cNvSpPr/>
            <p:nvPr/>
          </p:nvSpPr>
          <p:spPr>
            <a:xfrm>
              <a:off x="1152105" y="4550930"/>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Agent Profile</a:t>
              </a:r>
            </a:p>
          </p:txBody>
        </p:sp>
        <p:cxnSp>
          <p:nvCxnSpPr>
            <p:cNvPr id="28" name="Straight Arrow Connector 27">
              <a:extLst>
                <a:ext uri="{FF2B5EF4-FFF2-40B4-BE49-F238E27FC236}">
                  <a16:creationId xmlns:a16="http://schemas.microsoft.com/office/drawing/2014/main" id="{85BDA5B6-7A99-49CA-B42F-DA85E22FCC77}"/>
                </a:ext>
              </a:extLst>
            </p:cNvPr>
            <p:cNvCxnSpPr>
              <a:cxnSpLocks/>
              <a:stCxn id="27" idx="3"/>
            </p:cNvCxnSpPr>
            <p:nvPr/>
          </p:nvCxnSpPr>
          <p:spPr>
            <a:xfrm flipV="1">
              <a:off x="2683618" y="4405538"/>
              <a:ext cx="741088" cy="397538"/>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35201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MarketPoint Retail Portal Homepage</a:t>
              </a:r>
            </a:p>
          </p:txBody>
        </p:sp>
      </p:grpSp>
      <p:grpSp>
        <p:nvGrpSpPr>
          <p:cNvPr id="68" name="Group 67">
            <a:extLst>
              <a:ext uri="{FF2B5EF4-FFF2-40B4-BE49-F238E27FC236}">
                <a16:creationId xmlns:a16="http://schemas.microsoft.com/office/drawing/2014/main" id="{6ADC3CBA-DC24-4E42-97C1-4414F577B632}"/>
              </a:ext>
            </a:extLst>
          </p:cNvPr>
          <p:cNvGrpSpPr/>
          <p:nvPr/>
        </p:nvGrpSpPr>
        <p:grpSpPr>
          <a:xfrm>
            <a:off x="775457" y="1863364"/>
            <a:ext cx="10638079" cy="4185126"/>
            <a:chOff x="775457" y="1863364"/>
            <a:chExt cx="10638079" cy="4185126"/>
          </a:xfrm>
        </p:grpSpPr>
        <p:pic>
          <p:nvPicPr>
            <p:cNvPr id="7" name="Picture 6">
              <a:extLst>
                <a:ext uri="{FF2B5EF4-FFF2-40B4-BE49-F238E27FC236}">
                  <a16:creationId xmlns:a16="http://schemas.microsoft.com/office/drawing/2014/main" id="{C074A0CB-30D6-4033-BA54-4AD244193481}"/>
                </a:ext>
              </a:extLst>
            </p:cNvPr>
            <p:cNvPicPr>
              <a:picLocks noChangeAspect="1"/>
            </p:cNvPicPr>
            <p:nvPr/>
          </p:nvPicPr>
          <p:blipFill rotWithShape="1">
            <a:blip r:embed="rId3"/>
            <a:srcRect t="9231" r="664"/>
            <a:stretch/>
          </p:blipFill>
          <p:spPr>
            <a:xfrm>
              <a:off x="2604677" y="2461031"/>
              <a:ext cx="6979640" cy="3587459"/>
            </a:xfrm>
            <a:prstGeom prst="rect">
              <a:avLst/>
            </a:prstGeom>
          </p:spPr>
        </p:pic>
        <p:sp>
          <p:nvSpPr>
            <p:cNvPr id="2" name="Rectangle 1">
              <a:extLst>
                <a:ext uri="{FF2B5EF4-FFF2-40B4-BE49-F238E27FC236}">
                  <a16:creationId xmlns:a16="http://schemas.microsoft.com/office/drawing/2014/main" id="{DEBBE6F8-55CA-4D77-95CA-E5F08DAAA062}"/>
                </a:ext>
              </a:extLst>
            </p:cNvPr>
            <p:cNvSpPr/>
            <p:nvPr/>
          </p:nvSpPr>
          <p:spPr>
            <a:xfrm>
              <a:off x="9882023" y="2433038"/>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Add an Event</a:t>
              </a:r>
            </a:p>
          </p:txBody>
        </p:sp>
        <p:cxnSp>
          <p:nvCxnSpPr>
            <p:cNvPr id="4" name="Straight Arrow Connector 3">
              <a:extLst>
                <a:ext uri="{FF2B5EF4-FFF2-40B4-BE49-F238E27FC236}">
                  <a16:creationId xmlns:a16="http://schemas.microsoft.com/office/drawing/2014/main" id="{11309C8E-0C1D-43A3-879E-3F42C2332DAB}"/>
                </a:ext>
              </a:extLst>
            </p:cNvPr>
            <p:cNvCxnSpPr>
              <a:cxnSpLocks/>
              <a:stCxn id="2" idx="2"/>
            </p:cNvCxnSpPr>
            <p:nvPr/>
          </p:nvCxnSpPr>
          <p:spPr>
            <a:xfrm flipH="1">
              <a:off x="9378838" y="2937330"/>
              <a:ext cx="1268942" cy="43807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064AF86-0D83-40E7-878F-B0929E60B3CB}"/>
                </a:ext>
              </a:extLst>
            </p:cNvPr>
            <p:cNvSpPr/>
            <p:nvPr/>
          </p:nvSpPr>
          <p:spPr>
            <a:xfrm>
              <a:off x="775457" y="3188541"/>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Add Contacts</a:t>
              </a:r>
            </a:p>
          </p:txBody>
        </p:sp>
        <p:sp>
          <p:nvSpPr>
            <p:cNvPr id="16" name="Rectangle 15">
              <a:extLst>
                <a:ext uri="{FF2B5EF4-FFF2-40B4-BE49-F238E27FC236}">
                  <a16:creationId xmlns:a16="http://schemas.microsoft.com/office/drawing/2014/main" id="{EF435E87-5515-499B-8C1B-3EABBE95BEE9}"/>
                </a:ext>
              </a:extLst>
            </p:cNvPr>
            <p:cNvSpPr/>
            <p:nvPr/>
          </p:nvSpPr>
          <p:spPr>
            <a:xfrm>
              <a:off x="4456004" y="1863364"/>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Agent Program Training</a:t>
              </a:r>
            </a:p>
          </p:txBody>
        </p:sp>
        <p:sp>
          <p:nvSpPr>
            <p:cNvPr id="17" name="Rectangle 16">
              <a:extLst>
                <a:ext uri="{FF2B5EF4-FFF2-40B4-BE49-F238E27FC236}">
                  <a16:creationId xmlns:a16="http://schemas.microsoft.com/office/drawing/2014/main" id="{1FFDDA3E-100E-4D95-8D4B-ED05B61ABF2C}"/>
                </a:ext>
              </a:extLst>
            </p:cNvPr>
            <p:cNvSpPr/>
            <p:nvPr/>
          </p:nvSpPr>
          <p:spPr>
            <a:xfrm>
              <a:off x="5502044" y="2652073"/>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Agent Program Resources</a:t>
              </a:r>
            </a:p>
          </p:txBody>
        </p:sp>
        <p:sp>
          <p:nvSpPr>
            <p:cNvPr id="19" name="Rectangle 18">
              <a:extLst>
                <a:ext uri="{FF2B5EF4-FFF2-40B4-BE49-F238E27FC236}">
                  <a16:creationId xmlns:a16="http://schemas.microsoft.com/office/drawing/2014/main" id="{A5DCDFCA-4B60-4D60-990B-10D5018FCCD7}"/>
                </a:ext>
              </a:extLst>
            </p:cNvPr>
            <p:cNvSpPr/>
            <p:nvPr/>
          </p:nvSpPr>
          <p:spPr>
            <a:xfrm>
              <a:off x="775457" y="4701417"/>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Important Messages</a:t>
              </a:r>
            </a:p>
          </p:txBody>
        </p:sp>
        <p:sp>
          <p:nvSpPr>
            <p:cNvPr id="20" name="Rectangle 19">
              <a:extLst>
                <a:ext uri="{FF2B5EF4-FFF2-40B4-BE49-F238E27FC236}">
                  <a16:creationId xmlns:a16="http://schemas.microsoft.com/office/drawing/2014/main" id="{A9804D05-4695-451C-852D-01DBB9BDB317}"/>
                </a:ext>
              </a:extLst>
            </p:cNvPr>
            <p:cNvSpPr/>
            <p:nvPr/>
          </p:nvSpPr>
          <p:spPr>
            <a:xfrm>
              <a:off x="775457" y="3944979"/>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Create a Scope of Appointment</a:t>
              </a:r>
            </a:p>
          </p:txBody>
        </p:sp>
        <p:cxnSp>
          <p:nvCxnSpPr>
            <p:cNvPr id="21" name="Straight Arrow Connector 20">
              <a:extLst>
                <a:ext uri="{FF2B5EF4-FFF2-40B4-BE49-F238E27FC236}">
                  <a16:creationId xmlns:a16="http://schemas.microsoft.com/office/drawing/2014/main" id="{DCD86656-72B9-4237-934C-A0AB8F60E0B0}"/>
                </a:ext>
              </a:extLst>
            </p:cNvPr>
            <p:cNvCxnSpPr>
              <a:cxnSpLocks/>
              <a:stCxn id="15" idx="3"/>
            </p:cNvCxnSpPr>
            <p:nvPr/>
          </p:nvCxnSpPr>
          <p:spPr>
            <a:xfrm>
              <a:off x="2306970" y="3440687"/>
              <a:ext cx="613728" cy="33869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5EA8751-0358-4228-95E7-E9592A15B9F1}"/>
                </a:ext>
              </a:extLst>
            </p:cNvPr>
            <p:cNvCxnSpPr>
              <a:cxnSpLocks/>
              <a:stCxn id="19" idx="3"/>
            </p:cNvCxnSpPr>
            <p:nvPr/>
          </p:nvCxnSpPr>
          <p:spPr>
            <a:xfrm>
              <a:off x="2306970" y="4953563"/>
              <a:ext cx="613728" cy="42806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13C0056-9276-41BD-B59D-4BA556173899}"/>
                </a:ext>
              </a:extLst>
            </p:cNvPr>
            <p:cNvCxnSpPr>
              <a:cxnSpLocks/>
              <a:stCxn id="20" idx="3"/>
            </p:cNvCxnSpPr>
            <p:nvPr/>
          </p:nvCxnSpPr>
          <p:spPr>
            <a:xfrm flipV="1">
              <a:off x="2306970" y="3934717"/>
              <a:ext cx="1238881" cy="262408"/>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7397DB4B-0E92-456D-924B-F05B8E88AE85}"/>
                </a:ext>
              </a:extLst>
            </p:cNvPr>
            <p:cNvCxnSpPr>
              <a:cxnSpLocks/>
              <a:stCxn id="16" idx="2"/>
            </p:cNvCxnSpPr>
            <p:nvPr/>
          </p:nvCxnSpPr>
          <p:spPr>
            <a:xfrm flipH="1">
              <a:off x="3466848" y="2367656"/>
              <a:ext cx="1754913" cy="65872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AE28A6D-5070-446F-8AF0-763F8B71B892}"/>
                </a:ext>
              </a:extLst>
            </p:cNvPr>
            <p:cNvCxnSpPr>
              <a:cxnSpLocks/>
              <a:stCxn id="17" idx="1"/>
            </p:cNvCxnSpPr>
            <p:nvPr/>
          </p:nvCxnSpPr>
          <p:spPr>
            <a:xfrm flipH="1">
              <a:off x="3924300" y="2904219"/>
              <a:ext cx="1577744" cy="21057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36951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Create or Search for a contact</a:t>
              </a:r>
            </a:p>
          </p:txBody>
        </p:sp>
      </p:grpSp>
      <p:grpSp>
        <p:nvGrpSpPr>
          <p:cNvPr id="24" name="Group 23">
            <a:extLst>
              <a:ext uri="{FF2B5EF4-FFF2-40B4-BE49-F238E27FC236}">
                <a16:creationId xmlns:a16="http://schemas.microsoft.com/office/drawing/2014/main" id="{333056BF-C93E-49AE-88DC-0021CA8D669B}"/>
              </a:ext>
            </a:extLst>
          </p:cNvPr>
          <p:cNvGrpSpPr/>
          <p:nvPr/>
        </p:nvGrpSpPr>
        <p:grpSpPr>
          <a:xfrm>
            <a:off x="775459" y="1520880"/>
            <a:ext cx="3988556" cy="1716068"/>
            <a:chOff x="821985" y="1844730"/>
            <a:chExt cx="4533734" cy="1878202"/>
          </a:xfrm>
        </p:grpSpPr>
        <p:pic>
          <p:nvPicPr>
            <p:cNvPr id="7" name="Picture 6">
              <a:extLst>
                <a:ext uri="{FF2B5EF4-FFF2-40B4-BE49-F238E27FC236}">
                  <a16:creationId xmlns:a16="http://schemas.microsoft.com/office/drawing/2014/main" id="{C074A0CB-30D6-4033-BA54-4AD244193481}"/>
                </a:ext>
              </a:extLst>
            </p:cNvPr>
            <p:cNvPicPr>
              <a:picLocks noChangeAspect="1"/>
            </p:cNvPicPr>
            <p:nvPr/>
          </p:nvPicPr>
          <p:blipFill rotWithShape="1">
            <a:blip r:embed="rId3"/>
            <a:srcRect l="1" t="9231" r="67587" b="43247"/>
            <a:stretch/>
          </p:blipFill>
          <p:spPr>
            <a:xfrm>
              <a:off x="3078321" y="1844730"/>
              <a:ext cx="2277398" cy="1878202"/>
            </a:xfrm>
            <a:prstGeom prst="rect">
              <a:avLst/>
            </a:prstGeom>
          </p:spPr>
        </p:pic>
        <p:sp>
          <p:nvSpPr>
            <p:cNvPr id="15" name="Rectangle 14">
              <a:extLst>
                <a:ext uri="{FF2B5EF4-FFF2-40B4-BE49-F238E27FC236}">
                  <a16:creationId xmlns:a16="http://schemas.microsoft.com/office/drawing/2014/main" id="{F064AF86-0D83-40E7-878F-B0929E60B3CB}"/>
                </a:ext>
              </a:extLst>
            </p:cNvPr>
            <p:cNvSpPr/>
            <p:nvPr/>
          </p:nvSpPr>
          <p:spPr>
            <a:xfrm>
              <a:off x="821985" y="2226443"/>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Add Contacts</a:t>
              </a:r>
            </a:p>
          </p:txBody>
        </p:sp>
        <p:cxnSp>
          <p:nvCxnSpPr>
            <p:cNvPr id="21" name="Straight Arrow Connector 20">
              <a:extLst>
                <a:ext uri="{FF2B5EF4-FFF2-40B4-BE49-F238E27FC236}">
                  <a16:creationId xmlns:a16="http://schemas.microsoft.com/office/drawing/2014/main" id="{DCD86656-72B9-4237-934C-A0AB8F60E0B0}"/>
                </a:ext>
              </a:extLst>
            </p:cNvPr>
            <p:cNvCxnSpPr>
              <a:cxnSpLocks/>
              <a:stCxn id="15" idx="3"/>
            </p:cNvCxnSpPr>
            <p:nvPr/>
          </p:nvCxnSpPr>
          <p:spPr>
            <a:xfrm>
              <a:off x="2353498" y="2478589"/>
              <a:ext cx="1056452" cy="6837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7397DB4B-0E92-456D-924B-F05B8E88AE85}"/>
                </a:ext>
              </a:extLst>
            </p:cNvPr>
            <p:cNvCxnSpPr>
              <a:cxnSpLocks/>
              <a:stCxn id="15" idx="3"/>
            </p:cNvCxnSpPr>
            <p:nvPr/>
          </p:nvCxnSpPr>
          <p:spPr>
            <a:xfrm flipV="1">
              <a:off x="2353498" y="2352675"/>
              <a:ext cx="724822" cy="125914"/>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CBF56527-C908-40E5-A232-930AC52B3125}"/>
              </a:ext>
            </a:extLst>
          </p:cNvPr>
          <p:cNvGrpSpPr/>
          <p:nvPr/>
        </p:nvGrpSpPr>
        <p:grpSpPr>
          <a:xfrm>
            <a:off x="842836" y="3587151"/>
            <a:ext cx="4765824" cy="2346175"/>
            <a:chOff x="4556829" y="2484959"/>
            <a:chExt cx="6631525" cy="3352858"/>
          </a:xfrm>
        </p:grpSpPr>
        <p:pic>
          <p:nvPicPr>
            <p:cNvPr id="28" name="Picture 27">
              <a:extLst>
                <a:ext uri="{FF2B5EF4-FFF2-40B4-BE49-F238E27FC236}">
                  <a16:creationId xmlns:a16="http://schemas.microsoft.com/office/drawing/2014/main" id="{86DFE966-0ACB-4F4C-B4CE-FBF844197FF7}"/>
                </a:ext>
              </a:extLst>
            </p:cNvPr>
            <p:cNvPicPr>
              <a:picLocks noChangeAspect="1"/>
            </p:cNvPicPr>
            <p:nvPr/>
          </p:nvPicPr>
          <p:blipFill rotWithShape="1">
            <a:blip r:embed="rId4"/>
            <a:srcRect t="8774" r="54469" b="50000"/>
            <a:stretch/>
          </p:blipFill>
          <p:spPr>
            <a:xfrm>
              <a:off x="6199813" y="3297050"/>
              <a:ext cx="4988541" cy="2540767"/>
            </a:xfrm>
            <a:prstGeom prst="rect">
              <a:avLst/>
            </a:prstGeom>
          </p:spPr>
        </p:pic>
        <p:sp>
          <p:nvSpPr>
            <p:cNvPr id="35" name="Rectangle 34">
              <a:extLst>
                <a:ext uri="{FF2B5EF4-FFF2-40B4-BE49-F238E27FC236}">
                  <a16:creationId xmlns:a16="http://schemas.microsoft.com/office/drawing/2014/main" id="{DB2BD2E0-0D4B-4C9E-B127-6F3C9F879FAC}"/>
                </a:ext>
              </a:extLst>
            </p:cNvPr>
            <p:cNvSpPr/>
            <p:nvPr/>
          </p:nvSpPr>
          <p:spPr>
            <a:xfrm>
              <a:off x="7658579" y="2484959"/>
              <a:ext cx="1347350" cy="4607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Search Features</a:t>
              </a:r>
            </a:p>
          </p:txBody>
        </p:sp>
        <p:cxnSp>
          <p:nvCxnSpPr>
            <p:cNvPr id="36" name="Straight Arrow Connector 35">
              <a:extLst>
                <a:ext uri="{FF2B5EF4-FFF2-40B4-BE49-F238E27FC236}">
                  <a16:creationId xmlns:a16="http://schemas.microsoft.com/office/drawing/2014/main" id="{B5D2CAC7-3383-41C6-A2EE-54FF3117F9C7}"/>
                </a:ext>
              </a:extLst>
            </p:cNvPr>
            <p:cNvCxnSpPr>
              <a:cxnSpLocks/>
              <a:stCxn id="35" idx="2"/>
            </p:cNvCxnSpPr>
            <p:nvPr/>
          </p:nvCxnSpPr>
          <p:spPr>
            <a:xfrm flipH="1">
              <a:off x="7658579" y="2945718"/>
              <a:ext cx="673675" cy="96656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1D965161-41BE-49DE-B16A-7070304121C3}"/>
                </a:ext>
              </a:extLst>
            </p:cNvPr>
            <p:cNvCxnSpPr>
              <a:cxnSpLocks/>
              <a:stCxn id="35" idx="2"/>
            </p:cNvCxnSpPr>
            <p:nvPr/>
          </p:nvCxnSpPr>
          <p:spPr>
            <a:xfrm>
              <a:off x="8332254" y="2945718"/>
              <a:ext cx="673675" cy="94781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FEE4443F-8734-43AE-855E-6DEAD7F9E5C5}"/>
                </a:ext>
              </a:extLst>
            </p:cNvPr>
            <p:cNvSpPr/>
            <p:nvPr/>
          </p:nvSpPr>
          <p:spPr>
            <a:xfrm>
              <a:off x="4556829" y="5106741"/>
              <a:ext cx="1347350" cy="4607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Add Contacts</a:t>
              </a:r>
            </a:p>
          </p:txBody>
        </p:sp>
        <p:cxnSp>
          <p:nvCxnSpPr>
            <p:cNvPr id="46" name="Straight Arrow Connector 45">
              <a:extLst>
                <a:ext uri="{FF2B5EF4-FFF2-40B4-BE49-F238E27FC236}">
                  <a16:creationId xmlns:a16="http://schemas.microsoft.com/office/drawing/2014/main" id="{82E638EC-6AB1-4255-AA96-89AB8DF86BC2}"/>
                </a:ext>
              </a:extLst>
            </p:cNvPr>
            <p:cNvCxnSpPr>
              <a:cxnSpLocks/>
              <a:stCxn id="45" idx="3"/>
            </p:cNvCxnSpPr>
            <p:nvPr/>
          </p:nvCxnSpPr>
          <p:spPr>
            <a:xfrm flipV="1">
              <a:off x="5904179" y="5337120"/>
              <a:ext cx="669394" cy="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pic>
        <p:nvPicPr>
          <p:cNvPr id="5" name="Picture 4">
            <a:extLst>
              <a:ext uri="{FF2B5EF4-FFF2-40B4-BE49-F238E27FC236}">
                <a16:creationId xmlns:a16="http://schemas.microsoft.com/office/drawing/2014/main" id="{013359D3-2EEE-0492-B392-B0DD5973CC12}"/>
              </a:ext>
            </a:extLst>
          </p:cNvPr>
          <p:cNvPicPr>
            <a:picLocks noChangeAspect="1"/>
          </p:cNvPicPr>
          <p:nvPr/>
        </p:nvPicPr>
        <p:blipFill>
          <a:blip r:embed="rId5"/>
          <a:stretch>
            <a:fillRect/>
          </a:stretch>
        </p:blipFill>
        <p:spPr>
          <a:xfrm>
            <a:off x="6829314" y="1520880"/>
            <a:ext cx="4143486" cy="2932380"/>
          </a:xfrm>
          <a:prstGeom prst="rect">
            <a:avLst/>
          </a:prstGeom>
        </p:spPr>
      </p:pic>
      <p:sp>
        <p:nvSpPr>
          <p:cNvPr id="22" name="Rectangle 21">
            <a:extLst>
              <a:ext uri="{FF2B5EF4-FFF2-40B4-BE49-F238E27FC236}">
                <a16:creationId xmlns:a16="http://schemas.microsoft.com/office/drawing/2014/main" id="{FAA04FD2-753D-42A9-BA0F-D97B87F85927}"/>
              </a:ext>
            </a:extLst>
          </p:cNvPr>
          <p:cNvSpPr/>
          <p:nvPr/>
        </p:nvSpPr>
        <p:spPr>
          <a:xfrm>
            <a:off x="6350817" y="4740353"/>
            <a:ext cx="5100479" cy="7653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rPr>
              <a:t>When entering a contact, agents will need to choose from the events where they obtained the contact.  </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7627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Create a Scope of Appointment</a:t>
              </a:r>
            </a:p>
          </p:txBody>
        </p:sp>
      </p:grpSp>
      <p:grpSp>
        <p:nvGrpSpPr>
          <p:cNvPr id="5" name="Group 4">
            <a:extLst>
              <a:ext uri="{FF2B5EF4-FFF2-40B4-BE49-F238E27FC236}">
                <a16:creationId xmlns:a16="http://schemas.microsoft.com/office/drawing/2014/main" id="{2DEE62F4-B03F-49ED-B912-9D274897D264}"/>
              </a:ext>
            </a:extLst>
          </p:cNvPr>
          <p:cNvGrpSpPr/>
          <p:nvPr/>
        </p:nvGrpSpPr>
        <p:grpSpPr>
          <a:xfrm>
            <a:off x="1149334" y="1914188"/>
            <a:ext cx="7655827" cy="3029624"/>
            <a:chOff x="1149334" y="1914188"/>
            <a:chExt cx="7655827" cy="3029624"/>
          </a:xfrm>
        </p:grpSpPr>
        <p:pic>
          <p:nvPicPr>
            <p:cNvPr id="7" name="Picture 6">
              <a:extLst>
                <a:ext uri="{FF2B5EF4-FFF2-40B4-BE49-F238E27FC236}">
                  <a16:creationId xmlns:a16="http://schemas.microsoft.com/office/drawing/2014/main" id="{5E80FF7B-E1EC-472B-BA45-ACF10CC05752}"/>
                </a:ext>
              </a:extLst>
            </p:cNvPr>
            <p:cNvPicPr>
              <a:picLocks noChangeAspect="1"/>
            </p:cNvPicPr>
            <p:nvPr/>
          </p:nvPicPr>
          <p:blipFill>
            <a:blip r:embed="rId3"/>
            <a:stretch>
              <a:fillRect/>
            </a:stretch>
          </p:blipFill>
          <p:spPr>
            <a:xfrm>
              <a:off x="3419163" y="1914188"/>
              <a:ext cx="5385998" cy="3029624"/>
            </a:xfrm>
            <a:prstGeom prst="rect">
              <a:avLst/>
            </a:prstGeom>
          </p:spPr>
        </p:pic>
        <p:sp>
          <p:nvSpPr>
            <p:cNvPr id="10" name="Rectangle 9">
              <a:extLst>
                <a:ext uri="{FF2B5EF4-FFF2-40B4-BE49-F238E27FC236}">
                  <a16:creationId xmlns:a16="http://schemas.microsoft.com/office/drawing/2014/main" id="{7380CB9B-F242-4F02-9F58-16BC5486CAC1}"/>
                </a:ext>
              </a:extLst>
            </p:cNvPr>
            <p:cNvSpPr/>
            <p:nvPr/>
          </p:nvSpPr>
          <p:spPr>
            <a:xfrm>
              <a:off x="1149334" y="3434483"/>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Create a Scope of Appointment</a:t>
              </a:r>
            </a:p>
          </p:txBody>
        </p:sp>
        <p:cxnSp>
          <p:nvCxnSpPr>
            <p:cNvPr id="11" name="Straight Arrow Connector 10">
              <a:extLst>
                <a:ext uri="{FF2B5EF4-FFF2-40B4-BE49-F238E27FC236}">
                  <a16:creationId xmlns:a16="http://schemas.microsoft.com/office/drawing/2014/main" id="{4CA00CF5-2752-496E-8A25-EB59904C3E06}"/>
                </a:ext>
              </a:extLst>
            </p:cNvPr>
            <p:cNvCxnSpPr>
              <a:cxnSpLocks/>
              <a:stCxn id="10" idx="3"/>
            </p:cNvCxnSpPr>
            <p:nvPr/>
          </p:nvCxnSpPr>
          <p:spPr>
            <a:xfrm flipV="1">
              <a:off x="2680847" y="3305175"/>
              <a:ext cx="1414903" cy="381454"/>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cxnSp>
        <p:nvCxnSpPr>
          <p:cNvPr id="16" name="Straight Arrow Connector 15">
            <a:extLst>
              <a:ext uri="{FF2B5EF4-FFF2-40B4-BE49-F238E27FC236}">
                <a16:creationId xmlns:a16="http://schemas.microsoft.com/office/drawing/2014/main" id="{F62B4875-3851-46DC-8EA0-9CAF0E3B514B}"/>
              </a:ext>
            </a:extLst>
          </p:cNvPr>
          <p:cNvCxnSpPr>
            <a:cxnSpLocks/>
            <a:stCxn id="10" idx="3"/>
          </p:cNvCxnSpPr>
          <p:nvPr/>
        </p:nvCxnSpPr>
        <p:spPr>
          <a:xfrm flipV="1">
            <a:off x="2680847" y="2917712"/>
            <a:ext cx="738316" cy="76891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0537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Create a Scope of Appointment</a:t>
              </a:r>
            </a:p>
          </p:txBody>
        </p:sp>
      </p:grpSp>
      <p:grpSp>
        <p:nvGrpSpPr>
          <p:cNvPr id="19" name="Group 18">
            <a:extLst>
              <a:ext uri="{FF2B5EF4-FFF2-40B4-BE49-F238E27FC236}">
                <a16:creationId xmlns:a16="http://schemas.microsoft.com/office/drawing/2014/main" id="{9BF7FCB3-94C4-4397-A0DA-432EF5D87D00}"/>
              </a:ext>
            </a:extLst>
          </p:cNvPr>
          <p:cNvGrpSpPr/>
          <p:nvPr/>
        </p:nvGrpSpPr>
        <p:grpSpPr>
          <a:xfrm>
            <a:off x="974270" y="1323578"/>
            <a:ext cx="10243460" cy="4604146"/>
            <a:chOff x="974270" y="1323578"/>
            <a:chExt cx="10243460" cy="4604146"/>
          </a:xfrm>
        </p:grpSpPr>
        <p:sp>
          <p:nvSpPr>
            <p:cNvPr id="10" name="Rectangle 9">
              <a:extLst>
                <a:ext uri="{FF2B5EF4-FFF2-40B4-BE49-F238E27FC236}">
                  <a16:creationId xmlns:a16="http://schemas.microsoft.com/office/drawing/2014/main" id="{7380CB9B-F242-4F02-9F58-16BC5486CAC1}"/>
                </a:ext>
              </a:extLst>
            </p:cNvPr>
            <p:cNvSpPr/>
            <p:nvPr/>
          </p:nvSpPr>
          <p:spPr>
            <a:xfrm>
              <a:off x="7516321" y="1539519"/>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Enter the requested data</a:t>
              </a:r>
            </a:p>
          </p:txBody>
        </p:sp>
        <p:pic>
          <p:nvPicPr>
            <p:cNvPr id="16" name="Picture 15">
              <a:extLst>
                <a:ext uri="{FF2B5EF4-FFF2-40B4-BE49-F238E27FC236}">
                  <a16:creationId xmlns:a16="http://schemas.microsoft.com/office/drawing/2014/main" id="{053B5618-C297-436A-9195-7CACD7192DAA}"/>
                </a:ext>
              </a:extLst>
            </p:cNvPr>
            <p:cNvPicPr>
              <a:picLocks noChangeAspect="1"/>
            </p:cNvPicPr>
            <p:nvPr/>
          </p:nvPicPr>
          <p:blipFill rotWithShape="1">
            <a:blip r:embed="rId3"/>
            <a:srcRect t="9053" b="4929"/>
            <a:stretch/>
          </p:blipFill>
          <p:spPr>
            <a:xfrm>
              <a:off x="6094497" y="3448860"/>
              <a:ext cx="5123233" cy="2478864"/>
            </a:xfrm>
            <a:prstGeom prst="rect">
              <a:avLst/>
            </a:prstGeom>
          </p:spPr>
        </p:pic>
        <p:pic>
          <p:nvPicPr>
            <p:cNvPr id="15" name="Picture 14">
              <a:extLst>
                <a:ext uri="{FF2B5EF4-FFF2-40B4-BE49-F238E27FC236}">
                  <a16:creationId xmlns:a16="http://schemas.microsoft.com/office/drawing/2014/main" id="{0DE0FCE9-1D23-41DC-AACA-4459A69018B9}"/>
                </a:ext>
              </a:extLst>
            </p:cNvPr>
            <p:cNvPicPr>
              <a:picLocks noChangeAspect="1"/>
            </p:cNvPicPr>
            <p:nvPr/>
          </p:nvPicPr>
          <p:blipFill rotWithShape="1">
            <a:blip r:embed="rId4"/>
            <a:srcRect t="9081" b="3470"/>
            <a:stretch/>
          </p:blipFill>
          <p:spPr>
            <a:xfrm>
              <a:off x="974270" y="1323578"/>
              <a:ext cx="5906695" cy="2905522"/>
            </a:xfrm>
            <a:prstGeom prst="rect">
              <a:avLst/>
            </a:prstGeom>
          </p:spPr>
        </p:pic>
        <p:sp>
          <p:nvSpPr>
            <p:cNvPr id="17" name="Rectangle 16">
              <a:extLst>
                <a:ext uri="{FF2B5EF4-FFF2-40B4-BE49-F238E27FC236}">
                  <a16:creationId xmlns:a16="http://schemas.microsoft.com/office/drawing/2014/main" id="{746A4E5C-7559-4621-B45B-27569358E145}"/>
                </a:ext>
              </a:extLst>
            </p:cNvPr>
            <p:cNvSpPr/>
            <p:nvPr/>
          </p:nvSpPr>
          <p:spPr>
            <a:xfrm>
              <a:off x="3230071" y="4940884"/>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Obtain the client signature and save</a:t>
              </a:r>
            </a:p>
          </p:txBody>
        </p:sp>
        <p:cxnSp>
          <p:nvCxnSpPr>
            <p:cNvPr id="11" name="Straight Arrow Connector 10">
              <a:extLst>
                <a:ext uri="{FF2B5EF4-FFF2-40B4-BE49-F238E27FC236}">
                  <a16:creationId xmlns:a16="http://schemas.microsoft.com/office/drawing/2014/main" id="{4CA00CF5-2752-496E-8A25-EB59904C3E06}"/>
                </a:ext>
              </a:extLst>
            </p:cNvPr>
            <p:cNvCxnSpPr>
              <a:cxnSpLocks/>
            </p:cNvCxnSpPr>
            <p:nvPr/>
          </p:nvCxnSpPr>
          <p:spPr>
            <a:xfrm flipH="1">
              <a:off x="5229225" y="1809290"/>
              <a:ext cx="2287096" cy="161971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0617E42-BB48-44D6-B60D-0B4470D34E05}"/>
                </a:ext>
              </a:extLst>
            </p:cNvPr>
            <p:cNvCxnSpPr>
              <a:cxnSpLocks/>
              <a:stCxn id="17" idx="3"/>
            </p:cNvCxnSpPr>
            <p:nvPr/>
          </p:nvCxnSpPr>
          <p:spPr>
            <a:xfrm>
              <a:off x="4761584" y="5193030"/>
              <a:ext cx="1210591"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1286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Schedule an Event</a:t>
              </a:r>
            </a:p>
          </p:txBody>
        </p:sp>
      </p:grpSp>
      <p:grpSp>
        <p:nvGrpSpPr>
          <p:cNvPr id="23" name="Group 22">
            <a:extLst>
              <a:ext uri="{FF2B5EF4-FFF2-40B4-BE49-F238E27FC236}">
                <a16:creationId xmlns:a16="http://schemas.microsoft.com/office/drawing/2014/main" id="{D370C967-BF35-4A1B-8E94-281F46341BA7}"/>
              </a:ext>
            </a:extLst>
          </p:cNvPr>
          <p:cNvGrpSpPr/>
          <p:nvPr/>
        </p:nvGrpSpPr>
        <p:grpSpPr>
          <a:xfrm>
            <a:off x="684157" y="1486891"/>
            <a:ext cx="10611335" cy="3853638"/>
            <a:chOff x="691095" y="1339392"/>
            <a:chExt cx="10611335" cy="3853638"/>
          </a:xfrm>
        </p:grpSpPr>
        <p:sp>
          <p:nvSpPr>
            <p:cNvPr id="17" name="Rectangle 16">
              <a:extLst>
                <a:ext uri="{FF2B5EF4-FFF2-40B4-BE49-F238E27FC236}">
                  <a16:creationId xmlns:a16="http://schemas.microsoft.com/office/drawing/2014/main" id="{746A4E5C-7559-4621-B45B-27569358E145}"/>
                </a:ext>
              </a:extLst>
            </p:cNvPr>
            <p:cNvSpPr/>
            <p:nvPr/>
          </p:nvSpPr>
          <p:spPr>
            <a:xfrm>
              <a:off x="691095" y="1339392"/>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Home Page: </a:t>
              </a:r>
            </a:p>
          </p:txBody>
        </p:sp>
        <p:cxnSp>
          <p:nvCxnSpPr>
            <p:cNvPr id="18" name="Straight Arrow Connector 17">
              <a:extLst>
                <a:ext uri="{FF2B5EF4-FFF2-40B4-BE49-F238E27FC236}">
                  <a16:creationId xmlns:a16="http://schemas.microsoft.com/office/drawing/2014/main" id="{10617E42-BB48-44D6-B60D-0B4470D34E05}"/>
                </a:ext>
              </a:extLst>
            </p:cNvPr>
            <p:cNvCxnSpPr>
              <a:cxnSpLocks/>
              <a:stCxn id="17" idx="2"/>
            </p:cNvCxnSpPr>
            <p:nvPr/>
          </p:nvCxnSpPr>
          <p:spPr>
            <a:xfrm>
              <a:off x="1456852" y="1843684"/>
              <a:ext cx="1156890" cy="25214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D230059E-42C4-4C30-BBDD-1BDC57334BCC}"/>
                </a:ext>
              </a:extLst>
            </p:cNvPr>
            <p:cNvPicPr>
              <a:picLocks noChangeAspect="1"/>
            </p:cNvPicPr>
            <p:nvPr/>
          </p:nvPicPr>
          <p:blipFill rotWithShape="1">
            <a:blip r:embed="rId3"/>
            <a:srcRect t="9023"/>
            <a:stretch/>
          </p:blipFill>
          <p:spPr>
            <a:xfrm>
              <a:off x="2662918" y="1806055"/>
              <a:ext cx="6618514" cy="3386975"/>
            </a:xfrm>
            <a:prstGeom prst="rect">
              <a:avLst/>
            </a:prstGeom>
          </p:spPr>
        </p:pic>
        <p:sp>
          <p:nvSpPr>
            <p:cNvPr id="20" name="Rectangle 19">
              <a:extLst>
                <a:ext uri="{FF2B5EF4-FFF2-40B4-BE49-F238E27FC236}">
                  <a16:creationId xmlns:a16="http://schemas.microsoft.com/office/drawing/2014/main" id="{BDD214D0-4516-4733-BE44-7D80FDBE7762}"/>
                </a:ext>
              </a:extLst>
            </p:cNvPr>
            <p:cNvSpPr/>
            <p:nvPr/>
          </p:nvSpPr>
          <p:spPr>
            <a:xfrm>
              <a:off x="9770917" y="1843684"/>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Add an Event</a:t>
              </a:r>
            </a:p>
          </p:txBody>
        </p:sp>
        <p:cxnSp>
          <p:nvCxnSpPr>
            <p:cNvPr id="11" name="Straight Arrow Connector 10">
              <a:extLst>
                <a:ext uri="{FF2B5EF4-FFF2-40B4-BE49-F238E27FC236}">
                  <a16:creationId xmlns:a16="http://schemas.microsoft.com/office/drawing/2014/main" id="{4CA00CF5-2752-496E-8A25-EB59904C3E06}"/>
                </a:ext>
              </a:extLst>
            </p:cNvPr>
            <p:cNvCxnSpPr>
              <a:cxnSpLocks/>
              <a:stCxn id="20" idx="2"/>
            </p:cNvCxnSpPr>
            <p:nvPr/>
          </p:nvCxnSpPr>
          <p:spPr>
            <a:xfrm flipH="1">
              <a:off x="9096375" y="2347976"/>
              <a:ext cx="1440299" cy="32854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9222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Enter your schedule – Easy as 1.2.3.4….</a:t>
              </a:r>
            </a:p>
          </p:txBody>
        </p:sp>
      </p:grpSp>
      <p:grpSp>
        <p:nvGrpSpPr>
          <p:cNvPr id="52" name="Group 51">
            <a:extLst>
              <a:ext uri="{FF2B5EF4-FFF2-40B4-BE49-F238E27FC236}">
                <a16:creationId xmlns:a16="http://schemas.microsoft.com/office/drawing/2014/main" id="{AB3E7AEB-366C-40F0-B48A-C831E558DDB8}"/>
              </a:ext>
            </a:extLst>
          </p:cNvPr>
          <p:cNvGrpSpPr/>
          <p:nvPr/>
        </p:nvGrpSpPr>
        <p:grpSpPr>
          <a:xfrm>
            <a:off x="1382322" y="1627957"/>
            <a:ext cx="8188567" cy="4044100"/>
            <a:chOff x="906072" y="1591538"/>
            <a:chExt cx="8188567" cy="4044100"/>
          </a:xfrm>
        </p:grpSpPr>
        <p:sp>
          <p:nvSpPr>
            <p:cNvPr id="17" name="Rectangle 16">
              <a:extLst>
                <a:ext uri="{FF2B5EF4-FFF2-40B4-BE49-F238E27FC236}">
                  <a16:creationId xmlns:a16="http://schemas.microsoft.com/office/drawing/2014/main" id="{746A4E5C-7559-4621-B45B-27569358E145}"/>
                </a:ext>
              </a:extLst>
            </p:cNvPr>
            <p:cNvSpPr/>
            <p:nvPr/>
          </p:nvSpPr>
          <p:spPr>
            <a:xfrm>
              <a:off x="906072" y="1760048"/>
              <a:ext cx="181680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1) Select the store location for the event</a:t>
              </a:r>
            </a:p>
          </p:txBody>
        </p:sp>
        <p:sp>
          <p:nvSpPr>
            <p:cNvPr id="20" name="Rectangle 19">
              <a:extLst>
                <a:ext uri="{FF2B5EF4-FFF2-40B4-BE49-F238E27FC236}">
                  <a16:creationId xmlns:a16="http://schemas.microsoft.com/office/drawing/2014/main" id="{BDD214D0-4516-4733-BE44-7D80FDBE7762}"/>
                </a:ext>
              </a:extLst>
            </p:cNvPr>
            <p:cNvSpPr/>
            <p:nvPr/>
          </p:nvSpPr>
          <p:spPr>
            <a:xfrm>
              <a:off x="906073" y="2774659"/>
              <a:ext cx="1816802"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2) Select the date on the calendar for the event</a:t>
              </a:r>
            </a:p>
          </p:txBody>
        </p:sp>
        <p:pic>
          <p:nvPicPr>
            <p:cNvPr id="15" name="Content Placeholder 6">
              <a:extLst>
                <a:ext uri="{FF2B5EF4-FFF2-40B4-BE49-F238E27FC236}">
                  <a16:creationId xmlns:a16="http://schemas.microsoft.com/office/drawing/2014/main" id="{00215E32-37E2-44BE-8188-9426159EF3F2}"/>
                </a:ext>
              </a:extLst>
            </p:cNvPr>
            <p:cNvPicPr>
              <a:picLocks noChangeAspect="1"/>
            </p:cNvPicPr>
            <p:nvPr/>
          </p:nvPicPr>
          <p:blipFill rotWithShape="1">
            <a:blip r:embed="rId3"/>
            <a:srcRect l="13331" t="9830" r="15967" b="5456"/>
            <a:stretch/>
          </p:blipFill>
          <p:spPr>
            <a:xfrm>
              <a:off x="3094354" y="1591538"/>
              <a:ext cx="6000285" cy="4044100"/>
            </a:xfrm>
            <a:prstGeom prst="rect">
              <a:avLst/>
            </a:prstGeom>
          </p:spPr>
        </p:pic>
        <p:cxnSp>
          <p:nvCxnSpPr>
            <p:cNvPr id="18" name="Straight Arrow Connector 17">
              <a:extLst>
                <a:ext uri="{FF2B5EF4-FFF2-40B4-BE49-F238E27FC236}">
                  <a16:creationId xmlns:a16="http://schemas.microsoft.com/office/drawing/2014/main" id="{10617E42-BB48-44D6-B60D-0B4470D34E05}"/>
                </a:ext>
              </a:extLst>
            </p:cNvPr>
            <p:cNvCxnSpPr>
              <a:cxnSpLocks/>
              <a:stCxn id="17" idx="3"/>
            </p:cNvCxnSpPr>
            <p:nvPr/>
          </p:nvCxnSpPr>
          <p:spPr>
            <a:xfrm>
              <a:off x="2722875" y="2012194"/>
              <a:ext cx="1934850" cy="587204"/>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CA00CF5-2752-496E-8A25-EB59904C3E06}"/>
                </a:ext>
              </a:extLst>
            </p:cNvPr>
            <p:cNvCxnSpPr>
              <a:cxnSpLocks/>
              <a:stCxn id="20" idx="3"/>
            </p:cNvCxnSpPr>
            <p:nvPr/>
          </p:nvCxnSpPr>
          <p:spPr>
            <a:xfrm>
              <a:off x="2722875" y="3026805"/>
              <a:ext cx="1934850" cy="61050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88E359CC-F69F-4E8F-91B1-7435A7B3C3D7}"/>
                </a:ext>
              </a:extLst>
            </p:cNvPr>
            <p:cNvSpPr/>
            <p:nvPr/>
          </p:nvSpPr>
          <p:spPr>
            <a:xfrm>
              <a:off x="906072" y="3763967"/>
              <a:ext cx="1816803" cy="6104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3) Select the start and end time of the event </a:t>
              </a:r>
              <a:b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(2 hour minimum)</a:t>
              </a:r>
            </a:p>
          </p:txBody>
        </p:sp>
        <p:cxnSp>
          <p:nvCxnSpPr>
            <p:cNvPr id="22" name="Straight Arrow Connector 21">
              <a:extLst>
                <a:ext uri="{FF2B5EF4-FFF2-40B4-BE49-F238E27FC236}">
                  <a16:creationId xmlns:a16="http://schemas.microsoft.com/office/drawing/2014/main" id="{ACBFEEF7-7510-436C-86E8-0A8AB5302BBD}"/>
                </a:ext>
              </a:extLst>
            </p:cNvPr>
            <p:cNvCxnSpPr>
              <a:cxnSpLocks/>
              <a:stCxn id="21" idx="3"/>
            </p:cNvCxnSpPr>
            <p:nvPr/>
          </p:nvCxnSpPr>
          <p:spPr>
            <a:xfrm>
              <a:off x="2722875" y="4069217"/>
              <a:ext cx="1868174" cy="57633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521D0394-05CB-40F5-8FED-D4FDF1F6FEF5}"/>
                </a:ext>
              </a:extLst>
            </p:cNvPr>
            <p:cNvSpPr/>
            <p:nvPr/>
          </p:nvSpPr>
          <p:spPr>
            <a:xfrm>
              <a:off x="906072" y="4752537"/>
              <a:ext cx="181680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4) Save the event!</a:t>
              </a:r>
            </a:p>
          </p:txBody>
        </p:sp>
        <p:cxnSp>
          <p:nvCxnSpPr>
            <p:cNvPr id="46" name="Straight Arrow Connector 45">
              <a:extLst>
                <a:ext uri="{FF2B5EF4-FFF2-40B4-BE49-F238E27FC236}">
                  <a16:creationId xmlns:a16="http://schemas.microsoft.com/office/drawing/2014/main" id="{E577DFBB-3EDE-4B53-A0CB-080C4D2902B9}"/>
                </a:ext>
              </a:extLst>
            </p:cNvPr>
            <p:cNvCxnSpPr>
              <a:cxnSpLocks/>
              <a:stCxn id="29" idx="3"/>
            </p:cNvCxnSpPr>
            <p:nvPr/>
          </p:nvCxnSpPr>
          <p:spPr>
            <a:xfrm>
              <a:off x="2722875" y="5004683"/>
              <a:ext cx="1934850" cy="17691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62676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Change your schedule </a:t>
              </a:r>
            </a:p>
          </p:txBody>
        </p:sp>
      </p:grpSp>
      <p:pic>
        <p:nvPicPr>
          <p:cNvPr id="1026" name="Picture 3">
            <a:extLst>
              <a:ext uri="{FF2B5EF4-FFF2-40B4-BE49-F238E27FC236}">
                <a16:creationId xmlns:a16="http://schemas.microsoft.com/office/drawing/2014/main" id="{8455B260-68BC-4657-81C3-52454801E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239" y="1297355"/>
            <a:ext cx="8092579" cy="3230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a:extLst>
              <a:ext uri="{FF2B5EF4-FFF2-40B4-BE49-F238E27FC236}">
                <a16:creationId xmlns:a16="http://schemas.microsoft.com/office/drawing/2014/main" id="{E4DC3B60-D325-4BEE-9CD4-1A20FF4A0420}"/>
              </a:ext>
            </a:extLst>
          </p:cNvPr>
          <p:cNvSpPr/>
          <p:nvPr/>
        </p:nvSpPr>
        <p:spPr>
          <a:xfrm>
            <a:off x="6740434" y="1373078"/>
            <a:ext cx="202086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Scroll to find your event and edit or delete</a:t>
            </a:r>
          </a:p>
        </p:txBody>
      </p:sp>
      <p:cxnSp>
        <p:nvCxnSpPr>
          <p:cNvPr id="23" name="Straight Arrow Connector 22">
            <a:extLst>
              <a:ext uri="{FF2B5EF4-FFF2-40B4-BE49-F238E27FC236}">
                <a16:creationId xmlns:a16="http://schemas.microsoft.com/office/drawing/2014/main" id="{75FFC0B0-0B2D-4C4A-8787-78277488E29F}"/>
              </a:ext>
            </a:extLst>
          </p:cNvPr>
          <p:cNvCxnSpPr>
            <a:cxnSpLocks/>
          </p:cNvCxnSpPr>
          <p:nvPr/>
        </p:nvCxnSpPr>
        <p:spPr>
          <a:xfrm>
            <a:off x="7790589" y="1848992"/>
            <a:ext cx="325800" cy="39781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1027" name="Picture 3">
            <a:extLst>
              <a:ext uri="{FF2B5EF4-FFF2-40B4-BE49-F238E27FC236}">
                <a16:creationId xmlns:a16="http://schemas.microsoft.com/office/drawing/2014/main" id="{F7F5E898-9736-4BE6-9AF5-F883DE35DF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7716" y="3076084"/>
            <a:ext cx="3025820" cy="270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id="{1CC152EF-B90F-44D1-95AF-2B8DBAA33F2F}"/>
              </a:ext>
            </a:extLst>
          </p:cNvPr>
          <p:cNvSpPr/>
          <p:nvPr/>
        </p:nvSpPr>
        <p:spPr>
          <a:xfrm>
            <a:off x="5132863" y="4838182"/>
            <a:ext cx="202086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Click Next to view the remainder of your events</a:t>
            </a:r>
          </a:p>
        </p:txBody>
      </p:sp>
      <p:cxnSp>
        <p:nvCxnSpPr>
          <p:cNvPr id="16" name="Straight Arrow Connector 15">
            <a:extLst>
              <a:ext uri="{FF2B5EF4-FFF2-40B4-BE49-F238E27FC236}">
                <a16:creationId xmlns:a16="http://schemas.microsoft.com/office/drawing/2014/main" id="{8481D6FE-DA6C-4330-9D5B-986AF72CFD9F}"/>
              </a:ext>
            </a:extLst>
          </p:cNvPr>
          <p:cNvCxnSpPr>
            <a:cxnSpLocks/>
          </p:cNvCxnSpPr>
          <p:nvPr/>
        </p:nvCxnSpPr>
        <p:spPr>
          <a:xfrm flipV="1">
            <a:off x="6143294" y="3648891"/>
            <a:ext cx="1010432" cy="115204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FC34C119-3992-5CC5-CCB3-95922F0E3D2A}"/>
              </a:ext>
            </a:extLst>
          </p:cNvPr>
          <p:cNvSpPr/>
          <p:nvPr/>
        </p:nvSpPr>
        <p:spPr>
          <a:xfrm>
            <a:off x="9206728" y="1700237"/>
            <a:ext cx="2020863" cy="10003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a:ea typeface="+mn-ea"/>
                <a:cs typeface="+mn-cs"/>
              </a:rPr>
              <a:t>Reminder: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Schedules must be entered a minimum of 4 days in advance to be approved</a:t>
            </a:r>
          </a:p>
        </p:txBody>
      </p:sp>
      <p:sp>
        <p:nvSpPr>
          <p:cNvPr id="3" name="TextBox 2">
            <a:extLst>
              <a:ext uri="{FF2B5EF4-FFF2-40B4-BE49-F238E27FC236}">
                <a16:creationId xmlns:a16="http://schemas.microsoft.com/office/drawing/2014/main" id="{F90E2217-9952-2019-059F-5F3711585B1D}"/>
              </a:ext>
            </a:extLst>
          </p:cNvPr>
          <p:cNvSpPr txBox="1"/>
          <p:nvPr/>
        </p:nvSpPr>
        <p:spPr bwMode="auto">
          <a:xfrm>
            <a:off x="468118" y="5382696"/>
            <a:ext cx="6562601" cy="1381818"/>
          </a:xfrm>
          <a:prstGeom prst="rect">
            <a:avLst/>
          </a:prstGeom>
          <a:no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Calibri" panose="020F0502020204030204"/>
                <a:ea typeface="+mn-ea"/>
                <a:cs typeface="+mn-cs"/>
              </a:rPr>
              <a:t>If </a:t>
            </a:r>
            <a:r>
              <a:rPr kumimoji="0" lang="en-US" sz="1400" b="1" i="0" u="none" strike="noStrike" kern="1200" cap="none" spc="0" normalizeH="0" baseline="0" noProof="0" dirty="0" err="1">
                <a:ln>
                  <a:noFill/>
                </a:ln>
                <a:solidFill>
                  <a:srgbClr val="0070C0"/>
                </a:solidFill>
                <a:effectLst/>
                <a:uLnTx/>
                <a:uFillTx/>
                <a:latin typeface="Calibri" panose="020F0502020204030204"/>
                <a:ea typeface="+mn-ea"/>
                <a:cs typeface="+mn-cs"/>
              </a:rPr>
              <a:t>yo</a:t>
            </a:r>
            <a:r>
              <a:rPr lang="en-US" sz="1400" b="1" dirty="0">
                <a:solidFill>
                  <a:srgbClr val="0070C0"/>
                </a:solidFill>
                <a:latin typeface="Calibri" panose="020F0502020204030204"/>
              </a:rPr>
              <a:t>u need assistance with scheduling please contact the Agent Support Unit at: </a:t>
            </a:r>
            <a:r>
              <a:rPr kumimoji="0" lang="en-US" sz="1400" b="1" i="0" u="none" strike="noStrike" kern="1200" cap="none" spc="0" normalizeH="0" baseline="0" noProof="0" dirty="0">
                <a:ln>
                  <a:noFill/>
                </a:ln>
                <a:solidFill>
                  <a:srgbClr val="0070C0"/>
                </a:solidFill>
                <a:effectLst/>
                <a:uLnTx/>
                <a:uFillTx/>
                <a:latin typeface="Calibri" panose="020F0502020204030204"/>
                <a:ea typeface="+mn-ea"/>
                <a:cs typeface="+mn-cs"/>
              </a:rPr>
              <a:t>HBHagentsupport@MarketPoint-brokerage.com</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itchFamily="34" charset="0"/>
                <a:ea typeface="+mn-ea"/>
                <a:cs typeface="+mn-cs"/>
              </a:rPr>
              <a:t>877-230-3316 </a:t>
            </a: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3337762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MarketPoint Retail Training Program</a:t>
              </a:r>
            </a:p>
          </p:txBody>
        </p:sp>
      </p:grpSp>
      <p:grpSp>
        <p:nvGrpSpPr>
          <p:cNvPr id="6" name="Group 5">
            <a:extLst>
              <a:ext uri="{FF2B5EF4-FFF2-40B4-BE49-F238E27FC236}">
                <a16:creationId xmlns:a16="http://schemas.microsoft.com/office/drawing/2014/main" id="{6670B5E4-D67D-4B32-96BB-C4865DE0194A}"/>
              </a:ext>
            </a:extLst>
          </p:cNvPr>
          <p:cNvGrpSpPr/>
          <p:nvPr/>
        </p:nvGrpSpPr>
        <p:grpSpPr>
          <a:xfrm>
            <a:off x="901902" y="1244674"/>
            <a:ext cx="2452277" cy="2479601"/>
            <a:chOff x="901902" y="1244674"/>
            <a:chExt cx="2452277" cy="2479601"/>
          </a:xfrm>
        </p:grpSpPr>
        <p:pic>
          <p:nvPicPr>
            <p:cNvPr id="7" name="Picture 6">
              <a:extLst>
                <a:ext uri="{FF2B5EF4-FFF2-40B4-BE49-F238E27FC236}">
                  <a16:creationId xmlns:a16="http://schemas.microsoft.com/office/drawing/2014/main" id="{C074A0CB-30D6-4033-BA54-4AD244193481}"/>
                </a:ext>
              </a:extLst>
            </p:cNvPr>
            <p:cNvPicPr>
              <a:picLocks noChangeAspect="1"/>
            </p:cNvPicPr>
            <p:nvPr/>
          </p:nvPicPr>
          <p:blipFill rotWithShape="1">
            <a:blip r:embed="rId3"/>
            <a:srcRect t="9231" r="61128" b="26539"/>
            <a:stretch/>
          </p:blipFill>
          <p:spPr>
            <a:xfrm>
              <a:off x="901902" y="1855987"/>
              <a:ext cx="2082041" cy="1868288"/>
            </a:xfrm>
            <a:prstGeom prst="rect">
              <a:avLst/>
            </a:prstGeom>
          </p:spPr>
        </p:pic>
        <p:sp>
          <p:nvSpPr>
            <p:cNvPr id="16" name="Rectangle 15">
              <a:extLst>
                <a:ext uri="{FF2B5EF4-FFF2-40B4-BE49-F238E27FC236}">
                  <a16:creationId xmlns:a16="http://schemas.microsoft.com/office/drawing/2014/main" id="{EF435E87-5515-499B-8C1B-3EABBE95BEE9}"/>
                </a:ext>
              </a:extLst>
            </p:cNvPr>
            <p:cNvSpPr/>
            <p:nvPr/>
          </p:nvSpPr>
          <p:spPr>
            <a:xfrm>
              <a:off x="2186715" y="1244674"/>
              <a:ext cx="1167464" cy="3711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Agent Program Training</a:t>
              </a:r>
            </a:p>
          </p:txBody>
        </p:sp>
        <p:cxnSp>
          <p:nvCxnSpPr>
            <p:cNvPr id="25" name="Straight Arrow Connector 24">
              <a:extLst>
                <a:ext uri="{FF2B5EF4-FFF2-40B4-BE49-F238E27FC236}">
                  <a16:creationId xmlns:a16="http://schemas.microsoft.com/office/drawing/2014/main" id="{7397DB4B-0E92-456D-924B-F05B8E88AE85}"/>
                </a:ext>
              </a:extLst>
            </p:cNvPr>
            <p:cNvCxnSpPr>
              <a:cxnSpLocks/>
              <a:stCxn id="16" idx="2"/>
            </p:cNvCxnSpPr>
            <p:nvPr/>
          </p:nvCxnSpPr>
          <p:spPr>
            <a:xfrm flipH="1">
              <a:off x="1533525" y="1615816"/>
              <a:ext cx="1236922" cy="632084"/>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pic>
        <p:nvPicPr>
          <p:cNvPr id="27" name="Picture 26">
            <a:extLst>
              <a:ext uri="{FF2B5EF4-FFF2-40B4-BE49-F238E27FC236}">
                <a16:creationId xmlns:a16="http://schemas.microsoft.com/office/drawing/2014/main" id="{2928A5AD-838F-41C2-92EA-324F8CB46C69}"/>
              </a:ext>
            </a:extLst>
          </p:cNvPr>
          <p:cNvPicPr>
            <a:picLocks noChangeAspect="1"/>
          </p:cNvPicPr>
          <p:nvPr/>
        </p:nvPicPr>
        <p:blipFill>
          <a:blip r:embed="rId4"/>
          <a:stretch>
            <a:fillRect/>
          </a:stretch>
        </p:blipFill>
        <p:spPr>
          <a:xfrm>
            <a:off x="3667125" y="2247900"/>
            <a:ext cx="5651241" cy="3178823"/>
          </a:xfrm>
          <a:prstGeom prst="rect">
            <a:avLst/>
          </a:prstGeom>
        </p:spPr>
      </p:pic>
      <p:sp>
        <p:nvSpPr>
          <p:cNvPr id="28" name="Rectangle 27">
            <a:extLst>
              <a:ext uri="{FF2B5EF4-FFF2-40B4-BE49-F238E27FC236}">
                <a16:creationId xmlns:a16="http://schemas.microsoft.com/office/drawing/2014/main" id="{4EA4B3ED-050E-4A72-96B9-472019BD25DF}"/>
              </a:ext>
            </a:extLst>
          </p:cNvPr>
          <p:cNvSpPr/>
          <p:nvPr/>
        </p:nvSpPr>
        <p:spPr>
          <a:xfrm>
            <a:off x="4494645" y="3591204"/>
            <a:ext cx="4462601" cy="1316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rPr>
              <a:t>Training Link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In an effort to minimize the number of portal connections we have added a link to the training program.    </a:t>
            </a:r>
          </a:p>
        </p:txBody>
      </p:sp>
    </p:spTree>
    <p:extLst>
      <p:ext uri="{BB962C8B-B14F-4D97-AF65-F5344CB8AC3E}">
        <p14:creationId xmlns:p14="http://schemas.microsoft.com/office/powerpoint/2010/main" val="2971460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2173" y="833511"/>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Program Communications and Messaging</a:t>
              </a:r>
            </a:p>
          </p:txBody>
        </p:sp>
      </p:grpSp>
      <p:grpSp>
        <p:nvGrpSpPr>
          <p:cNvPr id="3" name="Group 2">
            <a:extLst>
              <a:ext uri="{FF2B5EF4-FFF2-40B4-BE49-F238E27FC236}">
                <a16:creationId xmlns:a16="http://schemas.microsoft.com/office/drawing/2014/main" id="{18564596-3DD0-4F2B-8585-AB33C789DBCD}"/>
              </a:ext>
            </a:extLst>
          </p:cNvPr>
          <p:cNvGrpSpPr/>
          <p:nvPr/>
        </p:nvGrpSpPr>
        <p:grpSpPr>
          <a:xfrm>
            <a:off x="693682" y="1564927"/>
            <a:ext cx="5280990" cy="1968386"/>
            <a:chOff x="693682" y="3236947"/>
            <a:chExt cx="4739576" cy="1672020"/>
          </a:xfrm>
        </p:grpSpPr>
        <p:pic>
          <p:nvPicPr>
            <p:cNvPr id="7" name="Picture 6">
              <a:extLst>
                <a:ext uri="{FF2B5EF4-FFF2-40B4-BE49-F238E27FC236}">
                  <a16:creationId xmlns:a16="http://schemas.microsoft.com/office/drawing/2014/main" id="{C074A0CB-30D6-4033-BA54-4AD244193481}"/>
                </a:ext>
              </a:extLst>
            </p:cNvPr>
            <p:cNvPicPr>
              <a:picLocks noChangeAspect="1"/>
            </p:cNvPicPr>
            <p:nvPr/>
          </p:nvPicPr>
          <p:blipFill rotWithShape="1">
            <a:blip r:embed="rId3"/>
            <a:srcRect t="57695" r="58365"/>
            <a:stretch/>
          </p:blipFill>
          <p:spPr>
            <a:xfrm>
              <a:off x="2507860" y="3236947"/>
              <a:ext cx="2925398" cy="1672020"/>
            </a:xfrm>
            <a:prstGeom prst="rect">
              <a:avLst/>
            </a:prstGeom>
          </p:spPr>
        </p:pic>
        <p:sp>
          <p:nvSpPr>
            <p:cNvPr id="19" name="Rectangle 18">
              <a:extLst>
                <a:ext uri="{FF2B5EF4-FFF2-40B4-BE49-F238E27FC236}">
                  <a16:creationId xmlns:a16="http://schemas.microsoft.com/office/drawing/2014/main" id="{A5DCDFCA-4B60-4D60-990B-10D5018FCCD7}"/>
                </a:ext>
              </a:extLst>
            </p:cNvPr>
            <p:cNvSpPr/>
            <p:nvPr/>
          </p:nvSpPr>
          <p:spPr>
            <a:xfrm>
              <a:off x="693682" y="3668222"/>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Important Messages</a:t>
              </a:r>
            </a:p>
          </p:txBody>
        </p:sp>
        <p:cxnSp>
          <p:nvCxnSpPr>
            <p:cNvPr id="22" name="Straight Arrow Connector 21">
              <a:extLst>
                <a:ext uri="{FF2B5EF4-FFF2-40B4-BE49-F238E27FC236}">
                  <a16:creationId xmlns:a16="http://schemas.microsoft.com/office/drawing/2014/main" id="{45EA8751-0358-4228-95E7-E9592A15B9F1}"/>
                </a:ext>
              </a:extLst>
            </p:cNvPr>
            <p:cNvCxnSpPr>
              <a:cxnSpLocks/>
              <a:stCxn id="19" idx="3"/>
            </p:cNvCxnSpPr>
            <p:nvPr/>
          </p:nvCxnSpPr>
          <p:spPr>
            <a:xfrm>
              <a:off x="2225195" y="3920368"/>
              <a:ext cx="613728" cy="42806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pic>
        <p:nvPicPr>
          <p:cNvPr id="8194" name="Picture 2">
            <a:extLst>
              <a:ext uri="{FF2B5EF4-FFF2-40B4-BE49-F238E27FC236}">
                <a16:creationId xmlns:a16="http://schemas.microsoft.com/office/drawing/2014/main" id="{8C02A14D-0705-4968-9379-5B197CD0F4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1807" y="1294486"/>
            <a:ext cx="2925398" cy="4618609"/>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F558BC56-E3A1-4B34-966B-F85317560CCA}"/>
              </a:ext>
            </a:extLst>
          </p:cNvPr>
          <p:cNvSpPr/>
          <p:nvPr/>
        </p:nvSpPr>
        <p:spPr>
          <a:xfrm>
            <a:off x="1964694" y="4101306"/>
            <a:ext cx="4462601" cy="1316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rPr>
              <a:t>IMPORTANT!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Program communications will continue to be delivered via the HBH Retail Communications Journal however we will also post important messages on the Messages section of the MarketPoint Retail Portal.  </a:t>
            </a:r>
          </a:p>
        </p:txBody>
      </p:sp>
    </p:spTree>
    <p:extLst>
      <p:ext uri="{BB962C8B-B14F-4D97-AF65-F5344CB8AC3E}">
        <p14:creationId xmlns:p14="http://schemas.microsoft.com/office/powerpoint/2010/main" val="3496387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Agent Program Resources</a:t>
              </a:r>
            </a:p>
          </p:txBody>
        </p:sp>
      </p:grpSp>
      <p:pic>
        <p:nvPicPr>
          <p:cNvPr id="7" name="Picture 6">
            <a:extLst>
              <a:ext uri="{FF2B5EF4-FFF2-40B4-BE49-F238E27FC236}">
                <a16:creationId xmlns:a16="http://schemas.microsoft.com/office/drawing/2014/main" id="{C074A0CB-30D6-4033-BA54-4AD244193481}"/>
              </a:ext>
            </a:extLst>
          </p:cNvPr>
          <p:cNvPicPr>
            <a:picLocks noChangeAspect="1"/>
          </p:cNvPicPr>
          <p:nvPr/>
        </p:nvPicPr>
        <p:blipFill rotWithShape="1">
          <a:blip r:embed="rId3"/>
          <a:srcRect t="9231" r="664"/>
          <a:stretch/>
        </p:blipFill>
        <p:spPr>
          <a:xfrm>
            <a:off x="2604677" y="2461031"/>
            <a:ext cx="6979640" cy="3587459"/>
          </a:xfrm>
          <a:prstGeom prst="rect">
            <a:avLst/>
          </a:prstGeom>
        </p:spPr>
      </p:pic>
      <p:sp>
        <p:nvSpPr>
          <p:cNvPr id="17" name="Rectangle 16">
            <a:extLst>
              <a:ext uri="{FF2B5EF4-FFF2-40B4-BE49-F238E27FC236}">
                <a16:creationId xmlns:a16="http://schemas.microsoft.com/office/drawing/2014/main" id="{1FFDDA3E-100E-4D95-8D4B-ED05B61ABF2C}"/>
              </a:ext>
            </a:extLst>
          </p:cNvPr>
          <p:cNvSpPr/>
          <p:nvPr/>
        </p:nvSpPr>
        <p:spPr>
          <a:xfrm>
            <a:off x="5502044" y="2652073"/>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Agent Program Resources</a:t>
            </a:r>
          </a:p>
        </p:txBody>
      </p:sp>
      <p:sp>
        <p:nvSpPr>
          <p:cNvPr id="18" name="Rectangle 17">
            <a:extLst>
              <a:ext uri="{FF2B5EF4-FFF2-40B4-BE49-F238E27FC236}">
                <a16:creationId xmlns:a16="http://schemas.microsoft.com/office/drawing/2014/main" id="{76885F8C-A1C7-427A-B6C9-FDE33F32E337}"/>
              </a:ext>
            </a:extLst>
          </p:cNvPr>
          <p:cNvSpPr/>
          <p:nvPr/>
        </p:nvSpPr>
        <p:spPr>
          <a:xfrm>
            <a:off x="775456" y="1535900"/>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Home </a:t>
            </a:r>
          </a:p>
        </p:txBody>
      </p:sp>
      <p:cxnSp>
        <p:nvCxnSpPr>
          <p:cNvPr id="24" name="Straight Arrow Connector 23">
            <a:extLst>
              <a:ext uri="{FF2B5EF4-FFF2-40B4-BE49-F238E27FC236}">
                <a16:creationId xmlns:a16="http://schemas.microsoft.com/office/drawing/2014/main" id="{E565B2B3-4E9E-481C-948E-0F375024842A}"/>
              </a:ext>
            </a:extLst>
          </p:cNvPr>
          <p:cNvCxnSpPr>
            <a:cxnSpLocks/>
            <a:stCxn id="18" idx="2"/>
          </p:cNvCxnSpPr>
          <p:nvPr/>
        </p:nvCxnSpPr>
        <p:spPr>
          <a:xfrm>
            <a:off x="1541213" y="2040192"/>
            <a:ext cx="1038060" cy="67795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AE28A6D-5070-446F-8AF0-763F8B71B892}"/>
              </a:ext>
            </a:extLst>
          </p:cNvPr>
          <p:cNvCxnSpPr>
            <a:cxnSpLocks/>
            <a:stCxn id="17" idx="1"/>
          </p:cNvCxnSpPr>
          <p:nvPr/>
        </p:nvCxnSpPr>
        <p:spPr>
          <a:xfrm flipH="1">
            <a:off x="3974841" y="2904219"/>
            <a:ext cx="1527203" cy="18477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5336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4CEF043-0B04-447A-9318-B1494F7121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6646" b="41013"/>
          <a:stretch/>
        </p:blipFill>
        <p:spPr bwMode="auto">
          <a:xfrm>
            <a:off x="2953025" y="1244674"/>
            <a:ext cx="2476225" cy="194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Agent Program Resources – Order Name Tags</a:t>
              </a:r>
            </a:p>
          </p:txBody>
        </p:sp>
      </p:grpSp>
      <p:sp>
        <p:nvSpPr>
          <p:cNvPr id="16" name="Rectangle 15">
            <a:extLst>
              <a:ext uri="{FF2B5EF4-FFF2-40B4-BE49-F238E27FC236}">
                <a16:creationId xmlns:a16="http://schemas.microsoft.com/office/drawing/2014/main" id="{1F7EA17E-66BE-49DE-AC9D-E1316909636D}"/>
              </a:ext>
            </a:extLst>
          </p:cNvPr>
          <p:cNvSpPr/>
          <p:nvPr/>
        </p:nvSpPr>
        <p:spPr>
          <a:xfrm>
            <a:off x="693682" y="1655661"/>
            <a:ext cx="1531513" cy="6779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Click on “Order Name Tags” to complete your name tag order</a:t>
            </a:r>
          </a:p>
        </p:txBody>
      </p:sp>
      <p:cxnSp>
        <p:nvCxnSpPr>
          <p:cNvPr id="19" name="Straight Arrow Connector 18">
            <a:extLst>
              <a:ext uri="{FF2B5EF4-FFF2-40B4-BE49-F238E27FC236}">
                <a16:creationId xmlns:a16="http://schemas.microsoft.com/office/drawing/2014/main" id="{EC09A4BD-4ED1-42ED-A629-3CCE16FCEE42}"/>
              </a:ext>
            </a:extLst>
          </p:cNvPr>
          <p:cNvCxnSpPr>
            <a:cxnSpLocks/>
          </p:cNvCxnSpPr>
          <p:nvPr/>
        </p:nvCxnSpPr>
        <p:spPr>
          <a:xfrm>
            <a:off x="2225195" y="1904783"/>
            <a:ext cx="870430" cy="18119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2050" name="Picture 3">
            <a:extLst>
              <a:ext uri="{FF2B5EF4-FFF2-40B4-BE49-F238E27FC236}">
                <a16:creationId xmlns:a16="http://schemas.microsoft.com/office/drawing/2014/main" id="{8B09159D-5B6B-4A4B-BD2F-5F4BDD948D0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0089" t="9186" r="23031" b="10752"/>
          <a:stretch/>
        </p:blipFill>
        <p:spPr bwMode="auto">
          <a:xfrm>
            <a:off x="7014054" y="1904783"/>
            <a:ext cx="2952751" cy="3603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A14A8029-EFC6-46BB-AB28-25A38EDF3692}"/>
              </a:ext>
            </a:extLst>
          </p:cNvPr>
          <p:cNvSpPr/>
          <p:nvPr/>
        </p:nvSpPr>
        <p:spPr>
          <a:xfrm>
            <a:off x="4412190" y="4596220"/>
            <a:ext cx="1531513" cy="8684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Complete the Name Tag order details and submit your order.  </a:t>
            </a:r>
          </a:p>
        </p:txBody>
      </p:sp>
      <p:cxnSp>
        <p:nvCxnSpPr>
          <p:cNvPr id="21" name="Straight Arrow Connector 20">
            <a:extLst>
              <a:ext uri="{FF2B5EF4-FFF2-40B4-BE49-F238E27FC236}">
                <a16:creationId xmlns:a16="http://schemas.microsoft.com/office/drawing/2014/main" id="{1C4C7F6E-3FDF-46C4-A71A-7F2B254296DF}"/>
              </a:ext>
            </a:extLst>
          </p:cNvPr>
          <p:cNvCxnSpPr>
            <a:cxnSpLocks/>
            <a:stCxn id="20" idx="3"/>
          </p:cNvCxnSpPr>
          <p:nvPr/>
        </p:nvCxnSpPr>
        <p:spPr>
          <a:xfrm>
            <a:off x="5943703" y="5030452"/>
            <a:ext cx="1070351" cy="139868"/>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2052" name="Picture 4">
            <a:extLst>
              <a:ext uri="{FF2B5EF4-FFF2-40B4-BE49-F238E27FC236}">
                <a16:creationId xmlns:a16="http://schemas.microsoft.com/office/drawing/2014/main" id="{3933FE77-B9D8-4BA7-9618-C6C0757817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6224" y="3741602"/>
            <a:ext cx="1672828" cy="1809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6435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4CEF043-0B04-447A-9318-B1494F7121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275" y="2461014"/>
            <a:ext cx="7424116" cy="3304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Agent Program Resources</a:t>
              </a:r>
            </a:p>
          </p:txBody>
        </p:sp>
      </p:grpSp>
      <p:sp>
        <p:nvSpPr>
          <p:cNvPr id="17" name="Rectangle 16">
            <a:extLst>
              <a:ext uri="{FF2B5EF4-FFF2-40B4-BE49-F238E27FC236}">
                <a16:creationId xmlns:a16="http://schemas.microsoft.com/office/drawing/2014/main" id="{1FFDDA3E-100E-4D95-8D4B-ED05B61ABF2C}"/>
              </a:ext>
            </a:extLst>
          </p:cNvPr>
          <p:cNvSpPr/>
          <p:nvPr/>
        </p:nvSpPr>
        <p:spPr>
          <a:xfrm>
            <a:off x="6900291" y="1742809"/>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Select your resources based on category </a:t>
            </a:r>
          </a:p>
        </p:txBody>
      </p:sp>
      <p:cxnSp>
        <p:nvCxnSpPr>
          <p:cNvPr id="26" name="Straight Arrow Connector 25">
            <a:extLst>
              <a:ext uri="{FF2B5EF4-FFF2-40B4-BE49-F238E27FC236}">
                <a16:creationId xmlns:a16="http://schemas.microsoft.com/office/drawing/2014/main" id="{1AE28A6D-5070-446F-8AF0-763F8B71B892}"/>
              </a:ext>
            </a:extLst>
          </p:cNvPr>
          <p:cNvCxnSpPr>
            <a:cxnSpLocks/>
            <a:stCxn id="17" idx="2"/>
          </p:cNvCxnSpPr>
          <p:nvPr/>
        </p:nvCxnSpPr>
        <p:spPr>
          <a:xfrm>
            <a:off x="7666048" y="2247101"/>
            <a:ext cx="1782752" cy="131796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1F7EA17E-66BE-49DE-AC9D-E1316909636D}"/>
              </a:ext>
            </a:extLst>
          </p:cNvPr>
          <p:cNvSpPr/>
          <p:nvPr/>
        </p:nvSpPr>
        <p:spPr>
          <a:xfrm>
            <a:off x="4802800" y="1742809"/>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Select your resources based on Name</a:t>
            </a:r>
          </a:p>
        </p:txBody>
      </p:sp>
      <p:cxnSp>
        <p:nvCxnSpPr>
          <p:cNvPr id="19" name="Straight Arrow Connector 18">
            <a:extLst>
              <a:ext uri="{FF2B5EF4-FFF2-40B4-BE49-F238E27FC236}">
                <a16:creationId xmlns:a16="http://schemas.microsoft.com/office/drawing/2014/main" id="{EC09A4BD-4ED1-42ED-A629-3CCE16FCEE42}"/>
              </a:ext>
            </a:extLst>
          </p:cNvPr>
          <p:cNvCxnSpPr>
            <a:cxnSpLocks/>
            <a:stCxn id="16" idx="2"/>
          </p:cNvCxnSpPr>
          <p:nvPr/>
        </p:nvCxnSpPr>
        <p:spPr>
          <a:xfrm flipH="1">
            <a:off x="5291468" y="2247101"/>
            <a:ext cx="277089" cy="137227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5AA12F26-8B90-482D-AC2D-A343AFCD0B45}"/>
              </a:ext>
            </a:extLst>
          </p:cNvPr>
          <p:cNvSpPr/>
          <p:nvPr/>
        </p:nvSpPr>
        <p:spPr>
          <a:xfrm>
            <a:off x="871888" y="2588069"/>
            <a:ext cx="2096517" cy="24131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The MarketPoint team has refreshed the marketing assets that are available to the agents participating in the MarketPoint Retail Program.   Please take the time to see what may work for you!  </a:t>
            </a:r>
          </a:p>
        </p:txBody>
      </p:sp>
      <p:pic>
        <p:nvPicPr>
          <p:cNvPr id="21" name="Picture 20">
            <a:extLst>
              <a:ext uri="{FF2B5EF4-FFF2-40B4-BE49-F238E27FC236}">
                <a16:creationId xmlns:a16="http://schemas.microsoft.com/office/drawing/2014/main" id="{814D8C01-B1F7-40CE-AE5F-EC660E38DB7C}"/>
              </a:ext>
            </a:extLst>
          </p:cNvPr>
          <p:cNvPicPr>
            <a:picLocks noChangeAspect="1"/>
          </p:cNvPicPr>
          <p:nvPr/>
        </p:nvPicPr>
        <p:blipFill rotWithShape="1">
          <a:blip r:embed="rId4"/>
          <a:srcRect l="84387" t="34459" r="2410" b="48736"/>
          <a:stretch/>
        </p:blipFill>
        <p:spPr>
          <a:xfrm>
            <a:off x="9629154" y="3714750"/>
            <a:ext cx="1609726" cy="1152526"/>
          </a:xfrm>
          <a:prstGeom prst="rect">
            <a:avLst/>
          </a:prstGeom>
        </p:spPr>
      </p:pic>
    </p:spTree>
    <p:extLst>
      <p:ext uri="{BB962C8B-B14F-4D97-AF65-F5344CB8AC3E}">
        <p14:creationId xmlns:p14="http://schemas.microsoft.com/office/powerpoint/2010/main" val="127712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Enrollment Quote</a:t>
              </a:r>
            </a:p>
          </p:txBody>
        </p:sp>
      </p:grpSp>
      <p:grpSp>
        <p:nvGrpSpPr>
          <p:cNvPr id="47" name="Group 46">
            <a:extLst>
              <a:ext uri="{FF2B5EF4-FFF2-40B4-BE49-F238E27FC236}">
                <a16:creationId xmlns:a16="http://schemas.microsoft.com/office/drawing/2014/main" id="{E9D2B68A-EB1F-4D2D-BBD8-AA6BDDEB678B}"/>
              </a:ext>
            </a:extLst>
          </p:cNvPr>
          <p:cNvGrpSpPr/>
          <p:nvPr/>
        </p:nvGrpSpPr>
        <p:grpSpPr>
          <a:xfrm>
            <a:off x="2005296" y="1553044"/>
            <a:ext cx="6552331" cy="3947241"/>
            <a:chOff x="1280281" y="1555570"/>
            <a:chExt cx="6552331" cy="3947241"/>
          </a:xfrm>
        </p:grpSpPr>
        <p:pic>
          <p:nvPicPr>
            <p:cNvPr id="7" name="Picture 6">
              <a:extLst>
                <a:ext uri="{FF2B5EF4-FFF2-40B4-BE49-F238E27FC236}">
                  <a16:creationId xmlns:a16="http://schemas.microsoft.com/office/drawing/2014/main" id="{C074A0CB-30D6-4033-BA54-4AD244193481}"/>
                </a:ext>
              </a:extLst>
            </p:cNvPr>
            <p:cNvPicPr>
              <a:picLocks noChangeAspect="1"/>
            </p:cNvPicPr>
            <p:nvPr/>
          </p:nvPicPr>
          <p:blipFill rotWithShape="1">
            <a:blip r:embed="rId3"/>
            <a:srcRect t="9231" r="73378" b="47237"/>
            <a:stretch/>
          </p:blipFill>
          <p:spPr>
            <a:xfrm>
              <a:off x="3541189" y="1555570"/>
              <a:ext cx="4291423" cy="3947241"/>
            </a:xfrm>
            <a:prstGeom prst="rect">
              <a:avLst/>
            </a:prstGeom>
          </p:spPr>
        </p:pic>
        <p:sp>
          <p:nvSpPr>
            <p:cNvPr id="20" name="Rectangle 19">
              <a:extLst>
                <a:ext uri="{FF2B5EF4-FFF2-40B4-BE49-F238E27FC236}">
                  <a16:creationId xmlns:a16="http://schemas.microsoft.com/office/drawing/2014/main" id="{A9804D05-4695-451C-852D-01DBB9BDB317}"/>
                </a:ext>
              </a:extLst>
            </p:cNvPr>
            <p:cNvSpPr/>
            <p:nvPr/>
          </p:nvSpPr>
          <p:spPr>
            <a:xfrm>
              <a:off x="1280281" y="2994209"/>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Quote and Enroll</a:t>
              </a:r>
            </a:p>
          </p:txBody>
        </p:sp>
        <p:cxnSp>
          <p:nvCxnSpPr>
            <p:cNvPr id="23" name="Straight Arrow Connector 22">
              <a:extLst>
                <a:ext uri="{FF2B5EF4-FFF2-40B4-BE49-F238E27FC236}">
                  <a16:creationId xmlns:a16="http://schemas.microsoft.com/office/drawing/2014/main" id="{113C0056-9276-41BD-B59D-4BA556173899}"/>
                </a:ext>
              </a:extLst>
            </p:cNvPr>
            <p:cNvCxnSpPr>
              <a:cxnSpLocks/>
              <a:stCxn id="20" idx="3"/>
            </p:cNvCxnSpPr>
            <p:nvPr/>
          </p:nvCxnSpPr>
          <p:spPr>
            <a:xfrm flipV="1">
              <a:off x="2811794" y="3129756"/>
              <a:ext cx="541006" cy="11659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54147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Enrollment Quote</a:t>
              </a:r>
            </a:p>
          </p:txBody>
        </p:sp>
      </p:grpSp>
      <p:sp>
        <p:nvSpPr>
          <p:cNvPr id="17" name="Rectangle 16">
            <a:extLst>
              <a:ext uri="{FF2B5EF4-FFF2-40B4-BE49-F238E27FC236}">
                <a16:creationId xmlns:a16="http://schemas.microsoft.com/office/drawing/2014/main" id="{1FFDDA3E-100E-4D95-8D4B-ED05B61ABF2C}"/>
              </a:ext>
            </a:extLst>
          </p:cNvPr>
          <p:cNvSpPr/>
          <p:nvPr/>
        </p:nvSpPr>
        <p:spPr>
          <a:xfrm>
            <a:off x="734897" y="2741352"/>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Select the plan type to discuss</a:t>
            </a:r>
          </a:p>
        </p:txBody>
      </p:sp>
      <p:cxnSp>
        <p:nvCxnSpPr>
          <p:cNvPr id="26" name="Straight Arrow Connector 25">
            <a:extLst>
              <a:ext uri="{FF2B5EF4-FFF2-40B4-BE49-F238E27FC236}">
                <a16:creationId xmlns:a16="http://schemas.microsoft.com/office/drawing/2014/main" id="{1AE28A6D-5070-446F-8AF0-763F8B71B892}"/>
              </a:ext>
            </a:extLst>
          </p:cNvPr>
          <p:cNvCxnSpPr>
            <a:cxnSpLocks/>
            <a:stCxn id="17" idx="3"/>
          </p:cNvCxnSpPr>
          <p:nvPr/>
        </p:nvCxnSpPr>
        <p:spPr>
          <a:xfrm>
            <a:off x="2266410" y="2993498"/>
            <a:ext cx="340787" cy="4246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1F7EA17E-66BE-49DE-AC9D-E1316909636D}"/>
              </a:ext>
            </a:extLst>
          </p:cNvPr>
          <p:cNvSpPr/>
          <p:nvPr/>
        </p:nvSpPr>
        <p:spPr>
          <a:xfrm>
            <a:off x="734897" y="1929391"/>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Enter the client zip code</a:t>
            </a:r>
          </a:p>
        </p:txBody>
      </p:sp>
      <p:cxnSp>
        <p:nvCxnSpPr>
          <p:cNvPr id="19" name="Straight Arrow Connector 18">
            <a:extLst>
              <a:ext uri="{FF2B5EF4-FFF2-40B4-BE49-F238E27FC236}">
                <a16:creationId xmlns:a16="http://schemas.microsoft.com/office/drawing/2014/main" id="{EC09A4BD-4ED1-42ED-A629-3CCE16FCEE42}"/>
              </a:ext>
            </a:extLst>
          </p:cNvPr>
          <p:cNvCxnSpPr>
            <a:cxnSpLocks/>
            <a:stCxn id="16" idx="3"/>
          </p:cNvCxnSpPr>
          <p:nvPr/>
        </p:nvCxnSpPr>
        <p:spPr>
          <a:xfrm>
            <a:off x="2266410" y="2181537"/>
            <a:ext cx="375272" cy="25214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37D5FD1-D2A8-4084-A76D-0D85B4F44265}"/>
              </a:ext>
            </a:extLst>
          </p:cNvPr>
          <p:cNvPicPr>
            <a:picLocks noChangeAspect="1"/>
          </p:cNvPicPr>
          <p:nvPr/>
        </p:nvPicPr>
        <p:blipFill rotWithShape="1">
          <a:blip r:embed="rId3"/>
          <a:srcRect t="8930" r="67517" b="38058"/>
          <a:stretch/>
        </p:blipFill>
        <p:spPr>
          <a:xfrm>
            <a:off x="2754494" y="1254968"/>
            <a:ext cx="2560455" cy="2350468"/>
          </a:xfrm>
          <a:prstGeom prst="rect">
            <a:avLst/>
          </a:prstGeom>
        </p:spPr>
      </p:pic>
      <p:pic>
        <p:nvPicPr>
          <p:cNvPr id="21" name="Picture 20">
            <a:extLst>
              <a:ext uri="{FF2B5EF4-FFF2-40B4-BE49-F238E27FC236}">
                <a16:creationId xmlns:a16="http://schemas.microsoft.com/office/drawing/2014/main" id="{D27740CE-85E6-4D9D-9201-29C38F9BC4B3}"/>
              </a:ext>
            </a:extLst>
          </p:cNvPr>
          <p:cNvPicPr>
            <a:picLocks noChangeAspect="1"/>
          </p:cNvPicPr>
          <p:nvPr/>
        </p:nvPicPr>
        <p:blipFill rotWithShape="1">
          <a:blip r:embed="rId4"/>
          <a:srcRect t="7688" r="44295"/>
          <a:stretch/>
        </p:blipFill>
        <p:spPr>
          <a:xfrm>
            <a:off x="7121111" y="1929391"/>
            <a:ext cx="4335992" cy="4041753"/>
          </a:xfrm>
          <a:prstGeom prst="rect">
            <a:avLst/>
          </a:prstGeom>
        </p:spPr>
      </p:pic>
      <p:sp>
        <p:nvSpPr>
          <p:cNvPr id="27" name="Rectangle 26">
            <a:extLst>
              <a:ext uri="{FF2B5EF4-FFF2-40B4-BE49-F238E27FC236}">
                <a16:creationId xmlns:a16="http://schemas.microsoft.com/office/drawing/2014/main" id="{B7C41BEE-6D6E-4E80-9D52-55B3C099B772}"/>
              </a:ext>
            </a:extLst>
          </p:cNvPr>
          <p:cNvSpPr/>
          <p:nvPr/>
        </p:nvSpPr>
        <p:spPr>
          <a:xfrm>
            <a:off x="3859732" y="3717350"/>
            <a:ext cx="2492904" cy="15942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rPr>
              <a:t>Once you select the plan type, the needs assessment will populate. Answer everything the beneficiary is comfortable providing and click "View all plans"</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8" name="Straight Arrow Connector 27">
            <a:extLst>
              <a:ext uri="{FF2B5EF4-FFF2-40B4-BE49-F238E27FC236}">
                <a16:creationId xmlns:a16="http://schemas.microsoft.com/office/drawing/2014/main" id="{D25A45A2-640C-43F6-94B0-F4CD583A4CCC}"/>
              </a:ext>
            </a:extLst>
          </p:cNvPr>
          <p:cNvCxnSpPr>
            <a:cxnSpLocks/>
            <a:stCxn id="27" idx="2"/>
          </p:cNvCxnSpPr>
          <p:nvPr/>
        </p:nvCxnSpPr>
        <p:spPr>
          <a:xfrm>
            <a:off x="5106184" y="5311588"/>
            <a:ext cx="1828016" cy="27958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5976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Enrolling in a Plan</a:t>
              </a:r>
            </a:p>
          </p:txBody>
        </p:sp>
      </p:grpSp>
      <p:pic>
        <p:nvPicPr>
          <p:cNvPr id="3" name="Picture 2">
            <a:extLst>
              <a:ext uri="{FF2B5EF4-FFF2-40B4-BE49-F238E27FC236}">
                <a16:creationId xmlns:a16="http://schemas.microsoft.com/office/drawing/2014/main" id="{ECB7A7D2-0E0C-4EB7-8608-EB91E6F214C9}"/>
              </a:ext>
            </a:extLst>
          </p:cNvPr>
          <p:cNvPicPr>
            <a:picLocks noChangeAspect="1"/>
          </p:cNvPicPr>
          <p:nvPr/>
        </p:nvPicPr>
        <p:blipFill rotWithShape="1">
          <a:blip r:embed="rId3"/>
          <a:srcRect t="9943"/>
          <a:stretch/>
        </p:blipFill>
        <p:spPr>
          <a:xfrm>
            <a:off x="2942403" y="1427836"/>
            <a:ext cx="6401784" cy="3242959"/>
          </a:xfrm>
          <a:prstGeom prst="rect">
            <a:avLst/>
          </a:prstGeom>
        </p:spPr>
      </p:pic>
      <p:sp>
        <p:nvSpPr>
          <p:cNvPr id="15" name="Rectangle 14">
            <a:extLst>
              <a:ext uri="{FF2B5EF4-FFF2-40B4-BE49-F238E27FC236}">
                <a16:creationId xmlns:a16="http://schemas.microsoft.com/office/drawing/2014/main" id="{F2D40709-3FA7-4538-AE4F-422095AFCC9C}"/>
              </a:ext>
            </a:extLst>
          </p:cNvPr>
          <p:cNvSpPr/>
          <p:nvPr/>
        </p:nvSpPr>
        <p:spPr>
          <a:xfrm>
            <a:off x="1344077" y="5064751"/>
            <a:ext cx="9600148" cy="73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All available plans for the participating carriers in the client’s zip code appear.  Once the client has made a decision, simply click the “enroll” button and complete the application.</a:t>
            </a:r>
          </a:p>
        </p:txBody>
      </p:sp>
      <p:cxnSp>
        <p:nvCxnSpPr>
          <p:cNvPr id="16" name="Straight Arrow Connector 15">
            <a:extLst>
              <a:ext uri="{FF2B5EF4-FFF2-40B4-BE49-F238E27FC236}">
                <a16:creationId xmlns:a16="http://schemas.microsoft.com/office/drawing/2014/main" id="{D7BA0D0C-E49B-4D09-8D7A-D726DD630380}"/>
              </a:ext>
            </a:extLst>
          </p:cNvPr>
          <p:cNvCxnSpPr>
            <a:cxnSpLocks/>
          </p:cNvCxnSpPr>
          <p:nvPr/>
        </p:nvCxnSpPr>
        <p:spPr>
          <a:xfrm flipH="1" flipV="1">
            <a:off x="9077325" y="4219575"/>
            <a:ext cx="571500" cy="92392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5282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Enrolling in a Plan</a:t>
              </a:r>
            </a:p>
          </p:txBody>
        </p:sp>
      </p:grpSp>
      <p:sp>
        <p:nvSpPr>
          <p:cNvPr id="15" name="Rectangle 14">
            <a:extLst>
              <a:ext uri="{FF2B5EF4-FFF2-40B4-BE49-F238E27FC236}">
                <a16:creationId xmlns:a16="http://schemas.microsoft.com/office/drawing/2014/main" id="{F2D40709-3FA7-4538-AE4F-422095AFCC9C}"/>
              </a:ext>
            </a:extLst>
          </p:cNvPr>
          <p:cNvSpPr/>
          <p:nvPr/>
        </p:nvSpPr>
        <p:spPr>
          <a:xfrm>
            <a:off x="1344077" y="5064751"/>
            <a:ext cx="9600148" cy="73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In the event you are unable to complete the enrollment via the portal, please make sure to click in the contacts that you have completed a paper application.  That will count towards your enrollment totals.</a:t>
            </a:r>
          </a:p>
        </p:txBody>
      </p:sp>
      <p:pic>
        <p:nvPicPr>
          <p:cNvPr id="2050" name="Picture 2">
            <a:extLst>
              <a:ext uri="{FF2B5EF4-FFF2-40B4-BE49-F238E27FC236}">
                <a16:creationId xmlns:a16="http://schemas.microsoft.com/office/drawing/2014/main" id="{6958AE26-37B3-4374-ACE6-C91C7D2B26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7633" y="1268228"/>
            <a:ext cx="6855442" cy="350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Arrow Connector 15">
            <a:extLst>
              <a:ext uri="{FF2B5EF4-FFF2-40B4-BE49-F238E27FC236}">
                <a16:creationId xmlns:a16="http://schemas.microsoft.com/office/drawing/2014/main" id="{D7BA0D0C-E49B-4D09-8D7A-D726DD630380}"/>
              </a:ext>
            </a:extLst>
          </p:cNvPr>
          <p:cNvCxnSpPr>
            <a:cxnSpLocks/>
          </p:cNvCxnSpPr>
          <p:nvPr/>
        </p:nvCxnSpPr>
        <p:spPr>
          <a:xfrm flipH="1" flipV="1">
            <a:off x="3727269" y="3544389"/>
            <a:ext cx="652870" cy="146955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8685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F0219E1-56C0-47F7-BFAA-1C4F56942D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2539" y="666269"/>
            <a:ext cx="8666922" cy="179883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1">
            <a:extLst>
              <a:ext uri="{FF2B5EF4-FFF2-40B4-BE49-F238E27FC236}">
                <a16:creationId xmlns:a16="http://schemas.microsoft.com/office/drawing/2014/main" id="{ED991BC9-4D22-46F0-8414-0D5056B21A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990" y="3673793"/>
            <a:ext cx="84296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550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Retail Program Reporting</a:t>
              </a:r>
            </a:p>
          </p:txBody>
        </p:sp>
      </p:grpSp>
      <p:pic>
        <p:nvPicPr>
          <p:cNvPr id="7" name="Picture 6">
            <a:extLst>
              <a:ext uri="{FF2B5EF4-FFF2-40B4-BE49-F238E27FC236}">
                <a16:creationId xmlns:a16="http://schemas.microsoft.com/office/drawing/2014/main" id="{C074A0CB-30D6-4033-BA54-4AD244193481}"/>
              </a:ext>
            </a:extLst>
          </p:cNvPr>
          <p:cNvPicPr>
            <a:picLocks noChangeAspect="1"/>
          </p:cNvPicPr>
          <p:nvPr/>
        </p:nvPicPr>
        <p:blipFill rotWithShape="1">
          <a:blip r:embed="rId3"/>
          <a:srcRect t="9231" r="73378" b="47237"/>
          <a:stretch/>
        </p:blipFill>
        <p:spPr>
          <a:xfrm>
            <a:off x="3780429" y="1656444"/>
            <a:ext cx="4291423" cy="3947241"/>
          </a:xfrm>
          <a:prstGeom prst="rect">
            <a:avLst/>
          </a:prstGeom>
        </p:spPr>
      </p:pic>
      <p:sp>
        <p:nvSpPr>
          <p:cNvPr id="29" name="Rectangle 28">
            <a:extLst>
              <a:ext uri="{FF2B5EF4-FFF2-40B4-BE49-F238E27FC236}">
                <a16:creationId xmlns:a16="http://schemas.microsoft.com/office/drawing/2014/main" id="{54DF62DE-0CA0-42B4-9F0D-E50262F15424}"/>
              </a:ext>
            </a:extLst>
          </p:cNvPr>
          <p:cNvSpPr/>
          <p:nvPr/>
        </p:nvSpPr>
        <p:spPr>
          <a:xfrm>
            <a:off x="1519521" y="4679925"/>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Reporting</a:t>
            </a:r>
          </a:p>
        </p:txBody>
      </p:sp>
      <p:cxnSp>
        <p:nvCxnSpPr>
          <p:cNvPr id="36" name="Straight Arrow Connector 35">
            <a:extLst>
              <a:ext uri="{FF2B5EF4-FFF2-40B4-BE49-F238E27FC236}">
                <a16:creationId xmlns:a16="http://schemas.microsoft.com/office/drawing/2014/main" id="{1C8984B2-69D4-43EC-9850-0A0E3EAFA595}"/>
              </a:ext>
            </a:extLst>
          </p:cNvPr>
          <p:cNvCxnSpPr>
            <a:cxnSpLocks/>
          </p:cNvCxnSpPr>
          <p:nvPr/>
        </p:nvCxnSpPr>
        <p:spPr>
          <a:xfrm flipV="1">
            <a:off x="3039578" y="4276489"/>
            <a:ext cx="630896" cy="68277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49" name="Picture 48" descr="Icon&#10;&#10;Description automatically generated">
            <a:extLst>
              <a:ext uri="{FF2B5EF4-FFF2-40B4-BE49-F238E27FC236}">
                <a16:creationId xmlns:a16="http://schemas.microsoft.com/office/drawing/2014/main" id="{2A269C57-D60D-4F66-90D1-0B8CE28F68A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9007985" y="3816193"/>
            <a:ext cx="1869190" cy="1975075"/>
          </a:xfrm>
          <a:prstGeom prst="rect">
            <a:avLst/>
          </a:prstGeom>
        </p:spPr>
      </p:pic>
    </p:spTree>
    <p:extLst>
      <p:ext uri="{BB962C8B-B14F-4D97-AF65-F5344CB8AC3E}">
        <p14:creationId xmlns:p14="http://schemas.microsoft.com/office/powerpoint/2010/main" val="2149683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Retail Program Enrollment Reporting</a:t>
              </a:r>
            </a:p>
          </p:txBody>
        </p:sp>
      </p:grpSp>
      <p:sp>
        <p:nvSpPr>
          <p:cNvPr id="29" name="Rectangle 28">
            <a:extLst>
              <a:ext uri="{FF2B5EF4-FFF2-40B4-BE49-F238E27FC236}">
                <a16:creationId xmlns:a16="http://schemas.microsoft.com/office/drawing/2014/main" id="{54DF62DE-0CA0-42B4-9F0D-E50262F15424}"/>
              </a:ext>
            </a:extLst>
          </p:cNvPr>
          <p:cNvSpPr/>
          <p:nvPr/>
        </p:nvSpPr>
        <p:spPr>
          <a:xfrm>
            <a:off x="2387032" y="1674829"/>
            <a:ext cx="7414929" cy="541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Once enrollments have begun, you will see all of your enrollment activity in the reporting tab!</a:t>
            </a:r>
          </a:p>
        </p:txBody>
      </p:sp>
      <p:pic>
        <p:nvPicPr>
          <p:cNvPr id="4098" name="Picture 2">
            <a:extLst>
              <a:ext uri="{FF2B5EF4-FFF2-40B4-BE49-F238E27FC236}">
                <a16:creationId xmlns:a16="http://schemas.microsoft.com/office/drawing/2014/main" id="{AC13A468-AD09-4D67-BE46-2C4FB5F687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1020" y="2514600"/>
            <a:ext cx="8982283" cy="304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6303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Program Notifications</a:t>
              </a:r>
            </a:p>
          </p:txBody>
        </p:sp>
      </p:grpSp>
      <p:grpSp>
        <p:nvGrpSpPr>
          <p:cNvPr id="2" name="Group 1">
            <a:extLst>
              <a:ext uri="{FF2B5EF4-FFF2-40B4-BE49-F238E27FC236}">
                <a16:creationId xmlns:a16="http://schemas.microsoft.com/office/drawing/2014/main" id="{93DF90A6-EB94-45F8-8A7F-635CDBDB684C}"/>
              </a:ext>
            </a:extLst>
          </p:cNvPr>
          <p:cNvGrpSpPr/>
          <p:nvPr/>
        </p:nvGrpSpPr>
        <p:grpSpPr>
          <a:xfrm>
            <a:off x="693682" y="1676799"/>
            <a:ext cx="6812018" cy="2580876"/>
            <a:chOff x="1152105" y="2218136"/>
            <a:chExt cx="8058570" cy="2421727"/>
          </a:xfrm>
        </p:grpSpPr>
        <p:pic>
          <p:nvPicPr>
            <p:cNvPr id="7" name="Picture 6">
              <a:extLst>
                <a:ext uri="{FF2B5EF4-FFF2-40B4-BE49-F238E27FC236}">
                  <a16:creationId xmlns:a16="http://schemas.microsoft.com/office/drawing/2014/main" id="{C074A0CB-30D6-4033-BA54-4AD244193481}"/>
                </a:ext>
              </a:extLst>
            </p:cNvPr>
            <p:cNvPicPr>
              <a:picLocks noChangeAspect="1"/>
            </p:cNvPicPr>
            <p:nvPr/>
          </p:nvPicPr>
          <p:blipFill rotWithShape="1">
            <a:blip r:embed="rId3"/>
            <a:srcRect t="62160" r="50311" b="1"/>
            <a:stretch/>
          </p:blipFill>
          <p:spPr>
            <a:xfrm>
              <a:off x="3557177" y="2218136"/>
              <a:ext cx="5653498" cy="2421727"/>
            </a:xfrm>
            <a:prstGeom prst="rect">
              <a:avLst/>
            </a:prstGeom>
          </p:spPr>
        </p:pic>
        <p:sp>
          <p:nvSpPr>
            <p:cNvPr id="52" name="Rectangle 51">
              <a:extLst>
                <a:ext uri="{FF2B5EF4-FFF2-40B4-BE49-F238E27FC236}">
                  <a16:creationId xmlns:a16="http://schemas.microsoft.com/office/drawing/2014/main" id="{E87C902A-17D6-4066-AFCB-5922F505926A}"/>
                </a:ext>
              </a:extLst>
            </p:cNvPr>
            <p:cNvSpPr/>
            <p:nvPr/>
          </p:nvSpPr>
          <p:spPr>
            <a:xfrm>
              <a:off x="1152105" y="2763925"/>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Notifications</a:t>
              </a:r>
            </a:p>
          </p:txBody>
        </p:sp>
        <p:cxnSp>
          <p:nvCxnSpPr>
            <p:cNvPr id="53" name="Straight Arrow Connector 52">
              <a:extLst>
                <a:ext uri="{FF2B5EF4-FFF2-40B4-BE49-F238E27FC236}">
                  <a16:creationId xmlns:a16="http://schemas.microsoft.com/office/drawing/2014/main" id="{8E126E8A-41C2-4487-8E20-C797A89E0FF2}"/>
                </a:ext>
              </a:extLst>
            </p:cNvPr>
            <p:cNvCxnSpPr>
              <a:cxnSpLocks/>
              <a:stCxn id="52" idx="3"/>
            </p:cNvCxnSpPr>
            <p:nvPr/>
          </p:nvCxnSpPr>
          <p:spPr>
            <a:xfrm>
              <a:off x="2683618" y="3016071"/>
              <a:ext cx="741088" cy="50429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pic>
        <p:nvPicPr>
          <p:cNvPr id="6146" name="Picture 4">
            <a:extLst>
              <a:ext uri="{FF2B5EF4-FFF2-40B4-BE49-F238E27FC236}">
                <a16:creationId xmlns:a16="http://schemas.microsoft.com/office/drawing/2014/main" id="{9002C76E-881B-41E3-BC3F-0E82715FA2D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0483"/>
          <a:stretch/>
        </p:blipFill>
        <p:spPr bwMode="auto">
          <a:xfrm>
            <a:off x="8471634" y="1407002"/>
            <a:ext cx="1774441" cy="4486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45573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Frequently Asked Questions?</a:t>
              </a:r>
            </a:p>
          </p:txBody>
        </p:sp>
      </p:grpSp>
      <p:grpSp>
        <p:nvGrpSpPr>
          <p:cNvPr id="2" name="Group 1">
            <a:extLst>
              <a:ext uri="{FF2B5EF4-FFF2-40B4-BE49-F238E27FC236}">
                <a16:creationId xmlns:a16="http://schemas.microsoft.com/office/drawing/2014/main" id="{44F78AAE-1FFB-49B8-B0F8-A45C43C04C76}"/>
              </a:ext>
            </a:extLst>
          </p:cNvPr>
          <p:cNvGrpSpPr/>
          <p:nvPr/>
        </p:nvGrpSpPr>
        <p:grpSpPr>
          <a:xfrm>
            <a:off x="693682" y="1760936"/>
            <a:ext cx="5477295" cy="1668064"/>
            <a:chOff x="1152105" y="2218136"/>
            <a:chExt cx="8058570" cy="2421727"/>
          </a:xfrm>
        </p:grpSpPr>
        <p:pic>
          <p:nvPicPr>
            <p:cNvPr id="7" name="Picture 6">
              <a:extLst>
                <a:ext uri="{FF2B5EF4-FFF2-40B4-BE49-F238E27FC236}">
                  <a16:creationId xmlns:a16="http://schemas.microsoft.com/office/drawing/2014/main" id="{C074A0CB-30D6-4033-BA54-4AD244193481}"/>
                </a:ext>
              </a:extLst>
            </p:cNvPr>
            <p:cNvPicPr>
              <a:picLocks noChangeAspect="1"/>
            </p:cNvPicPr>
            <p:nvPr/>
          </p:nvPicPr>
          <p:blipFill rotWithShape="1">
            <a:blip r:embed="rId3"/>
            <a:srcRect t="62160" r="50311" b="1"/>
            <a:stretch/>
          </p:blipFill>
          <p:spPr>
            <a:xfrm>
              <a:off x="3557177" y="2218136"/>
              <a:ext cx="5653498" cy="2421727"/>
            </a:xfrm>
            <a:prstGeom prst="rect">
              <a:avLst/>
            </a:prstGeom>
          </p:spPr>
        </p:pic>
        <p:sp>
          <p:nvSpPr>
            <p:cNvPr id="42" name="Rectangle 41">
              <a:extLst>
                <a:ext uri="{FF2B5EF4-FFF2-40B4-BE49-F238E27FC236}">
                  <a16:creationId xmlns:a16="http://schemas.microsoft.com/office/drawing/2014/main" id="{AE958C8B-C0EC-4877-82A2-8C4E69854129}"/>
                </a:ext>
              </a:extLst>
            </p:cNvPr>
            <p:cNvSpPr/>
            <p:nvPr/>
          </p:nvSpPr>
          <p:spPr>
            <a:xfrm>
              <a:off x="1152105" y="3701340"/>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FAQ</a:t>
              </a:r>
            </a:p>
          </p:txBody>
        </p:sp>
        <p:cxnSp>
          <p:nvCxnSpPr>
            <p:cNvPr id="43" name="Straight Arrow Connector 42">
              <a:extLst>
                <a:ext uri="{FF2B5EF4-FFF2-40B4-BE49-F238E27FC236}">
                  <a16:creationId xmlns:a16="http://schemas.microsoft.com/office/drawing/2014/main" id="{155DAF65-4A76-443A-B727-AA50F5FF7B8B}"/>
                </a:ext>
              </a:extLst>
            </p:cNvPr>
            <p:cNvCxnSpPr>
              <a:cxnSpLocks/>
              <a:stCxn id="42" idx="3"/>
            </p:cNvCxnSpPr>
            <p:nvPr/>
          </p:nvCxnSpPr>
          <p:spPr>
            <a:xfrm>
              <a:off x="2683618" y="3953486"/>
              <a:ext cx="669182"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id="{195E2622-00A4-44CA-86CB-52C285E9624B}"/>
              </a:ext>
            </a:extLst>
          </p:cNvPr>
          <p:cNvPicPr>
            <a:picLocks noChangeAspect="1"/>
          </p:cNvPicPr>
          <p:nvPr/>
        </p:nvPicPr>
        <p:blipFill rotWithShape="1">
          <a:blip r:embed="rId4"/>
          <a:srcRect t="9674" r="36086" b="14075"/>
          <a:stretch/>
        </p:blipFill>
        <p:spPr>
          <a:xfrm>
            <a:off x="5634837" y="1760936"/>
            <a:ext cx="5778699" cy="3877987"/>
          </a:xfrm>
          <a:prstGeom prst="rect">
            <a:avLst/>
          </a:prstGeom>
        </p:spPr>
      </p:pic>
    </p:spTree>
    <p:extLst>
      <p:ext uri="{BB962C8B-B14F-4D97-AF65-F5344CB8AC3E}">
        <p14:creationId xmlns:p14="http://schemas.microsoft.com/office/powerpoint/2010/main" val="40527810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Agent Profile Settings</a:t>
              </a:r>
            </a:p>
          </p:txBody>
        </p:sp>
      </p:grpSp>
      <p:grpSp>
        <p:nvGrpSpPr>
          <p:cNvPr id="2" name="Group 1">
            <a:extLst>
              <a:ext uri="{FF2B5EF4-FFF2-40B4-BE49-F238E27FC236}">
                <a16:creationId xmlns:a16="http://schemas.microsoft.com/office/drawing/2014/main" id="{74D71AE0-7A22-4E77-A793-BE6D02FEA8E5}"/>
              </a:ext>
            </a:extLst>
          </p:cNvPr>
          <p:cNvGrpSpPr/>
          <p:nvPr/>
        </p:nvGrpSpPr>
        <p:grpSpPr>
          <a:xfrm>
            <a:off x="2582912" y="2270218"/>
            <a:ext cx="7120766" cy="3340120"/>
            <a:chOff x="1152105" y="2218136"/>
            <a:chExt cx="8058570" cy="2837086"/>
          </a:xfrm>
        </p:grpSpPr>
        <p:pic>
          <p:nvPicPr>
            <p:cNvPr id="7" name="Picture 6">
              <a:extLst>
                <a:ext uri="{FF2B5EF4-FFF2-40B4-BE49-F238E27FC236}">
                  <a16:creationId xmlns:a16="http://schemas.microsoft.com/office/drawing/2014/main" id="{C074A0CB-30D6-4033-BA54-4AD244193481}"/>
                </a:ext>
              </a:extLst>
            </p:cNvPr>
            <p:cNvPicPr>
              <a:picLocks noChangeAspect="1"/>
            </p:cNvPicPr>
            <p:nvPr/>
          </p:nvPicPr>
          <p:blipFill rotWithShape="1">
            <a:blip r:embed="rId3"/>
            <a:srcRect t="62160" r="50311" b="1"/>
            <a:stretch/>
          </p:blipFill>
          <p:spPr>
            <a:xfrm>
              <a:off x="3557177" y="2218136"/>
              <a:ext cx="5653498" cy="2421727"/>
            </a:xfrm>
            <a:prstGeom prst="rect">
              <a:avLst/>
            </a:prstGeom>
          </p:spPr>
        </p:pic>
        <p:sp>
          <p:nvSpPr>
            <p:cNvPr id="27" name="Rectangle 26">
              <a:extLst>
                <a:ext uri="{FF2B5EF4-FFF2-40B4-BE49-F238E27FC236}">
                  <a16:creationId xmlns:a16="http://schemas.microsoft.com/office/drawing/2014/main" id="{949C5DEB-1004-457D-96C4-8B44F7CAC0C8}"/>
                </a:ext>
              </a:extLst>
            </p:cNvPr>
            <p:cNvSpPr/>
            <p:nvPr/>
          </p:nvSpPr>
          <p:spPr>
            <a:xfrm>
              <a:off x="1152105" y="4550930"/>
              <a:ext cx="1531513" cy="504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Agent Profile Settings</a:t>
              </a:r>
            </a:p>
          </p:txBody>
        </p:sp>
        <p:cxnSp>
          <p:nvCxnSpPr>
            <p:cNvPr id="28" name="Straight Arrow Connector 27">
              <a:extLst>
                <a:ext uri="{FF2B5EF4-FFF2-40B4-BE49-F238E27FC236}">
                  <a16:creationId xmlns:a16="http://schemas.microsoft.com/office/drawing/2014/main" id="{85BDA5B6-7A99-49CA-B42F-DA85E22FCC77}"/>
                </a:ext>
              </a:extLst>
            </p:cNvPr>
            <p:cNvCxnSpPr>
              <a:cxnSpLocks/>
              <a:stCxn id="27" idx="3"/>
            </p:cNvCxnSpPr>
            <p:nvPr/>
          </p:nvCxnSpPr>
          <p:spPr>
            <a:xfrm flipV="1">
              <a:off x="2683618" y="4405538"/>
              <a:ext cx="741088" cy="397538"/>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pic>
        <p:nvPicPr>
          <p:cNvPr id="5125" name="Picture 5">
            <a:extLst>
              <a:ext uri="{FF2B5EF4-FFF2-40B4-BE49-F238E27FC236}">
                <a16:creationId xmlns:a16="http://schemas.microsoft.com/office/drawing/2014/main" id="{ABC23936-9621-461F-B70D-B635E75AB8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4721" y="1622518"/>
            <a:ext cx="2266950" cy="226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27861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Agent Profile Settings</a:t>
              </a:r>
            </a:p>
          </p:txBody>
        </p:sp>
      </p:grpSp>
      <p:pic>
        <p:nvPicPr>
          <p:cNvPr id="5122" name="Picture 1">
            <a:extLst>
              <a:ext uri="{FF2B5EF4-FFF2-40B4-BE49-F238E27FC236}">
                <a16:creationId xmlns:a16="http://schemas.microsoft.com/office/drawing/2014/main" id="{6850BCD3-3393-4D56-87B2-C9C0EF97E1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5508" y="1397412"/>
            <a:ext cx="6429375" cy="3199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2">
            <a:extLst>
              <a:ext uri="{FF2B5EF4-FFF2-40B4-BE49-F238E27FC236}">
                <a16:creationId xmlns:a16="http://schemas.microsoft.com/office/drawing/2014/main" id="{C4FD9108-F7B8-4445-965F-8179655223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9590" y="2985780"/>
            <a:ext cx="6693319" cy="3199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id="{D7BCCB01-593E-4F6F-B245-9C048CDB01C3}"/>
              </a:ext>
            </a:extLst>
          </p:cNvPr>
          <p:cNvSpPr/>
          <p:nvPr/>
        </p:nvSpPr>
        <p:spPr>
          <a:xfrm>
            <a:off x="1666330" y="4802809"/>
            <a:ext cx="2624966" cy="11411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Please make sure to update your personal profile settings including your contact details and signature.  </a:t>
            </a:r>
          </a:p>
        </p:txBody>
      </p:sp>
    </p:spTree>
    <p:extLst>
      <p:ext uri="{BB962C8B-B14F-4D97-AF65-F5344CB8AC3E}">
        <p14:creationId xmlns:p14="http://schemas.microsoft.com/office/powerpoint/2010/main" val="2927509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15"/>
          <p:cNvSpPr>
            <a:spLocks noChangeArrowheads="1"/>
          </p:cNvSpPr>
          <p:nvPr/>
        </p:nvSpPr>
        <p:spPr bwMode="auto">
          <a:xfrm>
            <a:off x="411017" y="316935"/>
            <a:ext cx="11402291" cy="5840025"/>
          </a:xfrm>
          <a:prstGeom prst="flowChartProcess">
            <a:avLst/>
          </a:prstGeom>
          <a:noFill/>
          <a:ln w="25400" algn="ctr">
            <a:solidFill>
              <a:schemeClr val="bg2"/>
            </a:solidFill>
            <a:miter lim="800000"/>
            <a:headEnd/>
            <a:tailEnd/>
          </a:ln>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258580"/>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12" name="Group 11"/>
          <p:cNvGrpSpPr/>
          <p:nvPr/>
        </p:nvGrpSpPr>
        <p:grpSpPr>
          <a:xfrm>
            <a:off x="693682" y="601717"/>
            <a:ext cx="10899227" cy="54133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3" name="Rounded Rectangle 12"/>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Agent Profile Settings</a:t>
              </a:r>
            </a:p>
          </p:txBody>
        </p:sp>
      </p:grpSp>
      <p:pic>
        <p:nvPicPr>
          <p:cNvPr id="5122" name="Picture 1">
            <a:extLst>
              <a:ext uri="{FF2B5EF4-FFF2-40B4-BE49-F238E27FC236}">
                <a16:creationId xmlns:a16="http://schemas.microsoft.com/office/drawing/2014/main" id="{6850BCD3-3393-4D56-87B2-C9C0EF97E1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5508" y="1397412"/>
            <a:ext cx="6429375" cy="3199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id="{D7BCCB01-593E-4F6F-B245-9C048CDB01C3}"/>
              </a:ext>
            </a:extLst>
          </p:cNvPr>
          <p:cNvSpPr/>
          <p:nvPr/>
        </p:nvSpPr>
        <p:spPr>
          <a:xfrm>
            <a:off x="5620022" y="1659014"/>
            <a:ext cx="2624966" cy="7793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Agents can generate a RTS report for themselves by clicking the “Generate” link.  Please see the example report below: </a:t>
            </a:r>
          </a:p>
        </p:txBody>
      </p:sp>
      <p:cxnSp>
        <p:nvCxnSpPr>
          <p:cNvPr id="10" name="Straight Arrow Connector 9">
            <a:extLst>
              <a:ext uri="{FF2B5EF4-FFF2-40B4-BE49-F238E27FC236}">
                <a16:creationId xmlns:a16="http://schemas.microsoft.com/office/drawing/2014/main" id="{635D9780-D145-405F-A6F8-9BE4AA48DEE3}"/>
              </a:ext>
            </a:extLst>
          </p:cNvPr>
          <p:cNvCxnSpPr>
            <a:cxnSpLocks/>
            <a:stCxn id="15" idx="1"/>
          </p:cNvCxnSpPr>
          <p:nvPr/>
        </p:nvCxnSpPr>
        <p:spPr>
          <a:xfrm flipH="1" flipV="1">
            <a:off x="3370217" y="1968137"/>
            <a:ext cx="2249805" cy="8057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E3598ACE-D6AF-42D0-B278-03154ED0F6A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28" b="1565"/>
          <a:stretch/>
        </p:blipFill>
        <p:spPr bwMode="auto">
          <a:xfrm>
            <a:off x="1425508" y="4381532"/>
            <a:ext cx="9991033" cy="1463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00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624282" y="2327003"/>
            <a:ext cx="4482630" cy="298543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alibri" pitchFamily="34" charset="0"/>
                <a:ea typeface="+mn-ea"/>
                <a:cs typeface="+mn-cs"/>
              </a:rPr>
              <a:t>Hours of Operation are as follows: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
                <a:srgbClr val="FFC000"/>
              </a:buClr>
              <a:buSzTx/>
              <a:buFont typeface="Wingdings" panose="05000000000000000000" pitchFamily="2" charset="2"/>
              <a:buChar char="q"/>
              <a:tabLst/>
              <a:defRPr/>
            </a:pPr>
            <a:r>
              <a:rPr kumimoji="0" lang="en-US" sz="2000" b="0" i="0" u="none" strike="noStrike" kern="1200" cap="none" spc="0" normalizeH="0" baseline="0" noProof="0" dirty="0">
                <a:ln>
                  <a:noFill/>
                </a:ln>
                <a:solidFill>
                  <a:srgbClr val="0070C0"/>
                </a:solidFill>
                <a:effectLst/>
                <a:uLnTx/>
                <a:uFillTx/>
                <a:latin typeface="Calibri" pitchFamily="34" charset="0"/>
                <a:ea typeface="+mn-ea"/>
                <a:cs typeface="+mn-cs"/>
              </a:rPr>
              <a:t>Now until September 30th                        9:00 am - 5:30 pm, Monday - Friday      </a:t>
            </a:r>
          </a:p>
          <a:p>
            <a:pPr marL="0" marR="0" lvl="0" indent="0" algn="l" defTabSz="914400" rtl="0" eaLnBrk="1" fontAlgn="auto" latinLnBrk="0" hangingPunct="1">
              <a:lnSpc>
                <a:spcPct val="100000"/>
              </a:lnSpc>
              <a:spcBef>
                <a:spcPts val="0"/>
              </a:spcBef>
              <a:spcAft>
                <a:spcPts val="0"/>
              </a:spcAft>
              <a:buClr>
                <a:srgbClr val="FFC000"/>
              </a:buClr>
              <a:buSzTx/>
              <a:buFontTx/>
              <a:buNone/>
              <a:tabLst/>
              <a:defRPr/>
            </a:pPr>
            <a:endParaRPr kumimoji="0" lang="en-US" sz="2000" b="0" i="0" u="none" strike="noStrike" kern="1200" cap="none" spc="0" normalizeH="0" baseline="0" noProof="0" dirty="0">
              <a:ln>
                <a:noFill/>
              </a:ln>
              <a:solidFill>
                <a:srgbClr val="0070C0"/>
              </a:solidFill>
              <a:effectLst/>
              <a:uLnTx/>
              <a:uFillTx/>
              <a:latin typeface="Calibri"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
                <a:srgbClr val="FFC000"/>
              </a:buClr>
              <a:buSzTx/>
              <a:buFont typeface="Wingdings" panose="05000000000000000000" pitchFamily="2" charset="2"/>
              <a:buChar char="q"/>
              <a:tabLst/>
              <a:defRPr/>
            </a:pPr>
            <a:r>
              <a:rPr kumimoji="0" lang="en-US" sz="2000" b="0" i="0" u="none" strike="noStrike" kern="1200" cap="none" spc="0" normalizeH="0" baseline="0" noProof="0" dirty="0">
                <a:ln>
                  <a:noFill/>
                </a:ln>
                <a:solidFill>
                  <a:srgbClr val="0070C0"/>
                </a:solidFill>
                <a:effectLst/>
                <a:uLnTx/>
                <a:uFillTx/>
                <a:latin typeface="Calibri" pitchFamily="34" charset="0"/>
                <a:ea typeface="+mn-ea"/>
                <a:cs typeface="+mn-cs"/>
              </a:rPr>
              <a:t>October 1st – December 7th                              8:00 am – 7:00 pm, Monday – Friday</a:t>
            </a:r>
          </a:p>
          <a:p>
            <a:pPr marL="342900" marR="0" lvl="0" indent="-342900" algn="l" defTabSz="914400" rtl="0" eaLnBrk="1" fontAlgn="auto" latinLnBrk="0" hangingPunct="1">
              <a:lnSpc>
                <a:spcPct val="100000"/>
              </a:lnSpc>
              <a:spcBef>
                <a:spcPts val="0"/>
              </a:spcBef>
              <a:spcAft>
                <a:spcPts val="0"/>
              </a:spcAft>
              <a:buClr>
                <a:srgbClr val="FFC000"/>
              </a:buClr>
              <a:buSzTx/>
              <a:buFont typeface="Wingdings" panose="05000000000000000000" pitchFamily="2" charset="2"/>
              <a:buChar char="q"/>
              <a:tabLst/>
              <a:defRPr/>
            </a:pPr>
            <a:endParaRPr kumimoji="0" lang="en-US" sz="2000" b="0" i="0" u="none" strike="noStrike" kern="1200" cap="none" spc="0" normalizeH="0" baseline="0" noProof="0" dirty="0">
              <a:ln>
                <a:noFill/>
              </a:ln>
              <a:solidFill>
                <a:srgbClr val="0070C0"/>
              </a:solidFill>
              <a:effectLst/>
              <a:uLnTx/>
              <a:uFillTx/>
              <a:latin typeface="Calibri"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
                <a:srgbClr val="FFC000"/>
              </a:buClr>
              <a:buSzTx/>
              <a:buFont typeface="Wingdings" panose="05000000000000000000" pitchFamily="2" charset="2"/>
              <a:buChar char="q"/>
              <a:tabLst/>
              <a:defRPr/>
            </a:pPr>
            <a:r>
              <a:rPr kumimoji="0" lang="en-US" sz="2000" b="0" i="0" u="none" strike="noStrike" kern="1200" cap="none" spc="0" normalizeH="0" baseline="0" noProof="0" dirty="0">
                <a:ln>
                  <a:noFill/>
                </a:ln>
                <a:solidFill>
                  <a:srgbClr val="0070C0"/>
                </a:solidFill>
                <a:effectLst/>
                <a:uLnTx/>
                <a:uFillTx/>
                <a:latin typeface="Calibri" pitchFamily="34" charset="0"/>
                <a:ea typeface="+mn-ea"/>
                <a:cs typeface="+mn-cs"/>
              </a:rPr>
              <a:t>December 8th – December 31st               9:00 am - 5:30pm</a:t>
            </a:r>
          </a:p>
        </p:txBody>
      </p:sp>
      <p:sp>
        <p:nvSpPr>
          <p:cNvPr id="6" name="TextBox 5"/>
          <p:cNvSpPr txBox="1"/>
          <p:nvPr/>
        </p:nvSpPr>
        <p:spPr bwMode="auto">
          <a:xfrm>
            <a:off x="2976154" y="1402080"/>
            <a:ext cx="6106886" cy="1381818"/>
          </a:xfrm>
          <a:prstGeom prst="rect">
            <a:avLst/>
          </a:prstGeom>
          <a:no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alibri" panose="020F0502020204030204"/>
                <a:ea typeface="+mn-ea"/>
                <a:cs typeface="+mn-cs"/>
              </a:rPr>
              <a:t>HBHagentsupport@MarketPoint-brokerage.com</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877-230-3316 </a:t>
            </a: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Calibri" pitchFamily="34" charset="0"/>
              <a:ea typeface="+mn-ea"/>
              <a:cs typeface="Arial" charset="0"/>
            </a:endParaRPr>
          </a:p>
        </p:txBody>
      </p:sp>
      <p:pic>
        <p:nvPicPr>
          <p:cNvPr id="7" name="Picture 6" descr="50 Dicas Para Vender Mais, Parte 5. | Cibercultura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9287" y="2459736"/>
            <a:ext cx="4036164" cy="3283587"/>
          </a:xfrm>
          <a:prstGeom prst="rect">
            <a:avLst/>
          </a:prstGeom>
        </p:spPr>
      </p:pic>
      <p:cxnSp>
        <p:nvCxnSpPr>
          <p:cNvPr id="8" name="Straight Connector 7"/>
          <p:cNvCxnSpPr/>
          <p:nvPr/>
        </p:nvCxnSpPr>
        <p:spPr>
          <a:xfrm>
            <a:off x="6029597" y="2273044"/>
            <a:ext cx="0" cy="3986784"/>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693682" y="259882"/>
            <a:ext cx="10899227" cy="1142197"/>
            <a:chOff x="317152" y="762000"/>
            <a:chExt cx="8509696" cy="541337"/>
          </a:xfrm>
          <a:gradFill>
            <a:gsLst>
              <a:gs pos="0">
                <a:srgbClr val="0070C0"/>
              </a:gs>
              <a:gs pos="50000">
                <a:schemeClr val="accent1">
                  <a:tint val="44500"/>
                  <a:satMod val="160000"/>
                </a:schemeClr>
              </a:gs>
              <a:gs pos="100000">
                <a:schemeClr val="accent1">
                  <a:tint val="23500"/>
                  <a:satMod val="160000"/>
                </a:schemeClr>
              </a:gs>
            </a:gsLst>
            <a:path path="circle">
              <a:fillToRect t="100000" r="100000"/>
            </a:path>
          </a:gradFill>
        </p:grpSpPr>
        <p:sp>
          <p:nvSpPr>
            <p:cNvPr id="10" name="Rounded Rectangle 9"/>
            <p:cNvSpPr/>
            <p:nvPr/>
          </p:nvSpPr>
          <p:spPr bwMode="auto">
            <a:xfrm>
              <a:off x="317152" y="762000"/>
              <a:ext cx="8509696" cy="541337"/>
            </a:xfrm>
            <a:prstGeom prst="roundRect">
              <a:avLst/>
            </a:prstGeom>
            <a:grpFill/>
            <a:ln w="76200" cap="flat" cmpd="sng" algn="ctr">
              <a:noFill/>
              <a:prstDash val="solid"/>
              <a:miter lim="800000"/>
              <a:headEnd type="none" w="med" len="med"/>
              <a:tailEnd type="none" w="med" len="med"/>
            </a:ln>
            <a:effectLst/>
          </p:spPr>
          <p:txBody>
            <a:bodyPr lIns="36576" tIns="36576" rIns="36576" bIns="3657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10"/>
            <p:cNvSpPr txBox="1"/>
            <p:nvPr/>
          </p:nvSpPr>
          <p:spPr bwMode="auto">
            <a:xfrm>
              <a:off x="381000" y="842168"/>
              <a:ext cx="8305800" cy="381000"/>
            </a:xfrm>
            <a:prstGeom prst="rect">
              <a:avLst/>
            </a:prstGeom>
            <a:grpFill/>
            <a:ln w="9525">
              <a:noFill/>
              <a:miter lim="800000"/>
              <a:headEnd/>
              <a:tailEnd/>
            </a:ln>
            <a:effectLst/>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HBH Agent Support Unit (ASU)</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Hours of Operation</a:t>
              </a:r>
            </a:p>
          </p:txBody>
        </p:sp>
      </p:grpSp>
      <p:pic>
        <p:nvPicPr>
          <p:cNvPr id="4098" name="Picture 2" descr="https://inspirewellness.sharepoint.com/sites/Brand/Shared%20Documents/Icons/Navy/Phone_RGB_Navy.png"/>
          <p:cNvPicPr>
            <a:picLocks noChangeAspect="1" noChangeArrowheads="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35088" y="5107760"/>
            <a:ext cx="1017738" cy="1017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2204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a:srcRect l="8340" t="14257" r="21235" b="22234"/>
          <a:stretch/>
        </p:blipFill>
        <p:spPr>
          <a:xfrm>
            <a:off x="521102" y="514493"/>
            <a:ext cx="11189117" cy="5675639"/>
          </a:xfrm>
          <a:prstGeom prst="rect">
            <a:avLst/>
          </a:prstGeom>
        </p:spPr>
      </p:pic>
      <p:sp>
        <p:nvSpPr>
          <p:cNvPr id="6" name="TextBox 5"/>
          <p:cNvSpPr txBox="1"/>
          <p:nvPr/>
        </p:nvSpPr>
        <p:spPr>
          <a:xfrm>
            <a:off x="1562440" y="2418318"/>
            <a:ext cx="5634691" cy="1200329"/>
          </a:xfrm>
          <a:prstGeom prst="rect">
            <a:avLst/>
          </a:prstGeom>
          <a:noFill/>
          <a:effectLst>
            <a:outerShdw blurRad="50800" dist="38100" dir="2700000">
              <a:srgbClr val="000000">
                <a:alpha val="54000"/>
              </a:srgb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itchFamily="34" charset="0"/>
                <a:ea typeface="+mn-ea"/>
                <a:cs typeface="Times New Roman"/>
              </a:rPr>
              <a:t>Thank You!</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pitchFamily="34" charset="0"/>
              <a:ea typeface="+mn-ea"/>
              <a:cs typeface="Times New Roman"/>
            </a:endParaRPr>
          </a:p>
        </p:txBody>
      </p:sp>
      <p:sp>
        <p:nvSpPr>
          <p:cNvPr id="8" name="Flowchart: Process 15"/>
          <p:cNvSpPr>
            <a:spLocks noChangeArrowheads="1"/>
          </p:cNvSpPr>
          <p:nvPr/>
        </p:nvSpPr>
        <p:spPr bwMode="auto">
          <a:xfrm>
            <a:off x="405096" y="418555"/>
            <a:ext cx="11402291" cy="5840025"/>
          </a:xfrm>
          <a:prstGeom prst="flowChartProcess">
            <a:avLst/>
          </a:prstGeom>
          <a:noFill/>
          <a:ln w="25400" algn="ctr">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5000"/>
              </a:lnSpc>
              <a:spcAft>
                <a:spcPts val="600"/>
              </a:spcAft>
              <a:buClr>
                <a:schemeClr val="tx2"/>
              </a:buClr>
              <a:buSzPct val="100000"/>
              <a:buFont typeface="Arial" charset="0"/>
              <a:buChar char="•"/>
              <a:defRPr>
                <a:solidFill>
                  <a:schemeClr val="tx1"/>
                </a:solidFill>
                <a:latin typeface="Arial" charset="0"/>
                <a:ea typeface="ＭＳ Ｐゴシック" pitchFamily="34" charset="-128"/>
              </a:defRPr>
            </a:lvl1pPr>
            <a:lvl2pPr marL="576263" indent="-173038" eaLnBrk="0" hangingPunct="0">
              <a:lnSpc>
                <a:spcPct val="95000"/>
              </a:lnSpc>
              <a:spcAft>
                <a:spcPts val="600"/>
              </a:spcAft>
              <a:buClr>
                <a:schemeClr val="tx2"/>
              </a:buClr>
              <a:buSzPct val="105000"/>
              <a:buFont typeface="Franklin Gothic Book" pitchFamily="34" charset="0"/>
              <a:buChar char="–"/>
              <a:defRPr sz="1600">
                <a:solidFill>
                  <a:schemeClr val="tx1"/>
                </a:solidFill>
                <a:latin typeface="Arial" charset="0"/>
                <a:ea typeface="ＭＳ Ｐゴシック" pitchFamily="34" charset="-128"/>
              </a:defRPr>
            </a:lvl2pPr>
            <a:lvl3pPr indent="-174625" eaLnBrk="0" hangingPunct="0">
              <a:lnSpc>
                <a:spcPct val="95000"/>
              </a:lnSpc>
              <a:spcAft>
                <a:spcPts val="600"/>
              </a:spcAft>
              <a:buClr>
                <a:schemeClr val="tx2"/>
              </a:buClr>
              <a:buSzPct val="105000"/>
              <a:buFont typeface="Franklin Gothic Book" pitchFamily="34" charset="0"/>
              <a:buChar char="–"/>
              <a:defRPr sz="1400">
                <a:solidFill>
                  <a:schemeClr val="tx1"/>
                </a:solidFill>
                <a:latin typeface="Arial" charset="0"/>
                <a:ea typeface="ＭＳ Ｐゴシック" pitchFamily="34" charset="-128"/>
              </a:defRPr>
            </a:lvl3pPr>
            <a:lvl4pPr marL="1201738" indent="-168275" eaLnBrk="0" hangingPunct="0">
              <a:lnSpc>
                <a:spcPct val="95000"/>
              </a:lnSpc>
              <a:spcAft>
                <a:spcPts val="600"/>
              </a:spcAft>
              <a:buClr>
                <a:schemeClr val="tx2"/>
              </a:buClr>
              <a:buSzPct val="105000"/>
              <a:buFont typeface="Franklin Gothic Book" pitchFamily="34" charset="0"/>
              <a:buChar char="–"/>
              <a:defRPr sz="1200">
                <a:solidFill>
                  <a:schemeClr val="tx1"/>
                </a:solidFill>
                <a:latin typeface="Arial" charset="0"/>
                <a:ea typeface="ＭＳ Ｐゴシック" pitchFamily="34" charset="-128"/>
              </a:defRPr>
            </a:lvl4pPr>
            <a:lvl5pPr marL="1490663" indent="-177800" eaLnBrk="0" hangingPunct="0">
              <a:lnSpc>
                <a:spcPct val="95000"/>
              </a:lnSpc>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5pPr>
            <a:lvl6pPr marL="19478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6pPr>
            <a:lvl7pPr marL="24050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7pPr>
            <a:lvl8pPr marL="28622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8pPr>
            <a:lvl9pPr marL="3319463" indent="-177800" eaLnBrk="0" fontAlgn="base" hangingPunct="0">
              <a:lnSpc>
                <a:spcPct val="95000"/>
              </a:lnSpc>
              <a:spcBef>
                <a:spcPct val="0"/>
              </a:spcBef>
              <a:spcAft>
                <a:spcPts val="600"/>
              </a:spcAft>
              <a:buClr>
                <a:schemeClr val="tx2"/>
              </a:buClr>
              <a:buSzPct val="105000"/>
              <a:buFont typeface="Franklin Gothic Book" pitchFamily="34" charset="0"/>
              <a:buChar char="–"/>
              <a:defRPr sz="1000">
                <a:solidFill>
                  <a:schemeClr val="tx1"/>
                </a:solidFill>
                <a:latin typeface="Arial"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1600" b="0" i="0" u="none" strike="noStrike" kern="1200" cap="none" spc="0" normalizeH="0" baseline="0" noProof="0" dirty="0">
              <a:ln>
                <a:noFill/>
              </a:ln>
              <a:solidFill>
                <a:srgbClr val="373737"/>
              </a:solidFill>
              <a:effectLst/>
              <a:uLnTx/>
              <a:uFillTx/>
              <a:latin typeface="Calibri" pitchFamily="34" charset="0"/>
              <a:ea typeface="ＭＳ Ｐゴシック" pitchFamily="34" charset="-128"/>
              <a:cs typeface="+mn-cs"/>
            </a:endParaRPr>
          </a:p>
        </p:txBody>
      </p:sp>
      <p:sp>
        <p:nvSpPr>
          <p:cNvPr id="9" name="TextBox 8"/>
          <p:cNvSpPr txBox="1"/>
          <p:nvPr/>
        </p:nvSpPr>
        <p:spPr>
          <a:xfrm>
            <a:off x="405096" y="6349453"/>
            <a:ext cx="38862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MarketPoint</a:t>
            </a:r>
          </a:p>
        </p:txBody>
      </p:sp>
      <p:grpSp>
        <p:nvGrpSpPr>
          <p:cNvPr id="7" name="Group 6"/>
          <p:cNvGrpSpPr/>
          <p:nvPr/>
        </p:nvGrpSpPr>
        <p:grpSpPr>
          <a:xfrm>
            <a:off x="615131" y="4817209"/>
            <a:ext cx="8267700" cy="1362075"/>
            <a:chOff x="664292" y="4828057"/>
            <a:chExt cx="8267700" cy="1362075"/>
          </a:xfrm>
        </p:grpSpPr>
        <p:pic>
          <p:nvPicPr>
            <p:cNvPr id="10" name="Picture 9"/>
            <p:cNvPicPr>
              <a:picLocks noChangeAspect="1"/>
            </p:cNvPicPr>
            <p:nvPr/>
          </p:nvPicPr>
          <p:blipFill>
            <a:blip r:embed="rId4"/>
            <a:stretch>
              <a:fillRect/>
            </a:stretch>
          </p:blipFill>
          <p:spPr>
            <a:xfrm>
              <a:off x="664292" y="4828057"/>
              <a:ext cx="8267700" cy="1362075"/>
            </a:xfrm>
            <a:prstGeom prst="rect">
              <a:avLst/>
            </a:prstGeom>
          </p:spPr>
        </p:pic>
        <p:sp>
          <p:nvSpPr>
            <p:cNvPr id="12" name="TextBox 11"/>
            <p:cNvSpPr txBox="1"/>
            <p:nvPr/>
          </p:nvSpPr>
          <p:spPr>
            <a:xfrm>
              <a:off x="1056968" y="5303614"/>
              <a:ext cx="748234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panose="020F0502020204030204"/>
                  <a:ea typeface="+mn-ea"/>
                  <a:cs typeface="+mn-cs"/>
                </a:rPr>
                <a:t>2024 Healthcare Begins Here</a:t>
              </a:r>
            </a:p>
          </p:txBody>
        </p:sp>
      </p:grpSp>
    </p:spTree>
    <p:extLst>
      <p:ext uri="{BB962C8B-B14F-4D97-AF65-F5344CB8AC3E}">
        <p14:creationId xmlns:p14="http://schemas.microsoft.com/office/powerpoint/2010/main" val="9479083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1123</Words>
  <Application>Microsoft Office PowerPoint</Application>
  <PresentationFormat>Widescreen</PresentationFormat>
  <Paragraphs>202</Paragraphs>
  <Slides>32</Slides>
  <Notes>31</Notes>
  <HiddenSlides>5</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40" baseType="lpstr">
      <vt:lpstr>Arial</vt:lpstr>
      <vt:lpstr>Calibri</vt:lpstr>
      <vt:lpstr>Calibri Light</vt:lpstr>
      <vt:lpstr>Segoe UI</vt:lpstr>
      <vt:lpstr>Symbol</vt:lpstr>
      <vt:lpstr>Wingdings</vt:lpstr>
      <vt:lpstr>Office Theme</vt:lpstr>
      <vt:lpstr>Packager Shell Object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HUmana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Kimberley Bernia</dc:creator>
  <cp:lastModifiedBy>Kimberley Bernia</cp:lastModifiedBy>
  <cp:revision>2</cp:revision>
  <dcterms:created xsi:type="dcterms:W3CDTF">2023-09-11T13:24:53Z</dcterms:created>
  <dcterms:modified xsi:type="dcterms:W3CDTF">2023-09-11T18:02:31Z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2b6c078-73cb-4371-8a5b-e9fc18accbf8_Enabled">
    <vt:lpwstr>true</vt:lpwstr>
  </property>
  <property fmtid="{D5CDD505-2E9C-101B-9397-08002B2CF9AE}" pid="3" name="MSIP_Label_e2b6c078-73cb-4371-8a5b-e9fc18accbf8_SetDate">
    <vt:lpwstr>2023-09-11T13:30:03Z</vt:lpwstr>
  </property>
  <property fmtid="{D5CDD505-2E9C-101B-9397-08002B2CF9AE}" pid="4" name="MSIP_Label_e2b6c078-73cb-4371-8a5b-e9fc18accbf8_Method">
    <vt:lpwstr>Standard</vt:lpwstr>
  </property>
  <property fmtid="{D5CDD505-2E9C-101B-9397-08002B2CF9AE}" pid="5" name="MSIP_Label_e2b6c078-73cb-4371-8a5b-e9fc18accbf8_Name">
    <vt:lpwstr>INTERNAL</vt:lpwstr>
  </property>
  <property fmtid="{D5CDD505-2E9C-101B-9397-08002B2CF9AE}" pid="6" name="MSIP_Label_e2b6c078-73cb-4371-8a5b-e9fc18accbf8_SiteId">
    <vt:lpwstr>56c62bbe-8598-4b85-9e51-1ca753fa50f2</vt:lpwstr>
  </property>
  <property fmtid="{D5CDD505-2E9C-101B-9397-08002B2CF9AE}" pid="7" name="MSIP_Label_e2b6c078-73cb-4371-8a5b-e9fc18accbf8_ActionId">
    <vt:lpwstr>f4ba6198-37fc-4971-85e9-bdc202e4a6f6</vt:lpwstr>
  </property>
  <property fmtid="{D5CDD505-2E9C-101B-9397-08002B2CF9AE}" pid="8" name="MSIP_Label_e2b6c078-73cb-4371-8a5b-e9fc18accbf8_ContentBits">
    <vt:lpwstr>0</vt:lpwstr>
  </property>
</Properties>
</file>